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5" d="100"/>
          <a:sy n="95"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889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98516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03002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461299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58323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509714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5309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034460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2D6E202-B606-4609-B914-27C9371A1F6D}" type="datetime1">
              <a:rPr lang="en-US" smtClean="0"/>
              <a:t>1/27/2025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937027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87853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78249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1986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68389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940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667345-2558-425A-8533-9BFDBCE15005}"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54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7905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096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1/27/2025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00830737"/>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Lst>
  <p:hf sldNum="0" hdr="0" ftr="0" dt="0"/>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2254828"/>
          </a:xfrm>
        </p:spPr>
        <p:txBody>
          <a:bodyPr>
            <a:normAutofit/>
          </a:bodyPr>
          <a:lstStyle/>
          <a:p>
            <a:pPr algn="ctr"/>
            <a:r>
              <a:rPr lang="ar-IQ" sz="8000" dirty="0">
                <a:solidFill>
                  <a:schemeClr val="accent2">
                    <a:lumMod val="20000"/>
                    <a:lumOff val="80000"/>
                  </a:schemeClr>
                </a:solidFill>
              </a:rPr>
              <a:t>الوراثة والبيئة</a:t>
            </a:r>
            <a:endParaRPr lang="en-US" sz="8000" dirty="0">
              <a:solidFill>
                <a:schemeClr val="accent2">
                  <a:lumMod val="20000"/>
                  <a:lumOff val="80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697905"/>
          </a:xfrm>
        </p:spPr>
        <p:txBody>
          <a:bodyPr>
            <a:normAutofit/>
          </a:bodyPr>
          <a:lstStyle/>
          <a:p>
            <a:pPr algn="just"/>
            <a:r>
              <a:rPr lang="ar-SA" b="1" dirty="0">
                <a:solidFill>
                  <a:schemeClr val="tx1"/>
                </a:solidFill>
              </a:rPr>
              <a:t>إذا كان الافراد يختلفون في سماتهم الجسمية والنفسية فما هي العوامل التي تؤدي الى هذا الاختلاف؟</a:t>
            </a:r>
            <a:endParaRPr lang="en-US" b="1" dirty="0">
              <a:solidFill>
                <a:schemeClr val="tx1"/>
              </a:solidFill>
            </a:endParaRPr>
          </a:p>
          <a:p>
            <a:endParaRPr lang="en-US" sz="2400" dirty="0">
              <a:solidFill>
                <a:schemeClr val="tx1">
                  <a:lumMod val="85000"/>
                  <a:lumOff val="15000"/>
                </a:schemeClr>
              </a:solidFill>
            </a:endParaRPr>
          </a:p>
        </p:txBody>
      </p:sp>
      <p:sp>
        <p:nvSpPr>
          <p:cNvPr id="4" name="Rectangle 3">
            <a:extLst>
              <a:ext uri="{FF2B5EF4-FFF2-40B4-BE49-F238E27FC236}">
                <a16:creationId xmlns:a16="http://schemas.microsoft.com/office/drawing/2014/main" id="{909E536B-E973-439C-ADAF-3B294DC00B2C}"/>
              </a:ext>
            </a:extLst>
          </p:cNvPr>
          <p:cNvSpPr/>
          <p:nvPr/>
        </p:nvSpPr>
        <p:spPr>
          <a:xfrm>
            <a:off x="6544860" y="951375"/>
            <a:ext cx="3401893" cy="923330"/>
          </a:xfrm>
          <a:prstGeom prst="rect">
            <a:avLst/>
          </a:prstGeom>
          <a:noFill/>
        </p:spPr>
        <p:txBody>
          <a:bodyPr wrap="none" lIns="91440" tIns="45720" rIns="91440" bIns="45720">
            <a:spAutoFit/>
          </a:bodyPr>
          <a:lstStyle/>
          <a:p>
            <a:pPr algn="ctr"/>
            <a:r>
              <a:rPr lang="ar-IQ" sz="5400" b="1" cap="none" spc="0" dirty="0">
                <a:ln w="22225">
                  <a:solidFill>
                    <a:schemeClr val="accent2"/>
                  </a:solidFill>
                  <a:prstDash val="solid"/>
                </a:ln>
                <a:solidFill>
                  <a:schemeClr val="accent2">
                    <a:lumMod val="40000"/>
                    <a:lumOff val="60000"/>
                  </a:schemeClr>
                </a:solidFill>
                <a:effectLst/>
              </a:rPr>
              <a:t>الوراثة والبيئة</a:t>
            </a:r>
          </a:p>
        </p:txBody>
      </p:sp>
      <p:pic>
        <p:nvPicPr>
          <p:cNvPr id="7" name="Graphic 6">
            <a:extLst>
              <a:ext uri="{FF2B5EF4-FFF2-40B4-BE49-F238E27FC236}">
                <a16:creationId xmlns:a16="http://schemas.microsoft.com/office/drawing/2014/main" id="{AC9F711C-BD73-4FA5-8658-E03716AA8D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5289753" cy="685799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123B-501C-4E5B-B7F0-5E02AFB8BB0C}"/>
              </a:ext>
            </a:extLst>
          </p:cNvPr>
          <p:cNvSpPr>
            <a:spLocks noGrp="1"/>
          </p:cNvSpPr>
          <p:nvPr>
            <p:ph type="title"/>
          </p:nvPr>
        </p:nvSpPr>
        <p:spPr>
          <a:xfrm>
            <a:off x="913775" y="130630"/>
            <a:ext cx="10364451" cy="936172"/>
          </a:xfrm>
        </p:spPr>
        <p:txBody>
          <a:bodyPr>
            <a:normAutofit/>
          </a:bodyPr>
          <a:lstStyle/>
          <a:p>
            <a:pPr algn="just"/>
            <a:r>
              <a:rPr lang="ar-SA" sz="2000" b="1" dirty="0">
                <a:solidFill>
                  <a:srgbClr val="FFFF00"/>
                </a:solidFill>
              </a:rPr>
              <a:t>أثار هذا السؤال مناقشات نظرية وفلسفية طويلة. ذلك ان الاجابة عليها ذات اهمية مزدوجة فهي أولا تساعدنا على فهم السلوك الانساني, وطبيعة الفروق بين الأفراد وأسبابها, وهي ثانيا تمكن المربين والمعلمين من توجيه التربية الوجهة السليمة.</a:t>
            </a:r>
            <a:br>
              <a:rPr lang="en-US" sz="2000" b="1" dirty="0">
                <a:solidFill>
                  <a:srgbClr val="FFFF00"/>
                </a:solidFill>
              </a:rPr>
            </a:br>
            <a:endParaRPr lang="ar-IQ" sz="2000" b="1" dirty="0">
              <a:solidFill>
                <a:srgbClr val="FFFF00"/>
              </a:solidFill>
            </a:endParaRPr>
          </a:p>
        </p:txBody>
      </p:sp>
      <p:sp>
        <p:nvSpPr>
          <p:cNvPr id="3" name="Content Placeholder 2">
            <a:extLst>
              <a:ext uri="{FF2B5EF4-FFF2-40B4-BE49-F238E27FC236}">
                <a16:creationId xmlns:a16="http://schemas.microsoft.com/office/drawing/2014/main" id="{FEE8120C-4177-4BAA-A461-ADFD3FC768EF}"/>
              </a:ext>
            </a:extLst>
          </p:cNvPr>
          <p:cNvSpPr>
            <a:spLocks noGrp="1"/>
          </p:cNvSpPr>
          <p:nvPr>
            <p:ph sz="quarter" idx="13"/>
          </p:nvPr>
        </p:nvSpPr>
        <p:spPr>
          <a:xfrm>
            <a:off x="231111" y="803868"/>
            <a:ext cx="11615895" cy="5777802"/>
          </a:xfrm>
        </p:spPr>
        <p:txBody>
          <a:bodyPr/>
          <a:lstStyle/>
          <a:p>
            <a:pPr algn="just"/>
            <a:r>
              <a:rPr lang="ar-SA" b="1" dirty="0"/>
              <a:t>وقد كانت القضية الاساسية, التي تركز حولها التفكير النظري والفلسفي حقبة طويلة من الزمن, تتعلق بالإجابة على السؤال: ما هو الاكثر أهمية في تحديد الفروق بين الافراد: الوراثة ام البيئة؟ وقد انقسم العلماء في الاجابة عليه الى فريقين: فريق دعاة البيئة, ويطلق عليهم البيئيون, وفريق دعاة الوراثة. وقد وصف الفريق الاول في بعض المؤلفات بأنهم تقدميون , ذلك أنهم باعتقادهم ان البيئة هي المحدد الاساسي للفروق بين الافراد , يرون ان وظيفة التربية الاساسية ان تنتج في الافراد السمات المرغوب فيها من المجتمع, ويرجعون كل تخلف او انحراف في سلوك الافراد الى قصور او عجز في النظام التعليمي و الاجتماعي الذي نشأوا فيه, فهم يؤكدون مبدأ المساواة بين الناس فيما لديهم من إمكانيات, اذا ما أتيحت لهم فرص متكافئة لتنميتها.</a:t>
            </a:r>
            <a:endParaRPr lang="ar-IQ" b="1" dirty="0"/>
          </a:p>
          <a:p>
            <a:pPr algn="just"/>
            <a:r>
              <a:rPr lang="ar-SA" dirty="0"/>
              <a:t>اما دعاة الوراثة فيعتقدون ان العامل الاساسي في تحديد الفروق الفردية هو الوراثة. ذلك ان هذه الفروق حقائق بيولوجية لا يمكن تجاهلها , وانتقال الخصائص الوراثية من الوالدين الى الابناء امر مؤكد, ومن ثم فإن وظيفة التربية الاساسية, أن تتيح الفرصة للطفل لنمو إمكانياته . كما ان النظام التعليمي يجب ان يقوم على الاقل في مراحله العالية على انتقاء التلاميذ الذين تتوافر لديهم بحكم الوراثة مواهب عقلية خاصة.</a:t>
            </a:r>
            <a:endParaRPr lang="en-US" dirty="0"/>
          </a:p>
          <a:p>
            <a:pPr algn="just"/>
            <a:r>
              <a:rPr lang="ar-SA" dirty="0"/>
              <a:t>والواقع ان العلماء يدركون اليوم ان طرح المشكلة في صورة تقابل بين الوراثة والبيئة امر خاطئ ذلك ان الانسان شأنه شأن أي كائن حي, يحمل خواص سلالته, تنتقل اليه عبر الاجيال بواسطة الوراثة, فتؤثر في سلوكه, ولكنه في نفس الوقت يعيش في مجتمع له معالمه ومميزاته المحددة, ومن ثم فهو يخضع لتأثير البيئة, ويتأثر بما فيها. وباستثناء بعض الخصائص الجسمية القليلة جدا, مثل لون العينين, الذي يعتمد على اساس وراثي فقط, فإن كل السمات الانسانية التي يختلف فيها الافراد تعتبر نتاجا لتفاعل المؤثرات الوراثية والبيئية.</a:t>
            </a:r>
            <a:endParaRPr lang="en-US" dirty="0"/>
          </a:p>
          <a:p>
            <a:pPr algn="just"/>
            <a:endParaRPr lang="en-US" sz="2000" b="1" dirty="0"/>
          </a:p>
          <a:p>
            <a:endParaRPr lang="ar-IQ" dirty="0"/>
          </a:p>
        </p:txBody>
      </p:sp>
    </p:spTree>
    <p:extLst>
      <p:ext uri="{BB962C8B-B14F-4D97-AF65-F5344CB8AC3E}">
        <p14:creationId xmlns:p14="http://schemas.microsoft.com/office/powerpoint/2010/main" val="420365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D5D7-E1B0-4F0D-AFAA-F3F7C0AB333E}"/>
              </a:ext>
            </a:extLst>
          </p:cNvPr>
          <p:cNvSpPr>
            <a:spLocks noGrp="1"/>
          </p:cNvSpPr>
          <p:nvPr>
            <p:ph type="title"/>
          </p:nvPr>
        </p:nvSpPr>
        <p:spPr>
          <a:xfrm>
            <a:off x="680321" y="331596"/>
            <a:ext cx="10905428" cy="934496"/>
          </a:xfrm>
        </p:spPr>
        <p:txBody>
          <a:bodyPr>
            <a:noAutofit/>
          </a:bodyPr>
          <a:lstStyle/>
          <a:p>
            <a:pPr algn="r"/>
            <a:r>
              <a:rPr lang="ar-SA" sz="2000" b="1" dirty="0"/>
              <a:t>ولهذا فقد تحول السؤال من محاولة تحديد الاثر النسبي لكل من الوراثة والبيئة في تكوين السمات النفسية, الى محاولة معرفة, إلى أي حد تخضع السمه النفسية المعينة للتغير, وفي ظل أي الظروف يمكننا ان نتوقع حدوث هذا التغير.</a:t>
            </a:r>
            <a:br>
              <a:rPr lang="en-US" sz="2000" b="1" dirty="0"/>
            </a:br>
            <a:endParaRPr lang="ar-IQ" sz="2000" b="1" dirty="0"/>
          </a:p>
        </p:txBody>
      </p:sp>
      <p:sp>
        <p:nvSpPr>
          <p:cNvPr id="3" name="Content Placeholder 2">
            <a:extLst>
              <a:ext uri="{FF2B5EF4-FFF2-40B4-BE49-F238E27FC236}">
                <a16:creationId xmlns:a16="http://schemas.microsoft.com/office/drawing/2014/main" id="{6C4C0F8F-845C-4558-BE47-8EAD1E0B0D79}"/>
              </a:ext>
            </a:extLst>
          </p:cNvPr>
          <p:cNvSpPr>
            <a:spLocks noGrp="1"/>
          </p:cNvSpPr>
          <p:nvPr>
            <p:ph sz="quarter" idx="13"/>
          </p:nvPr>
        </p:nvSpPr>
        <p:spPr>
          <a:xfrm>
            <a:off x="130629" y="1004835"/>
            <a:ext cx="11917345" cy="5707463"/>
          </a:xfrm>
        </p:spPr>
        <p:txBody>
          <a:bodyPr>
            <a:normAutofit lnSpcReduction="10000"/>
          </a:bodyPr>
          <a:lstStyle/>
          <a:p>
            <a:r>
              <a:rPr lang="ar-SA" dirty="0"/>
              <a:t>وقد كان من التصورات الخاطئة الشاعة في هذا المجال, اعتقاد ان الخصائص الوراثية ثابتة ولا تقبل التغيير, وان الصفات المتكونة بفضل البيئة يمكن تغييرها دائما. اذ ثبت من الدراسات ان كثيراً من الصفات الوراثية يمكن تغييرها بدرجة كبيرة, كما ان بعض السمات المكتسبة يصعب في كثير من الاحيان تغييرها. فبعض الافراد الذين يرثون قابلية للإصابة بمرض معين, قد يتجهون الى الرياضة ويكونون أجساماً قوية لا يكون فيها للإصابة بالمرض موطئ قدم. ومن ناحية أخرى, ثبت من الدراسات ان بعض التلاميذ الذين يعانون من انخفاض في القدرة اللفظية يظلون يعانون من انخفاض هذه القدرة في مرحلة الرشد, على الرغم من ان هذا التخلف يرجع الى قصور في التربية أثناء الطفولة, أكثر من أن يكون راجعا الى نقص فطري في الذكاء اللفظي. ويرى العلماء ان معظم الصفات النفسية يمكن ان تخضع للتغير طالما ان الانسان يتمتع بقدرة عالية على التعلم.</a:t>
            </a:r>
            <a:endParaRPr lang="en-US" dirty="0"/>
          </a:p>
          <a:p>
            <a:r>
              <a:rPr lang="ar-SA" dirty="0"/>
              <a:t>ومن هنا , فإن السؤال عن أثر البيئة في إحداث الفروق الفردية قسم بواسطة الباحثين الى عدد من الاسئلة الضيقة مثل: ما هو مقدار الفرق الذي يمكن ان نتوقع حدوثة كنتيجة لإحداث تغيير معين في البيئة؟ ماهي السمات النفسية التي تتأثر أكثر من غيرها بتغير البيئة؟ أي جوانب البيئة أكثر تأثيراً في الانسان؟ ما هو مقدار الفرق الذي تحدثه خبرات ما قبل المدرسة في النمو العقلي للطفل, وفي خصائصه الانفعالية والاجتماعية؟ ما هو أثر الحرمان الثقافي في الطفولة على نمو الانسان؟ في أي مرحلة من مراحل النمو يكون هذا التأثير أكبر؟</a:t>
            </a:r>
            <a:endParaRPr lang="en-US" dirty="0"/>
          </a:p>
          <a:p>
            <a:r>
              <a:rPr lang="ar-SA" dirty="0"/>
              <a:t>هذا الانتقال من المشكلات العامة الى الخاصة, هو أبرز سمة للبحوث المعاصرة, في أثار البيئة والوراثة, ولا يتسع المقام لعرض تفصيلي لهذه الدراسات, وإنما سنحاول ان نعرض بعض الدراسات العريضة, التي حاولت إثبات اثار الوراثة والبيئة في السمات النفسية. </a:t>
            </a:r>
            <a:endParaRPr lang="en-US" dirty="0"/>
          </a:p>
          <a:p>
            <a:r>
              <a:rPr lang="ar-SA" b="1" dirty="0"/>
              <a:t>على أنه قبل ان نعرض لهذه البحوث نقوم بتعريف مختصر لكل من الوراثة والبيئة.</a:t>
            </a:r>
            <a:endParaRPr lang="en-US" dirty="0"/>
          </a:p>
          <a:p>
            <a:endParaRPr lang="ar-IQ" dirty="0"/>
          </a:p>
        </p:txBody>
      </p:sp>
    </p:spTree>
    <p:extLst>
      <p:ext uri="{BB962C8B-B14F-4D97-AF65-F5344CB8AC3E}">
        <p14:creationId xmlns:p14="http://schemas.microsoft.com/office/powerpoint/2010/main" val="411044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B730-6A66-414B-BFFA-4FCFB5AC5492}"/>
              </a:ext>
            </a:extLst>
          </p:cNvPr>
          <p:cNvSpPr>
            <a:spLocks noGrp="1"/>
          </p:cNvSpPr>
          <p:nvPr>
            <p:ph type="title"/>
          </p:nvPr>
        </p:nvSpPr>
        <p:spPr>
          <a:xfrm>
            <a:off x="40193" y="135653"/>
            <a:ext cx="11826910" cy="2004646"/>
          </a:xfrm>
        </p:spPr>
        <p:txBody>
          <a:bodyPr>
            <a:noAutofit/>
          </a:bodyPr>
          <a:lstStyle/>
          <a:p>
            <a:pPr algn="r"/>
            <a:r>
              <a:rPr lang="ar-SA" sz="2800" b="1" dirty="0">
                <a:solidFill>
                  <a:srgbClr val="FFFF00"/>
                </a:solidFill>
              </a:rPr>
              <a:t>معنى الوراثة:</a:t>
            </a:r>
            <a:br>
              <a:rPr lang="en-US" sz="2800" dirty="0">
                <a:solidFill>
                  <a:srgbClr val="FFFF00"/>
                </a:solidFill>
              </a:rPr>
            </a:br>
            <a:r>
              <a:rPr lang="ar-SA" sz="2800" dirty="0">
                <a:solidFill>
                  <a:srgbClr val="FFFF00"/>
                </a:solidFill>
              </a:rPr>
              <a:t>تتكون وراثة الفرد اساساُ من المورثات النوعية, التي يتلقاها من كل من والديه عند الحمل. فالفرد يبدأ حياته باتحاد خليتين: خليه من كل الابوين, ومن هذا الاتحاد تنشأ البويضة الملقحة. وتحتوي كل خلية على مئات الالاف من جزئيات دقيقة جداً تسمى بالمورثات, وهي المسئولة عن انتقال الصفات الوراثية من الاب والام والاجيال السابقة الى الفرد</a:t>
            </a:r>
            <a:r>
              <a:rPr lang="ar-IQ" sz="2800" dirty="0">
                <a:solidFill>
                  <a:srgbClr val="FFFF00"/>
                </a:solidFill>
              </a:rPr>
              <a:t>.</a:t>
            </a:r>
          </a:p>
        </p:txBody>
      </p:sp>
      <p:sp>
        <p:nvSpPr>
          <p:cNvPr id="3" name="Content Placeholder 2">
            <a:extLst>
              <a:ext uri="{FF2B5EF4-FFF2-40B4-BE49-F238E27FC236}">
                <a16:creationId xmlns:a16="http://schemas.microsoft.com/office/drawing/2014/main" id="{8DE2141D-4CD3-4C58-96A2-09ADAF6EB2CD}"/>
              </a:ext>
            </a:extLst>
          </p:cNvPr>
          <p:cNvSpPr>
            <a:spLocks noGrp="1"/>
          </p:cNvSpPr>
          <p:nvPr>
            <p:ph sz="quarter" idx="13"/>
          </p:nvPr>
        </p:nvSpPr>
        <p:spPr>
          <a:xfrm>
            <a:off x="160775" y="2140300"/>
            <a:ext cx="11826910" cy="4582048"/>
          </a:xfrm>
        </p:spPr>
        <p:txBody>
          <a:bodyPr/>
          <a:lstStyle/>
          <a:p>
            <a:r>
              <a:rPr lang="ar-SA" b="1" dirty="0"/>
              <a:t>معنى البيئة</a:t>
            </a:r>
            <a:r>
              <a:rPr lang="ar-SA" dirty="0"/>
              <a:t>:</a:t>
            </a:r>
            <a:endParaRPr lang="en-US" dirty="0"/>
          </a:p>
          <a:p>
            <a:pPr algn="just"/>
            <a:r>
              <a:rPr lang="ar-SA" dirty="0"/>
              <a:t>ليس المقصود بالبيئة, البيئة الجغرافية أو مكان السكن, وانما يقصد بها البيئة السيكولوجية, وهي مجموع المثيرات التي يتعرض لها الفرد طوال حياته, أي من بدء وجوده في الحم كبويضة مخصبة, حيث بداية الحياة, حتى مماته.</a:t>
            </a:r>
            <a:endParaRPr lang="en-US" dirty="0"/>
          </a:p>
          <a:p>
            <a:pPr algn="just"/>
            <a:r>
              <a:rPr lang="ar-SA" dirty="0"/>
              <a:t>ولا يبدأ مفعول البيئة بعد الولادة فقط , وانما يبدأ تأثيرها مع بدء وجود الجنين في الرحم, فقد ثبت أهمية البيئة قبل الولادة في تحديد نمو الفرد. فأساليب التغذية وأنواعها ونظامها والشروط الفيزيقية والنفسية للأم , تحدث تأثيرات على نمو الجنين وحياته فيما بعد.</a:t>
            </a:r>
            <a:endParaRPr lang="en-US" dirty="0"/>
          </a:p>
          <a:p>
            <a:pPr marL="0" indent="0">
              <a:buNone/>
            </a:pPr>
            <a:endParaRPr lang="en-US" dirty="0"/>
          </a:p>
          <a:p>
            <a:endParaRPr lang="ar-IQ" dirty="0"/>
          </a:p>
        </p:txBody>
      </p:sp>
      <p:pic>
        <p:nvPicPr>
          <p:cNvPr id="7" name="Picture 6">
            <a:extLst>
              <a:ext uri="{FF2B5EF4-FFF2-40B4-BE49-F238E27FC236}">
                <a16:creationId xmlns:a16="http://schemas.microsoft.com/office/drawing/2014/main" id="{26D88894-55B7-4FEB-AFAF-BC9711DA8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2434"/>
            <a:ext cx="12191999" cy="2195565"/>
          </a:xfrm>
          <a:prstGeom prst="rect">
            <a:avLst/>
          </a:prstGeom>
        </p:spPr>
      </p:pic>
    </p:spTree>
    <p:extLst>
      <p:ext uri="{BB962C8B-B14F-4D97-AF65-F5344CB8AC3E}">
        <p14:creationId xmlns:p14="http://schemas.microsoft.com/office/powerpoint/2010/main" val="358509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A1CE-F802-4E01-977F-2B24EF33C625}"/>
              </a:ext>
            </a:extLst>
          </p:cNvPr>
          <p:cNvSpPr>
            <a:spLocks noGrp="1"/>
          </p:cNvSpPr>
          <p:nvPr>
            <p:ph type="title"/>
          </p:nvPr>
        </p:nvSpPr>
        <p:spPr>
          <a:xfrm>
            <a:off x="170822" y="125604"/>
            <a:ext cx="11786716" cy="577781"/>
          </a:xfrm>
        </p:spPr>
        <p:txBody>
          <a:bodyPr>
            <a:normAutofit fontScale="90000"/>
          </a:bodyPr>
          <a:lstStyle/>
          <a:p>
            <a:pPr algn="r"/>
            <a:br>
              <a:rPr lang="ar-IQ" b="1" dirty="0"/>
            </a:br>
            <a:r>
              <a:rPr lang="ar-SA" b="1" dirty="0"/>
              <a:t>دراسة التوائم:</a:t>
            </a:r>
            <a:br>
              <a:rPr lang="en-US" dirty="0"/>
            </a:br>
            <a:endParaRPr lang="ar-IQ" dirty="0"/>
          </a:p>
        </p:txBody>
      </p:sp>
      <p:sp>
        <p:nvSpPr>
          <p:cNvPr id="3" name="Content Placeholder 2">
            <a:extLst>
              <a:ext uri="{FF2B5EF4-FFF2-40B4-BE49-F238E27FC236}">
                <a16:creationId xmlns:a16="http://schemas.microsoft.com/office/drawing/2014/main" id="{50489AD5-E7A0-44D4-B279-0049D318F856}"/>
              </a:ext>
            </a:extLst>
          </p:cNvPr>
          <p:cNvSpPr>
            <a:spLocks noGrp="1"/>
          </p:cNvSpPr>
          <p:nvPr>
            <p:ph sz="quarter" idx="13"/>
          </p:nvPr>
        </p:nvSpPr>
        <p:spPr>
          <a:xfrm>
            <a:off x="4401178" y="633045"/>
            <a:ext cx="7646795" cy="6099351"/>
          </a:xfrm>
        </p:spPr>
        <p:txBody>
          <a:bodyPr>
            <a:normAutofit fontScale="92500" lnSpcReduction="10000"/>
          </a:bodyPr>
          <a:lstStyle/>
          <a:p>
            <a:pPr algn="just"/>
            <a:r>
              <a:rPr lang="ar-SA" sz="2200" dirty="0"/>
              <a:t>تعتبر دراسة التوائم من أهم الطرق التي استخدمت لدراسة أثر البيئة والوراثة في تحديد مستويات الافراد وسماتهم الانفعالية وغيرها. فالتوائم المتماثلة تقدم لنا الفرصة الوحيدة, التي يمكن ان ندرس فيها فردين لهما تكوين ورثي متماثل تماما. فالتوائم المتماثلة تنتج من بويضة واحدة ملقحه, تنقسم الى جزأين عند الانقسام الاول للخلية. وبذلك يكون للتوأمين نفس التركيبة من الجينات, أي أنهما يتماثلان في جميع صفاتهما الوراثية. اما التوائم غير المتماثلة فهي تنشأ من بويضتين اثنتين ملقحتين.</a:t>
            </a:r>
            <a:endParaRPr lang="en-US" sz="2200" dirty="0"/>
          </a:p>
          <a:p>
            <a:pPr algn="just"/>
            <a:r>
              <a:rPr lang="ar-SA" sz="2200" dirty="0"/>
              <a:t>ودرجة التشابه في خصائصهما الوراثية لا تختلف عن درجة التشابه بين الاشقاء العاديين. وتعرف التوائم المتماثلة, عن طريق اجراء بعض الاختبارات العلمية على عدد من الخصائص الفيزيقية التي تتحدد بالوراثة، مثل فصيلة الدم، وبصمات الأصابع، وتركيب الشعر والجلد، ولون العينين.</a:t>
            </a:r>
            <a:endParaRPr lang="en-US" sz="2200" dirty="0"/>
          </a:p>
          <a:p>
            <a:pPr algn="just"/>
            <a:r>
              <a:rPr lang="ar-SA" sz="2200" dirty="0"/>
              <a:t>وفي دراسة أثر الوراثة والبيئة، استخدمت أنماط متعددة من البحث على التوائم، ويختلف البحث باختلاف المشكلة التي يواجهها الباحث. فإذا كان الباحث يهدف إلى الكشف عن أثر، فإنه يعمل على تثبيت عامل الوراثة، ويتم ذبك عن طريق مقارنة توأمين متماثلين ثم فصلهما بعد الولادة، حيث نشأ في بيئتين مختلفتين. أما إذا كان هدف الباحث معرفة أثر الوراثة، فإنه يدرس فردين، يختلفان في صفاتهما الوراثية، ولكنها يعيشان في بيئة واحدة. وهنا تتم المقارنة بينهما وبين التوائم المتماثلة التي ربيت معا، وبذلك يمكن رد الفرق الذي يوجد في درجة التشابه إلى أثر الوراثة. ومهما يكن فإننا يمكن ان نخرج بنتيجتين أساسيتين من البحث على التوائم وهما:</a:t>
            </a:r>
            <a:endParaRPr lang="en-US" sz="2200" dirty="0"/>
          </a:p>
          <a:p>
            <a:pPr algn="just"/>
            <a:r>
              <a:rPr lang="ar-SA" sz="2200" dirty="0"/>
              <a:t>1- ان الفروق الكبيرة في ظروف البيئة, وظروف التنشئة والتربية يمكن ان تنتج فروقاً جوهرية في الذكاء.</a:t>
            </a:r>
            <a:endParaRPr lang="en-US" sz="2200" dirty="0"/>
          </a:p>
          <a:p>
            <a:pPr algn="just"/>
            <a:r>
              <a:rPr lang="ar-SA" sz="2200" dirty="0"/>
              <a:t>2- ان الفروق العقلية التي نلاحظها في المجتمع ككل , أكبر من ان تفسر على أساس الفروق البيئية وحدها.</a:t>
            </a:r>
            <a:endParaRPr lang="en-US" sz="2200" dirty="0"/>
          </a:p>
          <a:p>
            <a:pPr algn="just"/>
            <a:endParaRPr lang="en-US" sz="2200" dirty="0"/>
          </a:p>
          <a:p>
            <a:endParaRPr lang="ar-IQ" dirty="0"/>
          </a:p>
        </p:txBody>
      </p:sp>
      <p:pic>
        <p:nvPicPr>
          <p:cNvPr id="5" name="Picture 4">
            <a:extLst>
              <a:ext uri="{FF2B5EF4-FFF2-40B4-BE49-F238E27FC236}">
                <a16:creationId xmlns:a16="http://schemas.microsoft.com/office/drawing/2014/main" id="{18F04120-BD9E-4EA7-87F9-EB1E86A33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30356" cy="6858000"/>
          </a:xfrm>
          <a:prstGeom prst="rect">
            <a:avLst/>
          </a:prstGeom>
        </p:spPr>
      </p:pic>
    </p:spTree>
    <p:extLst>
      <p:ext uri="{BB962C8B-B14F-4D97-AF65-F5344CB8AC3E}">
        <p14:creationId xmlns:p14="http://schemas.microsoft.com/office/powerpoint/2010/main" val="316460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1AC-584B-4AD0-AA1D-FB09383D5C9B}"/>
              </a:ext>
            </a:extLst>
          </p:cNvPr>
          <p:cNvSpPr>
            <a:spLocks noGrp="1"/>
          </p:cNvSpPr>
          <p:nvPr>
            <p:ph type="title"/>
          </p:nvPr>
        </p:nvSpPr>
        <p:spPr>
          <a:xfrm>
            <a:off x="680321" y="120581"/>
            <a:ext cx="11247072" cy="844062"/>
          </a:xfrm>
        </p:spPr>
        <p:txBody>
          <a:bodyPr>
            <a:normAutofit fontScale="90000"/>
          </a:bodyPr>
          <a:lstStyle/>
          <a:p>
            <a:pPr algn="r"/>
            <a:r>
              <a:rPr lang="ar-SA" sz="2700" b="1" dirty="0"/>
              <a:t>دراسة الاطفال في بيوت التبني والمؤسسات</a:t>
            </a:r>
            <a:br>
              <a:rPr lang="en-US" dirty="0"/>
            </a:br>
            <a:endParaRPr lang="ar-IQ" dirty="0"/>
          </a:p>
        </p:txBody>
      </p:sp>
      <p:sp>
        <p:nvSpPr>
          <p:cNvPr id="3" name="Content Placeholder 2">
            <a:extLst>
              <a:ext uri="{FF2B5EF4-FFF2-40B4-BE49-F238E27FC236}">
                <a16:creationId xmlns:a16="http://schemas.microsoft.com/office/drawing/2014/main" id="{12915AEF-6917-4864-B4E4-6AE26A3394EA}"/>
              </a:ext>
            </a:extLst>
          </p:cNvPr>
          <p:cNvSpPr>
            <a:spLocks noGrp="1"/>
          </p:cNvSpPr>
          <p:nvPr>
            <p:ph sz="quarter" idx="13"/>
          </p:nvPr>
        </p:nvSpPr>
        <p:spPr>
          <a:xfrm>
            <a:off x="80387" y="562708"/>
            <a:ext cx="11997733" cy="6174711"/>
          </a:xfrm>
        </p:spPr>
        <p:txBody>
          <a:bodyPr/>
          <a:lstStyle/>
          <a:p>
            <a:pPr algn="just"/>
            <a:r>
              <a:rPr lang="ar-SA" dirty="0"/>
              <a:t>لما كانت حالات التوائم المتماثلة, وخاصة التي تم فصلها في الطفولة المبكرة, نادرة نسبياً, لجأ العلماء الى الحصول على بيانات إضافية عن أثر البيئة, من أنماط أخرى من الدراسات. وقد أجريت مجموعة من البحوث لمعرفة, ماذا يحدث للأطفال الذين يتبنون في منازل جيدة.</a:t>
            </a:r>
            <a:endParaRPr lang="en-US" dirty="0"/>
          </a:p>
          <a:p>
            <a:pPr algn="just"/>
            <a:r>
              <a:rPr lang="ar-SA" dirty="0"/>
              <a:t>والنتيجة المنطقية التي يمكن استخلاصها من هذه الدراسات, ان المنزل الجيد يمكن ان يؤدي الى تحسن ملحوظ في ذكاء الاطفال, ولكنه لا يمكن ان يوصلهم الى مستوى الافراد الذين يتمتعون بوراثة جيدة وبيئة جيدة أيضاً.</a:t>
            </a:r>
            <a:endParaRPr lang="en-US" dirty="0"/>
          </a:p>
          <a:p>
            <a:endParaRPr lang="ar-IQ" dirty="0"/>
          </a:p>
        </p:txBody>
      </p:sp>
      <p:pic>
        <p:nvPicPr>
          <p:cNvPr id="5" name="Picture 4">
            <a:extLst>
              <a:ext uri="{FF2B5EF4-FFF2-40B4-BE49-F238E27FC236}">
                <a16:creationId xmlns:a16="http://schemas.microsoft.com/office/drawing/2014/main" id="{C9D7B302-3DCA-4913-BEE2-093B1B6CE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090" y="2481944"/>
            <a:ext cx="5340542" cy="4376056"/>
          </a:xfrm>
          <a:prstGeom prst="rect">
            <a:avLst/>
          </a:prstGeom>
        </p:spPr>
      </p:pic>
      <p:pic>
        <p:nvPicPr>
          <p:cNvPr id="7" name="Picture 6">
            <a:extLst>
              <a:ext uri="{FF2B5EF4-FFF2-40B4-BE49-F238E27FC236}">
                <a16:creationId xmlns:a16="http://schemas.microsoft.com/office/drawing/2014/main" id="{41148107-53F0-420B-9737-314DE8897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99" y="2481944"/>
            <a:ext cx="5419411" cy="4376056"/>
          </a:xfrm>
          <a:prstGeom prst="rect">
            <a:avLst/>
          </a:prstGeom>
        </p:spPr>
      </p:pic>
    </p:spTree>
    <p:extLst>
      <p:ext uri="{BB962C8B-B14F-4D97-AF65-F5344CB8AC3E}">
        <p14:creationId xmlns:p14="http://schemas.microsoft.com/office/powerpoint/2010/main" val="54480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F2C1-C074-42D4-A69C-1A5DC38B7E8A}"/>
              </a:ext>
            </a:extLst>
          </p:cNvPr>
          <p:cNvSpPr>
            <a:spLocks noGrp="1"/>
          </p:cNvSpPr>
          <p:nvPr>
            <p:ph type="title"/>
          </p:nvPr>
        </p:nvSpPr>
        <p:spPr>
          <a:xfrm>
            <a:off x="170823" y="190520"/>
            <a:ext cx="11620563" cy="573155"/>
          </a:xfrm>
        </p:spPr>
        <p:txBody>
          <a:bodyPr>
            <a:normAutofit fontScale="90000"/>
          </a:bodyPr>
          <a:lstStyle/>
          <a:p>
            <a:pPr algn="r"/>
            <a:br>
              <a:rPr lang="ar-IQ" altLang="ar-IQ" sz="2200" b="1" dirty="0">
                <a:solidFill>
                  <a:srgbClr val="FFFF00"/>
                </a:solidFill>
                <a:latin typeface="Arial" panose="020B0604020202020204" pitchFamily="34" charset="0"/>
                <a:ea typeface="Calibri" panose="020F0502020204030204" pitchFamily="34" charset="0"/>
                <a:cs typeface="Arial" panose="020B0604020202020204" pitchFamily="34" charset="0"/>
              </a:rPr>
            </a:br>
            <a:r>
              <a:rPr lang="ar-SA" altLang="ar-IQ" sz="2200" b="1" dirty="0">
                <a:solidFill>
                  <a:srgbClr val="FFFF00"/>
                </a:solidFill>
                <a:latin typeface="Arial" panose="020B0604020202020204" pitchFamily="34" charset="0"/>
                <a:ea typeface="Calibri" panose="020F0502020204030204" pitchFamily="34" charset="0"/>
                <a:cs typeface="Arial" panose="020B0604020202020204" pitchFamily="34" charset="0"/>
              </a:rPr>
              <a:t>بعض الاثار البيئية المحددة:</a:t>
            </a:r>
            <a:br>
              <a:rPr lang="en-US" altLang="ar-IQ" sz="1800" dirty="0"/>
            </a:br>
            <a:endParaRPr lang="ar-IQ" dirty="0"/>
          </a:p>
        </p:txBody>
      </p:sp>
      <p:graphicFrame>
        <p:nvGraphicFramePr>
          <p:cNvPr id="4" name="Content Placeholder 3">
            <a:extLst>
              <a:ext uri="{FF2B5EF4-FFF2-40B4-BE49-F238E27FC236}">
                <a16:creationId xmlns:a16="http://schemas.microsoft.com/office/drawing/2014/main" id="{49D4AD22-B375-46FD-BB13-9F824DD34CF1}"/>
              </a:ext>
            </a:extLst>
          </p:cNvPr>
          <p:cNvGraphicFramePr>
            <a:graphicFrameLocks noGrp="1"/>
          </p:cNvGraphicFramePr>
          <p:nvPr>
            <p:ph sz="quarter" idx="13"/>
            <p:extLst>
              <p:ext uri="{D42A27DB-BD31-4B8C-83A1-F6EECF244321}">
                <p14:modId xmlns:p14="http://schemas.microsoft.com/office/powerpoint/2010/main" val="1120420606"/>
              </p:ext>
            </p:extLst>
          </p:nvPr>
        </p:nvGraphicFramePr>
        <p:xfrm>
          <a:off x="1040360" y="3379577"/>
          <a:ext cx="10274084" cy="3456632"/>
        </p:xfrm>
        <a:graphic>
          <a:graphicData uri="http://schemas.openxmlformats.org/drawingml/2006/table">
            <a:tbl>
              <a:tblPr rtl="1" firstRow="1" firstCol="1" bandRow="1">
                <a:tableStyleId>{5C22544A-7EE6-4342-B048-85BDC9FD1C3A}</a:tableStyleId>
              </a:tblPr>
              <a:tblGrid>
                <a:gridCol w="6300574">
                  <a:extLst>
                    <a:ext uri="{9D8B030D-6E8A-4147-A177-3AD203B41FA5}">
                      <a16:colId xmlns:a16="http://schemas.microsoft.com/office/drawing/2014/main" val="2018771620"/>
                    </a:ext>
                  </a:extLst>
                </a:gridCol>
                <a:gridCol w="3973510">
                  <a:extLst>
                    <a:ext uri="{9D8B030D-6E8A-4147-A177-3AD203B41FA5}">
                      <a16:colId xmlns:a16="http://schemas.microsoft.com/office/drawing/2014/main" val="3697264488"/>
                    </a:ext>
                  </a:extLst>
                </a:gridCol>
              </a:tblGrid>
              <a:tr h="418103">
                <a:tc>
                  <a:txBody>
                    <a:bodyPr/>
                    <a:lstStyle/>
                    <a:p>
                      <a:pPr algn="ctr" rtl="1">
                        <a:lnSpc>
                          <a:spcPct val="115000"/>
                        </a:lnSpc>
                        <a:spcAft>
                          <a:spcPts val="0"/>
                        </a:spcAft>
                        <a:tabLst>
                          <a:tab pos="2207260" algn="l"/>
                        </a:tabLst>
                      </a:pPr>
                      <a:r>
                        <a:rPr lang="ar-SA" sz="1400">
                          <a:effectLst/>
                        </a:rPr>
                        <a:t>رجال الدين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a:effectLst/>
                        </a:rPr>
                        <a:t>121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25082294"/>
                  </a:ext>
                </a:extLst>
              </a:tr>
              <a:tr h="418103">
                <a:tc>
                  <a:txBody>
                    <a:bodyPr/>
                    <a:lstStyle/>
                    <a:p>
                      <a:pPr algn="ctr" rtl="1">
                        <a:lnSpc>
                          <a:spcPct val="115000"/>
                        </a:lnSpc>
                        <a:spcAft>
                          <a:spcPts val="0"/>
                        </a:spcAft>
                        <a:tabLst>
                          <a:tab pos="2207260" algn="l"/>
                        </a:tabLst>
                      </a:pPr>
                      <a:r>
                        <a:rPr lang="ar-SA" sz="1400">
                          <a:effectLst/>
                        </a:rPr>
                        <a:t>المهنيون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a:effectLst/>
                        </a:rPr>
                        <a:t>112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55782427"/>
                  </a:ext>
                </a:extLst>
              </a:tr>
              <a:tr h="734140">
                <a:tc>
                  <a:txBody>
                    <a:bodyPr/>
                    <a:lstStyle/>
                    <a:p>
                      <a:pPr algn="ctr" rtl="1">
                        <a:lnSpc>
                          <a:spcPct val="115000"/>
                        </a:lnSpc>
                        <a:spcAft>
                          <a:spcPts val="0"/>
                        </a:spcAft>
                        <a:tabLst>
                          <a:tab pos="2207260" algn="l"/>
                        </a:tabLst>
                      </a:pPr>
                      <a:r>
                        <a:rPr lang="ar-SA" sz="1400" dirty="0">
                          <a:effectLst/>
                        </a:rPr>
                        <a:t>رجال التجارة والأعمال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dirty="0">
                          <a:effectLst/>
                        </a:rPr>
                        <a:t>110-105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1258937"/>
                  </a:ext>
                </a:extLst>
              </a:tr>
              <a:tr h="734140">
                <a:tc>
                  <a:txBody>
                    <a:bodyPr/>
                    <a:lstStyle/>
                    <a:p>
                      <a:pPr algn="ctr" rtl="1">
                        <a:lnSpc>
                          <a:spcPct val="115000"/>
                        </a:lnSpc>
                        <a:spcAft>
                          <a:spcPts val="0"/>
                        </a:spcAft>
                        <a:tabLst>
                          <a:tab pos="2207260" algn="l"/>
                        </a:tabLst>
                      </a:pPr>
                      <a:r>
                        <a:rPr lang="ar-SA" sz="1400">
                          <a:effectLst/>
                        </a:rPr>
                        <a:t>العمال الصناعيون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a:effectLst/>
                        </a:rPr>
                        <a:t>103-100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5211804"/>
                  </a:ext>
                </a:extLst>
              </a:tr>
              <a:tr h="734043">
                <a:tc>
                  <a:txBody>
                    <a:bodyPr/>
                    <a:lstStyle/>
                    <a:p>
                      <a:pPr algn="ctr" rtl="1">
                        <a:lnSpc>
                          <a:spcPct val="115000"/>
                        </a:lnSpc>
                        <a:spcAft>
                          <a:spcPts val="0"/>
                        </a:spcAft>
                        <a:tabLst>
                          <a:tab pos="2207260" algn="l"/>
                        </a:tabLst>
                      </a:pPr>
                      <a:r>
                        <a:rPr lang="ar-SA" sz="1400" dirty="0">
                          <a:effectLst/>
                        </a:rPr>
                        <a:t>العمال المهرة والزراعيون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a:effectLst/>
                        </a:rPr>
                        <a:t>98-96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8327231"/>
                  </a:ext>
                </a:extLst>
              </a:tr>
              <a:tr h="418103">
                <a:tc>
                  <a:txBody>
                    <a:bodyPr/>
                    <a:lstStyle/>
                    <a:p>
                      <a:pPr algn="ctr" rtl="1">
                        <a:lnSpc>
                          <a:spcPct val="115000"/>
                        </a:lnSpc>
                        <a:spcAft>
                          <a:spcPts val="0"/>
                        </a:spcAft>
                        <a:tabLst>
                          <a:tab pos="2207260" algn="l"/>
                        </a:tabLst>
                      </a:pPr>
                      <a:r>
                        <a:rPr lang="ar-SA" sz="1400" dirty="0">
                          <a:effectLst/>
                        </a:rPr>
                        <a:t>العمال غير المهرة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0"/>
                        </a:spcAft>
                        <a:tabLst>
                          <a:tab pos="2207260" algn="l"/>
                        </a:tabLst>
                      </a:pPr>
                      <a:r>
                        <a:rPr lang="en-US" sz="1400" dirty="0">
                          <a:effectLst/>
                        </a:rPr>
                        <a:t>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5525409"/>
                  </a:ext>
                </a:extLst>
              </a:tr>
            </a:tbl>
          </a:graphicData>
        </a:graphic>
      </p:graphicFrame>
      <p:sp>
        <p:nvSpPr>
          <p:cNvPr id="5" name="Rectangle 1">
            <a:extLst>
              <a:ext uri="{FF2B5EF4-FFF2-40B4-BE49-F238E27FC236}">
                <a16:creationId xmlns:a16="http://schemas.microsoft.com/office/drawing/2014/main" id="{11EBE725-362C-486F-95EA-227BF8FAA6AF}"/>
              </a:ext>
            </a:extLst>
          </p:cNvPr>
          <p:cNvSpPr>
            <a:spLocks noChangeArrowheads="1"/>
          </p:cNvSpPr>
          <p:nvPr/>
        </p:nvSpPr>
        <p:spPr bwMode="auto">
          <a:xfrm>
            <a:off x="170823" y="855809"/>
            <a:ext cx="1185035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06625" algn="l"/>
              </a:tabLst>
              <a:defRPr>
                <a:solidFill>
                  <a:schemeClr val="tx1"/>
                </a:solidFill>
                <a:latin typeface="Arial" panose="020B0604020202020204" pitchFamily="34" charset="0"/>
              </a:defRPr>
            </a:lvl1pPr>
            <a:lvl2pPr eaLnBrk="0" fontAlgn="base" hangingPunct="0">
              <a:spcBef>
                <a:spcPct val="0"/>
              </a:spcBef>
              <a:spcAft>
                <a:spcPct val="0"/>
              </a:spcAft>
              <a:tabLst>
                <a:tab pos="2206625" algn="l"/>
              </a:tabLst>
              <a:defRPr>
                <a:solidFill>
                  <a:schemeClr val="tx1"/>
                </a:solidFill>
                <a:latin typeface="Arial" panose="020B0604020202020204" pitchFamily="34" charset="0"/>
              </a:defRPr>
            </a:lvl2pPr>
            <a:lvl3pPr eaLnBrk="0" fontAlgn="base" hangingPunct="0">
              <a:spcBef>
                <a:spcPct val="0"/>
              </a:spcBef>
              <a:spcAft>
                <a:spcPct val="0"/>
              </a:spcAft>
              <a:tabLst>
                <a:tab pos="2206625" algn="l"/>
              </a:tabLst>
              <a:defRPr>
                <a:solidFill>
                  <a:schemeClr val="tx1"/>
                </a:solidFill>
                <a:latin typeface="Arial" panose="020B0604020202020204" pitchFamily="34" charset="0"/>
              </a:defRPr>
            </a:lvl3pPr>
            <a:lvl4pPr eaLnBrk="0" fontAlgn="base" hangingPunct="0">
              <a:spcBef>
                <a:spcPct val="0"/>
              </a:spcBef>
              <a:spcAft>
                <a:spcPct val="0"/>
              </a:spcAft>
              <a:tabLst>
                <a:tab pos="2206625" algn="l"/>
              </a:tabLst>
              <a:defRPr>
                <a:solidFill>
                  <a:schemeClr val="tx1"/>
                </a:solidFill>
                <a:latin typeface="Arial" panose="020B0604020202020204" pitchFamily="34" charset="0"/>
              </a:defRPr>
            </a:lvl4pPr>
            <a:lvl5pPr eaLnBrk="0" fontAlgn="base" hangingPunct="0">
              <a:spcBef>
                <a:spcPct val="0"/>
              </a:spcBef>
              <a:spcAft>
                <a:spcPct val="0"/>
              </a:spcAft>
              <a:tabLst>
                <a:tab pos="2206625" algn="l"/>
              </a:tabLst>
              <a:defRPr>
                <a:solidFill>
                  <a:schemeClr val="tx1"/>
                </a:solidFill>
                <a:latin typeface="Arial" panose="020B0604020202020204" pitchFamily="34" charset="0"/>
              </a:defRPr>
            </a:lvl5pPr>
            <a:lvl6pPr eaLnBrk="0" fontAlgn="base" hangingPunct="0">
              <a:spcBef>
                <a:spcPct val="0"/>
              </a:spcBef>
              <a:spcAft>
                <a:spcPct val="0"/>
              </a:spcAft>
              <a:tabLst>
                <a:tab pos="2206625" algn="l"/>
              </a:tabLst>
              <a:defRPr>
                <a:solidFill>
                  <a:schemeClr val="tx1"/>
                </a:solidFill>
                <a:latin typeface="Arial" panose="020B0604020202020204" pitchFamily="34" charset="0"/>
              </a:defRPr>
            </a:lvl6pPr>
            <a:lvl7pPr eaLnBrk="0" fontAlgn="base" hangingPunct="0">
              <a:spcBef>
                <a:spcPct val="0"/>
              </a:spcBef>
              <a:spcAft>
                <a:spcPct val="0"/>
              </a:spcAft>
              <a:tabLst>
                <a:tab pos="2206625" algn="l"/>
              </a:tabLst>
              <a:defRPr>
                <a:solidFill>
                  <a:schemeClr val="tx1"/>
                </a:solidFill>
                <a:latin typeface="Arial" panose="020B0604020202020204" pitchFamily="34" charset="0"/>
              </a:defRPr>
            </a:lvl7pPr>
            <a:lvl8pPr eaLnBrk="0" fontAlgn="base" hangingPunct="0">
              <a:spcBef>
                <a:spcPct val="0"/>
              </a:spcBef>
              <a:spcAft>
                <a:spcPct val="0"/>
              </a:spcAft>
              <a:tabLst>
                <a:tab pos="2206625" algn="l"/>
              </a:tabLst>
              <a:defRPr>
                <a:solidFill>
                  <a:schemeClr val="tx1"/>
                </a:solidFill>
                <a:latin typeface="Arial" panose="020B0604020202020204" pitchFamily="34" charset="0"/>
              </a:defRPr>
            </a:lvl8pPr>
            <a:lvl9pPr eaLnBrk="0" fontAlgn="base" hangingPunct="0">
              <a:spcBef>
                <a:spcPct val="0"/>
              </a:spcBef>
              <a:spcAft>
                <a:spcPct val="0"/>
              </a:spcAft>
              <a:tabLst>
                <a:tab pos="2206625"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2206625" algn="l"/>
              </a:tabLst>
            </a:pPr>
            <a:r>
              <a:rPr kumimoji="0" lang="ar-SA" altLang="ar-IQ"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حاول العلماء دراسة العلاقة بين بعض المتغيرات البيئية المحددة وبين الذكاء ومن هذه الدراسات تلك المحاولات التي اجريت بهدف الكشف عن العلاقة بين المستوى الاقتصادي – الاجتماعي للاسرة وبين ذكاء الطفل , وقد استخدم العلماء في تقدير المستوى الاقتصادي- الاجتماعي , مقياسا يعطي وزنا اكبر لمهنة الوالدين ودخل الاسرة وبعض النواحي الاخرى مثل المميزات الثقافية للمنزل.</a:t>
            </a:r>
            <a:endParaRPr kumimoji="0" lang="en-US" altLang="ar-IQ" sz="11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2206625" algn="l"/>
              </a:tabLst>
            </a:pPr>
            <a:r>
              <a:rPr kumimoji="0" lang="ar-SA" altLang="ar-IQ"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كما درست بعض المتغيرات البيئية الاخرى المحددة في علاقتها بالذكاء مثل الاتجاهات والقيم السائدة في الاسرة</a:t>
            </a:r>
            <a:endParaRPr kumimoji="0" lang="en-US" altLang="ar-IQ" sz="11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2206625" algn="l"/>
              </a:tabLst>
            </a:pPr>
            <a:r>
              <a:rPr kumimoji="0" lang="ar-SA" altLang="ar-IQ"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مهن الوالدين :</a:t>
            </a:r>
            <a:endParaRPr kumimoji="0" lang="en-US" altLang="ar-IQ" sz="11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2206625" algn="l"/>
              </a:tabLst>
            </a:pPr>
            <a:r>
              <a:rPr kumimoji="0" lang="ar-SA" altLang="ar-IQ"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من أشهر الدراسات التي أجريت في هذا الموضوع بحث طومسون ود تناول فيه اكثر من 100 فئة مهنية وكانت النتائج التي توصل اليها فيما يتعلق بمتوسطات نسب ذكاء الاطفال بعض هذه المهن كما يأتي:</a:t>
            </a:r>
            <a:endParaRPr kumimoji="0" lang="en-US" altLang="ar-IQ"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06625" algn="l"/>
              </a:tabLst>
            </a:pPr>
            <a:endParaRPr kumimoji="0" lang="en-US" altLang="ar-IQ"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43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00A2-301C-4185-848F-FA37FD0FF0F9}"/>
              </a:ext>
            </a:extLst>
          </p:cNvPr>
          <p:cNvSpPr>
            <a:spLocks noGrp="1"/>
          </p:cNvSpPr>
          <p:nvPr>
            <p:ph type="title"/>
          </p:nvPr>
        </p:nvSpPr>
        <p:spPr>
          <a:xfrm>
            <a:off x="160774" y="251209"/>
            <a:ext cx="11756571" cy="1582957"/>
          </a:xfrm>
        </p:spPr>
        <p:txBody>
          <a:bodyPr>
            <a:normAutofit fontScale="90000"/>
          </a:bodyPr>
          <a:lstStyle/>
          <a:p>
            <a:pPr algn="r"/>
            <a:br>
              <a:rPr lang="ar-IQ" sz="2700" b="1" dirty="0"/>
            </a:br>
            <a:br>
              <a:rPr lang="ar-IQ" sz="2200" b="1" dirty="0">
                <a:solidFill>
                  <a:srgbClr val="FFFF00"/>
                </a:solidFill>
              </a:rPr>
            </a:br>
            <a:r>
              <a:rPr lang="ar-SA" sz="2200" b="1" dirty="0">
                <a:solidFill>
                  <a:srgbClr val="FFFF00"/>
                </a:solidFill>
              </a:rPr>
              <a:t>مستوى تعليم الآباء :-</a:t>
            </a:r>
            <a:br>
              <a:rPr lang="en-US" sz="2700" dirty="0"/>
            </a:br>
            <a:r>
              <a:rPr lang="ar-SA" sz="2200" dirty="0"/>
              <a:t>كذلك اهتمت بعض الدراسات ببحث العلاقة بين مستوى تعليم الوالدين وذكاء الأطفال , ومن هذه الدراسات ما قامت به بيلي من دراسة العلاقات بين مستوى التعليم الرسمي الذي تلقاه الآباء . وبين ذكاء أطفالهم , وقد تبين من هذه الدراسة وجود ارتباط مرتفع بين مستوى تعليم الآباء وذكاء الأبناء وخاصة بعد سن 5 سنوات </a:t>
            </a:r>
            <a:r>
              <a:rPr lang="ar-SA" sz="3100" dirty="0"/>
              <a:t>.</a:t>
            </a:r>
            <a:br>
              <a:rPr lang="en-US" dirty="0"/>
            </a:br>
            <a:r>
              <a:rPr lang="ar-SA" dirty="0"/>
              <a:t> </a:t>
            </a:r>
            <a:br>
              <a:rPr lang="en-US" dirty="0"/>
            </a:br>
            <a:endParaRPr lang="ar-IQ" dirty="0"/>
          </a:p>
        </p:txBody>
      </p:sp>
      <p:sp>
        <p:nvSpPr>
          <p:cNvPr id="3" name="Content Placeholder 2">
            <a:extLst>
              <a:ext uri="{FF2B5EF4-FFF2-40B4-BE49-F238E27FC236}">
                <a16:creationId xmlns:a16="http://schemas.microsoft.com/office/drawing/2014/main" id="{E85ABF53-052C-45B3-B27B-2D801B990138}"/>
              </a:ext>
            </a:extLst>
          </p:cNvPr>
          <p:cNvSpPr>
            <a:spLocks noGrp="1"/>
          </p:cNvSpPr>
          <p:nvPr>
            <p:ph sz="quarter" idx="13"/>
          </p:nvPr>
        </p:nvSpPr>
        <p:spPr>
          <a:xfrm>
            <a:off x="90435" y="1527349"/>
            <a:ext cx="11927393" cy="5225143"/>
          </a:xfrm>
        </p:spPr>
        <p:txBody>
          <a:bodyPr>
            <a:normAutofit fontScale="70000" lnSpcReduction="20000"/>
          </a:bodyPr>
          <a:lstStyle/>
          <a:p>
            <a:pPr algn="just"/>
            <a:r>
              <a:rPr lang="ar-SA" dirty="0">
                <a:solidFill>
                  <a:srgbClr val="FFFF00"/>
                </a:solidFill>
              </a:rPr>
              <a:t>المستوى الاقتصادي الاجتماعي :-</a:t>
            </a:r>
            <a:endParaRPr lang="en-US" dirty="0">
              <a:solidFill>
                <a:srgbClr val="FFFF00"/>
              </a:solidFill>
            </a:endParaRPr>
          </a:p>
          <a:p>
            <a:pPr algn="just"/>
            <a:r>
              <a:rPr lang="ar-SA" dirty="0"/>
              <a:t>أثبتت الدراسات التي أجريت على العلاقة بين المستوى الاقتصادي الاجتماعي للأسرة وبين ذكاء الأطفال , وجود ارتباطات دالة تراوحت بين 0.35 , 0.40 للمفحوصين من سن 3 سنوات حتى 18 سنة . وبصفة عامة كانت الارتباطات أعلى بالنسبة للاختبارات اللفظية الأكاديمية , وأقل بالنسبة للاختبارات غير اللفظية . وتؤكد هذه النتائج الدراسات المتعددة التي حاولت إيجاد الفروق بين نسبة ذكاء أطفال الطبقات الاجتماعية المختلفة , فقد سجل الباحثون منذ بداية البحث في النشاط العقلي وحتى الآن وجود فروق بين متوسط نسب الذكاء في الجماعات ذات المستويات الاقتصادية الاجتماعية المختلفة .</a:t>
            </a:r>
            <a:endParaRPr lang="en-US" dirty="0"/>
          </a:p>
          <a:p>
            <a:pPr algn="just"/>
            <a:r>
              <a:rPr lang="ar-SA" dirty="0"/>
              <a:t>الريف والحضر :-</a:t>
            </a:r>
            <a:endParaRPr lang="en-US" dirty="0"/>
          </a:p>
          <a:p>
            <a:pPr algn="just"/>
            <a:r>
              <a:rPr lang="ar-SA" dirty="0"/>
              <a:t>تعتبر البحوث التي حاولت الكشف عن الفروق في نسب الذكاء بين سكان الريف وسكان الحضر , من أهم البحوث المقارنة التي توضح أثر الظروف البيئية في الفروق الفردية . وقد كشفت المقارنات التي أجريت بين الفئات المهنية المختلفة أثناء الحربين العالميتين , أن نسب ذكاء أصحاب الأراضي وعمال الزراعة كانت منخفضة نسبياً بين قائمة المهن الأخرى. </a:t>
            </a:r>
            <a:endParaRPr lang="en-US" dirty="0"/>
          </a:p>
          <a:p>
            <a:pPr algn="just"/>
            <a:r>
              <a:rPr lang="ar-SA" dirty="0">
                <a:solidFill>
                  <a:srgbClr val="FFFF00"/>
                </a:solidFill>
              </a:rPr>
              <a:t>التعليم :-</a:t>
            </a:r>
            <a:endParaRPr lang="en-US" dirty="0">
              <a:solidFill>
                <a:srgbClr val="FFFF00"/>
              </a:solidFill>
            </a:endParaRPr>
          </a:p>
          <a:p>
            <a:pPr algn="just"/>
            <a:r>
              <a:rPr lang="ar-SA" dirty="0"/>
              <a:t>أن حقيقة وجود فروق فردية في الذكاء مرتبطة بمقدار التعليم الرسمي الذي حصل عليه الأفراد , ثبتت أهمية التعليم المدرسي في تحديد الفروق الفردية , فقد أثبتت دراسات متعددة مثل بحث سميث ( 1924) وبحث هويلر ( 1942) أن مستوى الذكاء في مجتمع الأطفال في سن المدرسة يرتفع في الإقليم , إذا ما حدث تحسن واضح في الفرص التعليمية المتاحة في هذا الإقليم أو الحي .</a:t>
            </a:r>
            <a:endParaRPr lang="en-US" dirty="0"/>
          </a:p>
          <a:p>
            <a:pPr algn="just"/>
            <a:r>
              <a:rPr lang="ar-SA" dirty="0"/>
              <a:t>ويؤكد أثر التعليم أيضا الدراسات التي أوضحت أن كثيرا من الأفراد الذين كانوا يطلق عليهم متخلفون عقليا استطاعوا أن يعملوا كمواطنين أسوياء في مجتمعاتهم بعد تلقيهم النوع المناسب من التعليم .</a:t>
            </a:r>
            <a:endParaRPr lang="en-US" dirty="0"/>
          </a:p>
          <a:p>
            <a:pPr algn="just"/>
            <a:r>
              <a:rPr lang="ar-SA" dirty="0"/>
              <a:t>وهكذا يتضح من استعراضنا لهذه الدراسات حقيقة هامة , وهي أنه على الرغم من أن الوراثة تلعب دورا في تحديد الفروق بين الأفراد وبالتالي في تحديد ذكائهم , فإن الباحثين يتفقون جميعا على تأثر النمو العقلي للطفل بالخصائص والمؤثرات البيئية التي ينشأ فيها الطفل تأثرا كبيرا . فالحرمان الثقافي , وقلة الاستثارة البيئية التي يتعرض لها الطفل , خاصة في طفولته المبكرة , وقلة الفرص التعليمية المتاحة . من العوامل التي تعوق النمو العقلي , كما أن تحسين هذه الظروف يساعد على تنمية ذكاء الأطفال . والفروق الكبيرة في الظروف البيئية وظروف التنشئة والتربية التي يمر بها الأفراد , تعتبر مصدرا أساسيا للفروق بينهم في الذكاء وفي مختلف السمات النفسية .</a:t>
            </a:r>
            <a:endParaRPr lang="en-US" dirty="0"/>
          </a:p>
          <a:p>
            <a:pPr algn="just"/>
            <a:r>
              <a:rPr lang="ar-SA" dirty="0"/>
              <a:t>وإذا كان تحسين ذكاء الأفراد ورفع مستواهم العقلي عن طريق التحكم في العوامل الوراثية أمرا عسير التحقيق , إن لم يكن مستحيلا , فإن ذلك يمكن أن يتم عن طريق توفير الظروف البيئية والثقافية المناسبة لتنمية الذكاء والقدرات العقلية . وإلى هذا الاتجاه ينبغي أن توجه كل الجهود الإمكانيات</a:t>
            </a:r>
            <a:endParaRPr lang="ar-IQ" dirty="0"/>
          </a:p>
        </p:txBody>
      </p:sp>
    </p:spTree>
    <p:extLst>
      <p:ext uri="{BB962C8B-B14F-4D97-AF65-F5344CB8AC3E}">
        <p14:creationId xmlns:p14="http://schemas.microsoft.com/office/powerpoint/2010/main" val="34790736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580</TotalTime>
  <Words>1877</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Berlin</vt:lpstr>
      <vt:lpstr>الوراثة والبيئة</vt:lpstr>
      <vt:lpstr>أثار هذا السؤال مناقشات نظرية وفلسفية طويلة. ذلك ان الاجابة عليها ذات اهمية مزدوجة فهي أولا تساعدنا على فهم السلوك الانساني, وطبيعة الفروق بين الأفراد وأسبابها, وهي ثانيا تمكن المربين والمعلمين من توجيه التربية الوجهة السليمة. </vt:lpstr>
      <vt:lpstr>ولهذا فقد تحول السؤال من محاولة تحديد الاثر النسبي لكل من الوراثة والبيئة في تكوين السمات النفسية, الى محاولة معرفة, إلى أي حد تخضع السمه النفسية المعينة للتغير, وفي ظل أي الظروف يمكننا ان نتوقع حدوث هذا التغير. </vt:lpstr>
      <vt:lpstr>معنى الوراثة: تتكون وراثة الفرد اساساُ من المورثات النوعية, التي يتلقاها من كل من والديه عند الحمل. فالفرد يبدأ حياته باتحاد خليتين: خليه من كل الابوين, ومن هذا الاتحاد تنشأ البويضة الملقحة. وتحتوي كل خلية على مئات الالاف من جزئيات دقيقة جداً تسمى بالمورثات, وهي المسئولة عن انتقال الصفات الوراثية من الاب والام والاجيال السابقة الى الفرد.</vt:lpstr>
      <vt:lpstr> دراسة التوائم: </vt:lpstr>
      <vt:lpstr>دراسة الاطفال في بيوت التبني والمؤسسات </vt:lpstr>
      <vt:lpstr> بعض الاثار البيئية المحددة: </vt:lpstr>
      <vt:lpstr>  مستوى تعليم الآباء :- كذلك اهتمت بعض الدراسات ببحث العلاقة بين مستوى تعليم الوالدين وذكاء الأطفال , ومن هذه الدراسات ما قامت به بيلي من دراسة العلاقات بين مستوى التعليم الرسمي الذي تلقاه الآباء . وبين ذكاء أطفالهم , وقد تبين من هذه الدراسة وجود ارتباط مرتفع بين مستوى تعليم الآباء وذكاء الأبناء وخاصة بعد سن 5 سنوات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الوراثة والبيئة</dc:title>
  <dc:creator>Eng</dc:creator>
  <cp:lastModifiedBy>Eng</cp:lastModifiedBy>
  <cp:revision>7</cp:revision>
  <dcterms:created xsi:type="dcterms:W3CDTF">2025-01-27T17:57:01Z</dcterms:created>
  <dcterms:modified xsi:type="dcterms:W3CDTF">2025-01-28T03:37:35Z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