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41CDB559-9ED3-48DE-8A4B-27BD2CB586BA}" type="datetimeFigureOut">
              <a:rPr lang="en-US" smtClean="0"/>
              <a:t>8/29/2024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998BB1C-0B28-4611-902A-C9D2E05A883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41CDB559-9ED3-48DE-8A4B-27BD2CB586BA}"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8BB1C-0B28-4611-902A-C9D2E05A883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41CDB559-9ED3-48DE-8A4B-27BD2CB586BA}"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8BB1C-0B28-4611-902A-C9D2E05A883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41CDB559-9ED3-48DE-8A4B-27BD2CB586BA}"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8BB1C-0B28-4611-902A-C9D2E05A883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41CDB559-9ED3-48DE-8A4B-27BD2CB586BA}" type="datetimeFigureOut">
              <a:rPr lang="en-US" smtClean="0"/>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8BB1C-0B28-4611-902A-C9D2E05A883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41CDB559-9ED3-48DE-8A4B-27BD2CB586BA}" type="datetimeFigureOut">
              <a:rPr lang="en-US" smtClean="0"/>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98BB1C-0B28-4611-902A-C9D2E05A883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41CDB559-9ED3-48DE-8A4B-27BD2CB586BA}" type="datetimeFigureOut">
              <a:rPr lang="en-US" smtClean="0"/>
              <a:t>8/29/2024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98BB1C-0B28-4611-902A-C9D2E05A883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41CDB559-9ED3-48DE-8A4B-27BD2CB586BA}" type="datetimeFigureOut">
              <a:rPr lang="en-US" smtClean="0"/>
              <a:t>8/29/2024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98BB1C-0B28-4611-902A-C9D2E05A883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CDB559-9ED3-48DE-8A4B-27BD2CB586BA}" type="datetimeFigureOut">
              <a:rPr lang="en-US" smtClean="0"/>
              <a:t>8/29/2024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98BB1C-0B28-4611-902A-C9D2E05A883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41CDB559-9ED3-48DE-8A4B-27BD2CB586BA}" type="datetimeFigureOut">
              <a:rPr lang="en-US" smtClean="0"/>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98BB1C-0B28-4611-902A-C9D2E05A883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41CDB559-9ED3-48DE-8A4B-27BD2CB586BA}" type="datetimeFigureOut">
              <a:rPr lang="en-US" smtClean="0"/>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998BB1C-0B28-4611-902A-C9D2E05A8830}"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1CDB559-9ED3-48DE-8A4B-27BD2CB586BA}" type="datetimeFigureOut">
              <a:rPr lang="en-US" smtClean="0"/>
              <a:t>8/29/2024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998BB1C-0B28-4611-902A-C9D2E05A8830}"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محاضرات في فلسفة الجمال</a:t>
            </a:r>
            <a:endParaRPr lang="en-US" dirty="0"/>
          </a:p>
        </p:txBody>
      </p:sp>
      <p:sp>
        <p:nvSpPr>
          <p:cNvPr id="3" name="عنوان فرعي 2"/>
          <p:cNvSpPr>
            <a:spLocks noGrp="1"/>
          </p:cNvSpPr>
          <p:nvPr>
            <p:ph type="subTitle" idx="1"/>
          </p:nvPr>
        </p:nvSpPr>
        <p:spPr/>
        <p:txBody>
          <a:bodyPr>
            <a:normAutofit/>
          </a:bodyPr>
          <a:lstStyle/>
          <a:p>
            <a:pPr rtl="1"/>
            <a:r>
              <a:rPr lang="ar-IQ" dirty="0" smtClean="0"/>
              <a:t> محاضرات القيت لمرحلة الطلبة الثالثة/ </a:t>
            </a:r>
            <a:r>
              <a:rPr lang="ar-IQ" dirty="0" err="1" smtClean="0"/>
              <a:t>أ.د</a:t>
            </a:r>
            <a:r>
              <a:rPr lang="ar-IQ" dirty="0" smtClean="0"/>
              <a:t>. أحمد شيال غضيب</a:t>
            </a:r>
          </a:p>
          <a:p>
            <a:r>
              <a:rPr lang="ar-IQ" dirty="0" smtClean="0"/>
              <a:t>كلية الآداب </a:t>
            </a:r>
          </a:p>
          <a:p>
            <a:r>
              <a:rPr lang="ar-IQ" dirty="0" smtClean="0"/>
              <a:t>قسم الفلسفة </a:t>
            </a:r>
            <a:endParaRPr lang="en-US" dirty="0"/>
          </a:p>
        </p:txBody>
      </p:sp>
    </p:spTree>
    <p:extLst>
      <p:ext uri="{BB962C8B-B14F-4D97-AF65-F5344CB8AC3E}">
        <p14:creationId xmlns:p14="http://schemas.microsoft.com/office/powerpoint/2010/main" val="3400549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751344"/>
            <a:ext cx="4572000" cy="5355312"/>
          </a:xfrm>
          <a:prstGeom prst="rect">
            <a:avLst/>
          </a:prstGeom>
        </p:spPr>
        <p:txBody>
          <a:bodyPr>
            <a:spAutoFit/>
          </a:bodyPr>
          <a:lstStyle/>
          <a:p>
            <a:pPr algn="ctr" rtl="1"/>
            <a:r>
              <a:rPr lang="ar-IQ" b="1" dirty="0" smtClean="0"/>
              <a:t>س/دوافع البحث عن الجمال؟</a:t>
            </a:r>
          </a:p>
          <a:p>
            <a:pPr algn="ctr" rtl="1"/>
            <a:r>
              <a:rPr lang="ar-IQ" b="1" dirty="0" smtClean="0"/>
              <a:t>ج/١-حاجة حياتية عملية(كما عند اليونان)حيث هناك اله او ربات الجمال والغناء او الرقص والخطابة والبلاغة و الشعر الغنائي كان الجمال ورائه كل التماثيل مثل المكان (عباده الجمال)(المعابد والقصور والمقطوعات الغنائية)كل شيء يكون ادراك هو بمثابة الاله بالنسبة لنا واذا كانت الحقيقة مطلقه فالجمال هو دليل على وجوده. </a:t>
            </a:r>
          </a:p>
          <a:p>
            <a:pPr algn="ctr" rtl="1"/>
            <a:r>
              <a:rPr lang="ar-IQ" b="1" dirty="0" smtClean="0"/>
              <a:t>٢-في العصر الوسيط امتزج الجمال بالروح الدينية وخصوصا الرسم (الزخرفة وتزين المعابد وغيرها).</a:t>
            </a:r>
          </a:p>
          <a:p>
            <a:pPr algn="ctr" rtl="1"/>
            <a:r>
              <a:rPr lang="ar-IQ" b="1" dirty="0" smtClean="0"/>
              <a:t>٣-عصر النهضة القرن الخامس عشر التي امنت بان الطبيعة حيه وجمال الواقع وان هذه القصور عكس تصور القرون الوسطى التي كان يتم النظر الى الطبيعة من خلال النصوص المقدسة.</a:t>
            </a:r>
          </a:p>
          <a:p>
            <a:pPr algn="ctr" rtl="1"/>
            <a:endParaRPr lang="ar-IQ" b="1" dirty="0" smtClean="0"/>
          </a:p>
          <a:p>
            <a:pPr algn="ctr" rtl="1"/>
            <a:r>
              <a:rPr lang="ar-IQ" b="1" dirty="0" smtClean="0"/>
              <a:t>٤-وفي هذه العصر تقدير الجمال لابل الجمال </a:t>
            </a:r>
            <a:r>
              <a:rPr lang="ar-IQ" b="1" dirty="0" err="1" smtClean="0"/>
              <a:t>لاغراض</a:t>
            </a:r>
            <a:r>
              <a:rPr lang="ar-IQ" b="1" dirty="0" smtClean="0"/>
              <a:t> اخرى فالحاجة الجمالية هنا اصبحت فرديه </a:t>
            </a:r>
            <a:r>
              <a:rPr lang="ar-IQ" b="1" dirty="0" err="1" smtClean="0"/>
              <a:t>لاعلاقة</a:t>
            </a:r>
            <a:r>
              <a:rPr lang="ar-IQ" b="1" dirty="0" smtClean="0"/>
              <a:t> لها بالمصالح ولا برجال الدين ولا بشيئين اخر وانما نزعه فرديه انسانيه ركزت على قدرات الانسان وتفاعلاته وانفعالاته دون تدخل اي قوى غيبيه</a:t>
            </a:r>
            <a:r>
              <a:rPr lang="ar-IQ" dirty="0" smtClean="0"/>
              <a:t>.</a:t>
            </a:r>
            <a:endParaRPr lang="ar-IQ" dirty="0"/>
          </a:p>
        </p:txBody>
      </p:sp>
    </p:spTree>
    <p:extLst>
      <p:ext uri="{BB962C8B-B14F-4D97-AF65-F5344CB8AC3E}">
        <p14:creationId xmlns:p14="http://schemas.microsoft.com/office/powerpoint/2010/main" val="915376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443841"/>
            <a:ext cx="4572000" cy="5324535"/>
          </a:xfrm>
          <a:prstGeom prst="rect">
            <a:avLst/>
          </a:prstGeom>
        </p:spPr>
        <p:txBody>
          <a:bodyPr>
            <a:spAutoFit/>
          </a:bodyPr>
          <a:lstStyle/>
          <a:p>
            <a:r>
              <a:rPr lang="ar-IQ" sz="2000" b="1" dirty="0" smtClean="0"/>
              <a:t>س/ كيف نقارن بين القيم الجمالية في الفن والطبيعة ؟  </a:t>
            </a:r>
          </a:p>
          <a:p>
            <a:pPr algn="ctr" rtl="1"/>
            <a:r>
              <a:rPr lang="ar-IQ" sz="2000" b="1" dirty="0" smtClean="0"/>
              <a:t>ج/ جاء السفسطائيين بمفهوم يدور حول الجمال وقيمه فقد نظروا اليه على انه مصدره انساني بعيد عن ارتباطه بقيم المعرفة والحقيقة الدينية وان الفن ظاهره بشريه لا تعود الى مصدر الهي او مقدس لذا فان القيم الجمالية يمكن ان تتغير وتمدد باختلاف الزمان والمكان ومن ابرز الفلاسفة السفسطائيين (</a:t>
            </a:r>
            <a:r>
              <a:rPr lang="ar-IQ" sz="2000" b="1" dirty="0" err="1" smtClean="0"/>
              <a:t>بروتوغوراس</a:t>
            </a:r>
            <a:r>
              <a:rPr lang="ar-IQ" sz="2000" b="1" dirty="0" smtClean="0"/>
              <a:t>) وهو صاحب المقولة الشهيرة (الانسان مقياس كل شيء) بمعنى ان الانسان يمكن ان يكتسب صورته عن الحق (اعتقاد الاشياء) </a:t>
            </a:r>
            <a:r>
              <a:rPr lang="ar-IQ" sz="2000" b="1" dirty="0" err="1" smtClean="0"/>
              <a:t>مادمنا</a:t>
            </a:r>
            <a:r>
              <a:rPr lang="ar-IQ" sz="2000" b="1" dirty="0" smtClean="0"/>
              <a:t> قادرين على البرهنة عليها يقول(</a:t>
            </a:r>
            <a:r>
              <a:rPr lang="ar-IQ" sz="2000" b="1" dirty="0" err="1" smtClean="0"/>
              <a:t>بروتوغوراس</a:t>
            </a:r>
            <a:r>
              <a:rPr lang="ar-IQ" sz="2000" b="1" dirty="0" smtClean="0"/>
              <a:t>) (العدالة والحق والخير والجمال ) ليس ثابته مطلقه </a:t>
            </a:r>
            <a:r>
              <a:rPr lang="ar-IQ" sz="2000" b="1" dirty="0" err="1" smtClean="0"/>
              <a:t>ولاترجع</a:t>
            </a:r>
            <a:r>
              <a:rPr lang="ar-IQ" sz="2000" b="1" dirty="0" smtClean="0"/>
              <a:t> الى مصدر الهي انما مرجعها اتفاق الناس وقناعتهم فالفن هو نشاط </a:t>
            </a:r>
            <a:r>
              <a:rPr lang="ar-IQ" sz="2000" b="1" dirty="0" err="1" smtClean="0"/>
              <a:t>لايكتسب</a:t>
            </a:r>
            <a:r>
              <a:rPr lang="ar-IQ" sz="2000" b="1" dirty="0" smtClean="0"/>
              <a:t> قيمه الجمالية من مثال مطلق للجمال انما هو مهاره مكتسبه بالخبرة الانسانية والتعليم. </a:t>
            </a:r>
            <a:endParaRPr lang="ar-IQ" sz="2000" b="1" dirty="0"/>
          </a:p>
        </p:txBody>
      </p:sp>
    </p:spTree>
    <p:extLst>
      <p:ext uri="{BB962C8B-B14F-4D97-AF65-F5344CB8AC3E}">
        <p14:creationId xmlns:p14="http://schemas.microsoft.com/office/powerpoint/2010/main" val="1642051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630816"/>
            <a:ext cx="4572000" cy="3596369"/>
          </a:xfrm>
          <a:prstGeom prst="rect">
            <a:avLst/>
          </a:prstGeom>
        </p:spPr>
        <p:txBody>
          <a:bodyPr>
            <a:spAutoFit/>
          </a:bodyPr>
          <a:lstStyle/>
          <a:p>
            <a:pPr algn="ctr" rtl="1">
              <a:lnSpc>
                <a:spcPct val="115000"/>
              </a:lnSpc>
            </a:pPr>
            <a:r>
              <a:rPr lang="en-US" b="1" dirty="0" err="1" smtClean="0">
                <a:solidFill>
                  <a:srgbClr val="FF0000"/>
                </a:solidFill>
                <a:effectLst/>
                <a:latin typeface="Simplified Arabic"/>
                <a:ea typeface="Arial"/>
              </a:rPr>
              <a:t>مفاهيم</a:t>
            </a:r>
            <a:r>
              <a:rPr lang="en-US" b="1" dirty="0" smtClean="0">
                <a:solidFill>
                  <a:srgbClr val="FF0000"/>
                </a:solidFill>
                <a:effectLst/>
                <a:latin typeface="Simplified Arabic"/>
                <a:ea typeface="Arial"/>
              </a:rPr>
              <a:t> </a:t>
            </a:r>
            <a:r>
              <a:rPr lang="en-US" b="1" dirty="0" err="1" smtClean="0">
                <a:solidFill>
                  <a:srgbClr val="FF0000"/>
                </a:solidFill>
                <a:effectLst/>
                <a:latin typeface="Simplified Arabic"/>
                <a:ea typeface="Arial"/>
              </a:rPr>
              <a:t>في</a:t>
            </a:r>
            <a:r>
              <a:rPr lang="en-US" b="1" dirty="0" smtClean="0">
                <a:solidFill>
                  <a:srgbClr val="FF0000"/>
                </a:solidFill>
                <a:effectLst/>
                <a:latin typeface="Simplified Arabic"/>
                <a:ea typeface="Arial"/>
              </a:rPr>
              <a:t> </a:t>
            </a:r>
            <a:r>
              <a:rPr lang="en-US" b="1" dirty="0" err="1" smtClean="0">
                <a:solidFill>
                  <a:srgbClr val="FF0000"/>
                </a:solidFill>
                <a:effectLst/>
                <a:latin typeface="Simplified Arabic"/>
                <a:ea typeface="Arial"/>
              </a:rPr>
              <a:t>فلسفة</a:t>
            </a:r>
            <a:r>
              <a:rPr lang="en-US" b="1" dirty="0" smtClean="0">
                <a:solidFill>
                  <a:srgbClr val="FF0000"/>
                </a:solidFill>
                <a:effectLst/>
                <a:latin typeface="Simplified Arabic"/>
                <a:ea typeface="Arial"/>
              </a:rPr>
              <a:t> </a:t>
            </a:r>
            <a:r>
              <a:rPr lang="en-US" b="1" dirty="0" err="1" smtClean="0">
                <a:solidFill>
                  <a:srgbClr val="FF0000"/>
                </a:solidFill>
                <a:effectLst/>
                <a:latin typeface="Simplified Arabic"/>
                <a:ea typeface="Arial"/>
              </a:rPr>
              <a:t>الجمال</a:t>
            </a:r>
            <a:r>
              <a:rPr lang="en-US" b="1" dirty="0" smtClean="0">
                <a:solidFill>
                  <a:srgbClr val="FF0000"/>
                </a:solidFill>
                <a:effectLst/>
                <a:latin typeface="Simplified Arabic"/>
                <a:ea typeface="Arial"/>
              </a:rPr>
              <a:t> </a:t>
            </a:r>
            <a:endParaRPr lang="en-US" sz="1400" dirty="0" smtClean="0">
              <a:effectLst/>
              <a:latin typeface="Arial"/>
              <a:ea typeface="Arial"/>
            </a:endParaRPr>
          </a:p>
          <a:p>
            <a:pPr algn="ctr" rtl="1">
              <a:lnSpc>
                <a:spcPct val="115000"/>
              </a:lnSpc>
            </a:pPr>
            <a:r>
              <a:rPr lang="en-US" dirty="0" err="1" smtClean="0">
                <a:solidFill>
                  <a:srgbClr val="FF0000"/>
                </a:solidFill>
                <a:effectLst/>
                <a:latin typeface="Simplified Arabic"/>
                <a:ea typeface="Arial"/>
              </a:rPr>
              <a:t>الاستطيقا</a:t>
            </a:r>
            <a:r>
              <a:rPr lang="ar-SA" dirty="0" smtClean="0">
                <a:effectLst/>
                <a:latin typeface="Arial"/>
                <a:ea typeface="Arial"/>
                <a:cs typeface="Simplified Arabic"/>
              </a:rPr>
              <a:t>:-</a:t>
            </a:r>
            <a:r>
              <a:rPr lang="en-US" dirty="0" err="1" smtClean="0">
                <a:effectLst/>
                <a:latin typeface="Simplified Arabic"/>
                <a:ea typeface="Arial"/>
              </a:rPr>
              <a:t>هو</a:t>
            </a:r>
            <a:r>
              <a:rPr lang="en-US" dirty="0" smtClean="0">
                <a:effectLst/>
                <a:latin typeface="Simplified Arabic"/>
                <a:ea typeface="Arial"/>
              </a:rPr>
              <a:t> </a:t>
            </a:r>
            <a:r>
              <a:rPr lang="en-US" dirty="0" err="1" smtClean="0">
                <a:effectLst/>
                <a:latin typeface="Simplified Arabic"/>
                <a:ea typeface="Arial"/>
              </a:rPr>
              <a:t>مصطلح</a:t>
            </a:r>
            <a:r>
              <a:rPr lang="en-US" dirty="0" smtClean="0">
                <a:effectLst/>
                <a:latin typeface="Simplified Arabic"/>
                <a:ea typeface="Arial"/>
              </a:rPr>
              <a:t> </a:t>
            </a:r>
            <a:r>
              <a:rPr lang="en-US" dirty="0" err="1" smtClean="0">
                <a:effectLst/>
                <a:latin typeface="Simplified Arabic"/>
                <a:ea typeface="Arial"/>
              </a:rPr>
              <a:t>يستعمل</a:t>
            </a:r>
            <a:r>
              <a:rPr lang="en-US" dirty="0" smtClean="0">
                <a:effectLst/>
                <a:latin typeface="Simplified Arabic"/>
                <a:ea typeface="Arial"/>
              </a:rPr>
              <a:t> </a:t>
            </a:r>
            <a:r>
              <a:rPr lang="en-US" dirty="0" err="1" smtClean="0">
                <a:effectLst/>
                <a:latin typeface="Simplified Arabic"/>
                <a:ea typeface="Arial"/>
              </a:rPr>
              <a:t>في</a:t>
            </a:r>
            <a:r>
              <a:rPr lang="en-US" dirty="0" smtClean="0">
                <a:effectLst/>
                <a:latin typeface="Simplified Arabic"/>
                <a:ea typeface="Arial"/>
              </a:rPr>
              <a:t> </a:t>
            </a:r>
            <a:r>
              <a:rPr lang="en-US" dirty="0" err="1" smtClean="0">
                <a:effectLst/>
                <a:latin typeface="Simplified Arabic"/>
                <a:ea typeface="Arial"/>
              </a:rPr>
              <a:t>الفكر</a:t>
            </a:r>
            <a:r>
              <a:rPr lang="en-US" dirty="0" smtClean="0">
                <a:effectLst/>
                <a:latin typeface="Simplified Arabic"/>
                <a:ea typeface="Arial"/>
              </a:rPr>
              <a:t> </a:t>
            </a:r>
            <a:r>
              <a:rPr lang="en-US" dirty="0" err="1" smtClean="0">
                <a:effectLst/>
                <a:latin typeface="Simplified Arabic"/>
                <a:ea typeface="Arial"/>
              </a:rPr>
              <a:t>المعاصر</a:t>
            </a:r>
            <a:r>
              <a:rPr lang="en-US" dirty="0" smtClean="0">
                <a:effectLst/>
                <a:latin typeface="Simplified Arabic"/>
                <a:ea typeface="Arial"/>
              </a:rPr>
              <a:t> </a:t>
            </a:r>
            <a:r>
              <a:rPr lang="en-US" dirty="0" err="1" smtClean="0">
                <a:effectLst/>
                <a:latin typeface="Simplified Arabic"/>
                <a:ea typeface="Arial"/>
              </a:rPr>
              <a:t>للدلالة</a:t>
            </a:r>
            <a:r>
              <a:rPr lang="en-US" dirty="0" smtClean="0">
                <a:effectLst/>
                <a:latin typeface="Simplified Arabic"/>
                <a:ea typeface="Arial"/>
              </a:rPr>
              <a:t> </a:t>
            </a:r>
            <a:r>
              <a:rPr lang="en-US" dirty="0" err="1" smtClean="0">
                <a:effectLst/>
                <a:latin typeface="Simplified Arabic"/>
                <a:ea typeface="Arial"/>
              </a:rPr>
              <a:t>على</a:t>
            </a:r>
            <a:r>
              <a:rPr lang="en-US" dirty="0" smtClean="0">
                <a:effectLst/>
                <a:latin typeface="Simplified Arabic"/>
                <a:ea typeface="Arial"/>
              </a:rPr>
              <a:t> </a:t>
            </a:r>
            <a:r>
              <a:rPr lang="en-US" dirty="0" err="1" smtClean="0">
                <a:effectLst/>
                <a:latin typeface="Simplified Arabic"/>
                <a:ea typeface="Arial"/>
              </a:rPr>
              <a:t>تخصص</a:t>
            </a:r>
            <a:r>
              <a:rPr lang="en-US" dirty="0" smtClean="0">
                <a:effectLst/>
                <a:latin typeface="Simplified Arabic"/>
                <a:ea typeface="Arial"/>
              </a:rPr>
              <a:t> </a:t>
            </a:r>
            <a:r>
              <a:rPr lang="en-US" dirty="0" err="1" smtClean="0">
                <a:effectLst/>
                <a:latin typeface="Simplified Arabic"/>
                <a:ea typeface="Arial"/>
              </a:rPr>
              <a:t>من</a:t>
            </a:r>
            <a:r>
              <a:rPr lang="en-US" dirty="0" smtClean="0">
                <a:effectLst/>
                <a:latin typeface="Simplified Arabic"/>
                <a:ea typeface="Arial"/>
              </a:rPr>
              <a:t> </a:t>
            </a:r>
            <a:r>
              <a:rPr lang="en-US" dirty="0" err="1" smtClean="0">
                <a:effectLst/>
                <a:latin typeface="Simplified Arabic"/>
                <a:ea typeface="Arial"/>
              </a:rPr>
              <a:t>التخصصات</a:t>
            </a:r>
            <a:r>
              <a:rPr lang="en-US" dirty="0" smtClean="0">
                <a:effectLst/>
                <a:latin typeface="Simplified Arabic"/>
                <a:ea typeface="Arial"/>
              </a:rPr>
              <a:t> </a:t>
            </a:r>
            <a:r>
              <a:rPr lang="ar-IQ" dirty="0" err="1">
                <a:latin typeface="Simplified Arabic"/>
                <a:ea typeface="Arial"/>
              </a:rPr>
              <a:t>ل</a:t>
            </a:r>
            <a:r>
              <a:rPr lang="en-US" dirty="0" err="1" smtClean="0">
                <a:effectLst/>
                <a:latin typeface="Simplified Arabic"/>
                <a:ea typeface="Arial"/>
              </a:rPr>
              <a:t>لعلوم</a:t>
            </a:r>
            <a:r>
              <a:rPr lang="en-US" dirty="0" smtClean="0">
                <a:effectLst/>
                <a:latin typeface="Simplified Arabic"/>
                <a:ea typeface="Arial"/>
              </a:rPr>
              <a:t> </a:t>
            </a:r>
            <a:r>
              <a:rPr lang="en-US" dirty="0" err="1" smtClean="0">
                <a:effectLst/>
                <a:latin typeface="Simplified Arabic"/>
                <a:ea typeface="Arial"/>
              </a:rPr>
              <a:t>ال</a:t>
            </a:r>
            <a:r>
              <a:rPr lang="ar-IQ" dirty="0" smtClean="0">
                <a:effectLst/>
                <a:latin typeface="Simplified Arabic"/>
                <a:ea typeface="Arial"/>
              </a:rPr>
              <a:t>إ</a:t>
            </a:r>
            <a:r>
              <a:rPr lang="en-US" dirty="0" err="1" smtClean="0">
                <a:effectLst/>
                <a:latin typeface="Simplified Arabic"/>
                <a:ea typeface="Arial"/>
              </a:rPr>
              <a:t>نسانية</a:t>
            </a:r>
            <a:r>
              <a:rPr lang="en-US" dirty="0" smtClean="0">
                <a:effectLst/>
                <a:latin typeface="Simplified Arabic"/>
                <a:ea typeface="Arial"/>
              </a:rPr>
              <a:t> </a:t>
            </a:r>
            <a:r>
              <a:rPr lang="en-US" dirty="0" err="1" smtClean="0">
                <a:effectLst/>
                <a:latin typeface="Simplified Arabic"/>
                <a:ea typeface="Arial"/>
              </a:rPr>
              <a:t>الت</a:t>
            </a:r>
            <a:r>
              <a:rPr lang="ar-IQ" dirty="0" smtClean="0">
                <a:effectLst/>
                <a:latin typeface="Simplified Arabic"/>
                <a:ea typeface="Arial"/>
              </a:rPr>
              <a:t>ي</a:t>
            </a:r>
            <a:r>
              <a:rPr lang="en-US" dirty="0" smtClean="0">
                <a:effectLst/>
                <a:latin typeface="Simplified Arabic"/>
                <a:ea typeface="Arial"/>
              </a:rPr>
              <a:t> </a:t>
            </a:r>
            <a:r>
              <a:rPr lang="en-US" dirty="0" err="1" smtClean="0">
                <a:effectLst/>
                <a:latin typeface="Simplified Arabic"/>
                <a:ea typeface="Arial"/>
              </a:rPr>
              <a:t>تعني</a:t>
            </a:r>
            <a:r>
              <a:rPr lang="en-US" dirty="0" smtClean="0">
                <a:effectLst/>
                <a:latin typeface="Simplified Arabic"/>
                <a:ea typeface="Arial"/>
              </a:rPr>
              <a:t> </a:t>
            </a:r>
            <a:r>
              <a:rPr lang="en-US" dirty="0" err="1" smtClean="0">
                <a:effectLst/>
                <a:latin typeface="Simplified Arabic"/>
                <a:ea typeface="Arial"/>
              </a:rPr>
              <a:t>بدراسة</a:t>
            </a:r>
            <a:r>
              <a:rPr lang="en-US" dirty="0" smtClean="0">
                <a:effectLst/>
                <a:latin typeface="Simplified Arabic"/>
                <a:ea typeface="Arial"/>
              </a:rPr>
              <a:t> </a:t>
            </a:r>
            <a:r>
              <a:rPr lang="en-US" dirty="0" err="1" smtClean="0">
                <a:effectLst/>
                <a:latin typeface="Simplified Arabic"/>
                <a:ea typeface="Arial"/>
              </a:rPr>
              <a:t>الجمال</a:t>
            </a:r>
            <a:r>
              <a:rPr lang="en-US" dirty="0" smtClean="0">
                <a:effectLst/>
                <a:latin typeface="Simplified Arabic"/>
                <a:ea typeface="Arial"/>
              </a:rPr>
              <a:t> </a:t>
            </a:r>
            <a:r>
              <a:rPr lang="en-US" dirty="0" err="1" smtClean="0">
                <a:effectLst/>
                <a:latin typeface="Simplified Arabic"/>
                <a:ea typeface="Arial"/>
              </a:rPr>
              <a:t>من</a:t>
            </a:r>
            <a:r>
              <a:rPr lang="en-US" dirty="0" smtClean="0">
                <a:effectLst/>
                <a:latin typeface="Simplified Arabic"/>
                <a:ea typeface="Arial"/>
              </a:rPr>
              <a:t> </a:t>
            </a:r>
            <a:r>
              <a:rPr lang="en-US" dirty="0" err="1" smtClean="0">
                <a:effectLst/>
                <a:latin typeface="Simplified Arabic"/>
                <a:ea typeface="Arial"/>
              </a:rPr>
              <a:t>حيث</a:t>
            </a:r>
            <a:r>
              <a:rPr lang="en-US" dirty="0" smtClean="0">
                <a:effectLst/>
                <a:latin typeface="Simplified Arabic"/>
                <a:ea typeface="Arial"/>
              </a:rPr>
              <a:t> </a:t>
            </a:r>
            <a:r>
              <a:rPr lang="en-US" dirty="0" err="1" smtClean="0">
                <a:effectLst/>
                <a:latin typeface="Simplified Arabic"/>
                <a:ea typeface="Arial"/>
              </a:rPr>
              <a:t>هو</a:t>
            </a:r>
            <a:r>
              <a:rPr lang="en-US" dirty="0" smtClean="0">
                <a:effectLst/>
                <a:latin typeface="Simplified Arabic"/>
                <a:ea typeface="Arial"/>
              </a:rPr>
              <a:t> </a:t>
            </a:r>
            <a:r>
              <a:rPr lang="en-US" dirty="0" err="1" smtClean="0">
                <a:effectLst/>
                <a:latin typeface="Simplified Arabic"/>
                <a:ea typeface="Arial"/>
              </a:rPr>
              <a:t>مفهوم</a:t>
            </a:r>
            <a:r>
              <a:rPr lang="en-US" dirty="0" smtClean="0">
                <a:effectLst/>
                <a:latin typeface="Simplified Arabic"/>
                <a:ea typeface="Arial"/>
              </a:rPr>
              <a:t> </a:t>
            </a:r>
            <a:r>
              <a:rPr lang="en-US" dirty="0" err="1" smtClean="0">
                <a:effectLst/>
                <a:latin typeface="Simplified Arabic"/>
                <a:ea typeface="Arial"/>
              </a:rPr>
              <a:t>في</a:t>
            </a:r>
            <a:r>
              <a:rPr lang="en-US" dirty="0" smtClean="0">
                <a:effectLst/>
                <a:latin typeface="Simplified Arabic"/>
                <a:ea typeface="Arial"/>
              </a:rPr>
              <a:t> </a:t>
            </a:r>
            <a:r>
              <a:rPr lang="en-US" dirty="0" err="1" smtClean="0">
                <a:effectLst/>
                <a:latin typeface="Simplified Arabic"/>
                <a:ea typeface="Arial"/>
              </a:rPr>
              <a:t>الوجود</a:t>
            </a:r>
            <a:r>
              <a:rPr lang="en-US" dirty="0" smtClean="0">
                <a:effectLst/>
                <a:latin typeface="Simplified Arabic"/>
                <a:ea typeface="Arial"/>
              </a:rPr>
              <a:t> </a:t>
            </a:r>
            <a:r>
              <a:rPr lang="en-US" dirty="0" err="1" smtClean="0">
                <a:effectLst/>
                <a:latin typeface="Simplified Arabic"/>
                <a:ea typeface="Arial"/>
              </a:rPr>
              <a:t>ومن</a:t>
            </a:r>
            <a:r>
              <a:rPr lang="en-US" dirty="0" smtClean="0">
                <a:effectLst/>
                <a:latin typeface="Simplified Arabic"/>
                <a:ea typeface="Arial"/>
              </a:rPr>
              <a:t> </a:t>
            </a:r>
            <a:r>
              <a:rPr lang="en-US" dirty="0" err="1" smtClean="0">
                <a:effectLst/>
                <a:latin typeface="Simplified Arabic"/>
                <a:ea typeface="Arial"/>
              </a:rPr>
              <a:t>حيث</a:t>
            </a:r>
            <a:r>
              <a:rPr lang="en-US" dirty="0" smtClean="0">
                <a:effectLst/>
                <a:latin typeface="Simplified Arabic"/>
                <a:ea typeface="Arial"/>
              </a:rPr>
              <a:t> </a:t>
            </a:r>
            <a:r>
              <a:rPr lang="en-US" dirty="0" err="1" smtClean="0">
                <a:effectLst/>
                <a:latin typeface="Simplified Arabic"/>
                <a:ea typeface="Arial"/>
              </a:rPr>
              <a:t>هو</a:t>
            </a:r>
            <a:r>
              <a:rPr lang="en-US" dirty="0" smtClean="0">
                <a:effectLst/>
                <a:latin typeface="Simplified Arabic"/>
                <a:ea typeface="Arial"/>
              </a:rPr>
              <a:t> </a:t>
            </a:r>
            <a:r>
              <a:rPr lang="en-US" dirty="0" err="1" smtClean="0">
                <a:effectLst/>
                <a:latin typeface="Simplified Arabic"/>
                <a:ea typeface="Arial"/>
              </a:rPr>
              <a:t>تجربه</a:t>
            </a:r>
            <a:r>
              <a:rPr lang="en-US" dirty="0" smtClean="0">
                <a:effectLst/>
                <a:latin typeface="Simplified Arabic"/>
                <a:ea typeface="Arial"/>
              </a:rPr>
              <a:t> </a:t>
            </a:r>
            <a:r>
              <a:rPr lang="en-US" dirty="0" err="1" smtClean="0">
                <a:effectLst/>
                <a:latin typeface="Simplified Arabic"/>
                <a:ea typeface="Arial"/>
              </a:rPr>
              <a:t>فنية</a:t>
            </a:r>
            <a:r>
              <a:rPr lang="en-US" dirty="0" smtClean="0">
                <a:effectLst/>
                <a:latin typeface="Simplified Arabic"/>
                <a:ea typeface="Arial"/>
              </a:rPr>
              <a:t> </a:t>
            </a:r>
            <a:r>
              <a:rPr lang="en-US" dirty="0" err="1" smtClean="0">
                <a:effectLst/>
                <a:latin typeface="Simplified Arabic"/>
                <a:ea typeface="Arial"/>
              </a:rPr>
              <a:t>في</a:t>
            </a:r>
            <a:r>
              <a:rPr lang="en-US" dirty="0" smtClean="0">
                <a:effectLst/>
                <a:latin typeface="Simplified Arabic"/>
                <a:ea typeface="Arial"/>
              </a:rPr>
              <a:t> </a:t>
            </a:r>
            <a:r>
              <a:rPr lang="en-US" dirty="0" err="1" smtClean="0">
                <a:effectLst/>
                <a:latin typeface="Simplified Arabic"/>
                <a:ea typeface="Arial"/>
              </a:rPr>
              <a:t>الحياه</a:t>
            </a:r>
            <a:r>
              <a:rPr lang="en-US" dirty="0" smtClean="0">
                <a:effectLst/>
                <a:latin typeface="Simplified Arabic"/>
                <a:ea typeface="Arial"/>
              </a:rPr>
              <a:t> </a:t>
            </a:r>
            <a:r>
              <a:rPr lang="en-US" dirty="0" err="1" smtClean="0">
                <a:effectLst/>
                <a:latin typeface="Simplified Arabic"/>
                <a:ea typeface="Arial"/>
              </a:rPr>
              <a:t>لانسانية</a:t>
            </a:r>
            <a:r>
              <a:rPr lang="en-US" dirty="0" smtClean="0">
                <a:effectLst/>
                <a:latin typeface="Simplified Arabic"/>
                <a:ea typeface="Arial"/>
              </a:rPr>
              <a:t>. </a:t>
            </a:r>
            <a:endParaRPr lang="en-US" sz="1400" dirty="0" smtClean="0">
              <a:effectLst/>
              <a:latin typeface="Arial"/>
              <a:ea typeface="Arial"/>
            </a:endParaRPr>
          </a:p>
          <a:p>
            <a:pPr algn="ctr" rtl="1">
              <a:lnSpc>
                <a:spcPct val="115000"/>
              </a:lnSpc>
            </a:pPr>
            <a:r>
              <a:rPr lang="en-US" dirty="0" smtClean="0">
                <a:effectLst/>
                <a:latin typeface="Simplified Arabic"/>
                <a:ea typeface="Arial"/>
              </a:rPr>
              <a:t> </a:t>
            </a:r>
            <a:endParaRPr lang="en-US" sz="1400" dirty="0" smtClean="0">
              <a:effectLst/>
              <a:latin typeface="Arial"/>
              <a:ea typeface="Arial"/>
            </a:endParaRPr>
          </a:p>
          <a:p>
            <a:pPr algn="ctr" rtl="1">
              <a:lnSpc>
                <a:spcPct val="115000"/>
              </a:lnSpc>
            </a:pPr>
            <a:r>
              <a:rPr lang="en-US" dirty="0" smtClean="0">
                <a:effectLst/>
                <a:latin typeface="Simplified Arabic"/>
                <a:ea typeface="Arial"/>
              </a:rPr>
              <a:t> </a:t>
            </a:r>
            <a:endParaRPr lang="en-US" sz="1400" dirty="0" smtClean="0">
              <a:effectLst/>
              <a:latin typeface="Arial"/>
              <a:ea typeface="Arial"/>
            </a:endParaRPr>
          </a:p>
          <a:p>
            <a:pPr algn="ctr" rtl="1">
              <a:lnSpc>
                <a:spcPct val="115000"/>
              </a:lnSpc>
            </a:pPr>
            <a:r>
              <a:rPr lang="en-US" dirty="0" err="1" smtClean="0">
                <a:solidFill>
                  <a:srgbClr val="FF0000"/>
                </a:solidFill>
                <a:effectLst/>
                <a:latin typeface="Simplified Arabic"/>
                <a:ea typeface="Arial"/>
              </a:rPr>
              <a:t>الجمال</a:t>
            </a:r>
            <a:r>
              <a:rPr lang="ar-SA" dirty="0" smtClean="0">
                <a:effectLst/>
                <a:latin typeface="Arial"/>
                <a:ea typeface="Arial"/>
                <a:cs typeface="Simplified Arabic"/>
              </a:rPr>
              <a:t> :-</a:t>
            </a:r>
            <a:r>
              <a:rPr lang="en-US" dirty="0" err="1" smtClean="0">
                <a:effectLst/>
                <a:latin typeface="Simplified Arabic"/>
                <a:ea typeface="Arial"/>
              </a:rPr>
              <a:t>هو</a:t>
            </a:r>
            <a:r>
              <a:rPr lang="en-US" dirty="0" smtClean="0">
                <a:effectLst/>
                <a:latin typeface="Simplified Arabic"/>
                <a:ea typeface="Arial"/>
              </a:rPr>
              <a:t> </a:t>
            </a:r>
            <a:r>
              <a:rPr lang="en-US" dirty="0" err="1" smtClean="0">
                <a:effectLst/>
                <a:latin typeface="Simplified Arabic"/>
                <a:ea typeface="Arial"/>
              </a:rPr>
              <a:t>علم</a:t>
            </a:r>
            <a:r>
              <a:rPr lang="en-US" dirty="0" smtClean="0">
                <a:effectLst/>
                <a:latin typeface="Simplified Arabic"/>
                <a:ea typeface="Arial"/>
              </a:rPr>
              <a:t> </a:t>
            </a:r>
            <a:r>
              <a:rPr lang="en-US" dirty="0" err="1" smtClean="0">
                <a:effectLst/>
                <a:latin typeface="Simplified Arabic"/>
                <a:ea typeface="Arial"/>
              </a:rPr>
              <a:t>معياري</a:t>
            </a:r>
            <a:r>
              <a:rPr lang="en-US" dirty="0" smtClean="0">
                <a:effectLst/>
                <a:latin typeface="Simplified Arabic"/>
                <a:ea typeface="Arial"/>
              </a:rPr>
              <a:t> </a:t>
            </a:r>
            <a:r>
              <a:rPr lang="en-US" dirty="0" err="1" smtClean="0">
                <a:effectLst/>
                <a:latin typeface="Simplified Arabic"/>
                <a:ea typeface="Arial"/>
              </a:rPr>
              <a:t>فلسفي</a:t>
            </a:r>
            <a:r>
              <a:rPr lang="en-US" dirty="0" smtClean="0">
                <a:effectLst/>
                <a:latin typeface="Simplified Arabic"/>
                <a:ea typeface="Arial"/>
              </a:rPr>
              <a:t> </a:t>
            </a:r>
            <a:r>
              <a:rPr lang="en-US" dirty="0" err="1" smtClean="0">
                <a:effectLst/>
                <a:latin typeface="Simplified Arabic"/>
                <a:ea typeface="Arial"/>
              </a:rPr>
              <a:t>يدرس</a:t>
            </a:r>
            <a:r>
              <a:rPr lang="en-US" dirty="0" smtClean="0">
                <a:effectLst/>
                <a:latin typeface="Simplified Arabic"/>
                <a:ea typeface="Arial"/>
              </a:rPr>
              <a:t> </a:t>
            </a:r>
            <a:r>
              <a:rPr lang="en-US" dirty="0" err="1" smtClean="0">
                <a:effectLst/>
                <a:latin typeface="Simplified Arabic"/>
                <a:ea typeface="Arial"/>
              </a:rPr>
              <a:t>المبادئ</a:t>
            </a:r>
            <a:r>
              <a:rPr lang="en-US" dirty="0" smtClean="0">
                <a:effectLst/>
                <a:latin typeface="Simplified Arabic"/>
                <a:ea typeface="Arial"/>
              </a:rPr>
              <a:t> </a:t>
            </a:r>
            <a:r>
              <a:rPr lang="en-US" dirty="0" err="1" smtClean="0">
                <a:effectLst/>
                <a:latin typeface="Simplified Arabic"/>
                <a:ea typeface="Arial"/>
              </a:rPr>
              <a:t>العامة</a:t>
            </a:r>
            <a:r>
              <a:rPr lang="en-US" dirty="0" smtClean="0">
                <a:effectLst/>
                <a:latin typeface="Simplified Arabic"/>
                <a:ea typeface="Arial"/>
              </a:rPr>
              <a:t> </a:t>
            </a:r>
            <a:r>
              <a:rPr lang="en-US" dirty="0" err="1" smtClean="0">
                <a:effectLst/>
                <a:latin typeface="Simplified Arabic"/>
                <a:ea typeface="Arial"/>
              </a:rPr>
              <a:t>للموقف</a:t>
            </a:r>
            <a:r>
              <a:rPr lang="en-US" dirty="0" smtClean="0">
                <a:effectLst/>
                <a:latin typeface="Simplified Arabic"/>
                <a:ea typeface="Arial"/>
              </a:rPr>
              <a:t> </a:t>
            </a:r>
            <a:r>
              <a:rPr lang="en-US" dirty="0" err="1" smtClean="0">
                <a:effectLst/>
                <a:latin typeface="Simplified Arabic"/>
                <a:ea typeface="Arial"/>
              </a:rPr>
              <a:t>الجمالي</a:t>
            </a:r>
            <a:r>
              <a:rPr lang="en-US" dirty="0" smtClean="0">
                <a:effectLst/>
                <a:latin typeface="Simplified Arabic"/>
                <a:ea typeface="Arial"/>
              </a:rPr>
              <a:t> </a:t>
            </a:r>
            <a:r>
              <a:rPr lang="en-US" dirty="0" err="1" smtClean="0">
                <a:effectLst/>
                <a:latin typeface="Simplified Arabic"/>
                <a:ea typeface="Arial"/>
              </a:rPr>
              <a:t>الانساني</a:t>
            </a:r>
            <a:r>
              <a:rPr lang="en-US" dirty="0" smtClean="0">
                <a:effectLst/>
                <a:latin typeface="Simplified Arabic"/>
                <a:ea typeface="Arial"/>
              </a:rPr>
              <a:t> </a:t>
            </a:r>
            <a:r>
              <a:rPr lang="en-US" dirty="0" err="1" smtClean="0">
                <a:effectLst/>
                <a:latin typeface="Simplified Arabic"/>
                <a:ea typeface="Arial"/>
              </a:rPr>
              <a:t>ازاء</a:t>
            </a:r>
            <a:r>
              <a:rPr lang="en-US" dirty="0" smtClean="0">
                <a:effectLst/>
                <a:latin typeface="Simplified Arabic"/>
                <a:ea typeface="Arial"/>
              </a:rPr>
              <a:t> </a:t>
            </a:r>
            <a:r>
              <a:rPr lang="en-US" dirty="0" err="1" smtClean="0">
                <a:effectLst/>
                <a:latin typeface="Simplified Arabic"/>
                <a:ea typeface="Arial"/>
              </a:rPr>
              <a:t>الواقع</a:t>
            </a:r>
            <a:r>
              <a:rPr lang="en-US" dirty="0" smtClean="0">
                <a:effectLst/>
                <a:latin typeface="Simplified Arabic"/>
                <a:ea typeface="Arial"/>
              </a:rPr>
              <a:t> </a:t>
            </a:r>
            <a:r>
              <a:rPr lang="en-US" dirty="0" err="1" smtClean="0">
                <a:effectLst/>
                <a:latin typeface="Simplified Arabic"/>
                <a:ea typeface="Arial"/>
              </a:rPr>
              <a:t>والفنون</a:t>
            </a:r>
            <a:r>
              <a:rPr lang="en-US" dirty="0" smtClean="0">
                <a:effectLst/>
                <a:latin typeface="Simplified Arabic"/>
                <a:ea typeface="Arial"/>
              </a:rPr>
              <a:t> </a:t>
            </a:r>
            <a:r>
              <a:rPr lang="en-US" dirty="0" err="1" smtClean="0">
                <a:effectLst/>
                <a:latin typeface="Simplified Arabic"/>
                <a:ea typeface="Arial"/>
              </a:rPr>
              <a:t>بكل</a:t>
            </a:r>
            <a:r>
              <a:rPr lang="en-US" dirty="0" smtClean="0">
                <a:effectLst/>
                <a:latin typeface="Simplified Arabic"/>
                <a:ea typeface="Arial"/>
              </a:rPr>
              <a:t> </a:t>
            </a:r>
            <a:r>
              <a:rPr lang="en-US" dirty="0" err="1" smtClean="0">
                <a:effectLst/>
                <a:latin typeface="Simplified Arabic"/>
                <a:ea typeface="Arial"/>
              </a:rPr>
              <a:t>اشكالها</a:t>
            </a:r>
            <a:r>
              <a:rPr lang="en-US" dirty="0" smtClean="0">
                <a:effectLst/>
                <a:latin typeface="Simplified Arabic"/>
                <a:ea typeface="Arial"/>
              </a:rPr>
              <a:t> .</a:t>
            </a:r>
            <a:endParaRPr lang="en-US" sz="1400" dirty="0" smtClean="0">
              <a:effectLst/>
              <a:latin typeface="Arial"/>
              <a:ea typeface="Arial"/>
            </a:endParaRPr>
          </a:p>
          <a:p>
            <a:pPr algn="r" rtl="1">
              <a:lnSpc>
                <a:spcPct val="115000"/>
              </a:lnSpc>
            </a:pPr>
            <a:r>
              <a:rPr lang="en-US" dirty="0" smtClean="0">
                <a:effectLst/>
                <a:latin typeface="Simplified Arabic"/>
                <a:ea typeface="Arial"/>
              </a:rPr>
              <a:t> </a:t>
            </a:r>
            <a:endParaRPr lang="en-US" sz="1400" dirty="0" smtClean="0">
              <a:effectLst/>
              <a:latin typeface="Arial"/>
              <a:ea typeface="Arial"/>
            </a:endParaRPr>
          </a:p>
          <a:p>
            <a:pPr algn="r" rtl="1">
              <a:lnSpc>
                <a:spcPct val="115000"/>
              </a:lnSpc>
            </a:pPr>
            <a:r>
              <a:rPr lang="en-US" dirty="0" smtClean="0">
                <a:effectLst/>
                <a:latin typeface="Simplified Arabic"/>
                <a:ea typeface="Arial"/>
              </a:rPr>
              <a:t> </a:t>
            </a:r>
            <a:endParaRPr lang="en-US" sz="1400" dirty="0">
              <a:effectLst/>
              <a:latin typeface="Arial"/>
              <a:ea typeface="Arial"/>
            </a:endParaRPr>
          </a:p>
        </p:txBody>
      </p:sp>
    </p:spTree>
    <p:extLst>
      <p:ext uri="{BB962C8B-B14F-4D97-AF65-F5344CB8AC3E}">
        <p14:creationId xmlns:p14="http://schemas.microsoft.com/office/powerpoint/2010/main" val="4019826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675169"/>
            <a:ext cx="4572000" cy="4481227"/>
          </a:xfrm>
          <a:prstGeom prst="rect">
            <a:avLst/>
          </a:prstGeom>
        </p:spPr>
        <p:txBody>
          <a:bodyPr>
            <a:spAutoFit/>
          </a:bodyPr>
          <a:lstStyle/>
          <a:p>
            <a:pPr algn="ctr" rtl="1">
              <a:lnSpc>
                <a:spcPct val="115000"/>
              </a:lnSpc>
            </a:pPr>
            <a:r>
              <a:rPr lang="en-US" dirty="0" err="1" smtClean="0">
                <a:solidFill>
                  <a:srgbClr val="FF0000"/>
                </a:solidFill>
                <a:effectLst/>
                <a:latin typeface="Simplified Arabic"/>
                <a:ea typeface="Arial"/>
              </a:rPr>
              <a:t>الجميل</a:t>
            </a:r>
            <a:r>
              <a:rPr lang="ar-SA" dirty="0" smtClean="0">
                <a:effectLst/>
                <a:latin typeface="Arial"/>
                <a:ea typeface="Arial"/>
                <a:cs typeface="Simplified Arabic"/>
              </a:rPr>
              <a:t> :-</a:t>
            </a:r>
            <a:r>
              <a:rPr lang="en-US" dirty="0" err="1" smtClean="0">
                <a:effectLst/>
                <a:latin typeface="Simplified Arabic"/>
                <a:ea typeface="Arial"/>
              </a:rPr>
              <a:t>هو</a:t>
            </a:r>
            <a:r>
              <a:rPr lang="en-US" dirty="0" smtClean="0">
                <a:effectLst/>
                <a:latin typeface="Simplified Arabic"/>
                <a:ea typeface="Arial"/>
              </a:rPr>
              <a:t> </a:t>
            </a:r>
            <a:r>
              <a:rPr lang="en-US" dirty="0" err="1" smtClean="0">
                <a:effectLst/>
                <a:latin typeface="Simplified Arabic"/>
                <a:ea typeface="Arial"/>
              </a:rPr>
              <a:t>الشي</a:t>
            </a:r>
            <a:r>
              <a:rPr lang="en-US" dirty="0" smtClean="0">
                <a:effectLst/>
                <a:latin typeface="Simplified Arabic"/>
                <a:ea typeface="Arial"/>
              </a:rPr>
              <a:t> </a:t>
            </a:r>
            <a:r>
              <a:rPr lang="en-US" dirty="0" err="1" smtClean="0">
                <a:effectLst/>
                <a:latin typeface="Simplified Arabic"/>
                <a:ea typeface="Arial"/>
              </a:rPr>
              <a:t>الذي</a:t>
            </a:r>
            <a:r>
              <a:rPr lang="en-US" dirty="0" smtClean="0">
                <a:effectLst/>
                <a:latin typeface="Simplified Arabic"/>
                <a:ea typeface="Arial"/>
              </a:rPr>
              <a:t> </a:t>
            </a:r>
            <a:r>
              <a:rPr lang="en-US" dirty="0" err="1" smtClean="0">
                <a:effectLst/>
                <a:latin typeface="Simplified Arabic"/>
                <a:ea typeface="Arial"/>
              </a:rPr>
              <a:t>يقابل</a:t>
            </a:r>
            <a:r>
              <a:rPr lang="en-US" dirty="0" smtClean="0">
                <a:effectLst/>
                <a:latin typeface="Simplified Arabic"/>
                <a:ea typeface="Arial"/>
              </a:rPr>
              <a:t> </a:t>
            </a:r>
            <a:r>
              <a:rPr lang="en-US" dirty="0" err="1" smtClean="0">
                <a:effectLst/>
                <a:latin typeface="Simplified Arabic"/>
                <a:ea typeface="Arial"/>
              </a:rPr>
              <a:t>بعض</a:t>
            </a:r>
            <a:r>
              <a:rPr lang="en-US" dirty="0" smtClean="0">
                <a:effectLst/>
                <a:latin typeface="Simplified Arabic"/>
                <a:ea typeface="Arial"/>
              </a:rPr>
              <a:t> </a:t>
            </a:r>
            <a:r>
              <a:rPr lang="en-US" dirty="0" err="1" smtClean="0">
                <a:effectLst/>
                <a:latin typeface="Simplified Arabic"/>
                <a:ea typeface="Arial"/>
              </a:rPr>
              <a:t>معاير</a:t>
            </a:r>
            <a:r>
              <a:rPr lang="en-US" dirty="0" smtClean="0">
                <a:effectLst/>
                <a:latin typeface="Simplified Arabic"/>
                <a:ea typeface="Arial"/>
              </a:rPr>
              <a:t> </a:t>
            </a:r>
            <a:r>
              <a:rPr lang="en-US" dirty="0" err="1" smtClean="0">
                <a:effectLst/>
                <a:latin typeface="Simplified Arabic"/>
                <a:ea typeface="Arial"/>
              </a:rPr>
              <a:t>التوازن</a:t>
            </a:r>
            <a:r>
              <a:rPr lang="en-US" dirty="0" smtClean="0">
                <a:effectLst/>
                <a:latin typeface="Simplified Arabic"/>
                <a:ea typeface="Arial"/>
              </a:rPr>
              <a:t> </a:t>
            </a:r>
            <a:r>
              <a:rPr lang="en-US" dirty="0" err="1" smtClean="0">
                <a:effectLst/>
                <a:latin typeface="Simplified Arabic"/>
                <a:ea typeface="Arial"/>
              </a:rPr>
              <a:t>والانسجام</a:t>
            </a:r>
            <a:r>
              <a:rPr lang="en-US" dirty="0" smtClean="0">
                <a:effectLst/>
                <a:latin typeface="Simplified Arabic"/>
                <a:ea typeface="Arial"/>
              </a:rPr>
              <a:t> </a:t>
            </a:r>
            <a:r>
              <a:rPr lang="en-US" dirty="0" err="1" smtClean="0">
                <a:effectLst/>
                <a:latin typeface="Simplified Arabic"/>
                <a:ea typeface="Arial"/>
              </a:rPr>
              <a:t>والكمال</a:t>
            </a:r>
            <a:r>
              <a:rPr lang="en-US" dirty="0" smtClean="0">
                <a:effectLst/>
                <a:latin typeface="Simplified Arabic"/>
                <a:ea typeface="Arial"/>
              </a:rPr>
              <a:t> </a:t>
            </a:r>
            <a:r>
              <a:rPr lang="en-US" dirty="0" err="1" smtClean="0">
                <a:effectLst/>
                <a:latin typeface="Simplified Arabic"/>
                <a:ea typeface="Arial"/>
              </a:rPr>
              <a:t>الفني</a:t>
            </a:r>
            <a:r>
              <a:rPr lang="en-US" dirty="0" smtClean="0">
                <a:effectLst/>
                <a:latin typeface="Simplified Arabic"/>
                <a:ea typeface="Arial"/>
              </a:rPr>
              <a:t> </a:t>
            </a:r>
            <a:r>
              <a:rPr lang="en-US" dirty="0" err="1" smtClean="0">
                <a:effectLst/>
                <a:latin typeface="Simplified Arabic"/>
                <a:ea typeface="Arial"/>
              </a:rPr>
              <a:t>هو</a:t>
            </a:r>
            <a:r>
              <a:rPr lang="en-US" dirty="0" smtClean="0">
                <a:effectLst/>
                <a:latin typeface="Simplified Arabic"/>
                <a:ea typeface="Arial"/>
              </a:rPr>
              <a:t> </a:t>
            </a:r>
            <a:r>
              <a:rPr lang="en-US" dirty="0" err="1" smtClean="0">
                <a:effectLst/>
                <a:latin typeface="Simplified Arabic"/>
                <a:ea typeface="Arial"/>
              </a:rPr>
              <a:t>احساس</a:t>
            </a:r>
            <a:r>
              <a:rPr lang="en-US" dirty="0" smtClean="0">
                <a:effectLst/>
                <a:latin typeface="Simplified Arabic"/>
                <a:ea typeface="Arial"/>
              </a:rPr>
              <a:t> </a:t>
            </a:r>
            <a:r>
              <a:rPr lang="en-US" dirty="0" err="1" smtClean="0">
                <a:effectLst/>
                <a:latin typeface="Simplified Arabic"/>
                <a:ea typeface="Arial"/>
              </a:rPr>
              <a:t>من</a:t>
            </a:r>
            <a:r>
              <a:rPr lang="en-US" dirty="0" smtClean="0">
                <a:effectLst/>
                <a:latin typeface="Simplified Arabic"/>
                <a:ea typeface="Arial"/>
              </a:rPr>
              <a:t> </a:t>
            </a:r>
            <a:r>
              <a:rPr lang="en-US" dirty="0" err="1" smtClean="0">
                <a:effectLst/>
                <a:latin typeface="Simplified Arabic"/>
                <a:ea typeface="Arial"/>
              </a:rPr>
              <a:t>السرور</a:t>
            </a:r>
            <a:r>
              <a:rPr lang="en-US" dirty="0" smtClean="0">
                <a:effectLst/>
                <a:latin typeface="Simplified Arabic"/>
                <a:ea typeface="Arial"/>
              </a:rPr>
              <a:t> </a:t>
            </a:r>
            <a:r>
              <a:rPr lang="en-US" dirty="0" err="1" smtClean="0">
                <a:effectLst/>
                <a:latin typeface="Simplified Arabic"/>
                <a:ea typeface="Arial"/>
              </a:rPr>
              <a:t>والمتعة</a:t>
            </a:r>
            <a:r>
              <a:rPr lang="en-US" dirty="0" smtClean="0">
                <a:effectLst/>
                <a:latin typeface="Simplified Arabic"/>
                <a:ea typeface="Arial"/>
              </a:rPr>
              <a:t> </a:t>
            </a:r>
            <a:r>
              <a:rPr lang="en-US" dirty="0" err="1" smtClean="0">
                <a:effectLst/>
                <a:latin typeface="Simplified Arabic"/>
                <a:ea typeface="Arial"/>
              </a:rPr>
              <a:t>غير</a:t>
            </a:r>
            <a:r>
              <a:rPr lang="en-US" dirty="0" smtClean="0">
                <a:effectLst/>
                <a:latin typeface="Simplified Arabic"/>
                <a:ea typeface="Arial"/>
              </a:rPr>
              <a:t> </a:t>
            </a:r>
            <a:r>
              <a:rPr lang="en-US" dirty="0" err="1" smtClean="0">
                <a:effectLst/>
                <a:latin typeface="Simplified Arabic"/>
                <a:ea typeface="Arial"/>
              </a:rPr>
              <a:t>مرتبطين</a:t>
            </a:r>
            <a:r>
              <a:rPr lang="en-US" dirty="0" smtClean="0">
                <a:effectLst/>
                <a:latin typeface="Simplified Arabic"/>
                <a:ea typeface="Arial"/>
              </a:rPr>
              <a:t> </a:t>
            </a:r>
            <a:r>
              <a:rPr lang="en-US" dirty="0" err="1" smtClean="0">
                <a:effectLst/>
                <a:latin typeface="Simplified Arabic"/>
                <a:ea typeface="Arial"/>
              </a:rPr>
              <a:t>بمنفعة</a:t>
            </a:r>
            <a:r>
              <a:rPr lang="en-US" dirty="0" smtClean="0">
                <a:effectLst/>
                <a:latin typeface="Simplified Arabic"/>
                <a:ea typeface="Arial"/>
              </a:rPr>
              <a:t> </a:t>
            </a:r>
            <a:r>
              <a:rPr lang="ar-IQ" dirty="0">
                <a:latin typeface="Simplified Arabic"/>
                <a:ea typeface="Arial"/>
              </a:rPr>
              <a:t>.</a:t>
            </a:r>
            <a:r>
              <a:rPr lang="en-US" dirty="0" smtClean="0">
                <a:effectLst/>
                <a:latin typeface="Simplified Arabic"/>
                <a:ea typeface="Arial"/>
              </a:rPr>
              <a:t> </a:t>
            </a:r>
            <a:endParaRPr lang="en-US" sz="1400" dirty="0" smtClean="0">
              <a:effectLst/>
              <a:latin typeface="Arial"/>
              <a:ea typeface="Arial"/>
            </a:endParaRPr>
          </a:p>
          <a:p>
            <a:pPr algn="ctr" rtl="1">
              <a:lnSpc>
                <a:spcPct val="115000"/>
              </a:lnSpc>
            </a:pPr>
            <a:r>
              <a:rPr lang="en-US" dirty="0" smtClean="0">
                <a:effectLst/>
                <a:latin typeface="Simplified Arabic"/>
                <a:ea typeface="Arial"/>
              </a:rPr>
              <a:t> </a:t>
            </a:r>
            <a:endParaRPr lang="en-US" sz="1400" dirty="0" smtClean="0">
              <a:effectLst/>
              <a:latin typeface="Arial"/>
              <a:ea typeface="Arial"/>
            </a:endParaRPr>
          </a:p>
          <a:p>
            <a:pPr algn="ctr" rtl="1">
              <a:lnSpc>
                <a:spcPct val="115000"/>
              </a:lnSpc>
            </a:pPr>
            <a:r>
              <a:rPr lang="en-US" dirty="0" err="1" smtClean="0">
                <a:solidFill>
                  <a:srgbClr val="FF0000"/>
                </a:solidFill>
                <a:effectLst/>
                <a:latin typeface="Simplified Arabic"/>
                <a:ea typeface="Arial"/>
              </a:rPr>
              <a:t>الفن</a:t>
            </a:r>
            <a:r>
              <a:rPr lang="ar-SA" dirty="0" smtClean="0">
                <a:effectLst/>
                <a:latin typeface="Arial"/>
                <a:ea typeface="Arial"/>
                <a:cs typeface="Simplified Arabic"/>
              </a:rPr>
              <a:t>:-</a:t>
            </a:r>
            <a:r>
              <a:rPr lang="en-US" dirty="0" err="1" smtClean="0">
                <a:effectLst/>
                <a:latin typeface="Simplified Arabic"/>
                <a:ea typeface="Arial"/>
              </a:rPr>
              <a:t>اداه</a:t>
            </a:r>
            <a:r>
              <a:rPr lang="en-US" dirty="0" smtClean="0">
                <a:effectLst/>
                <a:latin typeface="Simplified Arabic"/>
                <a:ea typeface="Arial"/>
              </a:rPr>
              <a:t> </a:t>
            </a:r>
            <a:r>
              <a:rPr lang="en-US" dirty="0" err="1" smtClean="0">
                <a:effectLst/>
                <a:latin typeface="Simplified Arabic"/>
                <a:ea typeface="Arial"/>
              </a:rPr>
              <a:t>تعبر</a:t>
            </a:r>
            <a:r>
              <a:rPr lang="en-US" dirty="0" smtClean="0">
                <a:effectLst/>
                <a:latin typeface="Simplified Arabic"/>
                <a:ea typeface="Arial"/>
              </a:rPr>
              <a:t> </a:t>
            </a:r>
            <a:r>
              <a:rPr lang="en-US" dirty="0" err="1" smtClean="0">
                <a:effectLst/>
                <a:latin typeface="Simplified Arabic"/>
                <a:ea typeface="Arial"/>
              </a:rPr>
              <a:t>به</a:t>
            </a:r>
            <a:r>
              <a:rPr lang="en-US" dirty="0" smtClean="0">
                <a:effectLst/>
                <a:latin typeface="Simplified Arabic"/>
                <a:ea typeface="Arial"/>
              </a:rPr>
              <a:t> </a:t>
            </a:r>
            <a:r>
              <a:rPr lang="en-US" dirty="0" err="1" smtClean="0">
                <a:effectLst/>
                <a:latin typeface="Simplified Arabic"/>
                <a:ea typeface="Arial"/>
              </a:rPr>
              <a:t>عن</a:t>
            </a:r>
            <a:r>
              <a:rPr lang="en-US" dirty="0" smtClean="0">
                <a:effectLst/>
                <a:latin typeface="Simplified Arabic"/>
                <a:ea typeface="Arial"/>
              </a:rPr>
              <a:t> </a:t>
            </a:r>
            <a:r>
              <a:rPr lang="en-US" dirty="0" err="1" smtClean="0">
                <a:effectLst/>
                <a:latin typeface="Simplified Arabic"/>
                <a:ea typeface="Arial"/>
              </a:rPr>
              <a:t>نشاط</a:t>
            </a:r>
            <a:r>
              <a:rPr lang="en-US" dirty="0" smtClean="0">
                <a:effectLst/>
                <a:latin typeface="Simplified Arabic"/>
                <a:ea typeface="Arial"/>
              </a:rPr>
              <a:t> </a:t>
            </a:r>
            <a:r>
              <a:rPr lang="en-US" dirty="0" err="1" smtClean="0">
                <a:effectLst/>
                <a:latin typeface="Simplified Arabic"/>
                <a:ea typeface="Arial"/>
              </a:rPr>
              <a:t>انساني</a:t>
            </a:r>
            <a:r>
              <a:rPr lang="en-US" dirty="0" smtClean="0">
                <a:effectLst/>
                <a:latin typeface="Simplified Arabic"/>
                <a:ea typeface="Arial"/>
              </a:rPr>
              <a:t> </a:t>
            </a:r>
            <a:r>
              <a:rPr lang="en-US" dirty="0" err="1" smtClean="0">
                <a:effectLst/>
                <a:latin typeface="Simplified Arabic"/>
                <a:ea typeface="Arial"/>
              </a:rPr>
              <a:t>ابداعي</a:t>
            </a:r>
            <a:r>
              <a:rPr lang="en-US" dirty="0" smtClean="0">
                <a:effectLst/>
                <a:latin typeface="Simplified Arabic"/>
                <a:ea typeface="Arial"/>
              </a:rPr>
              <a:t> </a:t>
            </a:r>
            <a:r>
              <a:rPr lang="en-US" dirty="0" err="1" smtClean="0">
                <a:effectLst/>
                <a:latin typeface="Simplified Arabic"/>
                <a:ea typeface="Arial"/>
              </a:rPr>
              <a:t>وهو</a:t>
            </a:r>
            <a:r>
              <a:rPr lang="en-US" dirty="0" smtClean="0">
                <a:effectLst/>
                <a:latin typeface="Simplified Arabic"/>
                <a:ea typeface="Arial"/>
              </a:rPr>
              <a:t> </a:t>
            </a:r>
            <a:r>
              <a:rPr lang="en-US" dirty="0" err="1" smtClean="0">
                <a:effectLst/>
                <a:latin typeface="Simplified Arabic"/>
                <a:ea typeface="Arial"/>
              </a:rPr>
              <a:t>علاقه</a:t>
            </a:r>
            <a:r>
              <a:rPr lang="en-US" dirty="0" smtClean="0">
                <a:effectLst/>
                <a:latin typeface="Simplified Arabic"/>
                <a:ea typeface="Arial"/>
              </a:rPr>
              <a:t> </a:t>
            </a:r>
            <a:r>
              <a:rPr lang="en-US" dirty="0" err="1" smtClean="0">
                <a:effectLst/>
                <a:latin typeface="Simplified Arabic"/>
                <a:ea typeface="Arial"/>
              </a:rPr>
              <a:t>بين</a:t>
            </a:r>
            <a:r>
              <a:rPr lang="en-US" dirty="0" smtClean="0">
                <a:effectLst/>
                <a:latin typeface="Simplified Arabic"/>
                <a:ea typeface="Arial"/>
              </a:rPr>
              <a:t> </a:t>
            </a:r>
            <a:r>
              <a:rPr lang="en-US" dirty="0" err="1" smtClean="0">
                <a:effectLst/>
                <a:latin typeface="Simplified Arabic"/>
                <a:ea typeface="Arial"/>
              </a:rPr>
              <a:t>الانسان</a:t>
            </a:r>
            <a:r>
              <a:rPr lang="en-US" dirty="0" smtClean="0">
                <a:effectLst/>
                <a:latin typeface="Simplified Arabic"/>
                <a:ea typeface="Arial"/>
              </a:rPr>
              <a:t> </a:t>
            </a:r>
            <a:r>
              <a:rPr lang="en-US" dirty="0" err="1" smtClean="0">
                <a:effectLst/>
                <a:latin typeface="Simplified Arabic"/>
                <a:ea typeface="Arial"/>
              </a:rPr>
              <a:t>والواقع</a:t>
            </a:r>
            <a:r>
              <a:rPr lang="en-US" dirty="0" smtClean="0">
                <a:effectLst/>
                <a:latin typeface="Simplified Arabic"/>
                <a:ea typeface="Arial"/>
              </a:rPr>
              <a:t> </a:t>
            </a:r>
            <a:r>
              <a:rPr lang="en-US" dirty="0" err="1" smtClean="0">
                <a:effectLst/>
                <a:latin typeface="Simplified Arabic"/>
                <a:ea typeface="Arial"/>
              </a:rPr>
              <a:t>وان</a:t>
            </a:r>
            <a:r>
              <a:rPr lang="en-US" dirty="0" smtClean="0">
                <a:effectLst/>
                <a:latin typeface="Simplified Arabic"/>
                <a:ea typeface="Arial"/>
              </a:rPr>
              <a:t> </a:t>
            </a:r>
            <a:r>
              <a:rPr lang="en-US" dirty="0" err="1" smtClean="0">
                <a:effectLst/>
                <a:latin typeface="Simplified Arabic"/>
                <a:ea typeface="Arial"/>
              </a:rPr>
              <a:t>الفن</a:t>
            </a:r>
            <a:r>
              <a:rPr lang="en-US" dirty="0" smtClean="0">
                <a:effectLst/>
                <a:latin typeface="Simplified Arabic"/>
                <a:ea typeface="Arial"/>
              </a:rPr>
              <a:t> </a:t>
            </a:r>
            <a:r>
              <a:rPr lang="en-US" dirty="0" err="1" smtClean="0">
                <a:effectLst/>
                <a:latin typeface="Simplified Arabic"/>
                <a:ea typeface="Arial"/>
              </a:rPr>
              <a:t>يمثل</a:t>
            </a:r>
            <a:r>
              <a:rPr lang="en-US" dirty="0" smtClean="0">
                <a:effectLst/>
                <a:latin typeface="Simplified Arabic"/>
                <a:ea typeface="Arial"/>
              </a:rPr>
              <a:t> </a:t>
            </a:r>
            <a:r>
              <a:rPr lang="en-US" dirty="0" err="1" smtClean="0">
                <a:effectLst/>
                <a:latin typeface="Simplified Arabic"/>
                <a:ea typeface="Arial"/>
              </a:rPr>
              <a:t>كل</a:t>
            </a:r>
            <a:r>
              <a:rPr lang="en-US" dirty="0" smtClean="0">
                <a:effectLst/>
                <a:latin typeface="Simplified Arabic"/>
                <a:ea typeface="Arial"/>
              </a:rPr>
              <a:t> </a:t>
            </a:r>
            <a:r>
              <a:rPr lang="en-US" dirty="0" err="1" smtClean="0">
                <a:effectLst/>
                <a:latin typeface="Simplified Arabic"/>
                <a:ea typeface="Arial"/>
              </a:rPr>
              <a:t>الانظمة</a:t>
            </a:r>
            <a:r>
              <a:rPr lang="en-US" dirty="0" smtClean="0">
                <a:effectLst/>
                <a:latin typeface="Simplified Arabic"/>
                <a:ea typeface="Arial"/>
              </a:rPr>
              <a:t> </a:t>
            </a:r>
            <a:r>
              <a:rPr lang="en-US" dirty="0" err="1" smtClean="0">
                <a:effectLst/>
                <a:latin typeface="Simplified Arabic"/>
                <a:ea typeface="Arial"/>
              </a:rPr>
              <a:t>والمجالات</a:t>
            </a:r>
            <a:r>
              <a:rPr lang="en-US" dirty="0" smtClean="0">
                <a:effectLst/>
                <a:latin typeface="Simplified Arabic"/>
                <a:ea typeface="Arial"/>
              </a:rPr>
              <a:t> </a:t>
            </a:r>
            <a:r>
              <a:rPr lang="en-US" dirty="0" err="1" smtClean="0">
                <a:effectLst/>
                <a:latin typeface="Simplified Arabic"/>
                <a:ea typeface="Arial"/>
              </a:rPr>
              <a:t>الابداعية</a:t>
            </a:r>
            <a:r>
              <a:rPr lang="en-US" dirty="0" smtClean="0">
                <a:effectLst/>
                <a:latin typeface="Simplified Arabic"/>
                <a:ea typeface="Arial"/>
              </a:rPr>
              <a:t> </a:t>
            </a:r>
            <a:endParaRPr lang="en-US" sz="1400" dirty="0" smtClean="0">
              <a:effectLst/>
              <a:latin typeface="Arial"/>
              <a:ea typeface="Arial"/>
            </a:endParaRPr>
          </a:p>
          <a:p>
            <a:pPr algn="ctr" rtl="1">
              <a:lnSpc>
                <a:spcPct val="115000"/>
              </a:lnSpc>
            </a:pPr>
            <a:endParaRPr lang="en-US" sz="1400" dirty="0" smtClean="0">
              <a:effectLst/>
              <a:latin typeface="Arial"/>
              <a:ea typeface="Arial"/>
            </a:endParaRPr>
          </a:p>
          <a:p>
            <a:pPr algn="ctr" rtl="1">
              <a:lnSpc>
                <a:spcPct val="115000"/>
              </a:lnSpc>
            </a:pPr>
            <a:r>
              <a:rPr lang="en-US" dirty="0" smtClean="0">
                <a:effectLst/>
                <a:latin typeface="Simplified Arabic"/>
                <a:ea typeface="Arial"/>
              </a:rPr>
              <a:t> </a:t>
            </a:r>
            <a:endParaRPr lang="en-US" sz="1400" dirty="0" smtClean="0">
              <a:effectLst/>
              <a:latin typeface="Arial"/>
              <a:ea typeface="Arial"/>
            </a:endParaRPr>
          </a:p>
          <a:p>
            <a:pPr algn="ctr" rtl="1">
              <a:lnSpc>
                <a:spcPct val="115000"/>
              </a:lnSpc>
            </a:pPr>
            <a:r>
              <a:rPr lang="en-US" dirty="0" err="1" smtClean="0">
                <a:solidFill>
                  <a:srgbClr val="FF0000"/>
                </a:solidFill>
                <a:effectLst/>
                <a:latin typeface="Simplified Arabic"/>
                <a:ea typeface="Arial"/>
              </a:rPr>
              <a:t>ما</a:t>
            </a:r>
            <a:r>
              <a:rPr lang="en-US" dirty="0" smtClean="0">
                <a:solidFill>
                  <a:srgbClr val="FF0000"/>
                </a:solidFill>
                <a:effectLst/>
                <a:latin typeface="Simplified Arabic"/>
                <a:ea typeface="Arial"/>
              </a:rPr>
              <a:t> </a:t>
            </a:r>
            <a:r>
              <a:rPr lang="en-US" dirty="0" err="1" smtClean="0">
                <a:solidFill>
                  <a:srgbClr val="FF0000"/>
                </a:solidFill>
                <a:effectLst/>
                <a:latin typeface="Simplified Arabic"/>
                <a:ea typeface="Arial"/>
              </a:rPr>
              <a:t>الجمال</a:t>
            </a:r>
            <a:r>
              <a:rPr lang="ar-SA" dirty="0" smtClean="0">
                <a:effectLst/>
                <a:latin typeface="Arial"/>
                <a:ea typeface="Arial"/>
                <a:cs typeface="Simplified Arabic"/>
              </a:rPr>
              <a:t>:-</a:t>
            </a:r>
            <a:r>
              <a:rPr lang="en-US" dirty="0" err="1" smtClean="0">
                <a:effectLst/>
                <a:latin typeface="Simplified Arabic"/>
                <a:ea typeface="Arial"/>
              </a:rPr>
              <a:t>يعرف</a:t>
            </a:r>
            <a:r>
              <a:rPr lang="en-US" dirty="0" smtClean="0">
                <a:effectLst/>
                <a:latin typeface="Simplified Arabic"/>
                <a:ea typeface="Arial"/>
              </a:rPr>
              <a:t> </a:t>
            </a:r>
            <a:r>
              <a:rPr lang="en-US" dirty="0" err="1" smtClean="0">
                <a:effectLst/>
                <a:latin typeface="Simplified Arabic"/>
                <a:ea typeface="Arial"/>
              </a:rPr>
              <a:t>في</a:t>
            </a:r>
            <a:r>
              <a:rPr lang="en-US" dirty="0" smtClean="0">
                <a:effectLst/>
                <a:latin typeface="Simplified Arabic"/>
                <a:ea typeface="Arial"/>
              </a:rPr>
              <a:t> </a:t>
            </a:r>
            <a:r>
              <a:rPr lang="en-US" dirty="0" err="1" smtClean="0">
                <a:effectLst/>
                <a:latin typeface="Simplified Arabic"/>
                <a:ea typeface="Arial"/>
              </a:rPr>
              <a:t>جانبين</a:t>
            </a:r>
            <a:r>
              <a:rPr lang="en-US" dirty="0" smtClean="0">
                <a:effectLst/>
                <a:latin typeface="Simplified Arabic"/>
                <a:ea typeface="Arial"/>
              </a:rPr>
              <a:t> </a:t>
            </a:r>
            <a:endParaRPr lang="en-US" sz="1400" dirty="0" smtClean="0">
              <a:effectLst/>
              <a:latin typeface="Arial"/>
              <a:ea typeface="Arial"/>
            </a:endParaRPr>
          </a:p>
          <a:p>
            <a:pPr algn="ctr" rtl="1">
              <a:lnSpc>
                <a:spcPct val="115000"/>
              </a:lnSpc>
            </a:pPr>
            <a:r>
              <a:rPr lang="en-US" dirty="0" err="1" smtClean="0">
                <a:effectLst/>
                <a:latin typeface="Simplified Arabic"/>
                <a:ea typeface="Arial"/>
              </a:rPr>
              <a:t>الأول</a:t>
            </a:r>
            <a:r>
              <a:rPr lang="ar-SA" dirty="0" smtClean="0">
                <a:effectLst/>
                <a:latin typeface="Arial"/>
                <a:ea typeface="Arial"/>
                <a:cs typeface="Simplified Arabic"/>
              </a:rPr>
              <a:t>:- </a:t>
            </a:r>
            <a:r>
              <a:rPr lang="en-US" dirty="0" err="1" smtClean="0">
                <a:effectLst/>
                <a:latin typeface="Simplified Arabic"/>
                <a:ea typeface="Arial"/>
              </a:rPr>
              <a:t>يرى</a:t>
            </a:r>
            <a:r>
              <a:rPr lang="en-US" dirty="0" smtClean="0">
                <a:effectLst/>
                <a:latin typeface="Simplified Arabic"/>
                <a:ea typeface="Arial"/>
              </a:rPr>
              <a:t> </a:t>
            </a:r>
            <a:r>
              <a:rPr lang="en-US" dirty="0" err="1" smtClean="0">
                <a:effectLst/>
                <a:latin typeface="Simplified Arabic"/>
                <a:ea typeface="Arial"/>
              </a:rPr>
              <a:t>ان</a:t>
            </a:r>
            <a:r>
              <a:rPr lang="en-US" dirty="0" smtClean="0">
                <a:effectLst/>
                <a:latin typeface="Simplified Arabic"/>
                <a:ea typeface="Arial"/>
              </a:rPr>
              <a:t> </a:t>
            </a:r>
            <a:r>
              <a:rPr lang="en-US" dirty="0" err="1" smtClean="0">
                <a:effectLst/>
                <a:latin typeface="Simplified Arabic"/>
                <a:ea typeface="Arial"/>
              </a:rPr>
              <a:t>الجمال</a:t>
            </a:r>
            <a:r>
              <a:rPr lang="en-US" dirty="0" smtClean="0">
                <a:effectLst/>
                <a:latin typeface="Simplified Arabic"/>
                <a:ea typeface="Arial"/>
              </a:rPr>
              <a:t> </a:t>
            </a:r>
            <a:r>
              <a:rPr lang="en-US" dirty="0" err="1" smtClean="0">
                <a:effectLst/>
                <a:latin typeface="Simplified Arabic"/>
                <a:ea typeface="Arial"/>
              </a:rPr>
              <a:t>لايمكن</a:t>
            </a:r>
            <a:r>
              <a:rPr lang="en-US" dirty="0" smtClean="0">
                <a:effectLst/>
                <a:latin typeface="Simplified Arabic"/>
                <a:ea typeface="Arial"/>
              </a:rPr>
              <a:t> </a:t>
            </a:r>
            <a:r>
              <a:rPr lang="en-US" dirty="0" err="1" smtClean="0">
                <a:effectLst/>
                <a:latin typeface="Simplified Arabic"/>
                <a:ea typeface="Arial"/>
              </a:rPr>
              <a:t>ان</a:t>
            </a:r>
            <a:r>
              <a:rPr lang="en-US" dirty="0" smtClean="0">
                <a:effectLst/>
                <a:latin typeface="Simplified Arabic"/>
                <a:ea typeface="Arial"/>
              </a:rPr>
              <a:t> </a:t>
            </a:r>
            <a:r>
              <a:rPr lang="en-US" dirty="0" err="1" smtClean="0">
                <a:effectLst/>
                <a:latin typeface="Simplified Arabic"/>
                <a:ea typeface="Arial"/>
              </a:rPr>
              <a:t>يقدم</a:t>
            </a:r>
            <a:r>
              <a:rPr lang="en-US" dirty="0" smtClean="0">
                <a:effectLst/>
                <a:latin typeface="Simplified Arabic"/>
                <a:ea typeface="Arial"/>
              </a:rPr>
              <a:t> </a:t>
            </a:r>
            <a:r>
              <a:rPr lang="en-US" dirty="0" err="1" smtClean="0">
                <a:effectLst/>
                <a:latin typeface="Simplified Arabic"/>
                <a:ea typeface="Arial"/>
              </a:rPr>
              <a:t>في</a:t>
            </a:r>
            <a:r>
              <a:rPr lang="en-US" dirty="0" smtClean="0">
                <a:effectLst/>
                <a:latin typeface="Simplified Arabic"/>
                <a:ea typeface="Arial"/>
              </a:rPr>
              <a:t> </a:t>
            </a:r>
            <a:r>
              <a:rPr lang="en-US" dirty="0" err="1" smtClean="0">
                <a:effectLst/>
                <a:latin typeface="Simplified Arabic"/>
                <a:ea typeface="Arial"/>
              </a:rPr>
              <a:t>تطورات</a:t>
            </a:r>
            <a:r>
              <a:rPr lang="en-US" dirty="0" smtClean="0">
                <a:effectLst/>
                <a:latin typeface="Simplified Arabic"/>
                <a:ea typeface="Arial"/>
              </a:rPr>
              <a:t> </a:t>
            </a:r>
            <a:r>
              <a:rPr lang="en-US" dirty="0" err="1" smtClean="0">
                <a:effectLst/>
                <a:latin typeface="Simplified Arabic"/>
                <a:ea typeface="Arial"/>
              </a:rPr>
              <a:t>لانه</a:t>
            </a:r>
            <a:r>
              <a:rPr lang="en-US" dirty="0" smtClean="0">
                <a:effectLst/>
                <a:latin typeface="Simplified Arabic"/>
                <a:ea typeface="Arial"/>
              </a:rPr>
              <a:t> </a:t>
            </a:r>
            <a:r>
              <a:rPr lang="en-US" dirty="0" err="1" smtClean="0">
                <a:effectLst/>
                <a:latin typeface="Simplified Arabic"/>
                <a:ea typeface="Arial"/>
              </a:rPr>
              <a:t>في</a:t>
            </a:r>
            <a:r>
              <a:rPr lang="en-US" dirty="0" smtClean="0">
                <a:effectLst/>
                <a:latin typeface="Simplified Arabic"/>
                <a:ea typeface="Arial"/>
              </a:rPr>
              <a:t> </a:t>
            </a:r>
            <a:r>
              <a:rPr lang="en-US" dirty="0" err="1" smtClean="0">
                <a:effectLst/>
                <a:latin typeface="Simplified Arabic"/>
                <a:ea typeface="Arial"/>
              </a:rPr>
              <a:t>ذاته</a:t>
            </a:r>
            <a:r>
              <a:rPr lang="en-US" dirty="0" smtClean="0">
                <a:effectLst/>
                <a:latin typeface="Simplified Arabic"/>
                <a:ea typeface="Arial"/>
              </a:rPr>
              <a:t> </a:t>
            </a:r>
            <a:r>
              <a:rPr lang="en-US" dirty="0" err="1" smtClean="0">
                <a:effectLst/>
                <a:latin typeface="Simplified Arabic"/>
                <a:ea typeface="Arial"/>
              </a:rPr>
              <a:t>وهذا</a:t>
            </a:r>
            <a:r>
              <a:rPr lang="en-US" dirty="0" smtClean="0">
                <a:effectLst/>
                <a:latin typeface="Simplified Arabic"/>
                <a:ea typeface="Arial"/>
              </a:rPr>
              <a:t> </a:t>
            </a:r>
            <a:r>
              <a:rPr lang="en-US" dirty="0" err="1" smtClean="0">
                <a:effectLst/>
                <a:latin typeface="Simplified Arabic"/>
                <a:ea typeface="Arial"/>
              </a:rPr>
              <a:t>لاتجاه</a:t>
            </a:r>
            <a:r>
              <a:rPr lang="en-US" dirty="0" smtClean="0">
                <a:effectLst/>
                <a:latin typeface="Simplified Arabic"/>
                <a:ea typeface="Arial"/>
              </a:rPr>
              <a:t> </a:t>
            </a:r>
            <a:r>
              <a:rPr lang="en-US" dirty="0" err="1" smtClean="0">
                <a:effectLst/>
                <a:latin typeface="Simplified Arabic"/>
                <a:ea typeface="Arial"/>
              </a:rPr>
              <a:t>يرى</a:t>
            </a:r>
            <a:r>
              <a:rPr lang="en-US" dirty="0" smtClean="0">
                <a:effectLst/>
                <a:latin typeface="Simplified Arabic"/>
                <a:ea typeface="Arial"/>
              </a:rPr>
              <a:t> </a:t>
            </a:r>
            <a:r>
              <a:rPr lang="en-US" dirty="0" err="1" smtClean="0">
                <a:effectLst/>
                <a:latin typeface="Simplified Arabic"/>
                <a:ea typeface="Arial"/>
              </a:rPr>
              <a:t>ان</a:t>
            </a:r>
            <a:r>
              <a:rPr lang="en-US" dirty="0" smtClean="0">
                <a:effectLst/>
                <a:latin typeface="Simplified Arabic"/>
                <a:ea typeface="Arial"/>
              </a:rPr>
              <a:t> </a:t>
            </a:r>
            <a:r>
              <a:rPr lang="en-US" dirty="0" err="1" smtClean="0">
                <a:effectLst/>
                <a:latin typeface="Simplified Arabic"/>
                <a:ea typeface="Arial"/>
              </a:rPr>
              <a:t>الجمال</a:t>
            </a:r>
            <a:r>
              <a:rPr lang="en-US" dirty="0" smtClean="0">
                <a:effectLst/>
                <a:latin typeface="Simplified Arabic"/>
                <a:ea typeface="Arial"/>
              </a:rPr>
              <a:t> </a:t>
            </a:r>
            <a:r>
              <a:rPr lang="en-US" dirty="0" err="1" smtClean="0">
                <a:effectLst/>
                <a:latin typeface="Simplified Arabic"/>
                <a:ea typeface="Arial"/>
              </a:rPr>
              <a:t>هنه</a:t>
            </a:r>
            <a:r>
              <a:rPr lang="en-US" dirty="0" smtClean="0">
                <a:effectLst/>
                <a:latin typeface="Simplified Arabic"/>
                <a:ea typeface="Arial"/>
              </a:rPr>
              <a:t> </a:t>
            </a:r>
            <a:r>
              <a:rPr lang="en-US" dirty="0" err="1" smtClean="0">
                <a:effectLst/>
                <a:latin typeface="Simplified Arabic"/>
                <a:ea typeface="Arial"/>
              </a:rPr>
              <a:t>عباره</a:t>
            </a:r>
            <a:r>
              <a:rPr lang="en-US" dirty="0" smtClean="0">
                <a:effectLst/>
                <a:latin typeface="Simplified Arabic"/>
                <a:ea typeface="Arial"/>
              </a:rPr>
              <a:t> </a:t>
            </a:r>
            <a:r>
              <a:rPr lang="en-US" dirty="0" err="1" smtClean="0">
                <a:effectLst/>
                <a:latin typeface="Simplified Arabic"/>
                <a:ea typeface="Arial"/>
              </a:rPr>
              <a:t>عن</a:t>
            </a:r>
            <a:r>
              <a:rPr lang="en-US" dirty="0" smtClean="0">
                <a:effectLst/>
                <a:latin typeface="Simplified Arabic"/>
                <a:ea typeface="Arial"/>
              </a:rPr>
              <a:t> </a:t>
            </a:r>
            <a:r>
              <a:rPr lang="en-US" dirty="0" err="1" smtClean="0">
                <a:effectLst/>
                <a:latin typeface="Simplified Arabic"/>
                <a:ea typeface="Arial"/>
              </a:rPr>
              <a:t>فكره</a:t>
            </a:r>
            <a:r>
              <a:rPr lang="en-US" dirty="0" smtClean="0">
                <a:effectLst/>
                <a:latin typeface="Simplified Arabic"/>
                <a:ea typeface="Arial"/>
              </a:rPr>
              <a:t> </a:t>
            </a:r>
            <a:endParaRPr lang="en-US" sz="1400" dirty="0" smtClean="0">
              <a:effectLst/>
              <a:latin typeface="Arial"/>
              <a:ea typeface="Arial"/>
            </a:endParaRPr>
          </a:p>
          <a:p>
            <a:pPr algn="ctr" rtl="1">
              <a:lnSpc>
                <a:spcPct val="115000"/>
              </a:lnSpc>
            </a:pPr>
            <a:r>
              <a:rPr lang="en-US" dirty="0" err="1" smtClean="0">
                <a:effectLst/>
                <a:latin typeface="Simplified Arabic"/>
                <a:ea typeface="Arial"/>
              </a:rPr>
              <a:t>الثاني</a:t>
            </a:r>
            <a:r>
              <a:rPr lang="en-US" dirty="0" smtClean="0">
                <a:effectLst/>
                <a:latin typeface="Simplified Arabic"/>
                <a:ea typeface="Arial"/>
              </a:rPr>
              <a:t> </a:t>
            </a:r>
            <a:r>
              <a:rPr lang="ar-SA" dirty="0" smtClean="0">
                <a:effectLst/>
                <a:latin typeface="Arial"/>
                <a:ea typeface="Arial"/>
                <a:cs typeface="Simplified Arabic"/>
              </a:rPr>
              <a:t>:-</a:t>
            </a:r>
            <a:r>
              <a:rPr lang="ar-IQ" dirty="0" smtClean="0">
                <a:effectLst/>
                <a:latin typeface="Arial"/>
                <a:ea typeface="Arial"/>
                <a:cs typeface="Simplified Arabic"/>
              </a:rPr>
              <a:t> </a:t>
            </a:r>
            <a:r>
              <a:rPr lang="en-US" dirty="0" err="1" smtClean="0">
                <a:effectLst/>
                <a:latin typeface="Simplified Arabic"/>
                <a:ea typeface="Arial"/>
              </a:rPr>
              <a:t>يرى</a:t>
            </a:r>
            <a:r>
              <a:rPr lang="en-US" dirty="0" smtClean="0">
                <a:effectLst/>
                <a:latin typeface="Simplified Arabic"/>
                <a:ea typeface="Arial"/>
              </a:rPr>
              <a:t> </a:t>
            </a:r>
            <a:r>
              <a:rPr lang="en-US" dirty="0" err="1" smtClean="0">
                <a:effectLst/>
                <a:latin typeface="Simplified Arabic"/>
                <a:ea typeface="Arial"/>
              </a:rPr>
              <a:t>ان</a:t>
            </a:r>
            <a:r>
              <a:rPr lang="en-US" dirty="0" smtClean="0">
                <a:effectLst/>
                <a:latin typeface="Simplified Arabic"/>
                <a:ea typeface="Arial"/>
              </a:rPr>
              <a:t> </a:t>
            </a:r>
            <a:r>
              <a:rPr lang="en-US" dirty="0" err="1" smtClean="0">
                <a:effectLst/>
                <a:latin typeface="Simplified Arabic"/>
                <a:ea typeface="Arial"/>
              </a:rPr>
              <a:t>الجمال</a:t>
            </a:r>
            <a:r>
              <a:rPr lang="en-US" dirty="0" smtClean="0">
                <a:effectLst/>
                <a:latin typeface="Simplified Arabic"/>
                <a:ea typeface="Arial"/>
              </a:rPr>
              <a:t> </a:t>
            </a:r>
            <a:r>
              <a:rPr lang="en-US" dirty="0" err="1" smtClean="0">
                <a:effectLst/>
                <a:latin typeface="Simplified Arabic"/>
                <a:ea typeface="Arial"/>
              </a:rPr>
              <a:t>في</a:t>
            </a:r>
            <a:r>
              <a:rPr lang="en-US" dirty="0" smtClean="0">
                <a:effectLst/>
                <a:latin typeface="Simplified Arabic"/>
                <a:ea typeface="Arial"/>
              </a:rPr>
              <a:t> </a:t>
            </a:r>
            <a:r>
              <a:rPr lang="en-US" dirty="0" err="1" smtClean="0">
                <a:effectLst/>
                <a:latin typeface="Simplified Arabic"/>
                <a:ea typeface="Arial"/>
              </a:rPr>
              <a:t>ذاته</a:t>
            </a:r>
            <a:r>
              <a:rPr lang="en-US" dirty="0" smtClean="0">
                <a:effectLst/>
                <a:latin typeface="Simplified Arabic"/>
                <a:ea typeface="Arial"/>
              </a:rPr>
              <a:t> </a:t>
            </a:r>
            <a:r>
              <a:rPr lang="en-US" dirty="0" err="1" smtClean="0">
                <a:effectLst/>
                <a:latin typeface="Simplified Arabic"/>
                <a:ea typeface="Arial"/>
              </a:rPr>
              <a:t>وان</a:t>
            </a:r>
            <a:r>
              <a:rPr lang="en-US" dirty="0" smtClean="0">
                <a:effectLst/>
                <a:latin typeface="Simplified Arabic"/>
                <a:ea typeface="Arial"/>
              </a:rPr>
              <a:t> </a:t>
            </a:r>
            <a:r>
              <a:rPr lang="en-US" dirty="0" err="1" smtClean="0">
                <a:effectLst/>
                <a:latin typeface="Simplified Arabic"/>
                <a:ea typeface="Arial"/>
              </a:rPr>
              <a:t>له</a:t>
            </a:r>
            <a:r>
              <a:rPr lang="en-US" dirty="0" smtClean="0">
                <a:effectLst/>
                <a:latin typeface="Simplified Arabic"/>
                <a:ea typeface="Arial"/>
              </a:rPr>
              <a:t> </a:t>
            </a:r>
            <a:r>
              <a:rPr lang="en-US" dirty="0" err="1" smtClean="0">
                <a:effectLst/>
                <a:latin typeface="Simplified Arabic"/>
                <a:ea typeface="Arial"/>
              </a:rPr>
              <a:t>طابعا</a:t>
            </a:r>
            <a:r>
              <a:rPr lang="en-US" dirty="0" smtClean="0">
                <a:effectLst/>
                <a:latin typeface="Simplified Arabic"/>
                <a:ea typeface="Arial"/>
              </a:rPr>
              <a:t> </a:t>
            </a:r>
            <a:r>
              <a:rPr lang="en-US" dirty="0" err="1" smtClean="0">
                <a:effectLst/>
                <a:latin typeface="Simplified Arabic"/>
                <a:ea typeface="Arial"/>
              </a:rPr>
              <a:t>حسيا</a:t>
            </a:r>
            <a:r>
              <a:rPr lang="en-US" dirty="0" smtClean="0">
                <a:effectLst/>
                <a:latin typeface="Simplified Arabic"/>
                <a:ea typeface="Arial"/>
              </a:rPr>
              <a:t> </a:t>
            </a:r>
            <a:r>
              <a:rPr lang="en-US" dirty="0" err="1" smtClean="0">
                <a:effectLst/>
                <a:latin typeface="Simplified Arabic"/>
                <a:ea typeface="Arial"/>
              </a:rPr>
              <a:t>واقعيا</a:t>
            </a:r>
            <a:r>
              <a:rPr lang="en-US" dirty="0" smtClean="0">
                <a:effectLst/>
                <a:latin typeface="Simplified Arabic"/>
                <a:ea typeface="Arial"/>
              </a:rPr>
              <a:t> </a:t>
            </a:r>
            <a:r>
              <a:rPr lang="en-US" dirty="0" err="1" smtClean="0">
                <a:effectLst/>
                <a:latin typeface="Simplified Arabic"/>
                <a:ea typeface="Arial"/>
              </a:rPr>
              <a:t>ويمثل</a:t>
            </a:r>
            <a:r>
              <a:rPr lang="en-US" dirty="0" smtClean="0">
                <a:effectLst/>
                <a:latin typeface="Simplified Arabic"/>
                <a:ea typeface="Arial"/>
              </a:rPr>
              <a:t> </a:t>
            </a:r>
            <a:r>
              <a:rPr lang="en-US" dirty="0" err="1" smtClean="0">
                <a:effectLst/>
                <a:latin typeface="Simplified Arabic"/>
                <a:ea typeface="Arial"/>
              </a:rPr>
              <a:t>هذه</a:t>
            </a:r>
            <a:r>
              <a:rPr lang="en-US" dirty="0" smtClean="0">
                <a:effectLst/>
                <a:latin typeface="Simplified Arabic"/>
                <a:ea typeface="Arial"/>
              </a:rPr>
              <a:t> </a:t>
            </a:r>
            <a:r>
              <a:rPr lang="en-US" dirty="0" err="1" smtClean="0">
                <a:effectLst/>
                <a:latin typeface="Simplified Arabic"/>
                <a:ea typeface="Arial"/>
              </a:rPr>
              <a:t>لاتجاه</a:t>
            </a:r>
            <a:r>
              <a:rPr lang="en-US" dirty="0" smtClean="0">
                <a:effectLst/>
                <a:latin typeface="Simplified Arabic"/>
                <a:ea typeface="Arial"/>
              </a:rPr>
              <a:t> </a:t>
            </a:r>
            <a:r>
              <a:rPr lang="en-US" dirty="0" err="1" smtClean="0">
                <a:effectLst/>
                <a:latin typeface="Simplified Arabic"/>
                <a:ea typeface="Arial"/>
              </a:rPr>
              <a:t>هيجل</a:t>
            </a:r>
            <a:r>
              <a:rPr lang="en-US" dirty="0" smtClean="0">
                <a:effectLst/>
                <a:latin typeface="Simplified Arabic"/>
                <a:ea typeface="Arial"/>
              </a:rPr>
              <a:t> .</a:t>
            </a:r>
            <a:endParaRPr lang="en-US" sz="1400" dirty="0">
              <a:effectLst/>
              <a:latin typeface="Arial"/>
              <a:ea typeface="Arial"/>
            </a:endParaRPr>
          </a:p>
        </p:txBody>
      </p:sp>
    </p:spTree>
    <p:extLst>
      <p:ext uri="{BB962C8B-B14F-4D97-AF65-F5344CB8AC3E}">
        <p14:creationId xmlns:p14="http://schemas.microsoft.com/office/powerpoint/2010/main" val="1011756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52600" y="1859340"/>
            <a:ext cx="5638800" cy="2862322"/>
          </a:xfrm>
          <a:prstGeom prst="rect">
            <a:avLst/>
          </a:prstGeom>
        </p:spPr>
        <p:txBody>
          <a:bodyPr wrap="square">
            <a:spAutoFit/>
          </a:bodyPr>
          <a:lstStyle/>
          <a:p>
            <a:pPr algn="ctr"/>
            <a:r>
              <a:rPr lang="ar-IQ" dirty="0" smtClean="0"/>
              <a:t>ان كلمه علم الجمال تعني:-ان يضع قواعد عامه تميز لنا العمل القبيح من العمل الجيد ترتبط  بالإنسان </a:t>
            </a:r>
          </a:p>
          <a:p>
            <a:pPr algn="ctr"/>
            <a:endParaRPr lang="ar-IQ" dirty="0" smtClean="0"/>
          </a:p>
          <a:p>
            <a:pPr algn="ctr"/>
            <a:r>
              <a:rPr lang="ar-IQ" dirty="0" smtClean="0"/>
              <a:t>الجمال:- تعددت وتنوعت مفهوم الجمال ونحن نرى الجبال والانهار والوديان والحيوانات عجيبة التركيب ونرى كذلك فتيان حسناوات ورجال حسان فيقول ما اجمل هذه الكائنات ونسمع حولنا تغاريد العصافير وجري المياه حفيف الاوراق نقول </a:t>
            </a:r>
            <a:r>
              <a:rPr lang="ar-IQ" dirty="0" err="1" smtClean="0"/>
              <a:t>ماجمل</a:t>
            </a:r>
            <a:r>
              <a:rPr lang="ar-IQ" dirty="0" smtClean="0"/>
              <a:t> هذه الاصوات وعندما نقره قصه او خطابه وعندما نستمع معزوفة موسيقية ونشاهد لوحه فنيه ونعجب ونقول </a:t>
            </a:r>
            <a:r>
              <a:rPr lang="ar-IQ" dirty="0" err="1" smtClean="0"/>
              <a:t>مأروع</a:t>
            </a:r>
            <a:r>
              <a:rPr lang="ar-IQ" dirty="0" smtClean="0"/>
              <a:t> </a:t>
            </a:r>
            <a:r>
              <a:rPr lang="ar-IQ" dirty="0" err="1" smtClean="0"/>
              <a:t>مانقراءه</a:t>
            </a:r>
            <a:r>
              <a:rPr lang="ar-IQ" dirty="0" smtClean="0"/>
              <a:t> ونسمع </a:t>
            </a:r>
            <a:r>
              <a:rPr lang="ar-IQ" dirty="0" err="1" smtClean="0"/>
              <a:t>ومأجمل</a:t>
            </a:r>
            <a:r>
              <a:rPr lang="ar-IQ" dirty="0" smtClean="0"/>
              <a:t> هذه الحكم الذي نصدره على هذه الظواهر الطبيعية والانتاجات البشرية. </a:t>
            </a:r>
            <a:endParaRPr lang="ar-IQ" dirty="0"/>
          </a:p>
        </p:txBody>
      </p:sp>
    </p:spTree>
    <p:extLst>
      <p:ext uri="{BB962C8B-B14F-4D97-AF65-F5344CB8AC3E}">
        <p14:creationId xmlns:p14="http://schemas.microsoft.com/office/powerpoint/2010/main" val="3700709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889844"/>
            <a:ext cx="4572000" cy="5078313"/>
          </a:xfrm>
          <a:prstGeom prst="rect">
            <a:avLst/>
          </a:prstGeom>
        </p:spPr>
        <p:txBody>
          <a:bodyPr>
            <a:spAutoFit/>
          </a:bodyPr>
          <a:lstStyle/>
          <a:p>
            <a:pPr algn="ctr"/>
            <a:r>
              <a:rPr lang="ar-IQ" dirty="0" smtClean="0"/>
              <a:t>س/ما هو مبدأ علم الجمال؟</a:t>
            </a:r>
          </a:p>
          <a:p>
            <a:pPr algn="ctr"/>
            <a:r>
              <a:rPr lang="ar-IQ" dirty="0" smtClean="0"/>
              <a:t>ج/يستند الى خصائص مشتركه معينه موضوعيه اذا ما توافق في شيء من الاشياء اصدرنا هذه الحكم وانه جميل وهذا ما ذهب اليه ارسطو ان الجمال هو التناسق والانسجام بين الاشياء من حيث يرى </a:t>
            </a:r>
            <a:r>
              <a:rPr lang="ar-IQ" dirty="0" err="1" smtClean="0"/>
              <a:t>ديمقريطس</a:t>
            </a:r>
            <a:r>
              <a:rPr lang="ar-IQ" dirty="0" smtClean="0"/>
              <a:t> ان الجمال هو التوازن (الاعتدال) في مقابل الافراط والتفريط ، اما القديس </a:t>
            </a:r>
            <a:r>
              <a:rPr lang="ar-IQ" dirty="0" err="1" smtClean="0"/>
              <a:t>اوغسطين</a:t>
            </a:r>
            <a:r>
              <a:rPr lang="ar-IQ" dirty="0" smtClean="0"/>
              <a:t> يقول انه الجمال يقوم في وحده المختلفات اما توما </a:t>
            </a:r>
            <a:r>
              <a:rPr lang="ar-IQ" dirty="0" err="1" smtClean="0"/>
              <a:t>الاكويني</a:t>
            </a:r>
            <a:r>
              <a:rPr lang="ar-IQ" dirty="0" smtClean="0"/>
              <a:t> ذلك لدى رويئته ليسر </a:t>
            </a:r>
          </a:p>
          <a:p>
            <a:pPr algn="ctr"/>
            <a:endParaRPr lang="ar-IQ" dirty="0" smtClean="0"/>
          </a:p>
          <a:p>
            <a:pPr algn="ctr"/>
            <a:r>
              <a:rPr lang="ar-IQ" dirty="0" smtClean="0"/>
              <a:t>اما الجاحظ الذي يميل الى ارسطو يقول انه الجمال التمام والاعتدال.</a:t>
            </a:r>
          </a:p>
          <a:p>
            <a:pPr algn="ctr"/>
            <a:endParaRPr lang="ar-IQ" dirty="0" smtClean="0"/>
          </a:p>
          <a:p>
            <a:pPr algn="ctr"/>
            <a:r>
              <a:rPr lang="ar-IQ" dirty="0" smtClean="0"/>
              <a:t>وفي العصر الحديث ارتبطت فكره الجمال لدى هؤلاء الفلاسفة التحضر الجمال هو وحده في التنوع الجمال موجود في اشياء قوامها عدد من المزايا يعود الى الاشياء والاجزاء الداخلة في تركيب الشي والاعتدال والاجزاء الداخلة في تركيب الشي وتناسقه اذا كان مؤلف من جزء واحد كان بسيطا وغير جميل </a:t>
            </a:r>
            <a:r>
              <a:rPr lang="ar-IQ" dirty="0" err="1" smtClean="0"/>
              <a:t>لاتنوع</a:t>
            </a:r>
            <a:r>
              <a:rPr lang="ar-IQ" dirty="0" smtClean="0"/>
              <a:t> فيه. </a:t>
            </a:r>
            <a:endParaRPr lang="ar-IQ" dirty="0"/>
          </a:p>
        </p:txBody>
      </p:sp>
    </p:spTree>
    <p:extLst>
      <p:ext uri="{BB962C8B-B14F-4D97-AF65-F5344CB8AC3E}">
        <p14:creationId xmlns:p14="http://schemas.microsoft.com/office/powerpoint/2010/main" val="542717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443841"/>
            <a:ext cx="4572000" cy="3970318"/>
          </a:xfrm>
          <a:prstGeom prst="rect">
            <a:avLst/>
          </a:prstGeom>
        </p:spPr>
        <p:txBody>
          <a:bodyPr>
            <a:spAutoFit/>
          </a:bodyPr>
          <a:lstStyle/>
          <a:p>
            <a:pPr algn="ctr" rtl="1"/>
            <a:r>
              <a:rPr lang="ar-IQ" dirty="0" smtClean="0"/>
              <a:t>ج/١- وضع  ودراسة معايير الجمال ونظرياته. </a:t>
            </a:r>
          </a:p>
          <a:p>
            <a:pPr algn="ctr" rtl="1"/>
            <a:r>
              <a:rPr lang="ar-IQ" dirty="0" smtClean="0"/>
              <a:t>٢- اثر الجمال في النفوس وخلق البهجة والفرح والسرور والتميز بين القبيح والجميل .</a:t>
            </a:r>
          </a:p>
          <a:p>
            <a:pPr algn="ctr" rtl="1"/>
            <a:r>
              <a:rPr lang="ar-IQ" dirty="0" smtClean="0"/>
              <a:t>٣- البحث عن </a:t>
            </a:r>
            <a:r>
              <a:rPr lang="ar-IQ" dirty="0" err="1" smtClean="0"/>
              <a:t>سايكولوجية</a:t>
            </a:r>
            <a:r>
              <a:rPr lang="ar-IQ" dirty="0" smtClean="0"/>
              <a:t> الانسان ومزاجه والعوامل النفسية فيهجم او متوسطة الضخامة بحيث يمكن للحواس الاحاطة بها من جميع الجوانب .</a:t>
            </a:r>
          </a:p>
          <a:p>
            <a:pPr algn="ctr" rtl="1"/>
            <a:endParaRPr lang="ar-IQ" dirty="0" smtClean="0"/>
          </a:p>
          <a:p>
            <a:pPr algn="ctr" rtl="1"/>
            <a:r>
              <a:rPr lang="ar-IQ" dirty="0" smtClean="0"/>
              <a:t>ضرورة ان تكون الأجزاء منهجيه فيما بينها بحيث لا تنافر بينهما او تفتقر الى وحده المتسائل او الانسجام ومن هنا يختلف الناس وتتضارب آرائهم في تقدير الجمال فلو طلب لمجموعه من الناس ان يقولو رائيهم في منظر طبيعي او لوحه فنيه سيكون كل واحد منهم رئي مختلف عن الاخر سيقول احدهم انها جميله والاخر انها متوسطة وآخر قبيحة الى الآخر…..</a:t>
            </a:r>
            <a:endParaRPr lang="ar-IQ" dirty="0"/>
          </a:p>
        </p:txBody>
      </p:sp>
    </p:spTree>
    <p:extLst>
      <p:ext uri="{BB962C8B-B14F-4D97-AF65-F5344CB8AC3E}">
        <p14:creationId xmlns:p14="http://schemas.microsoft.com/office/powerpoint/2010/main" val="852822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582341"/>
            <a:ext cx="4572000" cy="3693319"/>
          </a:xfrm>
          <a:prstGeom prst="rect">
            <a:avLst/>
          </a:prstGeom>
        </p:spPr>
        <p:txBody>
          <a:bodyPr>
            <a:spAutoFit/>
          </a:bodyPr>
          <a:lstStyle/>
          <a:p>
            <a:pPr algn="ctr" rtl="1"/>
            <a:r>
              <a:rPr lang="ar-IQ" b="1" dirty="0" smtClean="0"/>
              <a:t>مبدأ الحكم الجمالي :-</a:t>
            </a:r>
          </a:p>
          <a:p>
            <a:pPr algn="ctr" rtl="1"/>
            <a:r>
              <a:rPr lang="ar-IQ" b="1" dirty="0" smtClean="0"/>
              <a:t>حسب كانت الذوق من ملكات النفس والنفس مبدأ حركه مهمتها ادراك الجمال في الاشياء باعتباره ان الجمال صفه للشيء الذي يلذ لنا بمعنى يشعرنا باللذة والقبح ويسبب لنا لاشمئزاز لكن الملاحظ عن كانت لم يذكر لنا خصائص الشي الجميل الذي يسبب لنا اللذة فقد قال ان اتصافه (الجميل) بالاعتدال والضرورة من سواها من الصفات الاعتماد لها في الحكم الجمالي ثم ان لاعتماد على الذوق يجعل اقامه علم للجمال مهمه عسيره .</a:t>
            </a:r>
          </a:p>
          <a:p>
            <a:pPr algn="ctr" rtl="1"/>
            <a:endParaRPr lang="ar-IQ" b="1" dirty="0" smtClean="0"/>
          </a:p>
          <a:p>
            <a:pPr algn="ctr" rtl="1"/>
            <a:r>
              <a:rPr lang="ar-IQ" b="1" dirty="0" smtClean="0"/>
              <a:t>اما </a:t>
            </a:r>
            <a:r>
              <a:rPr lang="ar-IQ" b="1" dirty="0" err="1" smtClean="0"/>
              <a:t>هيغل</a:t>
            </a:r>
            <a:r>
              <a:rPr lang="ar-IQ" b="1" dirty="0" smtClean="0"/>
              <a:t>: يرى ان ادراك الجمال </a:t>
            </a:r>
            <a:r>
              <a:rPr lang="ar-IQ" b="1" dirty="0" err="1" smtClean="0"/>
              <a:t>لايكون</a:t>
            </a:r>
            <a:r>
              <a:rPr lang="ar-IQ" b="1" dirty="0" smtClean="0"/>
              <a:t> عن طريق الذوق بل بالفكر المطلق (الروح)(العقل) ولذلك استبعد الطبيعة من موضوع علم الجمال وقصره على الفنون الجميلة. </a:t>
            </a:r>
            <a:endParaRPr lang="ar-IQ" b="1" dirty="0"/>
          </a:p>
        </p:txBody>
      </p:sp>
    </p:spTree>
    <p:extLst>
      <p:ext uri="{BB962C8B-B14F-4D97-AF65-F5344CB8AC3E}">
        <p14:creationId xmlns:p14="http://schemas.microsoft.com/office/powerpoint/2010/main" val="787931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8800" y="1055687"/>
            <a:ext cx="5732463" cy="4745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7826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04975" y="717550"/>
            <a:ext cx="5732463" cy="542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17983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TotalTime>
  <Words>780</Words>
  <Application>Microsoft Office PowerPoint</Application>
  <PresentationFormat>عرض على الشاشة (3:4)‏</PresentationFormat>
  <Paragraphs>45</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تدفق</vt:lpstr>
      <vt:lpstr>محاضرات في فلسفة الجمال</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فلسفة الجمال</dc:title>
  <dc:creator>Maher</dc:creator>
  <cp:lastModifiedBy>Maher</cp:lastModifiedBy>
  <cp:revision>3</cp:revision>
  <dcterms:created xsi:type="dcterms:W3CDTF">2024-08-29T07:24:37Z</dcterms:created>
  <dcterms:modified xsi:type="dcterms:W3CDTF">2024-08-29T07:46:34Z</dcterms:modified>
</cp:coreProperties>
</file>