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371" r:id="rId4"/>
    <p:sldId id="303" r:id="rId5"/>
    <p:sldId id="374" r:id="rId6"/>
    <p:sldId id="375" r:id="rId7"/>
    <p:sldId id="376" r:id="rId8"/>
    <p:sldId id="372" r:id="rId9"/>
    <p:sldId id="373" r:id="rId10"/>
    <p:sldId id="377" r:id="rId11"/>
    <p:sldId id="378" r:id="rId12"/>
    <p:sldId id="379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27BBF-47CC-4332-AF31-A08398F4E281}" type="datetimeFigureOut">
              <a:rPr lang="en-US" smtClean="0"/>
              <a:t>05-May-24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8352C-3401-43A6-8734-E6A7D5764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6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8352C-3401-43A6-8734-E6A7D5764D6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8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05-May-24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05-May-24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05-May-24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05-May-24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05-May-24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05-May-24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05-May-24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05-May-24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05-May-24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05-May-24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05-May-24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05-May-24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2">
              <a:lumMod val="5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 algn="ctr"/>
            <a:r>
              <a:rPr lang="en-US" sz="5400" dirty="0" smtClean="0">
                <a:effectLst/>
              </a:rPr>
              <a:t>Translational Aspects in AVT</a:t>
            </a:r>
            <a:endParaRPr lang="en-US" sz="5400" dirty="0">
              <a:effectLst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7600"/>
            <a:ext cx="7772400" cy="1174955"/>
          </a:xfrm>
          <a:prstGeom prst="rect">
            <a:avLst/>
          </a:prstGeom>
          <a:noFill/>
          <a:ln w="76200">
            <a:noFill/>
          </a:ln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endParaRPr lang="en-US" dirty="0"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050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Puns</a:t>
            </a:r>
            <a:endParaRPr lang="en-US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07942"/>
            <a:ext cx="8763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Pun is one of the most popular forms of verbal </a:t>
            </a:r>
            <a:r>
              <a:rPr lang="en-US" sz="2800" dirty="0" err="1"/>
              <a:t>humour</a:t>
            </a:r>
            <a:r>
              <a:rPr lang="en-US" sz="2800" dirty="0"/>
              <a:t>. It has always been, ‎and continues to be, one of the most problematic issues in translation ‎‎(</a:t>
            </a:r>
            <a:r>
              <a:rPr lang="en-US" sz="2800" dirty="0" err="1"/>
              <a:t>Aleksandrova</a:t>
            </a:r>
            <a:r>
              <a:rPr lang="en-US" sz="2800" dirty="0"/>
              <a:t> 2018a: 5). Puns based on the use of homonyms or </a:t>
            </a:r>
            <a:r>
              <a:rPr lang="en-US" sz="2800" dirty="0" err="1"/>
              <a:t>paronyms</a:t>
            </a:r>
            <a:r>
              <a:rPr lang="en-US" sz="2800" dirty="0"/>
              <a:t> ‎cause the greatest difficulties for translators. The translation of </a:t>
            </a:r>
            <a:r>
              <a:rPr lang="en-US" sz="2800" dirty="0" err="1"/>
              <a:t>polysemic</a:t>
            </a:r>
            <a:r>
              <a:rPr lang="en-US" sz="2800" dirty="0"/>
              <a:t> words, ‎one of the meanings of which in the source language is not represented in the ‎target language, or idioms, which do not have a direct match-idiom in the TL, is ‎also problematic. ‎</a:t>
            </a:r>
          </a:p>
        </p:txBody>
      </p:sp>
    </p:spTree>
    <p:extLst>
      <p:ext uri="{BB962C8B-B14F-4D97-AF65-F5344CB8AC3E}">
        <p14:creationId xmlns:p14="http://schemas.microsoft.com/office/powerpoint/2010/main" val="354658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Puns</a:t>
            </a:r>
            <a:endParaRPr lang="en-US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07942"/>
            <a:ext cx="8763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Coke refreshes you like no other </a:t>
            </a:r>
            <a:r>
              <a:rPr lang="en-US" sz="3200" b="1" dirty="0" smtClean="0"/>
              <a:t>can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An emperor is a ruler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Sure, I used to carry an </a:t>
            </a:r>
            <a:r>
              <a:rPr lang="en-US" sz="3200" b="1" dirty="0" smtClean="0"/>
              <a:t>emperor</a:t>
            </a:r>
            <a:r>
              <a:rPr lang="en-US" sz="3200" dirty="0" smtClean="0"/>
              <a:t> to school with me.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You look </a:t>
            </a:r>
            <a:r>
              <a:rPr lang="en-US" sz="3200" b="1" dirty="0" smtClean="0"/>
              <a:t>pretty</a:t>
            </a:r>
            <a:r>
              <a:rPr lang="en-US" sz="3200" dirty="0" smtClean="0"/>
              <a:t> dirty, </a:t>
            </a:r>
            <a:r>
              <a:rPr lang="en-US" sz="3200" dirty="0" err="1" smtClean="0"/>
              <a:t>susie</a:t>
            </a: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US" sz="3200" dirty="0" smtClean="0"/>
              <a:t>Thank you. I look </a:t>
            </a:r>
            <a:r>
              <a:rPr lang="en-US" sz="3200" b="1" dirty="0" smtClean="0"/>
              <a:t>pretty</a:t>
            </a:r>
            <a:r>
              <a:rPr lang="en-US" sz="3200" dirty="0" smtClean="0"/>
              <a:t> when I’m clean, too</a:t>
            </a:r>
          </a:p>
          <a:p>
            <a:pPr>
              <a:lnSpc>
                <a:spcPct val="150000"/>
              </a:lnSpc>
            </a:pPr>
            <a:endParaRPr lang="ar-IQ" sz="3200" dirty="0" smtClean="0"/>
          </a:p>
        </p:txBody>
      </p:sp>
    </p:spTree>
    <p:extLst>
      <p:ext uri="{BB962C8B-B14F-4D97-AF65-F5344CB8AC3E}">
        <p14:creationId xmlns:p14="http://schemas.microsoft.com/office/powerpoint/2010/main" val="343919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Puns</a:t>
            </a:r>
            <a:endParaRPr lang="en-US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07942"/>
            <a:ext cx="8763000" cy="4178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3600" dirty="0" smtClean="0"/>
          </a:p>
          <a:p>
            <a:pPr>
              <a:lnSpc>
                <a:spcPct val="150000"/>
              </a:lnSpc>
            </a:pPr>
            <a:r>
              <a:rPr lang="ar-IQ" sz="3600" dirty="0" smtClean="0"/>
              <a:t>ما مات من كرم الزمان فأنه </a:t>
            </a:r>
            <a:r>
              <a:rPr lang="ar-IQ" sz="3600" b="1" dirty="0" smtClean="0"/>
              <a:t>يحيا</a:t>
            </a:r>
            <a:r>
              <a:rPr lang="ar-IQ" sz="3600" dirty="0" smtClean="0"/>
              <a:t> لدى </a:t>
            </a:r>
            <a:r>
              <a:rPr lang="ar-IQ" sz="3600" b="1" dirty="0" smtClean="0"/>
              <a:t>يحيى</a:t>
            </a:r>
            <a:r>
              <a:rPr lang="ar-IQ" sz="3600" dirty="0" smtClean="0"/>
              <a:t> بن عبد الله</a:t>
            </a:r>
          </a:p>
          <a:p>
            <a:pPr>
              <a:lnSpc>
                <a:spcPct val="150000"/>
              </a:lnSpc>
            </a:pPr>
            <a:r>
              <a:rPr lang="ar-IQ" sz="3600" dirty="0" smtClean="0"/>
              <a:t>اذا ملك لم يكن </a:t>
            </a:r>
            <a:r>
              <a:rPr lang="ar-IQ" sz="3600" b="1" dirty="0" smtClean="0"/>
              <a:t>ذا</a:t>
            </a:r>
            <a:r>
              <a:rPr lang="ar-IQ" sz="3600" dirty="0" smtClean="0"/>
              <a:t> </a:t>
            </a:r>
            <a:r>
              <a:rPr lang="ar-IQ" sz="3600" b="1" dirty="0" smtClean="0"/>
              <a:t>هيبة</a:t>
            </a:r>
            <a:r>
              <a:rPr lang="ar-IQ" sz="3600" dirty="0" smtClean="0"/>
              <a:t> فدعه فدولته </a:t>
            </a:r>
            <a:r>
              <a:rPr lang="ar-IQ" sz="3600" b="1" dirty="0" smtClean="0"/>
              <a:t>ذاهبة</a:t>
            </a:r>
          </a:p>
          <a:p>
            <a:pPr>
              <a:lnSpc>
                <a:spcPct val="150000"/>
              </a:lnSpc>
            </a:pPr>
            <a:r>
              <a:rPr lang="ar-IQ" sz="3600" dirty="0" smtClean="0"/>
              <a:t>قالت يا </a:t>
            </a:r>
            <a:r>
              <a:rPr lang="ar-IQ" sz="3600" b="1" dirty="0" smtClean="0"/>
              <a:t>اسماعيل</a:t>
            </a:r>
            <a:r>
              <a:rPr lang="ar-IQ" sz="3600" dirty="0" smtClean="0"/>
              <a:t> صبرا</a:t>
            </a:r>
          </a:p>
          <a:p>
            <a:pPr>
              <a:lnSpc>
                <a:spcPct val="150000"/>
              </a:lnSpc>
            </a:pPr>
            <a:r>
              <a:rPr lang="ar-IQ" sz="3600" dirty="0" smtClean="0"/>
              <a:t>قلت لها يا </a:t>
            </a:r>
            <a:r>
              <a:rPr lang="ar-IQ" sz="3600" b="1" dirty="0" smtClean="0"/>
              <a:t>أسما</a:t>
            </a:r>
            <a:r>
              <a:rPr lang="ar-IQ" sz="3600" dirty="0" smtClean="0"/>
              <a:t>  </a:t>
            </a:r>
            <a:r>
              <a:rPr lang="ar-IQ" sz="3600" b="1" dirty="0" smtClean="0"/>
              <a:t>عيل</a:t>
            </a:r>
            <a:r>
              <a:rPr lang="ar-IQ" sz="3600" dirty="0" smtClean="0"/>
              <a:t> صبري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075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199" y="1481328"/>
            <a:ext cx="8520545" cy="4525963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en-US" sz="11500" dirty="0" smtClean="0">
                <a:solidFill>
                  <a:srgbClr val="0070C0"/>
                </a:solidFill>
              </a:rPr>
              <a:t>THANK YOU</a:t>
            </a:r>
            <a:endParaRPr lang="en-US" sz="11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055510" cy="514807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400" b="1" dirty="0"/>
              <a:t>Acronyms</a:t>
            </a:r>
            <a:r>
              <a:rPr lang="en-US" sz="2400" dirty="0"/>
              <a:t>  /are one of the challenges in AVT, in subtitling in </a:t>
            </a:r>
            <a:r>
              <a:rPr lang="en-US" sz="2400" dirty="0" smtClean="0"/>
              <a:t>particular. They </a:t>
            </a:r>
            <a:r>
              <a:rPr lang="en-US" sz="2400" dirty="0"/>
              <a:t>are used abundantly in the English language. Such a feature </a:t>
            </a:r>
            <a:r>
              <a:rPr lang="en-US" sz="2400" dirty="0" smtClean="0"/>
              <a:t>is uncommon </a:t>
            </a:r>
            <a:r>
              <a:rPr lang="en-US" sz="2400" dirty="0"/>
              <a:t>in </a:t>
            </a:r>
            <a:r>
              <a:rPr lang="en-US" sz="2400" dirty="0" smtClean="0"/>
              <a:t>Arabic.</a:t>
            </a:r>
          </a:p>
          <a:p>
            <a:pPr marL="109728" indent="0">
              <a:buNone/>
            </a:pPr>
            <a:r>
              <a:rPr lang="en-US" sz="2400" dirty="0"/>
              <a:t>However, when acronyms are used in the ST, the TL (</a:t>
            </a:r>
            <a:r>
              <a:rPr lang="en-US" sz="2400" dirty="0" smtClean="0"/>
              <a:t>Arabic) superordinate/</a:t>
            </a:r>
            <a:r>
              <a:rPr lang="en-US" sz="2400" dirty="0" err="1" smtClean="0"/>
              <a:t>hypernym</a:t>
            </a:r>
            <a:r>
              <a:rPr lang="en-US" sz="2400" dirty="0" smtClean="0"/>
              <a:t> </a:t>
            </a:r>
            <a:r>
              <a:rPr lang="en-US" sz="2400" dirty="0"/>
              <a:t>is used</a:t>
            </a:r>
            <a:r>
              <a:rPr lang="en-US" sz="2400" dirty="0" smtClean="0"/>
              <a:t>.</a:t>
            </a:r>
          </a:p>
          <a:p>
            <a:pPr marL="109728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acronyms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7600"/>
            <a:ext cx="9153472" cy="233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379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81328"/>
            <a:ext cx="9055510" cy="514807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400" dirty="0"/>
              <a:t>Returning to the issue of acronyms, another more complex example </a:t>
            </a:r>
            <a:r>
              <a:rPr lang="en-US" sz="2400" dirty="0" smtClean="0"/>
              <a:t>from the </a:t>
            </a:r>
            <a:r>
              <a:rPr lang="en-US" sz="2400" dirty="0"/>
              <a:t>episode </a:t>
            </a:r>
            <a:r>
              <a:rPr lang="en-US" sz="2400" i="1" dirty="0"/>
              <a:t>Sleuths</a:t>
            </a:r>
            <a:r>
              <a:rPr lang="en-US" sz="2400" dirty="0"/>
              <a:t> is when the bear, which has been sedated, wakes </a:t>
            </a:r>
            <a:r>
              <a:rPr lang="en-US" sz="2400" dirty="0" smtClean="0"/>
              <a:t>up immediately </a:t>
            </a:r>
            <a:r>
              <a:rPr lang="en-US" sz="2400" dirty="0"/>
              <a:t>after being injected with a microchip in order to track it in </a:t>
            </a:r>
            <a:r>
              <a:rPr lang="en-US" sz="2400" dirty="0" smtClean="0"/>
              <a:t>the</a:t>
            </a:r>
            <a:r>
              <a:rPr lang="ar-IQ" sz="2400" dirty="0"/>
              <a:t> </a:t>
            </a:r>
            <a:r>
              <a:rPr lang="en-US" sz="2400" dirty="0" smtClean="0"/>
              <a:t>wild:</a:t>
            </a:r>
          </a:p>
          <a:p>
            <a:pPr marL="109728" indent="0">
              <a:buNone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acronyms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98016"/>
            <a:ext cx="9144000" cy="2702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381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acronyms</a:t>
            </a:r>
            <a:endParaRPr lang="en-US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07942"/>
            <a:ext cx="8763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acronym RFID tracker has been translated in its full version, </a:t>
            </a:r>
            <a:r>
              <a:rPr lang="en-US" sz="2400" dirty="0" smtClean="0"/>
              <a:t>with eight </a:t>
            </a:r>
            <a:r>
              <a:rPr lang="en-US" sz="2400" dirty="0"/>
              <a:t>words in the TT when it has only two words in the ST. The </a:t>
            </a:r>
            <a:r>
              <a:rPr lang="en-US" sz="2400" dirty="0" smtClean="0"/>
              <a:t>best strategy </a:t>
            </a:r>
            <a:r>
              <a:rPr lang="en-US" sz="2400" dirty="0"/>
              <a:t>is to explicate it the first time it occurs in a film, and then use </a:t>
            </a:r>
            <a:r>
              <a:rPr lang="en-US" sz="2400" dirty="0" smtClean="0"/>
              <a:t>the short </a:t>
            </a:r>
            <a:r>
              <a:rPr lang="en-US" sz="2400" dirty="0"/>
              <a:t>form—that is, “the tracker” would suffice.</a:t>
            </a:r>
          </a:p>
        </p:txBody>
      </p:sp>
    </p:spTree>
    <p:extLst>
      <p:ext uri="{BB962C8B-B14F-4D97-AF65-F5344CB8AC3E}">
        <p14:creationId xmlns:p14="http://schemas.microsoft.com/office/powerpoint/2010/main" val="86899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Multilingualism</a:t>
            </a:r>
            <a:endParaRPr lang="en-US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07942"/>
            <a:ext cx="8763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is </a:t>
            </a:r>
            <a:r>
              <a:rPr lang="en-US" sz="2400" dirty="0" smtClean="0"/>
              <a:t> </a:t>
            </a:r>
            <a:r>
              <a:rPr lang="en-US" sz="2400" dirty="0"/>
              <a:t>another challenge in this episode, because the </a:t>
            </a:r>
            <a:r>
              <a:rPr lang="en-US" sz="2400" dirty="0" err="1"/>
              <a:t>subtitler</a:t>
            </a:r>
            <a:r>
              <a:rPr lang="en-US" sz="2400" dirty="0"/>
              <a:t> has </a:t>
            </a:r>
            <a:r>
              <a:rPr lang="en-US" sz="2400" dirty="0" smtClean="0"/>
              <a:t>to translate </a:t>
            </a:r>
            <a:r>
              <a:rPr lang="en-US" sz="2400" dirty="0"/>
              <a:t>an English translation of some French sentences and phrases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Ça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 smtClean="0"/>
              <a:t>?       </a:t>
            </a:r>
            <a:r>
              <a:rPr lang="ar-IQ" sz="2400" dirty="0" smtClean="0"/>
              <a:t>هل انت بخير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826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Multilingualism</a:t>
            </a:r>
            <a:endParaRPr lang="en-US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07942"/>
            <a:ext cx="8763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</a:t>
            </a:r>
            <a:r>
              <a:rPr lang="en-US" sz="2800" dirty="0" err="1"/>
              <a:t>subtitler</a:t>
            </a:r>
            <a:r>
              <a:rPr lang="en-US" sz="2800" dirty="0"/>
              <a:t> has no choice but to translate both the French and </a:t>
            </a:r>
            <a:r>
              <a:rPr lang="en-US" sz="2800" dirty="0" smtClean="0"/>
              <a:t>English</a:t>
            </a:r>
            <a:r>
              <a:rPr lang="ar-IQ" sz="2800" dirty="0" smtClean="0"/>
              <a:t> </a:t>
            </a:r>
            <a:r>
              <a:rPr lang="en-US" sz="2800" dirty="0" smtClean="0"/>
              <a:t>phrases </a:t>
            </a:r>
            <a:r>
              <a:rPr lang="en-US" sz="2800" dirty="0"/>
              <a:t>successively into Arabic. Obviously, translation loss occurs </a:t>
            </a:r>
            <a:r>
              <a:rPr lang="en-US" sz="2800" dirty="0" smtClean="0"/>
              <a:t>and</a:t>
            </a:r>
            <a:r>
              <a:rPr lang="ar-IQ" sz="2800" dirty="0" smtClean="0"/>
              <a:t> </a:t>
            </a:r>
            <a:r>
              <a:rPr lang="en-US" sz="2800" dirty="0" smtClean="0"/>
              <a:t>this </a:t>
            </a:r>
            <a:r>
              <a:rPr lang="en-US" sz="2800" dirty="0"/>
              <a:t>cannot be compensated in this instance. The foreign element in </a:t>
            </a:r>
            <a:r>
              <a:rPr lang="en-US" sz="2800" dirty="0" smtClean="0"/>
              <a:t>the</a:t>
            </a:r>
            <a:r>
              <a:rPr lang="ar-IQ" sz="2800" dirty="0" smtClean="0"/>
              <a:t> </a:t>
            </a:r>
            <a:r>
              <a:rPr lang="en-US" sz="2800" dirty="0" smtClean="0"/>
              <a:t>original </a:t>
            </a:r>
            <a:r>
              <a:rPr lang="en-US" sz="2800" dirty="0"/>
              <a:t>has been lost in the TT. This issue is inescapable as there is </a:t>
            </a:r>
            <a:r>
              <a:rPr lang="en-US" sz="2800" dirty="0" smtClean="0"/>
              <a:t>not</a:t>
            </a:r>
            <a:r>
              <a:rPr lang="ar-IQ" sz="2800" dirty="0" smtClean="0"/>
              <a:t> </a:t>
            </a:r>
            <a:r>
              <a:rPr lang="en-US" sz="2800" dirty="0" smtClean="0"/>
              <a:t>enough </a:t>
            </a:r>
            <a:r>
              <a:rPr lang="en-US" sz="2800" dirty="0"/>
              <a:t>time to indicate that the original has some French lexical items.</a:t>
            </a:r>
          </a:p>
        </p:txBody>
      </p:sp>
    </p:spTree>
    <p:extLst>
      <p:ext uri="{BB962C8B-B14F-4D97-AF65-F5344CB8AC3E}">
        <p14:creationId xmlns:p14="http://schemas.microsoft.com/office/powerpoint/2010/main" val="82826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smtClean="0">
                <a:solidFill>
                  <a:schemeClr val="tx1"/>
                </a:solidFill>
                <a:effectLst/>
              </a:rPr>
              <a:t>Multilingualism</a:t>
            </a:r>
            <a:endParaRPr lang="en-US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07942"/>
            <a:ext cx="8763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According to  O'Sullivan (2011:192), the use of various </a:t>
            </a:r>
            <a:r>
              <a:rPr lang="en-US" sz="3200" b="1" dirty="0"/>
              <a:t>fonts</a:t>
            </a:r>
            <a:r>
              <a:rPr lang="en-US" sz="3200" dirty="0"/>
              <a:t> (bold, ‎italics) or </a:t>
            </a:r>
            <a:r>
              <a:rPr lang="en-US" sz="3200" b="1" dirty="0"/>
              <a:t>colors</a:t>
            </a:r>
            <a:r>
              <a:rPr lang="en-US" sz="3200" dirty="0"/>
              <a:t> in subtitles can be a reasonable option of </a:t>
            </a:r>
            <a:r>
              <a:rPr lang="en-US" sz="3200" dirty="0" err="1"/>
              <a:t>signalising</a:t>
            </a:r>
            <a:r>
              <a:rPr lang="en-US" sz="3200" dirty="0"/>
              <a:t> the different ‎linguistic and cultural identities on the </a:t>
            </a:r>
            <a:r>
              <a:rPr lang="en-US" sz="3200" dirty="0" smtClean="0"/>
              <a:t>screen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731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err="1" smtClean="0">
                <a:solidFill>
                  <a:schemeClr val="tx1"/>
                </a:solidFill>
                <a:effectLst/>
              </a:rPr>
              <a:t>Superordinates</a:t>
            </a:r>
            <a:r>
              <a:rPr lang="en-US" sz="2800" dirty="0" smtClean="0">
                <a:solidFill>
                  <a:schemeClr val="tx1"/>
                </a:solidFill>
                <a:effectLst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effectLst/>
              </a:rPr>
              <a:t>Hypronyms</a:t>
            </a:r>
            <a:endParaRPr lang="en-US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07942"/>
            <a:ext cx="8763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Subtitlers</a:t>
            </a:r>
            <a:r>
              <a:rPr lang="en-US" sz="2800" dirty="0"/>
              <a:t> and indeed AV translators use the strategy of </a:t>
            </a:r>
            <a:r>
              <a:rPr lang="en-US" sz="2800" dirty="0" smtClean="0"/>
              <a:t>equivalence, sometimes </a:t>
            </a:r>
            <a:r>
              <a:rPr lang="en-US" sz="2800" dirty="0"/>
              <a:t>employing a more general item (a superordinate) for a </a:t>
            </a:r>
            <a:r>
              <a:rPr lang="en-US" sz="2800" dirty="0" smtClean="0"/>
              <a:t>more specific </a:t>
            </a:r>
            <a:r>
              <a:rPr lang="en-US" sz="2800" dirty="0"/>
              <a:t>item (a hyponym) and vice versa. </a:t>
            </a:r>
            <a:r>
              <a:rPr lang="en-US" sz="2800" dirty="0" err="1"/>
              <a:t>Superordinates</a:t>
            </a:r>
            <a:r>
              <a:rPr lang="en-US" sz="2800" dirty="0"/>
              <a:t> are </a:t>
            </a:r>
            <a:r>
              <a:rPr lang="en-US" sz="2800" dirty="0" smtClean="0"/>
              <a:t>sometimes useful </a:t>
            </a:r>
            <a:r>
              <a:rPr lang="en-US" sz="2800" dirty="0"/>
              <a:t>when they are shorter, a strategy used at times in subtitling in </a:t>
            </a:r>
            <a:r>
              <a:rPr lang="en-US" sz="2800" dirty="0" smtClean="0"/>
              <a:t>order to </a:t>
            </a:r>
            <a:r>
              <a:rPr lang="en-US" sz="2800" dirty="0"/>
              <a:t>reduce the number of words displayed on screen, as they are in the</a:t>
            </a:r>
          </a:p>
          <a:p>
            <a:r>
              <a:rPr lang="en-US" sz="2800" dirty="0"/>
              <a:t>written and not spoken form.</a:t>
            </a:r>
          </a:p>
        </p:txBody>
      </p:sp>
    </p:spTree>
    <p:extLst>
      <p:ext uri="{BB962C8B-B14F-4D97-AF65-F5344CB8AC3E}">
        <p14:creationId xmlns:p14="http://schemas.microsoft.com/office/powerpoint/2010/main" val="389678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800" dirty="0" err="1" smtClean="0">
                <a:solidFill>
                  <a:schemeClr val="tx1"/>
                </a:solidFill>
                <a:effectLst/>
              </a:rPr>
              <a:t>Superordinates</a:t>
            </a:r>
            <a:r>
              <a:rPr lang="en-US" sz="2800" dirty="0" smtClean="0">
                <a:solidFill>
                  <a:schemeClr val="tx1"/>
                </a:solidFill>
                <a:effectLst/>
              </a:rPr>
              <a:t>/</a:t>
            </a:r>
            <a:r>
              <a:rPr lang="en-US" sz="2800" dirty="0" err="1" smtClean="0">
                <a:solidFill>
                  <a:schemeClr val="tx1"/>
                </a:solidFill>
                <a:effectLst/>
              </a:rPr>
              <a:t>Hypronyms</a:t>
            </a:r>
            <a:endParaRPr lang="en-US" sz="2800" dirty="0">
              <a:solidFill>
                <a:schemeClr val="tx1"/>
              </a:solidFill>
              <a:effectLst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16" y="1686240"/>
            <a:ext cx="9181412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164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2356</TotalTime>
  <Words>552</Words>
  <Application>Microsoft Office PowerPoint</Application>
  <PresentationFormat>On-screen Show (4:3)</PresentationFormat>
  <Paragraphs>36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Translational Aspects in AVT</vt:lpstr>
      <vt:lpstr>acronyms</vt:lpstr>
      <vt:lpstr>acronyms</vt:lpstr>
      <vt:lpstr>acronyms</vt:lpstr>
      <vt:lpstr>Multilingualism</vt:lpstr>
      <vt:lpstr>Multilingualism</vt:lpstr>
      <vt:lpstr>Multilingualism</vt:lpstr>
      <vt:lpstr>Superordinates/Hypronyms</vt:lpstr>
      <vt:lpstr>Superordinates/Hypronyms</vt:lpstr>
      <vt:lpstr>Puns</vt:lpstr>
      <vt:lpstr>Puns</vt:lpstr>
      <vt:lpstr>Puns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AVT  Definition,Types</dc:title>
  <dc:creator>Ali</dc:creator>
  <cp:lastModifiedBy>Jalil</cp:lastModifiedBy>
  <cp:revision>168</cp:revision>
  <dcterms:created xsi:type="dcterms:W3CDTF">2006-08-16T00:00:00Z</dcterms:created>
  <dcterms:modified xsi:type="dcterms:W3CDTF">2024-05-05T14:37:30Z</dcterms:modified>
</cp:coreProperties>
</file>