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303" r:id="rId4"/>
    <p:sldId id="357" r:id="rId5"/>
    <p:sldId id="322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7" r:id="rId15"/>
    <p:sldId id="368" r:id="rId16"/>
    <p:sldId id="369" r:id="rId17"/>
    <p:sldId id="370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27BBF-47CC-4332-AF31-A08398F4E281}" type="datetimeFigureOut">
              <a:rPr lang="en-US" smtClean="0"/>
              <a:t>28-Mar-24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8352C-3401-43A6-8734-E6A7D576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6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28-Mar-24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en-US" sz="5400" dirty="0" smtClean="0">
                <a:effectLst/>
              </a:rPr>
              <a:t>Translational Aspects in AVT</a:t>
            </a:r>
            <a:endParaRPr lang="en-US" sz="5400" dirty="0">
              <a:effectLst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7600"/>
            <a:ext cx="7772400" cy="1174955"/>
          </a:xfrm>
          <a:prstGeom prst="rect">
            <a:avLst/>
          </a:prstGeom>
          <a:noFill/>
          <a:ln w="76200">
            <a:noFill/>
          </a:ln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n-US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05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d) Just as "it is the discovery of the hierarchy of factors (constraints, parameters) ‎which operate in translation processes, procedures and products which constitutes ‎a major task for translation theory" (Even-Zohar &amp; </a:t>
            </a:r>
            <a:r>
              <a:rPr lang="en-US" sz="2800" dirty="0" err="1"/>
              <a:t>Toury</a:t>
            </a:r>
            <a:r>
              <a:rPr lang="en-US" sz="2800" dirty="0"/>
              <a:t>, 1981:ix), the ‎discovery of a similar chain of the factors that function within audiovisual ‎translation is also the task of audiovisual translation theory.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‎Translation </a:t>
            </a:r>
            <a:r>
              <a:rPr lang="en-US" sz="2800" dirty="0">
                <a:solidFill>
                  <a:schemeClr val="tx1"/>
                </a:solidFill>
                <a:effectLst/>
              </a:rPr>
              <a:t>theory and audiovisual translation</a:t>
            </a:r>
          </a:p>
        </p:txBody>
      </p:sp>
    </p:spTree>
    <p:extLst>
      <p:ext uri="{BB962C8B-B14F-4D97-AF65-F5344CB8AC3E}">
        <p14:creationId xmlns:p14="http://schemas.microsoft.com/office/powerpoint/2010/main" val="18749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Written English is in many cases more formal than spoken English, and the ‎same can be said about other languages including Arabic. So how is it possible to ‎reflect less formal or informal English language in a formal Arabic style when ‎film translation into Arabic? Before we answer this question, it is important to ‎understand the mechanism of both dialects or language varieties of English and ‎Arabic.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‎Standard </a:t>
            </a:r>
            <a:r>
              <a:rPr lang="en-US" sz="3200" dirty="0">
                <a:solidFill>
                  <a:schemeClr val="tx1"/>
                </a:solidFill>
                <a:effectLst/>
              </a:rPr>
              <a:t>language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VS </a:t>
            </a:r>
            <a:r>
              <a:rPr lang="en-US" sz="3200" dirty="0">
                <a:solidFill>
                  <a:schemeClr val="tx1"/>
                </a:solidFill>
                <a:effectLst/>
              </a:rPr>
              <a:t>dialects</a:t>
            </a:r>
          </a:p>
        </p:txBody>
      </p:sp>
    </p:spTree>
    <p:extLst>
      <p:ext uri="{BB962C8B-B14F-4D97-AF65-F5344CB8AC3E}">
        <p14:creationId xmlns:p14="http://schemas.microsoft.com/office/powerpoint/2010/main" val="181590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 err="1"/>
              <a:t>Dickins</a:t>
            </a:r>
            <a:r>
              <a:rPr lang="en-US" sz="2800" dirty="0"/>
              <a:t> et al (2002: 165) argue that </a:t>
            </a:r>
            <a:r>
              <a:rPr lang="en-US" sz="2800" dirty="0" err="1"/>
              <a:t>sociolect</a:t>
            </a:r>
            <a:r>
              <a:rPr lang="en-US" sz="2800" dirty="0"/>
              <a:t> is defined in terms of sociological ‎notions of class, and that </a:t>
            </a:r>
            <a:r>
              <a:rPr lang="en-US" sz="2800" dirty="0" err="1"/>
              <a:t>sociolectal</a:t>
            </a:r>
            <a:r>
              <a:rPr lang="en-US" sz="2800" dirty="0"/>
              <a:t> features can convey important speaker-related ‎information. Consequently, if they are salient features of the ST, the translator ‎cannot ignore them. On the other hand, the situations of Arabic is referred to as ‎one of </a:t>
            </a:r>
            <a:r>
              <a:rPr lang="en-US" sz="2800" dirty="0" err="1"/>
              <a:t>diglossia</a:t>
            </a:r>
            <a:r>
              <a:rPr lang="en-US" sz="2800" dirty="0"/>
              <a:t>. </a:t>
            </a:r>
            <a:r>
              <a:rPr lang="en-US" sz="2800" b="1" dirty="0" err="1"/>
              <a:t>Diglossia</a:t>
            </a:r>
            <a:r>
              <a:rPr lang="en-US" sz="2800" b="1" dirty="0"/>
              <a:t>, as </a:t>
            </a:r>
            <a:r>
              <a:rPr lang="en-US" sz="2800" b="1" dirty="0" err="1"/>
              <a:t>Dickins</a:t>
            </a:r>
            <a:r>
              <a:rPr lang="en-US" sz="2800" b="1" dirty="0"/>
              <a:t> et al maintain, can be defined as a situation ‎where two varieties of a language co-occur throughout a community of speakers, ‎each having a distinct range of social functions.‎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‎Standard </a:t>
            </a:r>
            <a:r>
              <a:rPr lang="en-US" sz="3200" dirty="0">
                <a:solidFill>
                  <a:schemeClr val="tx1"/>
                </a:solidFill>
                <a:effectLst/>
              </a:rPr>
              <a:t>language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VS </a:t>
            </a:r>
            <a:r>
              <a:rPr lang="en-US" sz="3200" dirty="0">
                <a:solidFill>
                  <a:schemeClr val="tx1"/>
                </a:solidFill>
                <a:effectLst/>
              </a:rPr>
              <a:t>dialects</a:t>
            </a:r>
          </a:p>
        </p:txBody>
      </p:sp>
    </p:spTree>
    <p:extLst>
      <p:ext uri="{BB962C8B-B14F-4D97-AF65-F5344CB8AC3E}">
        <p14:creationId xmlns:p14="http://schemas.microsoft.com/office/powerpoint/2010/main" val="1727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‎Standard </a:t>
            </a:r>
            <a:r>
              <a:rPr lang="en-US" sz="3200" dirty="0">
                <a:effectLst/>
              </a:rPr>
              <a:t>language </a:t>
            </a:r>
            <a:r>
              <a:rPr lang="en-US" sz="3200" dirty="0" smtClean="0">
                <a:effectLst/>
              </a:rPr>
              <a:t>VS </a:t>
            </a:r>
            <a:r>
              <a:rPr lang="en-US" sz="3200" dirty="0">
                <a:effectLst/>
              </a:rPr>
              <a:t>dialects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28" y="1392649"/>
            <a:ext cx="7284508" cy="5463381"/>
          </a:xfrm>
        </p:spPr>
      </p:pic>
    </p:spTree>
    <p:extLst>
      <p:ext uri="{BB962C8B-B14F-4D97-AF65-F5344CB8AC3E}">
        <p14:creationId xmlns:p14="http://schemas.microsoft.com/office/powerpoint/2010/main" val="302265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‎Standard </a:t>
            </a:r>
            <a:r>
              <a:rPr lang="en-US" sz="3200" dirty="0">
                <a:effectLst/>
              </a:rPr>
              <a:t>language </a:t>
            </a:r>
            <a:r>
              <a:rPr lang="en-US" sz="3200" dirty="0" smtClean="0">
                <a:effectLst/>
              </a:rPr>
              <a:t>VS </a:t>
            </a:r>
            <a:r>
              <a:rPr lang="en-US" sz="3200" dirty="0">
                <a:effectLst/>
              </a:rPr>
              <a:t>dialects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99" y="1451642"/>
            <a:ext cx="7169149" cy="5376862"/>
          </a:xfrm>
        </p:spPr>
      </p:pic>
    </p:spTree>
    <p:extLst>
      <p:ext uri="{BB962C8B-B14F-4D97-AF65-F5344CB8AC3E}">
        <p14:creationId xmlns:p14="http://schemas.microsoft.com/office/powerpoint/2010/main" val="244279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‎Standard </a:t>
            </a:r>
            <a:r>
              <a:rPr lang="en-US" sz="3200" dirty="0">
                <a:effectLst/>
              </a:rPr>
              <a:t>language </a:t>
            </a:r>
            <a:r>
              <a:rPr lang="en-US" sz="3200" dirty="0" smtClean="0">
                <a:effectLst/>
              </a:rPr>
              <a:t>VS </a:t>
            </a:r>
            <a:r>
              <a:rPr lang="en-US" sz="3200" dirty="0">
                <a:effectLst/>
              </a:rPr>
              <a:t>dialects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591" y="1451642"/>
            <a:ext cx="7169149" cy="5376862"/>
          </a:xfrm>
        </p:spPr>
      </p:pic>
    </p:spTree>
    <p:extLst>
      <p:ext uri="{BB962C8B-B14F-4D97-AF65-F5344CB8AC3E}">
        <p14:creationId xmlns:p14="http://schemas.microsoft.com/office/powerpoint/2010/main" val="2378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‎Standard </a:t>
            </a:r>
            <a:r>
              <a:rPr lang="en-US" sz="3200" dirty="0">
                <a:effectLst/>
              </a:rPr>
              <a:t>language </a:t>
            </a:r>
            <a:r>
              <a:rPr lang="en-US" sz="3200" dirty="0" smtClean="0">
                <a:effectLst/>
              </a:rPr>
              <a:t>VS </a:t>
            </a:r>
            <a:r>
              <a:rPr lang="en-US" sz="3200" dirty="0">
                <a:effectLst/>
              </a:rPr>
              <a:t>dialects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87" y="1451642"/>
            <a:ext cx="7169149" cy="5376862"/>
          </a:xfrm>
        </p:spPr>
      </p:pic>
    </p:spTree>
    <p:extLst>
      <p:ext uri="{BB962C8B-B14F-4D97-AF65-F5344CB8AC3E}">
        <p14:creationId xmlns:p14="http://schemas.microsoft.com/office/powerpoint/2010/main" val="361651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‎Standard </a:t>
            </a:r>
            <a:r>
              <a:rPr lang="en-US" sz="3200" dirty="0">
                <a:effectLst/>
              </a:rPr>
              <a:t>language </a:t>
            </a:r>
            <a:r>
              <a:rPr lang="en-US" sz="3200" dirty="0" smtClean="0">
                <a:effectLst/>
              </a:rPr>
              <a:t>VS </a:t>
            </a:r>
            <a:r>
              <a:rPr lang="en-US" sz="3200" dirty="0">
                <a:effectLst/>
              </a:rPr>
              <a:t>dialects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43" y="1451642"/>
            <a:ext cx="7169149" cy="5376862"/>
          </a:xfrm>
        </p:spPr>
      </p:pic>
    </p:spTree>
    <p:extLst>
      <p:ext uri="{BB962C8B-B14F-4D97-AF65-F5344CB8AC3E}">
        <p14:creationId xmlns:p14="http://schemas.microsoft.com/office/powerpoint/2010/main" val="23688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81328"/>
            <a:ext cx="8520545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11500" dirty="0" smtClean="0">
                <a:solidFill>
                  <a:srgbClr val="0070C0"/>
                </a:solidFill>
              </a:rPr>
              <a:t>THANK YOU</a:t>
            </a:r>
            <a:endParaRPr lang="en-US" sz="1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055510" cy="514807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600" dirty="0"/>
              <a:t>In this presentation we will try to shed light on issues related to translation ‎studies and how they can be applied in the field of AVT. As it is known, AVT is ‎one of several overlapping umbrella terms that include ‘</a:t>
            </a:r>
            <a:r>
              <a:rPr lang="en-US" sz="2600" b="1" dirty="0"/>
              <a:t>media</a:t>
            </a:r>
            <a:r>
              <a:rPr lang="en-US" sz="2600" dirty="0"/>
              <a:t> </a:t>
            </a:r>
            <a:r>
              <a:rPr lang="en-US" sz="2600" b="1" dirty="0"/>
              <a:t>translation</a:t>
            </a:r>
            <a:r>
              <a:rPr lang="en-US" sz="2600" dirty="0"/>
              <a:t>’, ‎‎‘</a:t>
            </a:r>
            <a:r>
              <a:rPr lang="en-US" sz="2600" b="1" dirty="0"/>
              <a:t>multimedia</a:t>
            </a:r>
            <a:r>
              <a:rPr lang="en-US" sz="2600" dirty="0"/>
              <a:t> </a:t>
            </a:r>
            <a:r>
              <a:rPr lang="en-US" sz="2600" b="1" dirty="0"/>
              <a:t>translation</a:t>
            </a:r>
            <a:r>
              <a:rPr lang="en-US" sz="2600" dirty="0"/>
              <a:t>’, ‘</a:t>
            </a:r>
            <a:r>
              <a:rPr lang="en-US" sz="2600" b="1" dirty="0"/>
              <a:t>multimodal</a:t>
            </a:r>
            <a:r>
              <a:rPr lang="en-US" sz="2600" dirty="0"/>
              <a:t> </a:t>
            </a:r>
            <a:r>
              <a:rPr lang="en-US" sz="2600" b="1" dirty="0"/>
              <a:t>translation</a:t>
            </a:r>
            <a:r>
              <a:rPr lang="en-US" sz="2600" dirty="0"/>
              <a:t>’ and ‘</a:t>
            </a:r>
            <a:r>
              <a:rPr lang="en-US" sz="2600" b="1" dirty="0"/>
              <a:t>screen</a:t>
            </a:r>
            <a:r>
              <a:rPr lang="en-US" sz="2600" dirty="0"/>
              <a:t> </a:t>
            </a:r>
            <a:r>
              <a:rPr lang="en-US" sz="2600" b="1" dirty="0"/>
              <a:t>translation</a:t>
            </a:r>
            <a:r>
              <a:rPr lang="en-US" sz="2600" dirty="0"/>
              <a:t>’. These ‎different terms all set out to cover the inter-lingual transfer of verbal language ‎when it is transmitted and accessed both visually and acoustically. This can create ‎many issues on the transfer of linguistic factors from the SL to TL like the level of ‎formality in which standard language and dialect can overlap.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‎Introduction </a:t>
            </a:r>
            <a:r>
              <a:rPr lang="en-US" sz="3200" dirty="0">
                <a:solidFill>
                  <a:schemeClr val="tx1"/>
                </a:solidFill>
              </a:rPr>
              <a:t>‎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37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 err="1"/>
              <a:t>Delabastita‘s</a:t>
            </a:r>
            <a:r>
              <a:rPr lang="en-US" sz="2800" dirty="0"/>
              <a:t> (1989) model is one of the earliest and most important in AVT ‎that tried to frame film translation within translation theory. He claims that his ‎model “is an organized inventory of questions and hypotheses that should direct ‎any future work” (1989: 194) and that film establishes a multi-channel (acoustic ‎and visual channels) and multi-code (the verbal, the literary and theatrical, the ‎cinematic code, politeness codes, moral codes, and so forth) type of ‎communication.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‎Translation </a:t>
            </a:r>
            <a:r>
              <a:rPr lang="en-US" sz="2800" dirty="0">
                <a:solidFill>
                  <a:schemeClr val="tx1"/>
                </a:solidFill>
                <a:effectLst/>
              </a:rPr>
              <a:t>theory and audiovisual translation</a:t>
            </a:r>
          </a:p>
        </p:txBody>
      </p:sp>
    </p:spTree>
    <p:extLst>
      <p:ext uri="{BB962C8B-B14F-4D97-AF65-F5344CB8AC3E}">
        <p14:creationId xmlns:p14="http://schemas.microsoft.com/office/powerpoint/2010/main" val="8689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/>
              <a:t>Any transfer of film signs from the source to the target set of codes needs to ‎respect the material parameters within which any such translation process is ‎necessarily accomplished. He then puts a scheme of potential translational ‎relationships between a source film and a target film.‎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‎Translation </a:t>
            </a:r>
            <a:r>
              <a:rPr lang="en-US" sz="2800" dirty="0">
                <a:solidFill>
                  <a:schemeClr val="tx1"/>
                </a:solidFill>
                <a:effectLst/>
              </a:rPr>
              <a:t>theory and audiovisual translation</a:t>
            </a:r>
          </a:p>
        </p:txBody>
      </p:sp>
    </p:spTree>
    <p:extLst>
      <p:ext uri="{BB962C8B-B14F-4D97-AF65-F5344CB8AC3E}">
        <p14:creationId xmlns:p14="http://schemas.microsoft.com/office/powerpoint/2010/main" val="313900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/>
              <a:t>Diaz-Cintas and </a:t>
            </a:r>
            <a:r>
              <a:rPr lang="en-US" sz="3200" dirty="0" err="1"/>
              <a:t>Remael</a:t>
            </a:r>
            <a:r>
              <a:rPr lang="en-US" sz="3200" dirty="0"/>
              <a:t> (2007) talk about AVT with reference to subtitling. ‎They do not adopt a specific model or theory of translation which might be ‎applied to this kind of language transfer. They talk about the translation of ‎marked speech such as dialect, the translation of culture-bound terms, songs, ‎swearwords, and </a:t>
            </a:r>
            <a:r>
              <a:rPr lang="en-US" sz="3200" dirty="0" err="1"/>
              <a:t>humour</a:t>
            </a:r>
            <a:r>
              <a:rPr lang="en-US" sz="3200" dirty="0"/>
              <a:t>.‎</a:t>
            </a:r>
            <a:endParaRPr lang="en-US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‎Translation </a:t>
            </a:r>
            <a:r>
              <a:rPr lang="en-US" sz="2800" dirty="0">
                <a:solidFill>
                  <a:schemeClr val="tx1"/>
                </a:solidFill>
                <a:effectLst/>
              </a:rPr>
              <a:t>theory and audiovisual translation</a:t>
            </a:r>
          </a:p>
        </p:txBody>
      </p:sp>
    </p:spTree>
    <p:extLst>
      <p:ext uri="{BB962C8B-B14F-4D97-AF65-F5344CB8AC3E}">
        <p14:creationId xmlns:p14="http://schemas.microsoft.com/office/powerpoint/2010/main" val="37704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 smtClean="0"/>
              <a:t>Some of </a:t>
            </a:r>
            <a:r>
              <a:rPr lang="en-US" sz="3200" dirty="0"/>
              <a:t>the strategies that the authors recommend for subtitling culture-bound issues ‎are loan, calque or literal translation, </a:t>
            </a:r>
            <a:r>
              <a:rPr lang="en-US" sz="3200" dirty="0" err="1"/>
              <a:t>explicitation</a:t>
            </a:r>
            <a:r>
              <a:rPr lang="en-US" sz="3200" dirty="0"/>
              <a:t>, substitution, transposition, ‎lexical recreation, compensation, omission and addition. All these strategies are ‎noticeably related to translation in general and not to AVT and cannot be said to ‎constitute a model.‎</a:t>
            </a:r>
            <a:endParaRPr lang="en-US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‎Translation </a:t>
            </a:r>
            <a:r>
              <a:rPr lang="en-US" sz="2800" dirty="0">
                <a:solidFill>
                  <a:schemeClr val="tx1"/>
                </a:solidFill>
                <a:effectLst/>
              </a:rPr>
              <a:t>theory and audiovisual translation</a:t>
            </a:r>
          </a:p>
        </p:txBody>
      </p:sp>
    </p:spTree>
    <p:extLst>
      <p:ext uri="{BB962C8B-B14F-4D97-AF65-F5344CB8AC3E}">
        <p14:creationId xmlns:p14="http://schemas.microsoft.com/office/powerpoint/2010/main" val="66998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 err="1"/>
              <a:t>Karamitroglou</a:t>
            </a:r>
            <a:r>
              <a:rPr lang="en-US" sz="2800" dirty="0"/>
              <a:t> (2000: 11) presents the following set of reasons to emphasize on ‎the inclusion of AVT as a part of translation studies:‎</a:t>
            </a:r>
          </a:p>
          <a:p>
            <a:pPr marL="109728" indent="0">
              <a:buNone/>
            </a:pPr>
            <a:r>
              <a:rPr lang="en-US" sz="2800" dirty="0"/>
              <a:t>a) Audiovisual translation has more in common with written translation than one ‎might primarily assume (Whitman-</a:t>
            </a:r>
            <a:r>
              <a:rPr lang="en-US" sz="2800" dirty="0" err="1"/>
              <a:t>Linsen</a:t>
            </a:r>
            <a:r>
              <a:rPr lang="en-US" sz="2800" dirty="0"/>
              <a:t>, 1992:103). Most audiovisual ‎translations at the present time are performed with a written form of the original ‎source text in hand, sometimes even without any further access to the film ‎product itself.‎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‎Translation </a:t>
            </a:r>
            <a:r>
              <a:rPr lang="en-US" sz="2800" dirty="0">
                <a:solidFill>
                  <a:schemeClr val="tx1"/>
                </a:solidFill>
                <a:effectLst/>
              </a:rPr>
              <a:t>theory and audiovisual translation</a:t>
            </a:r>
          </a:p>
        </p:txBody>
      </p:sp>
    </p:spTree>
    <p:extLst>
      <p:ext uri="{BB962C8B-B14F-4D97-AF65-F5344CB8AC3E}">
        <p14:creationId xmlns:p14="http://schemas.microsoft.com/office/powerpoint/2010/main" val="342632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b) Typological studies in audiovisual translation have previously managed to ‎present the various audiovisual language transfer methods within the general ‎frame of translation studies and along with the other 'traditional' language transfer ‎methods, in a coherent and scientific way, on the basis of the multiplicity of the ‎semiotic channels involved and the relative time of presentation of the source and ‎target products.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‎Translation </a:t>
            </a:r>
            <a:r>
              <a:rPr lang="en-US" sz="2800" dirty="0">
                <a:solidFill>
                  <a:schemeClr val="tx1"/>
                </a:solidFill>
                <a:effectLst/>
              </a:rPr>
              <a:t>theory and audiovisual translation</a:t>
            </a:r>
          </a:p>
        </p:txBody>
      </p:sp>
    </p:spTree>
    <p:extLst>
      <p:ext uri="{BB962C8B-B14F-4D97-AF65-F5344CB8AC3E}">
        <p14:creationId xmlns:p14="http://schemas.microsoft.com/office/powerpoint/2010/main" val="10003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c) Audiovisual translation was born out of the same drive that conducted literary ‎translation: the necessity to overcome the communication barriers imposed by ‎linguistic fragmentation (</a:t>
            </a:r>
            <a:r>
              <a:rPr lang="en-US" sz="2800" dirty="0" err="1"/>
              <a:t>Luyken</a:t>
            </a:r>
            <a:r>
              <a:rPr lang="en-US" sz="2800" dirty="0"/>
              <a:t> et al., 1991:3).‎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‎Translation </a:t>
            </a:r>
            <a:r>
              <a:rPr lang="en-US" sz="2800" dirty="0">
                <a:solidFill>
                  <a:schemeClr val="tx1"/>
                </a:solidFill>
                <a:effectLst/>
              </a:rPr>
              <a:t>theory and audiovisual translation</a:t>
            </a:r>
          </a:p>
        </p:txBody>
      </p:sp>
    </p:spTree>
    <p:extLst>
      <p:ext uri="{BB962C8B-B14F-4D97-AF65-F5344CB8AC3E}">
        <p14:creationId xmlns:p14="http://schemas.microsoft.com/office/powerpoint/2010/main" val="205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2132</TotalTime>
  <Words>948</Words>
  <Application>Microsoft Office PowerPoint</Application>
  <PresentationFormat>On-screen Show (4:3)</PresentationFormat>
  <Paragraphs>30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Translational Aspects in AVT</vt:lpstr>
      <vt:lpstr>‎Introduction ‎</vt:lpstr>
      <vt:lpstr>‎Translation theory and audiovisual translation</vt:lpstr>
      <vt:lpstr>‎Translation theory and audiovisual translation</vt:lpstr>
      <vt:lpstr>‎Translation theory and audiovisual translation</vt:lpstr>
      <vt:lpstr>‎Translation theory and audiovisual translation</vt:lpstr>
      <vt:lpstr>‎Translation theory and audiovisual translation</vt:lpstr>
      <vt:lpstr>‎Translation theory and audiovisual translation</vt:lpstr>
      <vt:lpstr>‎Translation theory and audiovisual translation</vt:lpstr>
      <vt:lpstr>‎Translation theory and audiovisual translation</vt:lpstr>
      <vt:lpstr>‎Standard language VS dialects</vt:lpstr>
      <vt:lpstr>‎Standard language VS dialects</vt:lpstr>
      <vt:lpstr>‎Standard language VS dialects</vt:lpstr>
      <vt:lpstr>‎Standard language VS dialects</vt:lpstr>
      <vt:lpstr>‎Standard language VS dialects</vt:lpstr>
      <vt:lpstr>‎Standard language VS dialects</vt:lpstr>
      <vt:lpstr>‎Standard language VS dialects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AVT  Definition,Types</dc:title>
  <dc:creator>Ali</dc:creator>
  <cp:lastModifiedBy>Jalil</cp:lastModifiedBy>
  <cp:revision>152</cp:revision>
  <dcterms:created xsi:type="dcterms:W3CDTF">2006-08-16T00:00:00Z</dcterms:created>
  <dcterms:modified xsi:type="dcterms:W3CDTF">2024-03-28T05:34:54Z</dcterms:modified>
</cp:coreProperties>
</file>