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303" r:id="rId4"/>
    <p:sldId id="322" r:id="rId5"/>
    <p:sldId id="312" r:id="rId6"/>
    <p:sldId id="317" r:id="rId7"/>
    <p:sldId id="318" r:id="rId8"/>
    <p:sldId id="319" r:id="rId9"/>
    <p:sldId id="323" r:id="rId10"/>
    <p:sldId id="324" r:id="rId11"/>
    <p:sldId id="325" r:id="rId12"/>
    <p:sldId id="326" r:id="rId13"/>
    <p:sldId id="327" r:id="rId14"/>
    <p:sldId id="328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227BBF-47CC-4332-AF31-A08398F4E281}" type="datetimeFigureOut">
              <a:rPr lang="en-US" smtClean="0"/>
              <a:t>08-Feb-24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48352C-3401-43A6-8734-E6A7D5764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60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08-Feb-24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08-Feb-24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08-Feb-24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08-Feb-24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08-Feb-24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08-Feb-24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08-Feb-24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08-Feb-24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08-Feb-24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08-Feb-24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08-Feb-24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08-Feb-24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bg2">
              <a:lumMod val="50000"/>
            </a:schemeClr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lvl="0" algn="ctr"/>
            <a:r>
              <a:rPr lang="en-US" sz="6600" dirty="0" smtClean="0">
                <a:effectLst/>
              </a:rPr>
              <a:t>Voice over</a:t>
            </a:r>
            <a:endParaRPr lang="en-US" sz="6600" dirty="0">
              <a:effectLst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7600"/>
            <a:ext cx="7772400" cy="1174955"/>
          </a:xfrm>
          <a:prstGeom prst="rect">
            <a:avLst/>
          </a:prstGeom>
          <a:noFill/>
          <a:ln w="76200">
            <a:noFill/>
          </a:ln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endParaRPr lang="en-US" dirty="0">
              <a:solidFill>
                <a:schemeClr val="accent4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8050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81329"/>
            <a:ext cx="868680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dirty="0"/>
              <a:t>‎1.‎	‎‘VO </a:t>
            </a:r>
            <a:r>
              <a:rPr lang="en-US" sz="2800" dirty="0" err="1"/>
              <a:t>isochrony</a:t>
            </a:r>
            <a:r>
              <a:rPr lang="en-US" sz="2800" dirty="0"/>
              <a:t>’ designates the constraining effect that the length of ‎the original  speech has on that of the translated text—given that ‎the translation usually begins some  words after the original ‎utterance and finishes some words before the latter ends. </a:t>
            </a:r>
            <a:r>
              <a:rPr lang="en-US" sz="2800" b="1" dirty="0"/>
              <a:t>This  ‎allows the original words at the onset and at the end of each VO ‎utterance to be  heard, in an attempt to arguably enhance ‎authenticity and make the target language audience feel that the ‎content they listen to is credible. </a:t>
            </a:r>
            <a:r>
              <a:rPr lang="en-US" sz="2800" dirty="0"/>
              <a:t>‎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 smtClean="0">
                <a:effectLst/>
              </a:rPr>
              <a:t>‎Essential </a:t>
            </a:r>
            <a:r>
              <a:rPr lang="en-US" sz="3200" dirty="0">
                <a:effectLst/>
              </a:rPr>
              <a:t>features of VO‎</a:t>
            </a:r>
          </a:p>
        </p:txBody>
      </p:sp>
    </p:spTree>
    <p:extLst>
      <p:ext uri="{BB962C8B-B14F-4D97-AF65-F5344CB8AC3E}">
        <p14:creationId xmlns:p14="http://schemas.microsoft.com/office/powerpoint/2010/main" val="43112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95400"/>
            <a:ext cx="890311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600" dirty="0"/>
              <a:t>For </a:t>
            </a:r>
            <a:r>
              <a:rPr lang="en-US" sz="2600" dirty="0" smtClean="0"/>
              <a:t>Example</a:t>
            </a:r>
            <a:r>
              <a:rPr lang="en-US" sz="2600" dirty="0"/>
              <a:t>:‎</a:t>
            </a:r>
          </a:p>
          <a:p>
            <a:pPr marL="109728" indent="0">
              <a:buNone/>
            </a:pPr>
            <a:r>
              <a:rPr lang="en-US" sz="2600" dirty="0"/>
              <a:t>‎     In fictional genres with fast-paced dialogues, reaching VO </a:t>
            </a:r>
            <a:r>
              <a:rPr lang="en-US" sz="2600" dirty="0" err="1"/>
              <a:t>isochrony</a:t>
            </a:r>
            <a:r>
              <a:rPr lang="en-US" sz="2600" dirty="0"/>
              <a:t> is ‎not possible, and the original and the translation may finish ‎approximately at the same time. ‎</a:t>
            </a:r>
          </a:p>
          <a:p>
            <a:pPr marL="109728" indent="0">
              <a:buNone/>
            </a:pPr>
            <a:r>
              <a:rPr lang="en-US" sz="2600" dirty="0"/>
              <a:t>According to (</a:t>
            </a:r>
            <a:r>
              <a:rPr lang="en-US" sz="2600" dirty="0" err="1"/>
              <a:t>Sepielak</a:t>
            </a:r>
            <a:r>
              <a:rPr lang="en-US" sz="2600" dirty="0"/>
              <a:t>, 2016), there are different types of </a:t>
            </a:r>
            <a:r>
              <a:rPr lang="en-US" sz="2600" dirty="0" err="1"/>
              <a:t>Isochronies</a:t>
            </a:r>
            <a:r>
              <a:rPr lang="en-US" sz="2600" dirty="0"/>
              <a:t>:‎</a:t>
            </a:r>
          </a:p>
          <a:p>
            <a:pPr marL="109728" indent="0">
              <a:buNone/>
            </a:pPr>
            <a:r>
              <a:rPr lang="en-US" sz="2600" dirty="0"/>
              <a:t>A.  </a:t>
            </a:r>
            <a:r>
              <a:rPr lang="en-US" sz="2600" b="1" dirty="0"/>
              <a:t>Full </a:t>
            </a:r>
            <a:r>
              <a:rPr lang="en-US" sz="2600" b="1" dirty="0" err="1"/>
              <a:t>isochrony</a:t>
            </a:r>
            <a:r>
              <a:rPr lang="en-US" sz="2600" b="1" dirty="0"/>
              <a:t> </a:t>
            </a:r>
            <a:r>
              <a:rPr lang="en-US" sz="2600" dirty="0"/>
              <a:t>: when at  least one word is heard at the beginning and ‎at the end of the utterance.‎</a:t>
            </a:r>
          </a:p>
          <a:p>
            <a:pPr marL="109728" indent="0">
              <a:buNone/>
            </a:pPr>
            <a:r>
              <a:rPr lang="en-US" sz="2600" dirty="0"/>
              <a:t>B. </a:t>
            </a:r>
            <a:r>
              <a:rPr lang="en-US" sz="2600" b="1" dirty="0"/>
              <a:t>Initial</a:t>
            </a:r>
            <a:r>
              <a:rPr lang="en-US" sz="2600" dirty="0"/>
              <a:t> </a:t>
            </a:r>
            <a:r>
              <a:rPr lang="en-US" sz="2600" b="1" dirty="0" err="1"/>
              <a:t>isochrony</a:t>
            </a:r>
            <a:r>
              <a:rPr lang="en-US" sz="2600" dirty="0"/>
              <a:t>: where at least one word is audible only at the ‎beginning. ‎</a:t>
            </a:r>
          </a:p>
          <a:p>
            <a:pPr marL="109728" indent="0">
              <a:buNone/>
            </a:pPr>
            <a:r>
              <a:rPr lang="en-US" sz="2600" dirty="0"/>
              <a:t>C. </a:t>
            </a:r>
            <a:r>
              <a:rPr lang="en-US" sz="2600" b="1" dirty="0"/>
              <a:t>Final</a:t>
            </a:r>
            <a:r>
              <a:rPr lang="en-US" sz="2600" dirty="0"/>
              <a:t> </a:t>
            </a:r>
            <a:r>
              <a:rPr lang="en-US" sz="2600" b="1" dirty="0" err="1"/>
              <a:t>isochrony</a:t>
            </a:r>
            <a:r>
              <a:rPr lang="en-US" sz="2600" dirty="0"/>
              <a:t>: where at  least one word is heard only at the end of ‎the utterance. ‎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 smtClean="0">
                <a:effectLst/>
              </a:rPr>
              <a:t>‎Essential </a:t>
            </a:r>
            <a:r>
              <a:rPr lang="en-US" sz="3200" dirty="0">
                <a:effectLst/>
              </a:rPr>
              <a:t>features of VO‎</a:t>
            </a:r>
          </a:p>
        </p:txBody>
      </p:sp>
    </p:spTree>
    <p:extLst>
      <p:ext uri="{BB962C8B-B14F-4D97-AF65-F5344CB8AC3E}">
        <p14:creationId xmlns:p14="http://schemas.microsoft.com/office/powerpoint/2010/main" val="45194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95400"/>
            <a:ext cx="890311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600" dirty="0"/>
              <a:t>‎2. ‘Literal synchrony’ is used by authors such as </a:t>
            </a:r>
            <a:r>
              <a:rPr lang="en-US" sz="2600" dirty="0" err="1"/>
              <a:t>Luyken</a:t>
            </a:r>
            <a:r>
              <a:rPr lang="en-US" sz="2600" dirty="0"/>
              <a:t> et al. (1991: ‎P.141), who favor  literal translation when the original voice is heard ‎without any overlapping from the  voice providing the translation. ‎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 smtClean="0">
                <a:effectLst/>
              </a:rPr>
              <a:t>‎Essential </a:t>
            </a:r>
            <a:r>
              <a:rPr lang="en-US" sz="3200" dirty="0">
                <a:effectLst/>
              </a:rPr>
              <a:t>features of VO‎</a:t>
            </a:r>
          </a:p>
        </p:txBody>
      </p:sp>
    </p:spTree>
    <p:extLst>
      <p:ext uri="{BB962C8B-B14F-4D97-AF65-F5344CB8AC3E}">
        <p14:creationId xmlns:p14="http://schemas.microsoft.com/office/powerpoint/2010/main" val="248183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95400"/>
            <a:ext cx="890311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600" dirty="0"/>
              <a:t>‎3. ‘Kinetic synchrony’ refers to translations that are synchronized with ‎the body language  of the characters on screen. This means that when a ‎linguistic expression is linked to a  certain gesture made by one of the ‎characters, the translation should match this gesture  to avoid ‎inconsistencies between the verbal and the visual. </a:t>
            </a:r>
            <a:r>
              <a:rPr lang="en-US" sz="2600" dirty="0" smtClean="0"/>
              <a:t>‎</a:t>
            </a:r>
          </a:p>
          <a:p>
            <a:pPr marL="109728" indent="0">
              <a:buNone/>
            </a:pPr>
            <a:r>
              <a:rPr lang="en-US" sz="2400" dirty="0"/>
              <a:t>For example Former US President Trump gesture (finger crossing) into Arabic language.</a:t>
            </a:r>
          </a:p>
          <a:p>
            <a:pPr marL="109728" indent="0">
              <a:buNone/>
            </a:pP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 smtClean="0">
                <a:effectLst/>
              </a:rPr>
              <a:t>‎Essential </a:t>
            </a:r>
            <a:r>
              <a:rPr lang="en-US" sz="3200" dirty="0">
                <a:effectLst/>
              </a:rPr>
              <a:t>features of VO‎</a:t>
            </a:r>
          </a:p>
        </p:txBody>
      </p:sp>
    </p:spTree>
    <p:extLst>
      <p:ext uri="{BB962C8B-B14F-4D97-AF65-F5344CB8AC3E}">
        <p14:creationId xmlns:p14="http://schemas.microsoft.com/office/powerpoint/2010/main" val="44647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95400"/>
            <a:ext cx="890311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600" dirty="0"/>
              <a:t>‎4. ‘Action synchrony’ involves the synchronization of the translation ‎with the  images on screen. The order of the elements in a sentence may ‎differ in the original  and in the translation, whether because of systemic ‎differences between languages or  because of the rephrasing that VO ‎</a:t>
            </a:r>
            <a:r>
              <a:rPr lang="en-US" sz="2600" dirty="0" err="1"/>
              <a:t>isochrony</a:t>
            </a:r>
            <a:r>
              <a:rPr lang="en-US" sz="2600" dirty="0"/>
              <a:t> often entails. Still, words should be  synchronized with the ‎visuals they correspond to, thus avoiding a mismatch between  what the ‎translation states and what audiences see on screen. ‎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 smtClean="0">
                <a:effectLst/>
              </a:rPr>
              <a:t>‎Essential </a:t>
            </a:r>
            <a:r>
              <a:rPr lang="en-US" sz="3200" dirty="0">
                <a:effectLst/>
              </a:rPr>
              <a:t>features of VO‎</a:t>
            </a:r>
          </a:p>
        </p:txBody>
      </p:sp>
    </p:spTree>
    <p:extLst>
      <p:ext uri="{BB962C8B-B14F-4D97-AF65-F5344CB8AC3E}">
        <p14:creationId xmlns:p14="http://schemas.microsoft.com/office/powerpoint/2010/main" val="6185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199" y="1481328"/>
            <a:ext cx="8520545" cy="4525963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en-US" sz="11500" dirty="0" smtClean="0">
                <a:solidFill>
                  <a:srgbClr val="0070C0"/>
                </a:solidFill>
              </a:rPr>
              <a:t>THANK YOU</a:t>
            </a:r>
            <a:endParaRPr lang="en-US" sz="115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58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9"/>
            <a:ext cx="905551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400" dirty="0"/>
              <a:t>There is a third audiovisual transfer mode that has not been  analyzed ‎in such detail, but which nonetheless is extensively used in many ‎audiovisual markets: </a:t>
            </a:r>
            <a:r>
              <a:rPr lang="en-US" sz="2400" dirty="0" smtClean="0"/>
              <a:t>Voice Over (VO). </a:t>
            </a:r>
            <a:r>
              <a:rPr lang="en-US" sz="2400" dirty="0"/>
              <a:t>Sometimes termed the ‘ugly duckling’ of ‎audiovisual translation (</a:t>
            </a:r>
            <a:r>
              <a:rPr lang="en-US" sz="2400" dirty="0" err="1"/>
              <a:t>Orero</a:t>
            </a:r>
            <a:r>
              <a:rPr lang="en-US" sz="2400" dirty="0"/>
              <a:t>  2006</a:t>
            </a:r>
            <a:r>
              <a:rPr lang="en-US" sz="2400" dirty="0" smtClean="0"/>
              <a:t>), </a:t>
            </a:r>
            <a:r>
              <a:rPr lang="en-US" sz="2400" dirty="0"/>
              <a:t>many ‎academic and non-academic voices have drawn attention to the ‎limitations  of voice over (</a:t>
            </a:r>
            <a:r>
              <a:rPr lang="en-US" sz="2400" dirty="0" err="1"/>
              <a:t>Garcarz</a:t>
            </a:r>
            <a:r>
              <a:rPr lang="en-US" sz="2400" dirty="0"/>
              <a:t> 2007), and have accounted for  the ‎fact that it continues to be used in some countries in terms of the low ‎costs that it incurs.  However, voice over is a reality accepted by many ‎audiences, and its academic study has increasingly captured the attention ‎of translation scholars.‎</a:t>
            </a:r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dirty="0" smtClean="0"/>
              <a:t>Introduction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3379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9"/>
            <a:ext cx="905551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600" dirty="0"/>
              <a:t>It is a technique in which a voice offering a  translation in a given ‎target language (TL) is heard simultaneously on top of the source ‎language (SL) voice (</a:t>
            </a:r>
            <a:r>
              <a:rPr lang="en-US" sz="3600" dirty="0" err="1"/>
              <a:t>Díaz</a:t>
            </a:r>
            <a:r>
              <a:rPr lang="en-US" sz="3600" dirty="0"/>
              <a:t>  Cintas and </a:t>
            </a:r>
            <a:r>
              <a:rPr lang="en-US" sz="3600" dirty="0" err="1"/>
              <a:t>Orero</a:t>
            </a:r>
            <a:r>
              <a:rPr lang="en-US" sz="3600" dirty="0"/>
              <a:t>, 2006: P. 477).‎</a:t>
            </a:r>
            <a:endParaRPr lang="en-US" sz="36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 smtClean="0">
                <a:effectLst/>
              </a:rPr>
              <a:t>Definition of Voice Over (VO)</a:t>
            </a:r>
            <a:endParaRPr lang="en-US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6899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9"/>
            <a:ext cx="905551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600" dirty="0" smtClean="0"/>
              <a:t>‎Kuhn </a:t>
            </a:r>
            <a:r>
              <a:rPr lang="en-US" sz="3600" dirty="0"/>
              <a:t>and </a:t>
            </a:r>
            <a:r>
              <a:rPr lang="en-US" sz="3600" dirty="0" err="1"/>
              <a:t>Westwell</a:t>
            </a:r>
            <a:r>
              <a:rPr lang="en-US" sz="3600" dirty="0"/>
              <a:t> (2012: P. 446–447)  define VO quite differently, ‎as the ‘voice of an off-screen narrator or a voice heard  but not belonging ‎to any character actually talking on screen’  ‎</a:t>
            </a:r>
            <a:endParaRPr lang="en-US" sz="36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 smtClean="0">
                <a:effectLst/>
              </a:rPr>
              <a:t>Definition of Voice Over (VO)</a:t>
            </a:r>
            <a:endParaRPr lang="en-US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7044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9"/>
            <a:ext cx="905551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dirty="0" err="1"/>
              <a:t>Orero</a:t>
            </a:r>
            <a:r>
              <a:rPr lang="en-US" sz="2800" dirty="0"/>
              <a:t> (2004) and Franco et al. (2010) examine how VO fits within the ‎process of  media content assembly and distinguish the following types: ‎</a:t>
            </a:r>
          </a:p>
          <a:p>
            <a:pPr marL="109728" indent="0">
              <a:buNone/>
            </a:pPr>
            <a:r>
              <a:rPr lang="en-US" sz="2800" dirty="0"/>
              <a:t>‎1</a:t>
            </a:r>
            <a:r>
              <a:rPr lang="en-US" sz="2800" dirty="0" smtClean="0"/>
              <a:t>. </a:t>
            </a:r>
            <a:r>
              <a:rPr lang="en-US" sz="2800" b="1" dirty="0" smtClean="0"/>
              <a:t>VO </a:t>
            </a:r>
            <a:r>
              <a:rPr lang="en-US" sz="2800" b="1" dirty="0"/>
              <a:t>for production</a:t>
            </a:r>
            <a:r>
              <a:rPr lang="en-US" sz="2800" dirty="0"/>
              <a:t>: they are given excerpts of audiovisual content that ‎have not yet been  converted into a full programme. The translator is  ‎often sent excerpts of audiovisual content (for instance, interviews), ‎generally without a script  or transcript, and has to deliver a written ‎translation. Then, the excerpts are shaped into a full programme, and the ‎relevant translation segments are voiced. ‎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 smtClean="0">
                <a:effectLst/>
              </a:rPr>
              <a:t>‎Types </a:t>
            </a:r>
            <a:r>
              <a:rPr lang="en-US" sz="3200" dirty="0">
                <a:effectLst/>
              </a:rPr>
              <a:t>of VO</a:t>
            </a:r>
          </a:p>
        </p:txBody>
      </p:sp>
    </p:spTree>
    <p:extLst>
      <p:ext uri="{BB962C8B-B14F-4D97-AF65-F5344CB8AC3E}">
        <p14:creationId xmlns:p14="http://schemas.microsoft.com/office/powerpoint/2010/main" val="345972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81329"/>
            <a:ext cx="868680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dirty="0"/>
              <a:t>2</a:t>
            </a:r>
            <a:r>
              <a:rPr lang="en-US" sz="2800" dirty="0" smtClean="0"/>
              <a:t>. </a:t>
            </a:r>
            <a:r>
              <a:rPr lang="en-US" sz="2800" b="1" dirty="0" smtClean="0"/>
              <a:t>VO </a:t>
            </a:r>
            <a:r>
              <a:rPr lang="en-US" sz="2800" b="1" dirty="0"/>
              <a:t>for post-production</a:t>
            </a:r>
            <a:r>
              <a:rPr lang="en-US" sz="2800" dirty="0"/>
              <a:t>: they are given a fully-fledged  audiovisual programme. It is a finished  product (for instance, a documentary), generally with a post-production script, is provided to  the translator, who delivers a written document that will be used for the final recording in the  target language.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 smtClean="0">
                <a:effectLst/>
              </a:rPr>
              <a:t>‎Types </a:t>
            </a:r>
            <a:r>
              <a:rPr lang="en-US" sz="3200" dirty="0">
                <a:effectLst/>
              </a:rPr>
              <a:t>of VO</a:t>
            </a:r>
          </a:p>
        </p:txBody>
      </p:sp>
    </p:spTree>
    <p:extLst>
      <p:ext uri="{BB962C8B-B14F-4D97-AF65-F5344CB8AC3E}">
        <p14:creationId xmlns:p14="http://schemas.microsoft.com/office/powerpoint/2010/main" val="43223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81329"/>
            <a:ext cx="868680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dirty="0"/>
              <a:t>‎3. </a:t>
            </a:r>
            <a:r>
              <a:rPr lang="en-US" sz="2800" b="1" dirty="0"/>
              <a:t>The direct VO</a:t>
            </a:r>
            <a:r>
              <a:rPr lang="en-US" sz="2800" dirty="0"/>
              <a:t>:  the standard practice is to use first- person VO, ‎meaning that the translation uses the  same pronoun as the speakers in the  ‎original programme. For instance, if the speaker says ‘I think . . .’, the ‎translation will keep  the first person in the target language, making the ‎translator more invisible. ‎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 smtClean="0">
                <a:effectLst/>
              </a:rPr>
              <a:t>‎Types </a:t>
            </a:r>
            <a:r>
              <a:rPr lang="en-US" sz="3200" dirty="0">
                <a:effectLst/>
              </a:rPr>
              <a:t>of VO</a:t>
            </a:r>
          </a:p>
        </p:txBody>
      </p:sp>
    </p:spTree>
    <p:extLst>
      <p:ext uri="{BB962C8B-B14F-4D97-AF65-F5344CB8AC3E}">
        <p14:creationId xmlns:p14="http://schemas.microsoft.com/office/powerpoint/2010/main" val="30454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81329"/>
            <a:ext cx="868680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dirty="0"/>
              <a:t>‎4. </a:t>
            </a:r>
            <a:r>
              <a:rPr lang="en-US" sz="2800" b="1" dirty="0"/>
              <a:t>The Reported VO</a:t>
            </a:r>
            <a:r>
              <a:rPr lang="en-US" sz="2800" dirty="0"/>
              <a:t>: the role of the mediator is more visible as the words ‎of the speaker  are reported in the third person. Examples of third-person ‎voice-over have been provided by  Franco (2000: 238), who examines ‎German versions of Brazilian documentaries in which  the interviewees’ ‎answers are frequently converted into indirect speech. ‎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 smtClean="0">
                <a:effectLst/>
              </a:rPr>
              <a:t>‎Types </a:t>
            </a:r>
            <a:r>
              <a:rPr lang="en-US" sz="3200" dirty="0">
                <a:effectLst/>
              </a:rPr>
              <a:t>of VO</a:t>
            </a:r>
          </a:p>
        </p:txBody>
      </p:sp>
    </p:spTree>
    <p:extLst>
      <p:ext uri="{BB962C8B-B14F-4D97-AF65-F5344CB8AC3E}">
        <p14:creationId xmlns:p14="http://schemas.microsoft.com/office/powerpoint/2010/main" val="217991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81329"/>
            <a:ext cx="868680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dirty="0"/>
              <a:t>The presence of a  translating voice overlaps with a translated voice. ‎It is worth mentioning that VO involves the observance of various types ‎of synchronies. Inspired  by existing classifications in dubbing (</a:t>
            </a:r>
            <a:r>
              <a:rPr lang="en-US" sz="2800" dirty="0" err="1"/>
              <a:t>Chaume</a:t>
            </a:r>
            <a:r>
              <a:rPr lang="en-US" sz="2800" dirty="0"/>
              <a:t> ‎‎2004), </a:t>
            </a:r>
            <a:r>
              <a:rPr lang="en-US" sz="2800" dirty="0" err="1"/>
              <a:t>Orero</a:t>
            </a:r>
            <a:r>
              <a:rPr lang="en-US" sz="2800" dirty="0"/>
              <a:t> (2006) and Franco et al.  (2010) differentiate four types of ‎synchronies:‎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 smtClean="0">
                <a:effectLst/>
              </a:rPr>
              <a:t>‎Essential </a:t>
            </a:r>
            <a:r>
              <a:rPr lang="en-US" sz="3200" dirty="0">
                <a:effectLst/>
              </a:rPr>
              <a:t>features of VO‎</a:t>
            </a:r>
          </a:p>
        </p:txBody>
      </p:sp>
    </p:spTree>
    <p:extLst>
      <p:ext uri="{BB962C8B-B14F-4D97-AF65-F5344CB8AC3E}">
        <p14:creationId xmlns:p14="http://schemas.microsoft.com/office/powerpoint/2010/main" val="276898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1860</TotalTime>
  <Words>983</Words>
  <Application>Microsoft Office PowerPoint</Application>
  <PresentationFormat>On-screen Show (4:3)</PresentationFormat>
  <Paragraphs>35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Voice over</vt:lpstr>
      <vt:lpstr>Introduction</vt:lpstr>
      <vt:lpstr>Definition of Voice Over (VO)</vt:lpstr>
      <vt:lpstr>Definition of Voice Over (VO)</vt:lpstr>
      <vt:lpstr>‎Types of VO</vt:lpstr>
      <vt:lpstr>‎Types of VO</vt:lpstr>
      <vt:lpstr>‎Types of VO</vt:lpstr>
      <vt:lpstr>‎Types of VO</vt:lpstr>
      <vt:lpstr>‎Essential features of VO‎</vt:lpstr>
      <vt:lpstr>‎Essential features of VO‎</vt:lpstr>
      <vt:lpstr>‎Essential features of VO‎</vt:lpstr>
      <vt:lpstr>‎Essential features of VO‎</vt:lpstr>
      <vt:lpstr>‎Essential features of VO‎</vt:lpstr>
      <vt:lpstr>‎Essential features of VO‎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AVT  Definition,Types</dc:title>
  <dc:creator>Ali</dc:creator>
  <cp:lastModifiedBy>Jalil</cp:lastModifiedBy>
  <cp:revision>123</cp:revision>
  <dcterms:created xsi:type="dcterms:W3CDTF">2006-08-16T00:00:00Z</dcterms:created>
  <dcterms:modified xsi:type="dcterms:W3CDTF">2024-02-07T23:01:22Z</dcterms:modified>
</cp:coreProperties>
</file>