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303" r:id="rId4"/>
    <p:sldId id="312" r:id="rId5"/>
    <p:sldId id="294" r:id="rId6"/>
    <p:sldId id="313" r:id="rId7"/>
    <p:sldId id="295" r:id="rId8"/>
    <p:sldId id="304" r:id="rId9"/>
    <p:sldId id="314" r:id="rId10"/>
    <p:sldId id="315" r:id="rId11"/>
    <p:sldId id="301" r:id="rId12"/>
    <p:sldId id="286"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01-Feb-24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01-Feb-24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01-Feb-24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01-Feb-24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01-Feb-24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01-Feb-24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50000"/>
            </a:schemeClr>
          </a:solidFill>
          <a:ln w="76200">
            <a:solidFill>
              <a:schemeClr val="tx1"/>
            </a:solidFill>
          </a:ln>
        </p:spPr>
        <p:txBody>
          <a:bodyPr>
            <a:normAutofit/>
          </a:bodyPr>
          <a:lstStyle/>
          <a:p>
            <a:pPr lvl="0" algn="ctr"/>
            <a:r>
              <a:rPr lang="en-US" sz="6600" dirty="0">
                <a:effectLst/>
              </a:rPr>
              <a:t>Dubbing </a:t>
            </a:r>
          </a:p>
        </p:txBody>
      </p:sp>
      <p:sp>
        <p:nvSpPr>
          <p:cNvPr id="3" name="Title 1"/>
          <p:cNvSpPr txBox="1">
            <a:spLocks/>
          </p:cNvSpPr>
          <p:nvPr/>
        </p:nvSpPr>
        <p:spPr>
          <a:xfrm>
            <a:off x="838200" y="3657600"/>
            <a:ext cx="7772400" cy="1174955"/>
          </a:xfrm>
          <a:prstGeom prst="rect">
            <a:avLst/>
          </a:prstGeom>
          <a:noFill/>
          <a:ln w="76200">
            <a:noFill/>
          </a:ln>
        </p:spPr>
        <p:txBody>
          <a:bodyPr vert="horz" anchor="b">
            <a:norm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dirty="0">
              <a:solidFill>
                <a:schemeClr val="accent4">
                  <a:lumMod val="75000"/>
                </a:schemeClr>
              </a:solidFill>
              <a:effectLst/>
            </a:endParaRPr>
          </a:p>
        </p:txBody>
      </p:sp>
    </p:spTree>
    <p:extLst>
      <p:ext uri="{BB962C8B-B14F-4D97-AF65-F5344CB8AC3E}">
        <p14:creationId xmlns:p14="http://schemas.microsoft.com/office/powerpoint/2010/main" val="3080502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2800" dirty="0"/>
              <a:t>3. The third and last synchrony is known as </a:t>
            </a:r>
            <a:r>
              <a:rPr lang="en-US" sz="2800" dirty="0" err="1"/>
              <a:t>isochrony</a:t>
            </a:r>
            <a:r>
              <a:rPr lang="en-US" sz="2800" dirty="0"/>
              <a:t> and consists in making sure that the duration of the translated exchanges is in tune with the duration of the original ones and the utterances can be comfortably fitted between the moments the actors open and shut their mouth.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r>
              <a:rPr lang="en-US" sz="3200" dirty="0">
                <a:effectLst/>
              </a:rPr>
              <a:t>three types of synchrony in </a:t>
            </a:r>
            <a:r>
              <a:rPr lang="en-US" sz="3200" dirty="0" smtClean="0">
                <a:effectLst/>
              </a:rPr>
              <a:t>dubbing</a:t>
            </a:r>
            <a:endParaRPr lang="en-US" sz="3200" dirty="0">
              <a:solidFill>
                <a:schemeClr val="tx1"/>
              </a:solidFill>
              <a:effectLst/>
            </a:endParaRPr>
          </a:p>
        </p:txBody>
      </p:sp>
    </p:spTree>
    <p:extLst>
      <p:ext uri="{BB962C8B-B14F-4D97-AF65-F5344CB8AC3E}">
        <p14:creationId xmlns:p14="http://schemas.microsoft.com/office/powerpoint/2010/main" val="2434572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915400" cy="1947672"/>
          </a:xfrm>
        </p:spPr>
        <p:txBody>
          <a:bodyPr>
            <a:noAutofit/>
          </a:bodyPr>
          <a:lstStyle/>
          <a:p>
            <a:pPr marL="109728" indent="0">
              <a:buNone/>
            </a:pPr>
            <a:r>
              <a:rPr lang="en-US" sz="2800" dirty="0"/>
              <a:t> In the professional dubbing world, synchronization is prioritized above all else, and the quality of a translation is judged in terms of whether or not “</a:t>
            </a:r>
            <a:r>
              <a:rPr lang="en-US" sz="2800" b="1" dirty="0"/>
              <a:t>it</a:t>
            </a:r>
            <a:r>
              <a:rPr lang="en-US" sz="2800" dirty="0"/>
              <a:t> </a:t>
            </a:r>
            <a:r>
              <a:rPr lang="en-US" sz="2800" b="1" dirty="0"/>
              <a:t>matches</a:t>
            </a:r>
            <a:r>
              <a:rPr lang="en-US" sz="2800" dirty="0"/>
              <a:t> </a:t>
            </a:r>
            <a:r>
              <a:rPr lang="en-US" sz="2800" b="1" dirty="0"/>
              <a:t>the</a:t>
            </a:r>
            <a:r>
              <a:rPr lang="en-US" sz="2800" dirty="0"/>
              <a:t> </a:t>
            </a:r>
            <a:r>
              <a:rPr lang="en-US" sz="2800" b="1" dirty="0"/>
              <a:t>lips</a:t>
            </a:r>
            <a:r>
              <a:rPr lang="en-US" sz="2800" dirty="0"/>
              <a:t>”, in other words, whether the translation corresponds both to the screen characters’ movements of the lips (lip synchrony), and particularly to the duration of the screen character’s utterance, from the instant his or her mouth opens to speak to the instant it shuts (</a:t>
            </a:r>
            <a:r>
              <a:rPr lang="en-US" sz="2800" dirty="0" err="1"/>
              <a:t>isochrony</a:t>
            </a:r>
            <a:r>
              <a:rPr lang="en-US" sz="2800" dirty="0"/>
              <a:t>)</a:t>
            </a:r>
            <a:endParaRPr lang="en-US" sz="2800" dirty="0" smtClean="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smtClean="0">
                <a:effectLst/>
              </a:rPr>
              <a:t>Idiosyncrasy and voice  </a:t>
            </a:r>
            <a:endParaRPr lang="en-US" sz="3200" dirty="0">
              <a:effectLst/>
            </a:endParaRPr>
          </a:p>
        </p:txBody>
      </p:sp>
    </p:spTree>
    <p:extLst>
      <p:ext uri="{BB962C8B-B14F-4D97-AF65-F5344CB8AC3E}">
        <p14:creationId xmlns:p14="http://schemas.microsoft.com/office/powerpoint/2010/main" val="1141560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7987" y="1481329"/>
            <a:ext cx="8949813" cy="1947672"/>
          </a:xfrm>
        </p:spPr>
        <p:txBody>
          <a:bodyPr>
            <a:noAutofit/>
          </a:bodyPr>
          <a:lstStyle/>
          <a:p>
            <a:pPr marL="109728" indent="0">
              <a:buNone/>
            </a:pPr>
            <a:r>
              <a:rPr lang="en-US" sz="2400" dirty="0"/>
              <a:t>According to </a:t>
            </a:r>
            <a:r>
              <a:rPr lang="en-US" sz="2400" dirty="0" err="1"/>
              <a:t>Chion</a:t>
            </a:r>
            <a:r>
              <a:rPr lang="en-US" sz="2400" dirty="0"/>
              <a:t> (1985: 74), the source of the sound is normally understood to be ‎what is seen on screen—something which dubbing changes drastically. This can mean ‎that ‘accepting dubbing is like ceasing to believe in the oneness of the individual’. In ‎dubbing, the original body is separated from its original voice, even if dubbed films give ‎the illusion that the voice and the body are working together. This means that a dubbed ‎voice ‘changes pitch, articulation, class, regional context, colloquialisms, individual ‎turns of phrase, timbre, educational levels and other suggestions of cultural positions ‎and capabilities’.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r>
              <a:rPr lang="en-US" sz="3600" dirty="0" smtClean="0">
                <a:effectLst/>
              </a:rPr>
              <a:t>Idiosyncrasy and voice</a:t>
            </a:r>
            <a:endParaRPr lang="en-US" sz="3600" dirty="0">
              <a:solidFill>
                <a:schemeClr val="tx1"/>
              </a:solidFill>
              <a:effectLst/>
            </a:endParaRPr>
          </a:p>
        </p:txBody>
      </p:sp>
    </p:spTree>
    <p:extLst>
      <p:ext uri="{BB962C8B-B14F-4D97-AF65-F5344CB8AC3E}">
        <p14:creationId xmlns:p14="http://schemas.microsoft.com/office/powerpoint/2010/main" val="2978874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3233588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2800" dirty="0" smtClean="0"/>
              <a:t>Dubbing </a:t>
            </a:r>
            <a:r>
              <a:rPr lang="en-US" sz="2800" dirty="0"/>
              <a:t>is a form of major </a:t>
            </a:r>
            <a:r>
              <a:rPr lang="en-US" sz="2800" dirty="0" err="1"/>
              <a:t>revoicing</a:t>
            </a:r>
            <a:r>
              <a:rPr lang="en-US" sz="2800" dirty="0"/>
              <a:t> practice. It involves replacing the original soundtrack containing the performers’ dialogue with a TL recording that reproduces the original message, ensuring that the TL sounds and the actors’ lip movements are synchronized in such a way that target viewers are led to believe that the actors on screen are actually speaking their language. Dubbing is virtually restricted to the translation of films, TV series and sitcoms, children’s </a:t>
            </a:r>
            <a:r>
              <a:rPr lang="en-US" sz="2800" dirty="0" err="1"/>
              <a:t>programmes</a:t>
            </a:r>
            <a:r>
              <a:rPr lang="en-US" sz="2800" dirty="0"/>
              <a:t>, and the sporadic commercial. (Diaz Cintas &amp; </a:t>
            </a:r>
            <a:r>
              <a:rPr lang="en-US" sz="2800" dirty="0" err="1"/>
              <a:t>Remael</a:t>
            </a:r>
            <a:r>
              <a:rPr lang="en-US" sz="2800" dirty="0"/>
              <a:t>, 2006:98). </a:t>
            </a:r>
            <a:endParaRPr lang="en-US" sz="2800"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200" dirty="0"/>
              <a:t>Dubbing</a:t>
            </a:r>
            <a:endParaRPr lang="en-US" sz="3200" dirty="0">
              <a:solidFill>
                <a:schemeClr val="tx1"/>
              </a:solidFill>
              <a:effectLst/>
            </a:endParaRPr>
          </a:p>
        </p:txBody>
      </p:sp>
    </p:spTree>
    <p:extLst>
      <p:ext uri="{BB962C8B-B14F-4D97-AF65-F5344CB8AC3E}">
        <p14:creationId xmlns:p14="http://schemas.microsoft.com/office/powerpoint/2010/main" val="1733796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3200" dirty="0"/>
              <a:t>The history of dubbing differs from the history of subtitling and it varies from one country to another. This method of audiovisual translation first appeared in The United States although it has been used mainly in Europe, where it appeared in1936. (Diaz Cintas &amp; </a:t>
            </a:r>
            <a:r>
              <a:rPr lang="en-US" sz="3200" dirty="0" err="1"/>
              <a:t>Remael</a:t>
            </a:r>
            <a:r>
              <a:rPr lang="en-US" sz="3200" dirty="0"/>
              <a:t>, 2006:98). </a:t>
            </a:r>
            <a:endParaRPr lang="en-US" sz="3200" b="1"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a:effectLst/>
              </a:rPr>
              <a:t>History of </a:t>
            </a:r>
            <a:r>
              <a:rPr lang="en-US" sz="3200" dirty="0" smtClean="0">
                <a:effectLst/>
              </a:rPr>
              <a:t>Dubbing</a:t>
            </a:r>
            <a:endParaRPr lang="en-US" sz="3200" dirty="0">
              <a:effectLst/>
            </a:endParaRPr>
          </a:p>
        </p:txBody>
      </p:sp>
    </p:spTree>
    <p:extLst>
      <p:ext uri="{BB962C8B-B14F-4D97-AF65-F5344CB8AC3E}">
        <p14:creationId xmlns:p14="http://schemas.microsoft.com/office/powerpoint/2010/main" val="86899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3200" dirty="0" smtClean="0"/>
              <a:t>However</a:t>
            </a:r>
            <a:r>
              <a:rPr lang="en-US" sz="3200" dirty="0"/>
              <a:t>, the first dubbing attempts started in the late 1930s. The quality of the dubbing process in these films was quite poor. Moreover, it was only one person who dubbed all the characters of the film and it was usually the translator himself. Some years later, several people started to perform post synchronization</a:t>
            </a:r>
            <a:r>
              <a:rPr lang="en-US" sz="3200" dirty="0" smtClean="0"/>
              <a:t>.</a:t>
            </a:r>
            <a:endParaRPr lang="en-US" sz="3200" b="1"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a:effectLst/>
              </a:rPr>
              <a:t>History of </a:t>
            </a:r>
            <a:r>
              <a:rPr lang="en-US" sz="3200" dirty="0" smtClean="0">
                <a:effectLst/>
              </a:rPr>
              <a:t>Dubbing</a:t>
            </a:r>
            <a:endParaRPr lang="en-US" sz="3200" dirty="0">
              <a:effectLst/>
            </a:endParaRPr>
          </a:p>
        </p:txBody>
      </p:sp>
    </p:spTree>
    <p:extLst>
      <p:ext uri="{BB962C8B-B14F-4D97-AF65-F5344CB8AC3E}">
        <p14:creationId xmlns:p14="http://schemas.microsoft.com/office/powerpoint/2010/main" val="3459726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2800" b="1" dirty="0"/>
              <a:t>A. live dubbing</a:t>
            </a:r>
            <a:r>
              <a:rPr lang="en-US" sz="2800" dirty="0"/>
              <a:t> : it was considered as an evolution AVT. In this case the dubbing actors were the same as the actors of the film. The main problem of this technique of dubbing was that it was broadcast live and so the actors had no possibility of changing their version and the number of translation errors was usually very high.</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a:effectLst/>
              </a:rPr>
              <a:t>Types of </a:t>
            </a:r>
            <a:r>
              <a:rPr lang="en-US" sz="3200" dirty="0" smtClean="0">
                <a:effectLst/>
              </a:rPr>
              <a:t>Dubbing</a:t>
            </a:r>
            <a:endParaRPr lang="en-US" sz="3200" dirty="0">
              <a:effectLst/>
            </a:endParaRPr>
          </a:p>
        </p:txBody>
      </p:sp>
    </p:spTree>
    <p:extLst>
      <p:ext uri="{BB962C8B-B14F-4D97-AF65-F5344CB8AC3E}">
        <p14:creationId xmlns:p14="http://schemas.microsoft.com/office/powerpoint/2010/main" val="2813993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2800" b="1" dirty="0"/>
              <a:t>B. loop dubbing</a:t>
            </a:r>
            <a:r>
              <a:rPr lang="en-US" sz="2800" dirty="0"/>
              <a:t>: in this kind, the whole film is divided into several parts or loops, all the actors present and they dub the film until the film director is satisfied. This method definitely has a better quality than the previous but it is very time-consuming.</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a:effectLst/>
              </a:rPr>
              <a:t>Types of </a:t>
            </a:r>
            <a:r>
              <a:rPr lang="en-US" sz="3200" dirty="0" smtClean="0">
                <a:effectLst/>
              </a:rPr>
              <a:t>Dubbing</a:t>
            </a:r>
            <a:endParaRPr lang="en-US" sz="3200" dirty="0">
              <a:effectLst/>
            </a:endParaRPr>
          </a:p>
        </p:txBody>
      </p:sp>
    </p:spTree>
    <p:extLst>
      <p:ext uri="{BB962C8B-B14F-4D97-AF65-F5344CB8AC3E}">
        <p14:creationId xmlns:p14="http://schemas.microsoft.com/office/powerpoint/2010/main" val="2886975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2800" b="1" dirty="0"/>
              <a:t>C. </a:t>
            </a:r>
            <a:r>
              <a:rPr lang="en-US" sz="2800" b="1" dirty="0" err="1"/>
              <a:t>Unilinear</a:t>
            </a:r>
            <a:r>
              <a:rPr lang="en-US" sz="2800" b="1" dirty="0"/>
              <a:t> dubbing</a:t>
            </a:r>
            <a:r>
              <a:rPr lang="en-US" sz="2800" dirty="0"/>
              <a:t>: Appeared in the1990s, one actor dubbing his character from the beginning to the end until his film director </a:t>
            </a:r>
            <a:r>
              <a:rPr lang="en-US" sz="2800" dirty="0" smtClean="0"/>
              <a:t>is </a:t>
            </a:r>
            <a:r>
              <a:rPr lang="en-US" sz="2800" dirty="0"/>
              <a:t>satisfied. In fact, in this case, if the film director is not satisfied they have to repeat only the part where the mistake was done.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r>
              <a:rPr lang="en-US" sz="3200" dirty="0">
                <a:effectLst/>
              </a:rPr>
              <a:t>Types of Dubbing</a:t>
            </a:r>
            <a:endParaRPr lang="en-US" sz="3200" dirty="0">
              <a:solidFill>
                <a:schemeClr val="tx1"/>
              </a:solidFill>
              <a:effectLst/>
            </a:endParaRPr>
          </a:p>
        </p:txBody>
      </p:sp>
    </p:spTree>
    <p:extLst>
      <p:ext uri="{BB962C8B-B14F-4D97-AF65-F5344CB8AC3E}">
        <p14:creationId xmlns:p14="http://schemas.microsoft.com/office/powerpoint/2010/main" val="1678365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3200" dirty="0"/>
              <a:t>1. The phonetic synchrony: it is most widely known as lip synchrony which takes care of fitting the target text into the mouth openings of the onscreen characters, particularly in instances of close-ups. When working at this level, translators/dialogue writers must forget the sentence as their translational unit and concentrate on syllables and letters.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r>
              <a:rPr lang="en-US" sz="3200" dirty="0">
                <a:effectLst/>
              </a:rPr>
              <a:t>three types of synchrony in </a:t>
            </a:r>
            <a:r>
              <a:rPr lang="en-US" sz="3200" dirty="0" smtClean="0">
                <a:effectLst/>
              </a:rPr>
              <a:t>dubbing</a:t>
            </a:r>
            <a:endParaRPr lang="en-US" sz="3200" dirty="0">
              <a:solidFill>
                <a:schemeClr val="tx1"/>
              </a:solidFill>
              <a:effectLst/>
            </a:endParaRPr>
          </a:p>
        </p:txBody>
      </p:sp>
    </p:spTree>
    <p:extLst>
      <p:ext uri="{BB962C8B-B14F-4D97-AF65-F5344CB8AC3E}">
        <p14:creationId xmlns:p14="http://schemas.microsoft.com/office/powerpoint/2010/main" val="1795139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Autofit/>
          </a:bodyPr>
          <a:lstStyle/>
          <a:p>
            <a:pPr marL="109728" indent="0">
              <a:buNone/>
            </a:pPr>
            <a:r>
              <a:rPr lang="en-US" sz="2800" dirty="0"/>
              <a:t>‎2. The second type of synchrony is that of the translation with the actors’ movements ‎and gestures. The aim here is to guarantee that the dialogue does not contradict the ‎image and that the shaking of a head comes accompanied by a negative statement. ‎Finding adequate target voices that are compatible with the personality and the physical ‎appearance of the person on screen is also part of this type of synchronization, though ‎clearly a decision that is beyond the translator’s reach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r>
              <a:rPr lang="en-US" sz="3200" dirty="0">
                <a:effectLst/>
              </a:rPr>
              <a:t>three types of synchrony in </a:t>
            </a:r>
            <a:r>
              <a:rPr lang="en-US" sz="3200" dirty="0" smtClean="0">
                <a:effectLst/>
              </a:rPr>
              <a:t>dubbing</a:t>
            </a:r>
            <a:endParaRPr lang="en-US" sz="3200" dirty="0">
              <a:solidFill>
                <a:schemeClr val="tx1"/>
              </a:solidFill>
              <a:effectLst/>
            </a:endParaRPr>
          </a:p>
        </p:txBody>
      </p:sp>
    </p:spTree>
    <p:extLst>
      <p:ext uri="{BB962C8B-B14F-4D97-AF65-F5344CB8AC3E}">
        <p14:creationId xmlns:p14="http://schemas.microsoft.com/office/powerpoint/2010/main" val="378661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1727</TotalTime>
  <Words>832</Words>
  <Application>Microsoft Office PowerPoint</Application>
  <PresentationFormat>On-screen Show (4:3)</PresentationFormat>
  <Paragraphs>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Dubbing </vt:lpstr>
      <vt:lpstr>Dubbing</vt:lpstr>
      <vt:lpstr>History of Dubbing</vt:lpstr>
      <vt:lpstr>History of Dubbing</vt:lpstr>
      <vt:lpstr>Types of Dubbing</vt:lpstr>
      <vt:lpstr>Types of Dubbing</vt:lpstr>
      <vt:lpstr>Types of Dubbing</vt:lpstr>
      <vt:lpstr>three types of synchrony in dubbing</vt:lpstr>
      <vt:lpstr>three types of synchrony in dubbing</vt:lpstr>
      <vt:lpstr>three types of synchrony in dubbing</vt:lpstr>
      <vt:lpstr>Idiosyncrasy and voice  </vt:lpstr>
      <vt:lpstr>Idiosyncrasy and voice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Jalil</cp:lastModifiedBy>
  <cp:revision>115</cp:revision>
  <dcterms:created xsi:type="dcterms:W3CDTF">2006-08-16T00:00:00Z</dcterms:created>
  <dcterms:modified xsi:type="dcterms:W3CDTF">2024-02-01T05:28:03Z</dcterms:modified>
</cp:coreProperties>
</file>