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320" r:id="rId2"/>
    <p:sldId id="257" r:id="rId3"/>
    <p:sldId id="294" r:id="rId4"/>
    <p:sldId id="295" r:id="rId5"/>
    <p:sldId id="301" r:id="rId6"/>
    <p:sldId id="286" r:id="rId7"/>
    <p:sldId id="277" r:id="rId8"/>
    <p:sldId id="296" r:id="rId9"/>
    <p:sldId id="302" r:id="rId10"/>
    <p:sldId id="304" r:id="rId11"/>
    <p:sldId id="306" r:id="rId12"/>
    <p:sldId id="307" r:id="rId13"/>
    <p:sldId id="309" r:id="rId14"/>
    <p:sldId id="310" r:id="rId15"/>
    <p:sldId id="311" r:id="rId16"/>
    <p:sldId id="312" r:id="rId17"/>
    <p:sldId id="313" r:id="rId18"/>
    <p:sldId id="314" r:id="rId19"/>
    <p:sldId id="315" r:id="rId20"/>
    <p:sldId id="316" r:id="rId21"/>
    <p:sldId id="317" r:id="rId22"/>
    <p:sldId id="318" r:id="rId23"/>
    <p:sldId id="319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227BBF-47CC-4332-AF31-A08398F4E281}" type="datetimeFigureOut">
              <a:rPr lang="en-US" smtClean="0"/>
              <a:t>07-Nov-23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48352C-3401-43A6-8734-E6A7D5764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606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07-Nov-23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07-Nov-23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07-Nov-23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07-Nov-23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07-Nov-23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07-Nov-23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07-Nov-23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07-Nov-23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07-Nov-23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07-Nov-23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07-Nov-23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07-Nov-23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chemeClr val="bg2">
              <a:lumMod val="50000"/>
            </a:schemeClr>
          </a:solidFill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effectLst/>
              </a:rPr>
              <a:t>Technical Aspects in Subtitling</a:t>
            </a:r>
            <a:endParaRPr lang="en-US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38200" y="3657600"/>
            <a:ext cx="7772400" cy="1174955"/>
          </a:xfrm>
          <a:prstGeom prst="rect">
            <a:avLst/>
          </a:prstGeom>
          <a:noFill/>
          <a:ln w="76200">
            <a:noFill/>
          </a:ln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endParaRPr lang="en-US" dirty="0">
              <a:solidFill>
                <a:schemeClr val="accent4">
                  <a:lumMod val="7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6356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481329"/>
            <a:ext cx="9055510" cy="1947672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2800" dirty="0" smtClean="0"/>
              <a:t>‎There </a:t>
            </a:r>
            <a:r>
              <a:rPr lang="en-US" sz="2800" dirty="0"/>
              <a:t>is another golden rule in spotting which recommends that a ‎subtitle should not be maintained over a </a:t>
            </a:r>
            <a:r>
              <a:rPr lang="en-US" sz="2800" b="1" dirty="0">
                <a:solidFill>
                  <a:srgbClr val="FF0000"/>
                </a:solidFill>
              </a:rPr>
              <a:t>cut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/>
              <a:t>.The subtitle should leave ‎the screen just before the cut occurs and a new subtitle spotted after ‎the cut , which functions as a dividing frontier between subtitles .This ‎recommendation is based on eye movement that have shown that if a ‎subtitle is kept on screen when there is a cut exchange , the viewer is ‎led to believe that a change of a subtitle has also taken place and starts ‎re-reading the same onscreen text .‎</a:t>
            </a:r>
            <a:endParaRPr lang="en-US" sz="2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274638"/>
            <a:ext cx="8229600" cy="1143000"/>
          </a:xfrm>
          <a:solidFill>
            <a:schemeClr val="bg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r>
              <a:rPr lang="en-US" sz="3200" dirty="0">
                <a:solidFill>
                  <a:schemeClr val="tx1"/>
                </a:solidFill>
                <a:effectLst/>
              </a:rPr>
              <a:t> Shot changes </a:t>
            </a:r>
          </a:p>
        </p:txBody>
      </p:sp>
    </p:spTree>
    <p:extLst>
      <p:ext uri="{BB962C8B-B14F-4D97-AF65-F5344CB8AC3E}">
        <p14:creationId xmlns:p14="http://schemas.microsoft.com/office/powerpoint/2010/main" val="796765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81329"/>
            <a:ext cx="8686800" cy="1947672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3200" dirty="0" smtClean="0"/>
              <a:t>‎A </a:t>
            </a:r>
            <a:r>
              <a:rPr lang="en-US" sz="3200" dirty="0"/>
              <a:t>slight , clear pause has to exist between two consecutive ‎subtitles if the viewer is to register that a change of written material ‎has taken place on screen .If a subtitle is immediately followed by ‎another one without leaving any frames between the two , the eye ‎finds it difficult to realize that new information has presented .The ‎changes of this mishap occurring are greater when the two subtitles ‎share a similar layout .‎</a:t>
            </a:r>
            <a:endParaRPr lang="en-US" sz="2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r>
              <a:rPr lang="en-US" sz="3200" dirty="0">
                <a:solidFill>
                  <a:schemeClr val="tx1"/>
                </a:solidFill>
                <a:effectLst/>
              </a:rPr>
              <a:t> Delay function between subtitles </a:t>
            </a:r>
          </a:p>
        </p:txBody>
      </p:sp>
    </p:spTree>
    <p:extLst>
      <p:ext uri="{BB962C8B-B14F-4D97-AF65-F5344CB8AC3E}">
        <p14:creationId xmlns:p14="http://schemas.microsoft.com/office/powerpoint/2010/main" val="4084488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81329"/>
            <a:ext cx="8686800" cy="1947672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3200" dirty="0" smtClean="0"/>
              <a:t>‎To </a:t>
            </a:r>
            <a:r>
              <a:rPr lang="en-US" sz="3200" dirty="0"/>
              <a:t>avoid this problem , many subtitling programs have an ‎automatic delay function that creates a small pause immediately after ‎the out-time of every subtitle , before the next one can be cued in .This ‎function can be manipulated and various values can be selected , but in ‎order to be effective </a:t>
            </a:r>
            <a:r>
              <a:rPr lang="en-US" sz="3200" b="1" dirty="0">
                <a:solidFill>
                  <a:srgbClr val="FF0000"/>
                </a:solidFill>
              </a:rPr>
              <a:t>a minimum of two or three frames are needed .</a:t>
            </a:r>
            <a:r>
              <a:rPr lang="en-US" sz="3200" dirty="0"/>
              <a:t>‎</a:t>
            </a:r>
            <a:endParaRPr lang="en-US" sz="32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r>
              <a:rPr lang="en-US" sz="3200" dirty="0">
                <a:solidFill>
                  <a:schemeClr val="tx1"/>
                </a:solidFill>
                <a:effectLst/>
              </a:rPr>
              <a:t> Problem of delay function </a:t>
            </a:r>
          </a:p>
        </p:txBody>
      </p:sp>
    </p:spTree>
    <p:extLst>
      <p:ext uri="{BB962C8B-B14F-4D97-AF65-F5344CB8AC3E}">
        <p14:creationId xmlns:p14="http://schemas.microsoft.com/office/powerpoint/2010/main" val="3426416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47800"/>
            <a:ext cx="8915400" cy="1947672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3000" dirty="0" smtClean="0"/>
              <a:t>The </a:t>
            </a:r>
            <a:r>
              <a:rPr lang="en-US" sz="3000" dirty="0"/>
              <a:t>written version of a speech in </a:t>
            </a:r>
            <a:r>
              <a:rPr lang="en-US" sz="3000" b="1" dirty="0">
                <a:solidFill>
                  <a:srgbClr val="FF0000"/>
                </a:solidFill>
              </a:rPr>
              <a:t>subtitles is almost always a reduced ‎form of the oral source text. Indeed, subtitling can never be a ‎complete and detailed rendering and nor should it be.</a:t>
            </a:r>
            <a:r>
              <a:rPr lang="en-US" sz="3000" dirty="0"/>
              <a:t> Because of its ‎</a:t>
            </a:r>
            <a:r>
              <a:rPr lang="en-US" sz="3000" b="1" u="sng" dirty="0"/>
              <a:t>multiple channels </a:t>
            </a:r>
            <a:r>
              <a:rPr lang="en-US" sz="3000" dirty="0"/>
              <a:t>a complete translation is not required. However, ‎this does not mean that viewers do not have the right to high quality ‎translation (Diaz Cintas and </a:t>
            </a:r>
            <a:r>
              <a:rPr lang="en-US" sz="3000" dirty="0" err="1"/>
              <a:t>Remael</a:t>
            </a:r>
            <a:r>
              <a:rPr lang="en-US" sz="3000" dirty="0"/>
              <a:t>, 2006: 146).‎</a:t>
            </a:r>
            <a:endParaRPr lang="en-US" sz="30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r>
              <a:rPr lang="en-US" sz="3600" dirty="0">
                <a:solidFill>
                  <a:schemeClr val="tx1"/>
                </a:solidFill>
                <a:effectLst/>
              </a:rPr>
              <a:t> Text reduction </a:t>
            </a:r>
          </a:p>
        </p:txBody>
      </p:sp>
    </p:spTree>
    <p:extLst>
      <p:ext uri="{BB962C8B-B14F-4D97-AF65-F5344CB8AC3E}">
        <p14:creationId xmlns:p14="http://schemas.microsoft.com/office/powerpoint/2010/main" val="3956407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7987" y="1481329"/>
            <a:ext cx="8949813" cy="1947672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dirty="0"/>
              <a:t>‎( 1 ) because viewers can grasp a speech more quickly than they can read, so ‎subtitles must give them enough time to register and understand ‎what is written at the bottom of the screen.       ‎</a:t>
            </a:r>
          </a:p>
          <a:p>
            <a:pPr marL="109728" indent="0">
              <a:buNone/>
            </a:pPr>
            <a:r>
              <a:rPr lang="en-US" dirty="0" smtClean="0"/>
              <a:t>‎( </a:t>
            </a:r>
            <a:r>
              <a:rPr lang="en-US" dirty="0"/>
              <a:t>2 ) viewers must also watch what is happening on the screen, so they ‎must have the time to combine reading with watching.  </a:t>
            </a:r>
          </a:p>
          <a:p>
            <a:pPr marL="109728" indent="0">
              <a:buNone/>
            </a:pPr>
            <a:r>
              <a:rPr lang="en-US" dirty="0"/>
              <a:t>‎( 3 ) subtitles are limited to a maximum of two lines. How much text ‎they contain depends on the time available, the subtitling reading ‎speed, and the speed at which the source text is actually pronounced ‎‎(Diaz Cintas and  </a:t>
            </a:r>
            <a:r>
              <a:rPr lang="en-US" dirty="0" err="1"/>
              <a:t>Remael</a:t>
            </a:r>
            <a:r>
              <a:rPr lang="en-US" dirty="0"/>
              <a:t> , 2006:146).‎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r>
              <a:rPr lang="en-US" sz="3600" dirty="0">
                <a:solidFill>
                  <a:schemeClr val="tx1"/>
                </a:solidFill>
                <a:effectLst/>
              </a:rPr>
              <a:t> Concept of  text reduction</a:t>
            </a:r>
          </a:p>
        </p:txBody>
      </p:sp>
    </p:spTree>
    <p:extLst>
      <p:ext uri="{BB962C8B-B14F-4D97-AF65-F5344CB8AC3E}">
        <p14:creationId xmlns:p14="http://schemas.microsoft.com/office/powerpoint/2010/main" val="2365982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47800"/>
            <a:ext cx="8915400" cy="1947672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3000" dirty="0" smtClean="0"/>
              <a:t>In </a:t>
            </a:r>
            <a:r>
              <a:rPr lang="en-US" sz="3000" dirty="0"/>
              <a:t>subtitling , </a:t>
            </a:r>
            <a:r>
              <a:rPr lang="en-US" sz="3000" b="1" dirty="0">
                <a:solidFill>
                  <a:srgbClr val="FF0000"/>
                </a:solidFill>
              </a:rPr>
              <a:t>lines need to be split Syntactically-cued text and ‎reading</a:t>
            </a:r>
            <a:r>
              <a:rPr lang="en-US" sz="3000" dirty="0"/>
              <a:t>. When reading, people make sense of words by grouping them ‎into phrases – a process known as parsing (Warren, 2012). Parsing is ‎done incrementally, word by word: readers do not wait until the end of ‎the sentence to interpret it, but try to make sense of it while they are ‎</a:t>
            </a:r>
            <a:r>
              <a:rPr lang="en-US" sz="3000" dirty="0" smtClean="0"/>
              <a:t>reading. </a:t>
            </a:r>
            <a:r>
              <a:rPr lang="en-US" sz="3000" dirty="0"/>
              <a:t>To understand a sentence, readers must “first identify its ‎syntactic relations” . ( </a:t>
            </a:r>
            <a:r>
              <a:rPr lang="en-US" sz="3000" dirty="0" err="1"/>
              <a:t>Rayner</a:t>
            </a:r>
            <a:r>
              <a:rPr lang="en-US" sz="3000" dirty="0"/>
              <a:t> et al., 2012, p. 223 )‎</a:t>
            </a:r>
            <a:endParaRPr lang="en-US" sz="30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r>
              <a:rPr lang="en-US" sz="3200" dirty="0">
                <a:solidFill>
                  <a:schemeClr val="tx1"/>
                </a:solidFill>
                <a:effectLst/>
              </a:rPr>
              <a:t>‎ </a:t>
            </a:r>
            <a:r>
              <a:rPr lang="en-US" sz="3200" dirty="0" smtClean="0">
                <a:solidFill>
                  <a:schemeClr val="tx1"/>
                </a:solidFill>
                <a:effectLst/>
              </a:rPr>
              <a:t>Line </a:t>
            </a:r>
            <a:r>
              <a:rPr lang="en-US" sz="3200" dirty="0">
                <a:solidFill>
                  <a:schemeClr val="tx1"/>
                </a:solidFill>
                <a:effectLst/>
              </a:rPr>
              <a:t>splitting</a:t>
            </a:r>
          </a:p>
        </p:txBody>
      </p:sp>
    </p:spTree>
    <p:extLst>
      <p:ext uri="{BB962C8B-B14F-4D97-AF65-F5344CB8AC3E}">
        <p14:creationId xmlns:p14="http://schemas.microsoft.com/office/powerpoint/2010/main" val="1565678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r>
              <a:rPr lang="en-US" sz="3200" dirty="0">
                <a:solidFill>
                  <a:schemeClr val="tx1"/>
                </a:solidFill>
                <a:effectLst/>
              </a:rPr>
              <a:t>‎ </a:t>
            </a:r>
            <a:r>
              <a:rPr lang="en-US" sz="3200" dirty="0" smtClean="0">
                <a:solidFill>
                  <a:schemeClr val="tx1"/>
                </a:solidFill>
                <a:effectLst/>
              </a:rPr>
              <a:t>Line </a:t>
            </a:r>
            <a:r>
              <a:rPr lang="en-US" sz="3200" dirty="0">
                <a:solidFill>
                  <a:schemeClr val="tx1"/>
                </a:solidFill>
                <a:effectLst/>
              </a:rPr>
              <a:t>splitting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 smtClean="0"/>
              <a:t>1- Article </a:t>
            </a:r>
            <a:r>
              <a:rPr lang="en-US" dirty="0"/>
              <a:t>and noun/adjective</a:t>
            </a:r>
            <a:r>
              <a:rPr lang="en-US" dirty="0" smtClean="0"/>
              <a:t>: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/>
              <a:t>Who knows why the</a:t>
            </a:r>
          </a:p>
          <a:p>
            <a:pPr marL="109728" indent="0">
              <a:buNone/>
            </a:pPr>
            <a:r>
              <a:rPr lang="en-US" dirty="0"/>
              <a:t>dog ate the chicken</a:t>
            </a:r>
            <a:r>
              <a:rPr lang="en-US" dirty="0" smtClean="0"/>
              <a:t>?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b="1" dirty="0" smtClean="0"/>
              <a:t>It should be:</a:t>
            </a:r>
          </a:p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r>
              <a:rPr lang="en-US" dirty="0" smtClean="0"/>
              <a:t>Who </a:t>
            </a:r>
            <a:r>
              <a:rPr lang="en-US" dirty="0"/>
              <a:t>knows why</a:t>
            </a:r>
          </a:p>
          <a:p>
            <a:pPr marL="109728" indent="0">
              <a:buNone/>
            </a:pPr>
            <a:r>
              <a:rPr lang="en-US" dirty="0"/>
              <a:t>the dog ate the chicken?</a:t>
            </a:r>
          </a:p>
        </p:txBody>
      </p:sp>
    </p:spTree>
    <p:extLst>
      <p:ext uri="{BB962C8B-B14F-4D97-AF65-F5344CB8AC3E}">
        <p14:creationId xmlns:p14="http://schemas.microsoft.com/office/powerpoint/2010/main" val="1852640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image1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-44480" y="0"/>
            <a:ext cx="9188480" cy="5919727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2510672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r>
              <a:rPr lang="en-US" sz="3200" dirty="0">
                <a:solidFill>
                  <a:schemeClr val="tx1"/>
                </a:solidFill>
                <a:effectLst/>
              </a:rPr>
              <a:t>‎ </a:t>
            </a:r>
            <a:r>
              <a:rPr lang="en-US" sz="3200" dirty="0" smtClean="0">
                <a:solidFill>
                  <a:schemeClr val="tx1"/>
                </a:solidFill>
                <a:effectLst/>
              </a:rPr>
              <a:t>Line </a:t>
            </a:r>
            <a:r>
              <a:rPr lang="en-US" sz="3200" dirty="0">
                <a:solidFill>
                  <a:schemeClr val="tx1"/>
                </a:solidFill>
                <a:effectLst/>
              </a:rPr>
              <a:t>splitting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b="1" dirty="0"/>
              <a:t>2. Adjective and noun it </a:t>
            </a:r>
            <a:r>
              <a:rPr lang="en-US" b="1" dirty="0" smtClean="0"/>
              <a:t>modifies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/>
              <a:t>I drove here in the red</a:t>
            </a:r>
          </a:p>
          <a:p>
            <a:pPr marL="109728" indent="0">
              <a:buNone/>
            </a:pPr>
            <a:r>
              <a:rPr lang="en-US" dirty="0"/>
              <a:t>car with big wheels</a:t>
            </a:r>
            <a:r>
              <a:rPr lang="en-US" dirty="0" smtClean="0"/>
              <a:t>.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b="1" dirty="0"/>
              <a:t>It should be: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/>
              <a:t>I drove here in the red car</a:t>
            </a:r>
          </a:p>
          <a:p>
            <a:pPr marL="109728" indent="0">
              <a:buNone/>
            </a:pPr>
            <a:r>
              <a:rPr lang="en-US" dirty="0"/>
              <a:t>with big wheels.</a:t>
            </a:r>
          </a:p>
        </p:txBody>
      </p:sp>
    </p:spTree>
    <p:extLst>
      <p:ext uri="{BB962C8B-B14F-4D97-AF65-F5344CB8AC3E}">
        <p14:creationId xmlns:p14="http://schemas.microsoft.com/office/powerpoint/2010/main" val="1834923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r>
              <a:rPr lang="en-US" sz="3200" dirty="0">
                <a:solidFill>
                  <a:schemeClr val="tx1"/>
                </a:solidFill>
                <a:effectLst/>
              </a:rPr>
              <a:t>‎ </a:t>
            </a:r>
            <a:r>
              <a:rPr lang="en-US" sz="3200" dirty="0" smtClean="0">
                <a:solidFill>
                  <a:schemeClr val="tx1"/>
                </a:solidFill>
                <a:effectLst/>
              </a:rPr>
              <a:t>Line </a:t>
            </a:r>
            <a:r>
              <a:rPr lang="en-US" sz="3200" dirty="0">
                <a:solidFill>
                  <a:schemeClr val="tx1"/>
                </a:solidFill>
                <a:effectLst/>
              </a:rPr>
              <a:t>splitting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b="1" dirty="0"/>
              <a:t>3. Adverb and verb it </a:t>
            </a:r>
            <a:r>
              <a:rPr lang="en-US" b="1" dirty="0" smtClean="0"/>
              <a:t>modifies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/>
              <a:t>I was happily</a:t>
            </a:r>
          </a:p>
          <a:p>
            <a:pPr marL="109728" indent="0">
              <a:buNone/>
            </a:pPr>
            <a:r>
              <a:rPr lang="en-US" dirty="0"/>
              <a:t>walking down the street</a:t>
            </a:r>
            <a:r>
              <a:rPr lang="en-US" dirty="0" smtClean="0"/>
              <a:t>.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b="1" dirty="0"/>
              <a:t>It should be: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/>
              <a:t>I was happily walking</a:t>
            </a:r>
          </a:p>
          <a:p>
            <a:pPr marL="109728" indent="0">
              <a:buNone/>
            </a:pPr>
            <a:r>
              <a:rPr lang="en-US" dirty="0"/>
              <a:t>down the street.</a:t>
            </a:r>
          </a:p>
        </p:txBody>
      </p:sp>
    </p:spTree>
    <p:extLst>
      <p:ext uri="{BB962C8B-B14F-4D97-AF65-F5344CB8AC3E}">
        <p14:creationId xmlns:p14="http://schemas.microsoft.com/office/powerpoint/2010/main" val="3759905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481329"/>
            <a:ext cx="9055510" cy="1947672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2800" dirty="0"/>
              <a:t>For the Roman alphabet the maximum number of characters allowed on a ‎one line TV subtitle is usually 37 , including blank spaces and typographical ‎signs which will take up one space .Occasionally , clients will ask for a ‎maximum of 33 or 35 characters per line , or allow up to 39 to 41 ‎characters depending on their guidelines and software used .Exceptionally ‎‎, some film festivals will go as high as 43 characters per line </a:t>
            </a:r>
            <a:r>
              <a:rPr lang="en-US" sz="2800" dirty="0" smtClean="0"/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r>
              <a:rPr lang="en-US" sz="3200" dirty="0">
                <a:solidFill>
                  <a:schemeClr val="tx1"/>
                </a:solidFill>
                <a:effectLst/>
              </a:rPr>
              <a:t>Concept of  characters </a:t>
            </a:r>
            <a:endParaRPr lang="en-US" sz="32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33796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r>
              <a:rPr lang="en-US" sz="3200" dirty="0">
                <a:solidFill>
                  <a:schemeClr val="tx1"/>
                </a:solidFill>
                <a:effectLst/>
              </a:rPr>
              <a:t>‎ </a:t>
            </a:r>
            <a:r>
              <a:rPr lang="en-US" sz="3200" dirty="0" smtClean="0">
                <a:solidFill>
                  <a:schemeClr val="tx1"/>
                </a:solidFill>
                <a:effectLst/>
              </a:rPr>
              <a:t>Line </a:t>
            </a:r>
            <a:r>
              <a:rPr lang="en-US" sz="3200" dirty="0">
                <a:solidFill>
                  <a:schemeClr val="tx1"/>
                </a:solidFill>
                <a:effectLst/>
              </a:rPr>
              <a:t>splitting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b="1" dirty="0"/>
              <a:t>4. Verb and subjective </a:t>
            </a:r>
            <a:r>
              <a:rPr lang="en-US" b="1" dirty="0" smtClean="0"/>
              <a:t>pronoun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/>
              <a:t>Don’t tell me you</a:t>
            </a:r>
          </a:p>
          <a:p>
            <a:pPr marL="109728" indent="0">
              <a:buNone/>
            </a:pPr>
            <a:r>
              <a:rPr lang="en-US" dirty="0"/>
              <a:t>ate all the pizza</a:t>
            </a:r>
            <a:r>
              <a:rPr lang="en-US" dirty="0" smtClean="0"/>
              <a:t>.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b="1" dirty="0"/>
              <a:t>It should be: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/>
              <a:t>Don’t tell me you ate</a:t>
            </a:r>
          </a:p>
          <a:p>
            <a:pPr marL="109728" indent="0">
              <a:buNone/>
            </a:pPr>
            <a:r>
              <a:rPr lang="en-US" dirty="0"/>
              <a:t>all the pizza.</a:t>
            </a:r>
          </a:p>
        </p:txBody>
      </p:sp>
    </p:spTree>
    <p:extLst>
      <p:ext uri="{BB962C8B-B14F-4D97-AF65-F5344CB8AC3E}">
        <p14:creationId xmlns:p14="http://schemas.microsoft.com/office/powerpoint/2010/main" val="3831892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r>
              <a:rPr lang="en-US" sz="3200" dirty="0">
                <a:solidFill>
                  <a:schemeClr val="tx1"/>
                </a:solidFill>
                <a:effectLst/>
              </a:rPr>
              <a:t>‎ </a:t>
            </a:r>
            <a:r>
              <a:rPr lang="en-US" sz="3200" dirty="0" smtClean="0">
                <a:solidFill>
                  <a:schemeClr val="tx1"/>
                </a:solidFill>
                <a:effectLst/>
              </a:rPr>
              <a:t>Line </a:t>
            </a:r>
            <a:r>
              <a:rPr lang="en-US" sz="3200" dirty="0">
                <a:solidFill>
                  <a:schemeClr val="tx1"/>
                </a:solidFill>
                <a:effectLst/>
              </a:rPr>
              <a:t>splitting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b="1" dirty="0"/>
              <a:t>5. First name and last </a:t>
            </a:r>
            <a:r>
              <a:rPr lang="en-US" b="1" dirty="0" smtClean="0"/>
              <a:t>name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/>
              <a:t>The 18th president, Abraham</a:t>
            </a:r>
          </a:p>
          <a:p>
            <a:pPr marL="109728" indent="0">
              <a:buNone/>
            </a:pPr>
            <a:r>
              <a:rPr lang="en-US" dirty="0"/>
              <a:t>Lincoln, was born in a log cabin</a:t>
            </a:r>
            <a:r>
              <a:rPr lang="en-US" dirty="0" smtClean="0"/>
              <a:t>.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b="1" dirty="0"/>
              <a:t>It should be: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/>
              <a:t>The 18th president, Abraham Lincoln,</a:t>
            </a:r>
          </a:p>
          <a:p>
            <a:pPr marL="109728" indent="0">
              <a:buNone/>
            </a:pPr>
            <a:r>
              <a:rPr lang="en-US" dirty="0"/>
              <a:t>was born in a log cabin.</a:t>
            </a:r>
          </a:p>
        </p:txBody>
      </p:sp>
    </p:spTree>
    <p:extLst>
      <p:ext uri="{BB962C8B-B14F-4D97-AF65-F5344CB8AC3E}">
        <p14:creationId xmlns:p14="http://schemas.microsoft.com/office/powerpoint/2010/main" val="1384091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r>
              <a:rPr lang="en-US" sz="3200" dirty="0">
                <a:solidFill>
                  <a:schemeClr val="tx1"/>
                </a:solidFill>
                <a:effectLst/>
              </a:rPr>
              <a:t>‎ </a:t>
            </a:r>
            <a:r>
              <a:rPr lang="en-US" sz="3200" dirty="0" smtClean="0">
                <a:solidFill>
                  <a:schemeClr val="tx1"/>
                </a:solidFill>
                <a:effectLst/>
              </a:rPr>
              <a:t>Line </a:t>
            </a:r>
            <a:r>
              <a:rPr lang="en-US" sz="3200" dirty="0">
                <a:solidFill>
                  <a:schemeClr val="tx1"/>
                </a:solidFill>
                <a:effectLst/>
              </a:rPr>
              <a:t>splitting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b="1" dirty="0" smtClean="0"/>
              <a:t>6. </a:t>
            </a:r>
            <a:r>
              <a:rPr lang="en-US" b="1" dirty="0"/>
              <a:t>Negative </a:t>
            </a:r>
            <a:r>
              <a:rPr lang="en-US" b="1" dirty="0" smtClean="0"/>
              <a:t>verbs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/>
              <a:t>Although I was hungry, I did</a:t>
            </a:r>
          </a:p>
          <a:p>
            <a:pPr marL="109728" indent="0">
              <a:buNone/>
            </a:pPr>
            <a:r>
              <a:rPr lang="en-US" dirty="0"/>
              <a:t>not want to eat too early</a:t>
            </a:r>
            <a:r>
              <a:rPr lang="en-US" dirty="0" smtClean="0"/>
              <a:t>.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b="1" dirty="0"/>
              <a:t>It should be: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/>
              <a:t>Although I was hungry,</a:t>
            </a:r>
          </a:p>
          <a:p>
            <a:pPr marL="109728" indent="0">
              <a:buNone/>
            </a:pPr>
            <a:r>
              <a:rPr lang="en-US" dirty="0"/>
              <a:t>I did not want to eat too early.</a:t>
            </a:r>
          </a:p>
        </p:txBody>
      </p:sp>
    </p:spTree>
    <p:extLst>
      <p:ext uri="{BB962C8B-B14F-4D97-AF65-F5344CB8AC3E}">
        <p14:creationId xmlns:p14="http://schemas.microsoft.com/office/powerpoint/2010/main" val="2067349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199" y="1481328"/>
            <a:ext cx="8520545" cy="4525963"/>
          </a:xfrm>
        </p:spPr>
        <p:txBody>
          <a:bodyPr>
            <a:noAutofit/>
          </a:bodyPr>
          <a:lstStyle/>
          <a:p>
            <a:pPr marL="109728" indent="0" algn="ctr">
              <a:buNone/>
            </a:pPr>
            <a:r>
              <a:rPr lang="en-US" sz="11500" dirty="0" smtClean="0">
                <a:solidFill>
                  <a:srgbClr val="0070C0"/>
                </a:solidFill>
              </a:rPr>
              <a:t>THANK YOU</a:t>
            </a:r>
            <a:endParaRPr lang="en-US" sz="115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6531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81329"/>
            <a:ext cx="8686800" cy="1947672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3200" dirty="0"/>
              <a:t>most subtitles are white , although occasionally yellow is used when ‎subtitling black and white films , so that the contrast between image and ‎text is </a:t>
            </a:r>
            <a:r>
              <a:rPr lang="en-US" sz="3200" dirty="0" smtClean="0"/>
              <a:t>sharper.</a:t>
            </a:r>
          </a:p>
          <a:p>
            <a:pPr marL="109728" indent="0">
              <a:buNone/>
            </a:pPr>
            <a:r>
              <a:rPr lang="en-US" sz="2800" dirty="0" smtClean="0"/>
              <a:t> </a:t>
            </a:r>
          </a:p>
          <a:p>
            <a:pPr marL="109728" indent="0">
              <a:buNone/>
            </a:pPr>
            <a:r>
              <a:rPr lang="en-US" sz="2800" dirty="0"/>
              <a:t> </a:t>
            </a:r>
            <a:r>
              <a:rPr lang="en-US" sz="2800" dirty="0" err="1"/>
              <a:t>WinCAPS</a:t>
            </a:r>
            <a:r>
              <a:rPr lang="en-US" sz="2800" dirty="0"/>
              <a:t> ‎</a:t>
            </a:r>
          </a:p>
          <a:p>
            <a:pPr marL="109728" indent="0">
              <a:buNone/>
            </a:pPr>
            <a:r>
              <a:rPr lang="en-US" sz="2800" b="1" dirty="0"/>
              <a:t>The font we recommend to use is 32 .‎</a:t>
            </a:r>
          </a:p>
          <a:p>
            <a:pPr marL="109728" indent="0">
              <a:buNone/>
            </a:pPr>
            <a:r>
              <a:rPr lang="en-US" sz="2800" dirty="0"/>
              <a:t>Please note that 32 refers to pixels , not points .‎</a:t>
            </a:r>
          </a:p>
          <a:p>
            <a:pPr marL="109728" indent="0">
              <a:buNone/>
            </a:pPr>
            <a:r>
              <a:rPr lang="en-US" sz="2800" dirty="0" smtClean="0"/>
              <a:t>‎The </a:t>
            </a:r>
            <a:r>
              <a:rPr lang="en-US" sz="2800" dirty="0"/>
              <a:t>characters are always shadowed or black contoured , which ‎solves legibility </a:t>
            </a:r>
            <a:r>
              <a:rPr lang="en-US" sz="2800" dirty="0" smtClean="0"/>
              <a:t>problems.‎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r>
              <a:rPr lang="en-US" sz="2800" dirty="0">
                <a:solidFill>
                  <a:schemeClr val="tx1"/>
                </a:solidFill>
                <a:effectLst/>
              </a:rPr>
              <a:t>Font type and number of characters per line </a:t>
            </a:r>
          </a:p>
        </p:txBody>
      </p:sp>
    </p:spTree>
    <p:extLst>
      <p:ext uri="{BB962C8B-B14F-4D97-AF65-F5344CB8AC3E}">
        <p14:creationId xmlns:p14="http://schemas.microsoft.com/office/powerpoint/2010/main" val="2813993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81329"/>
            <a:ext cx="8686800" cy="1947672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3200" dirty="0"/>
              <a:t>When the subtitles appear against a very light background , one of the ‎solutions may be to encase them in a grey or black box . The boxes are ‎standard in subtitling software and can be made to appear throughout the ‎film or simply whenever they are required in concrete subtitles</a:t>
            </a:r>
            <a:r>
              <a:rPr lang="en-US" sz="3200" dirty="0" smtClean="0"/>
              <a:t>‎.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r>
              <a:rPr lang="en-US" sz="2800" dirty="0">
                <a:solidFill>
                  <a:schemeClr val="tx1"/>
                </a:solidFill>
                <a:effectLst/>
              </a:rPr>
              <a:t>Font type and number of characters per line </a:t>
            </a:r>
            <a:endParaRPr lang="en-US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78365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47800"/>
            <a:ext cx="8915400" cy="1947672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3000" dirty="0" smtClean="0"/>
              <a:t>It is recommended </a:t>
            </a:r>
            <a:r>
              <a:rPr lang="en-US" sz="3000" dirty="0"/>
              <a:t>using a maximum ‎of 39 characters per line .The total for a two –liner is , therefore , 78 ‎characters .There is no fixed rule as to the minimum number of characters ‎a subtitle must have , but subtitles counting less than 4 to 5 characters are ‎rare .‎</a:t>
            </a:r>
            <a:endParaRPr lang="en-US" sz="30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r>
              <a:rPr lang="en-US" sz="3200" dirty="0" smtClean="0">
                <a:effectLst/>
              </a:rPr>
              <a:t>‎Max. </a:t>
            </a:r>
            <a:r>
              <a:rPr lang="en-US" sz="3200" dirty="0">
                <a:effectLst/>
              </a:rPr>
              <a:t>and </a:t>
            </a:r>
            <a:r>
              <a:rPr lang="en-US" sz="3200" dirty="0" smtClean="0">
                <a:effectLst/>
              </a:rPr>
              <a:t>min. number </a:t>
            </a:r>
            <a:r>
              <a:rPr lang="en-US" sz="3200" dirty="0">
                <a:effectLst/>
              </a:rPr>
              <a:t>of characters</a:t>
            </a:r>
          </a:p>
        </p:txBody>
      </p:sp>
    </p:spTree>
    <p:extLst>
      <p:ext uri="{BB962C8B-B14F-4D97-AF65-F5344CB8AC3E}">
        <p14:creationId xmlns:p14="http://schemas.microsoft.com/office/powerpoint/2010/main" val="1141560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7987" y="1481329"/>
            <a:ext cx="8949813" cy="1947672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dirty="0"/>
              <a:t>Any titles should ideally remain on screen </a:t>
            </a:r>
            <a:r>
              <a:rPr lang="en-US" b="1" dirty="0">
                <a:solidFill>
                  <a:srgbClr val="FF0000"/>
                </a:solidFill>
              </a:rPr>
              <a:t>for at least one second </a:t>
            </a:r>
            <a:r>
              <a:rPr lang="en-US" dirty="0"/>
              <a:t>so that ‎the eye of the viewer can register its presence .Subtitles that are kept on ‎screen for a shorter period of time risk appearing or disappearing like a ‎flash and therefore not being read by the viewer .On the other hand , if a ‎very short subtitle remains on screen too long , the viewers will have time ‎to read it repeatedly , which is equally irritating and can break the reading ‎rhythm .In some cases , a one-word subtitle can just as well </a:t>
            </a:r>
            <a:r>
              <a:rPr lang="en-US" dirty="0" smtClean="0"/>
              <a:t>be </a:t>
            </a:r>
            <a:r>
              <a:rPr lang="en-US" dirty="0"/>
              <a:t>‎incorporated into the preceding or following one .‎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r>
              <a:rPr lang="en-US" sz="3200" dirty="0" smtClean="0">
                <a:effectLst/>
              </a:rPr>
              <a:t>Duration</a:t>
            </a:r>
            <a:endParaRPr lang="en-US" sz="32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78874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81328"/>
            <a:ext cx="8763000" cy="4525963"/>
          </a:xfrm>
        </p:spPr>
        <p:txBody>
          <a:bodyPr>
            <a:noAutofit/>
          </a:bodyPr>
          <a:lstStyle/>
          <a:p>
            <a:pPr marL="109728" indent="0" algn="just">
              <a:buNone/>
            </a:pPr>
            <a:r>
              <a:rPr lang="en-US" sz="2800" dirty="0"/>
              <a:t>In addition to a dialogue list of the program to be translated , </a:t>
            </a:r>
            <a:r>
              <a:rPr lang="en-US" sz="2800" dirty="0" err="1"/>
              <a:t>subtitlers</a:t>
            </a:r>
            <a:r>
              <a:rPr lang="en-US" sz="2800" dirty="0"/>
              <a:t> ‎also must receive a style guide , or equivalent , from the broadcasting ‎or subtitling company , in which they can find the main parameters to ‎be applied in their subtitles . Unfortunately , it is not a common ‎occurrence in the profession and many translators are left to their ‎devices when producing subtitles . Some companies have their ‎guidelines , but they tend to be for internal use only and are not very ‎detailed .( Diaz Cintas and </a:t>
            </a:r>
            <a:r>
              <a:rPr lang="en-US" sz="2800" dirty="0" err="1"/>
              <a:t>Remael</a:t>
            </a:r>
            <a:r>
              <a:rPr lang="en-US" sz="2800" dirty="0"/>
              <a:t> , 2014 : 79  )  ‎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lvl="0"/>
            <a:r>
              <a:rPr lang="en-US" sz="3200" dirty="0">
                <a:effectLst/>
              </a:rPr>
              <a:t> Style guides </a:t>
            </a:r>
            <a:endParaRPr lang="en-US" sz="32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32509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81328"/>
            <a:ext cx="8763000" cy="4525963"/>
          </a:xfrm>
        </p:spPr>
        <p:txBody>
          <a:bodyPr>
            <a:noAutofit/>
          </a:bodyPr>
          <a:lstStyle/>
          <a:p>
            <a:pPr marL="109728" indent="0" algn="just">
              <a:buNone/>
            </a:pPr>
            <a:r>
              <a:rPr lang="en-US" sz="2800" dirty="0"/>
              <a:t>As opposed to oral speech , written texts , including subtitles , are ‎sequential and can only present dialogue exchanges one after the </a:t>
            </a:r>
            <a:r>
              <a:rPr lang="en-US" sz="2800" dirty="0" smtClean="0"/>
              <a:t>other‎‎</a:t>
            </a:r>
            <a:r>
              <a:rPr lang="en-US" sz="2800" dirty="0"/>
              <a:t>.This </a:t>
            </a:r>
            <a:r>
              <a:rPr lang="en-US" sz="2800" dirty="0" smtClean="0"/>
              <a:t>makes the </a:t>
            </a:r>
            <a:r>
              <a:rPr lang="en-US" sz="2800" dirty="0"/>
              <a:t>spotting of the overlapping dialogue especially tricky ‎‎.When there is more than one person speaking at the same time the ‎spotter has to make the difficult decision of deciding which information ‎will make it to the target language and which will have to be deleted .‎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lvl="0"/>
            <a:r>
              <a:rPr lang="en-US" sz="3200" dirty="0">
                <a:effectLst/>
              </a:rPr>
              <a:t> Multiple voices </a:t>
            </a:r>
            <a:r>
              <a:rPr lang="en-US" sz="3200" dirty="0" smtClean="0">
                <a:effectLst/>
              </a:rPr>
              <a:t>in subtitling</a:t>
            </a:r>
            <a:endParaRPr lang="en-US" sz="32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88490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81328"/>
            <a:ext cx="8763000" cy="4525963"/>
          </a:xfrm>
        </p:spPr>
        <p:txBody>
          <a:bodyPr>
            <a:noAutofit/>
          </a:bodyPr>
          <a:lstStyle/>
          <a:p>
            <a:pPr marL="109728" indent="0" algn="just">
              <a:buNone/>
            </a:pPr>
            <a:r>
              <a:rPr lang="en-US" sz="2800" dirty="0"/>
              <a:t>In addition , the timing will have to be done in as clear a way as possible ‎so as not to confuse the viewer , who can hear several voices at the ‎same time and may not know who is saying what .In these cases , good ‎layout of the subtitles is also essential . When spotting , the faster the ‎pace of the dialogue exchanges , the more challenging the task ‎becomes .‎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lvl="0"/>
            <a:r>
              <a:rPr lang="en-US" sz="3200" dirty="0">
                <a:effectLst/>
              </a:rPr>
              <a:t> Multiple voices in subtitling</a:t>
            </a:r>
            <a:endParaRPr lang="en-US" sz="32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74944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1463</TotalTime>
  <Words>1510</Words>
  <Application>Microsoft Office PowerPoint</Application>
  <PresentationFormat>On-screen Show (4:3)</PresentationFormat>
  <Paragraphs>97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Concourse</vt:lpstr>
      <vt:lpstr>Technical Aspects in Subtitling</vt:lpstr>
      <vt:lpstr>Concept of  characters </vt:lpstr>
      <vt:lpstr>Font type and number of characters per line </vt:lpstr>
      <vt:lpstr>Font type and number of characters per line </vt:lpstr>
      <vt:lpstr>‎Max. and min. number of characters</vt:lpstr>
      <vt:lpstr>Duration</vt:lpstr>
      <vt:lpstr> Style guides </vt:lpstr>
      <vt:lpstr> Multiple voices in subtitling</vt:lpstr>
      <vt:lpstr> Multiple voices in subtitling</vt:lpstr>
      <vt:lpstr> Shot changes </vt:lpstr>
      <vt:lpstr> Delay function between subtitles </vt:lpstr>
      <vt:lpstr> Problem of delay function </vt:lpstr>
      <vt:lpstr> Text reduction </vt:lpstr>
      <vt:lpstr> Concept of  text reduction</vt:lpstr>
      <vt:lpstr>‎ Line splitting</vt:lpstr>
      <vt:lpstr>‎ Line splitting</vt:lpstr>
      <vt:lpstr>PowerPoint Presentation</vt:lpstr>
      <vt:lpstr>‎ Line splitting</vt:lpstr>
      <vt:lpstr>‎ Line splitting</vt:lpstr>
      <vt:lpstr>‎ Line splitting</vt:lpstr>
      <vt:lpstr>‎ Line splitting</vt:lpstr>
      <vt:lpstr>‎ Line splitting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AVT  Definition,Types</dc:title>
  <dc:creator>Ali</dc:creator>
  <cp:lastModifiedBy>Jalil</cp:lastModifiedBy>
  <cp:revision>101</cp:revision>
  <dcterms:created xsi:type="dcterms:W3CDTF">2006-08-16T00:00:00Z</dcterms:created>
  <dcterms:modified xsi:type="dcterms:W3CDTF">2023-11-07T20:34:21Z</dcterms:modified>
</cp:coreProperties>
</file>