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3" r:id="rId4"/>
    <p:sldId id="284" r:id="rId5"/>
    <p:sldId id="285" r:id="rId6"/>
    <p:sldId id="286" r:id="rId7"/>
    <p:sldId id="277" r:id="rId8"/>
    <p:sldId id="28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27BBF-47CC-4332-AF31-A08398F4E281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8352C-3401-43A6-8734-E6A7D576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6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01-Nov-23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effectLst/>
              </a:rPr>
              <a:t>Technical Aspects in AVT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050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/>
              <a:t>A </a:t>
            </a:r>
            <a:r>
              <a:rPr lang="en-US" sz="2800" dirty="0" err="1"/>
              <a:t>timecode</a:t>
            </a:r>
            <a:r>
              <a:rPr lang="en-US" sz="2800" dirty="0"/>
              <a:t> generator assigns an 8-digit figure to every single frame of the film or program .It is a sort of identity sign unique to each frame , making it easy for any professional to identify a particular frame within the whole program .The code is engraved at the top or the bottom of the working copy , where a TCR-Time Code Reader – indicates the hours , minutes , seconds and frames  .( Diaz Cintas and </a:t>
            </a:r>
            <a:r>
              <a:rPr lang="en-US" sz="2800" dirty="0" err="1"/>
              <a:t>Remael</a:t>
            </a:r>
            <a:r>
              <a:rPr lang="en-US" sz="2800" dirty="0"/>
              <a:t> , 2014 : 93 )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effectLst/>
              </a:rPr>
              <a:t>Timecodes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54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effectLst/>
              </a:rPr>
              <a:t>Timecodes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1" y="1447800"/>
            <a:ext cx="8006751" cy="5376862"/>
          </a:xfrm>
        </p:spPr>
      </p:pic>
    </p:spTree>
    <p:extLst>
      <p:ext uri="{BB962C8B-B14F-4D97-AF65-F5344CB8AC3E}">
        <p14:creationId xmlns:p14="http://schemas.microsoft.com/office/powerpoint/2010/main" val="156611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Studies </a:t>
            </a:r>
            <a:r>
              <a:rPr lang="en-US" sz="2800" b="1" dirty="0">
                <a:solidFill>
                  <a:srgbClr val="FF0000"/>
                </a:solidFill>
              </a:rPr>
              <a:t>on ‎the reading speed of viewers seem to indicate that the greater the number ‎of words in one subtitle , the less time is then spent reading each one of ‎these words 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109728" indent="0">
              <a:buNone/>
            </a:pPr>
            <a:r>
              <a:rPr lang="en-US" sz="2800" dirty="0" smtClean="0"/>
              <a:t>That </a:t>
            </a:r>
            <a:r>
              <a:rPr lang="en-US" sz="2800" dirty="0"/>
              <a:t>is , viewers need more time to read short subtitles than ‎longer ones ".( </a:t>
            </a:r>
            <a:r>
              <a:rPr lang="en-US" sz="2800" dirty="0" err="1"/>
              <a:t>Ivarsson</a:t>
            </a:r>
            <a:r>
              <a:rPr lang="en-US" sz="2800" dirty="0"/>
              <a:t> and Carroll 1998 : 64 ) ‎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 Reading speed </a:t>
            </a:r>
          </a:p>
        </p:txBody>
      </p:sp>
    </p:spTree>
    <p:extLst>
      <p:ext uri="{BB962C8B-B14F-4D97-AF65-F5344CB8AC3E}">
        <p14:creationId xmlns:p14="http://schemas.microsoft.com/office/powerpoint/2010/main" val="38572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It is preferable to utilize  one-liners because they are easier to be  read than ‎two-liners .There is also  some caution that if one-liners contain greatly ‎condensed information , coupled with a high degree of implied information ‎‎, it is quite conceivable that they may be more difficult to interpret than ‎two-liners .‎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 Reading speed </a:t>
            </a:r>
          </a:p>
        </p:txBody>
      </p:sp>
    </p:spTree>
    <p:extLst>
      <p:ext uri="{BB962C8B-B14F-4D97-AF65-F5344CB8AC3E}">
        <p14:creationId xmlns:p14="http://schemas.microsoft.com/office/powerpoint/2010/main" val="42393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000" dirty="0" smtClean="0"/>
              <a:t>‎</a:t>
            </a:r>
            <a:r>
              <a:rPr lang="en-US" sz="3000" dirty="0"/>
              <a:t>I</a:t>
            </a:r>
            <a:r>
              <a:rPr lang="en-US" sz="3000" dirty="0" smtClean="0"/>
              <a:t>n </a:t>
            </a:r>
            <a:r>
              <a:rPr lang="en-US" sz="3000" dirty="0"/>
              <a:t>the field of digital video , any picture is made up of ‎individual dots known as pixels –literally picture elements .</a:t>
            </a:r>
            <a:r>
              <a:rPr lang="en-US" sz="3000" b="1" dirty="0">
                <a:solidFill>
                  <a:srgbClr val="FF0000"/>
                </a:solidFill>
              </a:rPr>
              <a:t>Each frame of ‎the video is a picture 720 pixels wide and 576 pixels high , known in the ‎profession as broadcast resolution </a:t>
            </a:r>
            <a:r>
              <a:rPr lang="en-US" sz="3000" dirty="0"/>
              <a:t>.Written text and graphics shown on ‎screen may get distorted if they appear too close to the edges because TV ‎manufactures deal with the screen edges differently. This is why </a:t>
            </a:r>
            <a:r>
              <a:rPr lang="en-US" sz="3000" dirty="0" smtClean="0"/>
              <a:t>all text </a:t>
            </a:r>
            <a:r>
              <a:rPr lang="en-US" sz="3000" dirty="0"/>
              <a:t>‎must be centrally positioned within a safe area .‎</a:t>
            </a: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 Field of digital video </a:t>
            </a:r>
          </a:p>
        </p:txBody>
      </p:sp>
    </p:spTree>
    <p:extLst>
      <p:ext uri="{BB962C8B-B14F-4D97-AF65-F5344CB8AC3E}">
        <p14:creationId xmlns:p14="http://schemas.microsoft.com/office/powerpoint/2010/main" val="2114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safe area of the text is usually 10% with each frame edge , e.g. </a:t>
            </a:r>
            <a:r>
              <a:rPr lang="en-US" sz="3200" b="1" dirty="0">
                <a:solidFill>
                  <a:srgbClr val="FF0000"/>
                </a:solidFill>
              </a:rPr>
              <a:t>72 pixels in from the right and left edges and 57 pixels from the top and bottom </a:t>
            </a:r>
            <a:r>
              <a:rPr lang="en-US" sz="3200" dirty="0" smtClean="0"/>
              <a:t>. </a:t>
            </a:r>
            <a:r>
              <a:rPr lang="en-US" sz="3200" dirty="0"/>
              <a:t>They should always be respected when working with </a:t>
            </a:r>
            <a:r>
              <a:rPr lang="en-US" sz="3200" dirty="0" smtClean="0"/>
              <a:t>subtitling </a:t>
            </a:r>
            <a:r>
              <a:rPr lang="en-US" sz="3200" dirty="0"/>
              <a:t>program . 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Safe area of the text </a:t>
            </a:r>
          </a:p>
        </p:txBody>
      </p:sp>
    </p:spTree>
    <p:extLst>
      <p:ext uri="{BB962C8B-B14F-4D97-AF65-F5344CB8AC3E}">
        <p14:creationId xmlns:p14="http://schemas.microsoft.com/office/powerpoint/2010/main" val="3902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4525963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400" dirty="0" smtClean="0"/>
              <a:t>‎Subtitles </a:t>
            </a:r>
            <a:r>
              <a:rPr lang="en-US" sz="2400" dirty="0"/>
              <a:t>can be moved from the bottom of the screen to another ‎position if the need arises .Such a move can occur if :</a:t>
            </a:r>
            <a:r>
              <a:rPr lang="en-US" sz="2400" dirty="0" smtClean="0"/>
              <a:t>‎</a:t>
            </a:r>
          </a:p>
          <a:p>
            <a:pPr marL="109728" indent="0" algn="just">
              <a:buNone/>
            </a:pPr>
            <a:r>
              <a:rPr lang="en-US" sz="2400" b="1" dirty="0"/>
              <a:t>( 1 ) The background at the bottom of the screen is so light that the subtitles are illegible .</a:t>
            </a:r>
            <a:endParaRPr lang="en-US" sz="2400" dirty="0"/>
          </a:p>
          <a:p>
            <a:pPr marL="109728" indent="0" algn="just">
              <a:buNone/>
            </a:pPr>
            <a:r>
              <a:rPr lang="en-US" sz="2400" b="1" dirty="0"/>
              <a:t> ( 2 ) Some important action is taking place at the bottom of the screen </a:t>
            </a:r>
            <a:r>
              <a:rPr lang="en-US" sz="2400" b="1" dirty="0" smtClean="0"/>
              <a:t>.</a:t>
            </a:r>
          </a:p>
          <a:p>
            <a:pPr marL="109728" indent="0" algn="just">
              <a:buNone/>
            </a:pPr>
            <a:r>
              <a:rPr lang="en-US" sz="2400" b="1" dirty="0"/>
              <a:t>( 3 ) Some essential data are displayed at the bottom of the screen while dialogue continues and must therefore be </a:t>
            </a:r>
            <a:r>
              <a:rPr lang="en-US" sz="2400" b="1" dirty="0" smtClean="0"/>
              <a:t>subtitle.               </a:t>
            </a:r>
          </a:p>
          <a:p>
            <a:pPr marL="109728" indent="0" algn="just">
              <a:buNone/>
            </a:pPr>
            <a:r>
              <a:rPr lang="en-US" sz="2400" b="1" dirty="0" smtClean="0"/>
              <a:t>( </a:t>
            </a:r>
            <a:r>
              <a:rPr lang="en-US" sz="2400" b="1" dirty="0"/>
              <a:t>examples are : other subtitles , inserts with dates or information about a speaker , or the broadcaster's logo ) .</a:t>
            </a:r>
            <a:endParaRPr lang="en-US" sz="2400" dirty="0"/>
          </a:p>
          <a:p>
            <a:pPr marL="109728" indent="0" algn="just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>
                <a:effectLst/>
              </a:rPr>
              <a:t> Movement of the subtitles 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11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>
                <a:effectLst/>
              </a:rPr>
              <a:t> Movement of the subtitles 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AutoShape 2" descr="Subtitles moved to the left randomly : r/fu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1447800"/>
            <a:ext cx="898071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>
                <a:effectLst/>
              </a:rPr>
              <a:t> Movement of the subtitles 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AutoShape 2" descr="Subtitles moved to the left randomly : r/fu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" y="1495425"/>
            <a:ext cx="9070455" cy="58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1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>
                <a:effectLst/>
              </a:rPr>
              <a:t> Movement of the subtitles 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AutoShape 2" descr="Subtitles moved to the left randomly : r/fu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381000"/>
            <a:ext cx="5715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First of all , spotting has to keep pace -temporal synchrony- with the utterances. This means that a subtitle should appear when a person starts speaking, and should disappear when the person stops speaking. 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Duration and Spotting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379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1328"/>
            <a:ext cx="8520545" cy="4525963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11500" dirty="0" smtClean="0">
                <a:solidFill>
                  <a:srgbClr val="0070C0"/>
                </a:solidFill>
              </a:rPr>
              <a:t>THANK YOU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8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Studies indicate that if a subtitle stays on screen longer than the time the viewer actually needs to read it, there is a tendency to read it again in order to avoid this, </a:t>
            </a:r>
            <a:r>
              <a:rPr lang="en-US" sz="3200" b="1" dirty="0">
                <a:solidFill>
                  <a:srgbClr val="FF0000"/>
                </a:solidFill>
              </a:rPr>
              <a:t>six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seconds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the recommended maximum exposure time to keep a full two-liner. ( Diaz Cintas and </a:t>
            </a:r>
            <a:r>
              <a:rPr lang="en-US" sz="3200" dirty="0" err="1"/>
              <a:t>Remael</a:t>
            </a:r>
            <a:r>
              <a:rPr lang="en-US" sz="3200" dirty="0"/>
              <a:t>, 2006:134-135).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Duration and Spotting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78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When there are too many words used in the subtitle to fit within the ‎duration , the software shows a red alarm , warning the </a:t>
            </a:r>
            <a:r>
              <a:rPr lang="en-US" sz="3200" dirty="0" err="1"/>
              <a:t>subtitler</a:t>
            </a:r>
            <a:r>
              <a:rPr lang="en-US" sz="3200" dirty="0"/>
              <a:t> that the ‎subtitle has gone over the limit –that is , that their subtitle is too long in ‎terms of </a:t>
            </a:r>
            <a:r>
              <a:rPr lang="en-US" sz="3200" dirty="0" smtClean="0"/>
              <a:t>duration.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Duration and Spotting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787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Duration and Spotting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Subtitles Too 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2808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7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19476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The spotting of the dialogue has to mirror the rhythm of the film and the performance of the actors , and the mindful of pauses , interruptions , and other prosodic features that characterize the original speech .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Duration and Spotting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887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4525963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200" dirty="0" smtClean="0"/>
              <a:t>One </a:t>
            </a:r>
            <a:r>
              <a:rPr lang="en-US" sz="3200" dirty="0"/>
              <a:t>of the many still images which compose a complete moving picture . </a:t>
            </a:r>
            <a:endParaRPr lang="en-US" sz="3200" dirty="0" smtClean="0"/>
          </a:p>
          <a:p>
            <a:pPr marL="109728" indent="0" algn="just">
              <a:buNone/>
            </a:pPr>
            <a:r>
              <a:rPr lang="en-US" sz="3200" dirty="0" smtClean="0"/>
              <a:t>" </a:t>
            </a:r>
            <a:r>
              <a:rPr lang="en-US" sz="3200" dirty="0"/>
              <a:t>Frame " can also be used as a unit of time , but the actual duration of it depends on the frame rate at which it is displayed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Frame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50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The frequency at which consecutive video images ( frames ) are displayed , in rapid succession , to create the visual effect of motion  expressed in frames per second , or fps .Common frame rates include 24 fps , 25 fps and 30 fps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</a:rPr>
              <a:t>Frame Rate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88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4525963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800" dirty="0"/>
              <a:t>The introduction of </a:t>
            </a:r>
            <a:r>
              <a:rPr lang="en-US" sz="2800" dirty="0" err="1"/>
              <a:t>timecodes</a:t>
            </a:r>
            <a:r>
              <a:rPr lang="en-US" sz="2800" dirty="0"/>
              <a:t> in the subtitling process brought about changes that have altered virtually all stages in the profession , from the timing of the subtitles to their engraving or projection on screen , including the way they can be archived , revised and amended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effectLst/>
              </a:rPr>
              <a:t>Timecodes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065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781</TotalTime>
  <Words>840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Technical Aspects in AVT</vt:lpstr>
      <vt:lpstr>Duration and Spotting</vt:lpstr>
      <vt:lpstr>Duration and Spotting</vt:lpstr>
      <vt:lpstr>Duration and Spotting</vt:lpstr>
      <vt:lpstr>Duration and Spotting</vt:lpstr>
      <vt:lpstr>Duration and Spotting</vt:lpstr>
      <vt:lpstr>Frame</vt:lpstr>
      <vt:lpstr>Frame Rate</vt:lpstr>
      <vt:lpstr>Timecodes </vt:lpstr>
      <vt:lpstr>Timecodes </vt:lpstr>
      <vt:lpstr>Timecodes </vt:lpstr>
      <vt:lpstr> Reading speed </vt:lpstr>
      <vt:lpstr> Reading speed </vt:lpstr>
      <vt:lpstr> Field of digital video </vt:lpstr>
      <vt:lpstr>Safe area of the text </vt:lpstr>
      <vt:lpstr> Movement of the subtitles </vt:lpstr>
      <vt:lpstr> Movement of the subtitles </vt:lpstr>
      <vt:lpstr> Movement of the subtitles </vt:lpstr>
      <vt:lpstr> Movement of the subtitles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  Definition,Types</dc:title>
  <dc:creator>Ali</dc:creator>
  <cp:lastModifiedBy>Jalil</cp:lastModifiedBy>
  <cp:revision>75</cp:revision>
  <dcterms:created xsi:type="dcterms:W3CDTF">2006-08-16T00:00:00Z</dcterms:created>
  <dcterms:modified xsi:type="dcterms:W3CDTF">2023-10-31T21:26:03Z</dcterms:modified>
</cp:coreProperties>
</file>