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86" r:id="rId4"/>
    <p:sldId id="298" r:id="rId5"/>
    <p:sldId id="287" r:id="rId6"/>
    <p:sldId id="299" r:id="rId7"/>
    <p:sldId id="288" r:id="rId8"/>
    <p:sldId id="301" r:id="rId9"/>
    <p:sldId id="294" r:id="rId10"/>
    <p:sldId id="303" r:id="rId11"/>
    <p:sldId id="304" r:id="rId12"/>
    <p:sldId id="305" r:id="rId13"/>
    <p:sldId id="306" r:id="rId14"/>
    <p:sldId id="307" r:id="rId15"/>
    <p:sldId id="295" r:id="rId16"/>
    <p:sldId id="296" r:id="rId17"/>
    <p:sldId id="302" r:id="rId18"/>
    <p:sldId id="297" r:id="rId19"/>
    <p:sldId id="309" r:id="rId20"/>
    <p:sldId id="310" r:id="rId21"/>
    <p:sldId id="311" r:id="rId22"/>
    <p:sldId id="312" r:id="rId23"/>
    <p:sldId id="27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227BBF-47CC-4332-AF31-A08398F4E281}" type="datetimeFigureOut">
              <a:rPr lang="en-US" smtClean="0"/>
              <a:t>23-Jan-24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48352C-3401-43A6-8734-E6A7D5764D6B}" type="slidenum">
              <a:rPr lang="en-US" smtClean="0"/>
              <a:t>‹#›</a:t>
            </a:fld>
            <a:endParaRPr lang="en-US"/>
          </a:p>
        </p:txBody>
      </p:sp>
    </p:spTree>
    <p:extLst>
      <p:ext uri="{BB962C8B-B14F-4D97-AF65-F5344CB8AC3E}">
        <p14:creationId xmlns:p14="http://schemas.microsoft.com/office/powerpoint/2010/main" val="61586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48352C-3401-43A6-8734-E6A7D5764D6B}" type="slidenum">
              <a:rPr lang="en-US" smtClean="0"/>
              <a:t>8</a:t>
            </a:fld>
            <a:endParaRPr lang="en-US"/>
          </a:p>
        </p:txBody>
      </p:sp>
    </p:spTree>
    <p:extLst>
      <p:ext uri="{BB962C8B-B14F-4D97-AF65-F5344CB8AC3E}">
        <p14:creationId xmlns:p14="http://schemas.microsoft.com/office/powerpoint/2010/main" val="3705337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23-Jan-24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23-Jan-24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23-Jan-24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23-Jan-24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23-Jan-24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23-Jan-24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23-Jan-24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23-Jan-24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23-Jan-24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23-Jan-24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23-Jan-24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23-Jan-24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2">
              <a:lumMod val="50000"/>
            </a:schemeClr>
          </a:solidFill>
          <a:ln w="76200">
            <a:solidFill>
              <a:schemeClr val="tx1"/>
            </a:solidFill>
          </a:ln>
        </p:spPr>
        <p:txBody>
          <a:bodyPr>
            <a:normAutofit/>
          </a:bodyPr>
          <a:lstStyle/>
          <a:p>
            <a:pPr lvl="0" algn="ctr"/>
            <a:r>
              <a:rPr lang="en-US" dirty="0" smtClean="0">
                <a:solidFill>
                  <a:schemeClr val="tx1"/>
                </a:solidFill>
                <a:effectLst/>
              </a:rPr>
              <a:t>Subtitling</a:t>
            </a:r>
            <a:endParaRPr lang="en-US" dirty="0">
              <a:solidFill>
                <a:schemeClr val="tx1"/>
              </a:solidFill>
              <a:effectLst/>
            </a:endParaRPr>
          </a:p>
        </p:txBody>
      </p:sp>
    </p:spTree>
    <p:extLst>
      <p:ext uri="{BB962C8B-B14F-4D97-AF65-F5344CB8AC3E}">
        <p14:creationId xmlns:p14="http://schemas.microsoft.com/office/powerpoint/2010/main" val="3080502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8092"/>
            <a:ext cx="8767916" cy="4525963"/>
          </a:xfrm>
        </p:spPr>
        <p:txBody>
          <a:bodyPr>
            <a:noAutofit/>
          </a:bodyPr>
          <a:lstStyle/>
          <a:p>
            <a:pPr marL="109728" indent="0">
              <a:buNone/>
            </a:pPr>
            <a:r>
              <a:rPr lang="en-US" sz="2800" dirty="0"/>
              <a:t>Watching </a:t>
            </a:r>
            <a:r>
              <a:rPr lang="en-US" sz="2800" dirty="0" smtClean="0"/>
              <a:t>the film </a:t>
            </a:r>
            <a:r>
              <a:rPr lang="en-US" sz="2800" dirty="0"/>
              <a:t>or programme in its entirety before proceeding </a:t>
            </a:r>
            <a:r>
              <a:rPr lang="en-US" sz="2800" dirty="0" smtClean="0"/>
              <a:t>to translate </a:t>
            </a:r>
            <a:r>
              <a:rPr lang="en-US" sz="2800" dirty="0"/>
              <a:t>is highly </a:t>
            </a:r>
            <a:r>
              <a:rPr lang="en-US" sz="2800" dirty="0" smtClean="0"/>
              <a:t>advisable</a:t>
            </a:r>
            <a:r>
              <a:rPr lang="en-US" sz="2800" dirty="0"/>
              <a:t>.</a:t>
            </a:r>
            <a:r>
              <a:rPr lang="en-US" sz="2800" dirty="0" smtClean="0"/>
              <a:t> </a:t>
            </a:r>
            <a:r>
              <a:rPr lang="en-US" sz="2800" dirty="0"/>
              <a:t>If time allows for it, and the translator </a:t>
            </a:r>
            <a:r>
              <a:rPr lang="en-US" sz="2800" dirty="0" smtClean="0"/>
              <a:t>works from </a:t>
            </a:r>
            <a:r>
              <a:rPr lang="en-US" sz="2800" dirty="0"/>
              <a:t>a written dialogue list, it may be a good idea to take notes of the </a:t>
            </a:r>
            <a:r>
              <a:rPr lang="en-US" sz="2800" dirty="0" smtClean="0"/>
              <a:t>points and </a:t>
            </a:r>
            <a:r>
              <a:rPr lang="en-US" sz="2800" dirty="0"/>
              <a:t>issues that could prove problematic at a later stage</a:t>
            </a:r>
            <a:r>
              <a:rPr lang="en-US" sz="2800" dirty="0" smtClean="0"/>
              <a:t>. </a:t>
            </a:r>
            <a:r>
              <a:rPr lang="en-US" sz="2800" dirty="0" err="1" smtClean="0"/>
              <a:t>Torregrosa</a:t>
            </a:r>
            <a:r>
              <a:rPr lang="en-US" sz="2800" dirty="0" smtClean="0"/>
              <a:t> (1996) suggests three areas that the translator ought to take into account </a:t>
            </a:r>
            <a:r>
              <a:rPr lang="en-US" sz="2800" b="1" dirty="0" smtClean="0"/>
              <a:t>during the first viewing of the </a:t>
            </a:r>
            <a:r>
              <a:rPr lang="en-US" sz="2800" b="1" dirty="0" err="1" smtClean="0"/>
              <a:t>programme</a:t>
            </a:r>
            <a:r>
              <a:rPr lang="en-US" sz="2800" dirty="0" smtClean="0"/>
              <a:t>, </a:t>
            </a:r>
            <a:r>
              <a:rPr lang="en-US" sz="2800" dirty="0"/>
              <a:t>to which we add a further </a:t>
            </a:r>
            <a:r>
              <a:rPr lang="en-US" sz="2800" dirty="0" smtClean="0"/>
              <a:t>two:</a:t>
            </a:r>
            <a:endParaRPr lang="en-US" sz="2800" dirty="0"/>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pPr lvl="0"/>
            <a:r>
              <a:rPr lang="en-US" sz="3200" dirty="0" smtClean="0">
                <a:solidFill>
                  <a:schemeClr val="tx1"/>
                </a:solidFill>
                <a:effectLst/>
              </a:rPr>
              <a:t>The subtitling </a:t>
            </a:r>
            <a:r>
              <a:rPr lang="en-US" sz="3200" dirty="0">
                <a:solidFill>
                  <a:schemeClr val="tx1"/>
                </a:solidFill>
                <a:effectLst/>
              </a:rPr>
              <a:t>p</a:t>
            </a:r>
            <a:r>
              <a:rPr lang="en-US" sz="3200" dirty="0" smtClean="0">
                <a:solidFill>
                  <a:schemeClr val="tx1"/>
                </a:solidFill>
                <a:effectLst/>
              </a:rPr>
              <a:t>rocess</a:t>
            </a:r>
            <a:endParaRPr lang="en-US" sz="3200" dirty="0">
              <a:solidFill>
                <a:schemeClr val="tx1"/>
              </a:solidFill>
              <a:effectLst/>
            </a:endParaRPr>
          </a:p>
        </p:txBody>
      </p:sp>
    </p:spTree>
    <p:extLst>
      <p:ext uri="{BB962C8B-B14F-4D97-AF65-F5344CB8AC3E}">
        <p14:creationId xmlns:p14="http://schemas.microsoft.com/office/powerpoint/2010/main" val="3509095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8092"/>
            <a:ext cx="8767916" cy="4525963"/>
          </a:xfrm>
        </p:spPr>
        <p:txBody>
          <a:bodyPr>
            <a:noAutofit/>
          </a:bodyPr>
          <a:lstStyle/>
          <a:p>
            <a:pPr marL="109728" indent="0">
              <a:buNone/>
            </a:pPr>
            <a:r>
              <a:rPr lang="en-US" sz="2800" dirty="0" smtClean="0"/>
              <a:t>1- Words </a:t>
            </a:r>
            <a:r>
              <a:rPr lang="en-US" sz="2800" dirty="0"/>
              <a:t>and phrases that lend themselves to a </a:t>
            </a:r>
            <a:r>
              <a:rPr lang="en-US" sz="2800" dirty="0" err="1"/>
              <a:t>polysemous</a:t>
            </a:r>
            <a:r>
              <a:rPr lang="en-US" sz="2800" dirty="0"/>
              <a:t> reading in </a:t>
            </a:r>
            <a:r>
              <a:rPr lang="en-US" sz="2800" dirty="0" smtClean="0"/>
              <a:t>the original</a:t>
            </a:r>
            <a:r>
              <a:rPr lang="en-US" sz="2800" dirty="0"/>
              <a:t>. The French encore du rouge can be translated as ‘a bit more </a:t>
            </a:r>
            <a:r>
              <a:rPr lang="en-US" sz="2800" dirty="0" smtClean="0"/>
              <a:t>of red </a:t>
            </a:r>
            <a:r>
              <a:rPr lang="en-US" sz="2800" dirty="0" err="1"/>
              <a:t>colour</a:t>
            </a:r>
            <a:r>
              <a:rPr lang="en-US" sz="2800" dirty="0"/>
              <a:t>’ or ‘a bit more red wine’ depending on the </a:t>
            </a:r>
            <a:r>
              <a:rPr lang="en-US" sz="2800" b="1" dirty="0"/>
              <a:t>image</a:t>
            </a:r>
            <a:r>
              <a:rPr lang="en-US" sz="2800" dirty="0"/>
              <a:t>. ‘Funny’ </a:t>
            </a:r>
            <a:r>
              <a:rPr lang="en-US" sz="2800" dirty="0" smtClean="0"/>
              <a:t>in English </a:t>
            </a:r>
            <a:r>
              <a:rPr lang="en-US" sz="2800" dirty="0"/>
              <a:t>can have a myriad of meanings, even opposed ones, </a:t>
            </a:r>
            <a:r>
              <a:rPr lang="en-US" sz="2800" dirty="0" smtClean="0"/>
              <a:t>depending on </a:t>
            </a:r>
            <a:r>
              <a:rPr lang="en-US" sz="2800" dirty="0"/>
              <a:t>the </a:t>
            </a:r>
            <a:r>
              <a:rPr lang="en-US" sz="2800" b="1" dirty="0"/>
              <a:t>context</a:t>
            </a:r>
            <a:r>
              <a:rPr lang="en-US" sz="2800" dirty="0"/>
              <a:t> and the </a:t>
            </a:r>
            <a:r>
              <a:rPr lang="en-US" sz="2800" b="1" dirty="0" smtClean="0"/>
              <a:t>intonation</a:t>
            </a:r>
            <a:r>
              <a:rPr lang="en-US" sz="2800" dirty="0"/>
              <a:t>.</a:t>
            </a:r>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pPr lvl="0"/>
            <a:r>
              <a:rPr lang="en-US" sz="3200" dirty="0" smtClean="0">
                <a:solidFill>
                  <a:schemeClr val="tx1"/>
                </a:solidFill>
                <a:effectLst/>
              </a:rPr>
              <a:t>The Subtitling Process</a:t>
            </a:r>
            <a:endParaRPr lang="en-US" sz="3200" dirty="0">
              <a:solidFill>
                <a:schemeClr val="tx1"/>
              </a:solidFill>
              <a:effectLst/>
            </a:endParaRPr>
          </a:p>
        </p:txBody>
      </p:sp>
    </p:spTree>
    <p:extLst>
      <p:ext uri="{BB962C8B-B14F-4D97-AF65-F5344CB8AC3E}">
        <p14:creationId xmlns:p14="http://schemas.microsoft.com/office/powerpoint/2010/main" val="501435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8092"/>
            <a:ext cx="8767916" cy="4525963"/>
          </a:xfrm>
        </p:spPr>
        <p:txBody>
          <a:bodyPr>
            <a:noAutofit/>
          </a:bodyPr>
          <a:lstStyle/>
          <a:p>
            <a:pPr marL="109537" indent="0">
              <a:buNone/>
            </a:pPr>
            <a:r>
              <a:rPr lang="en-US" sz="2800" dirty="0" smtClean="0"/>
              <a:t>2- The gender and number of some nouns, pronouns and adjectives that are not marked in English. ‘You are great’ can have many different translations into other languages, depending on whether the addressee is male or female, whether we are talking to one or several people, or whether we are being polite or informal.</a:t>
            </a:r>
            <a:endParaRPr lang="en-US" sz="2800" dirty="0"/>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pPr lvl="0"/>
            <a:r>
              <a:rPr lang="en-US" sz="3200" dirty="0" smtClean="0">
                <a:solidFill>
                  <a:schemeClr val="tx1"/>
                </a:solidFill>
                <a:effectLst/>
              </a:rPr>
              <a:t>The Subtitling Process</a:t>
            </a:r>
            <a:endParaRPr lang="en-US" sz="3200" dirty="0">
              <a:solidFill>
                <a:schemeClr val="tx1"/>
              </a:solidFill>
              <a:effectLst/>
            </a:endParaRPr>
          </a:p>
        </p:txBody>
      </p:sp>
    </p:spTree>
    <p:extLst>
      <p:ext uri="{BB962C8B-B14F-4D97-AF65-F5344CB8AC3E}">
        <p14:creationId xmlns:p14="http://schemas.microsoft.com/office/powerpoint/2010/main" val="1976276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8092"/>
            <a:ext cx="8767916" cy="4525963"/>
          </a:xfrm>
        </p:spPr>
        <p:txBody>
          <a:bodyPr>
            <a:noAutofit/>
          </a:bodyPr>
          <a:lstStyle/>
          <a:p>
            <a:pPr marL="109537" indent="0">
              <a:buNone/>
            </a:pPr>
            <a:r>
              <a:rPr lang="en-US" sz="2800" dirty="0" smtClean="0"/>
              <a:t>3- The </a:t>
            </a:r>
            <a:r>
              <a:rPr lang="en-US" sz="2800" dirty="0"/>
              <a:t>degree of familiarity shown among the characters, to decide </a:t>
            </a:r>
            <a:r>
              <a:rPr lang="en-US" sz="2800" dirty="0" smtClean="0"/>
              <a:t>whether a </a:t>
            </a:r>
            <a:r>
              <a:rPr lang="en-US" sz="2800" dirty="0"/>
              <a:t>formal or informal form of address is required, and their identity </a:t>
            </a:r>
            <a:r>
              <a:rPr lang="en-US" sz="2800" dirty="0" smtClean="0"/>
              <a:t>when being </a:t>
            </a:r>
            <a:r>
              <a:rPr lang="en-US" sz="2800" dirty="0"/>
              <a:t>referred to by pronoun. The English ‘you’ can refer to several </a:t>
            </a:r>
            <a:r>
              <a:rPr lang="en-US" sz="2800" dirty="0" smtClean="0"/>
              <a:t>people in </a:t>
            </a:r>
            <a:r>
              <a:rPr lang="en-US" sz="2800" dirty="0"/>
              <a:t>a language like Spanish: </a:t>
            </a:r>
            <a:r>
              <a:rPr lang="en-US" sz="2800" dirty="0" err="1"/>
              <a:t>tú</a:t>
            </a:r>
            <a:r>
              <a:rPr lang="en-US" sz="2800" dirty="0"/>
              <a:t> (singular, informal), </a:t>
            </a:r>
            <a:r>
              <a:rPr lang="en-US" sz="2800" dirty="0" err="1"/>
              <a:t>Usted</a:t>
            </a:r>
            <a:r>
              <a:rPr lang="en-US" sz="2800" dirty="0"/>
              <a:t> (</a:t>
            </a:r>
            <a:r>
              <a:rPr lang="en-US" sz="2800" dirty="0" smtClean="0"/>
              <a:t>singular, formal</a:t>
            </a:r>
            <a:r>
              <a:rPr lang="en-US" sz="2800" dirty="0"/>
              <a:t>), </a:t>
            </a:r>
            <a:r>
              <a:rPr lang="en-US" sz="2800" dirty="0" err="1"/>
              <a:t>Ustedes</a:t>
            </a:r>
            <a:r>
              <a:rPr lang="en-US" sz="2800" dirty="0"/>
              <a:t> (plural, formal), </a:t>
            </a:r>
            <a:r>
              <a:rPr lang="en-US" sz="2800" dirty="0" err="1"/>
              <a:t>vosotros</a:t>
            </a:r>
            <a:r>
              <a:rPr lang="en-US" sz="2800" dirty="0"/>
              <a:t> (plural, informal, </a:t>
            </a:r>
            <a:r>
              <a:rPr lang="en-US" sz="2800" dirty="0" smtClean="0"/>
              <a:t>masculine) and </a:t>
            </a:r>
            <a:r>
              <a:rPr lang="en-US" sz="2800" dirty="0" err="1"/>
              <a:t>vosotras</a:t>
            </a:r>
            <a:r>
              <a:rPr lang="en-US" sz="2800" dirty="0"/>
              <a:t> (plural, informal, feminine).</a:t>
            </a:r>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pPr lvl="0"/>
            <a:r>
              <a:rPr lang="en-US" sz="3200" dirty="0" smtClean="0">
                <a:solidFill>
                  <a:schemeClr val="tx1"/>
                </a:solidFill>
                <a:effectLst/>
              </a:rPr>
              <a:t>The Subtitling Process</a:t>
            </a:r>
            <a:endParaRPr lang="en-US" sz="3200" dirty="0">
              <a:solidFill>
                <a:schemeClr val="tx1"/>
              </a:solidFill>
              <a:effectLst/>
            </a:endParaRPr>
          </a:p>
        </p:txBody>
      </p:sp>
    </p:spTree>
    <p:extLst>
      <p:ext uri="{BB962C8B-B14F-4D97-AF65-F5344CB8AC3E}">
        <p14:creationId xmlns:p14="http://schemas.microsoft.com/office/powerpoint/2010/main" val="3817926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8092"/>
            <a:ext cx="8767916" cy="4525963"/>
          </a:xfrm>
        </p:spPr>
        <p:txBody>
          <a:bodyPr>
            <a:noAutofit/>
          </a:bodyPr>
          <a:lstStyle/>
          <a:p>
            <a:pPr marL="109537" indent="0">
              <a:buNone/>
            </a:pPr>
            <a:r>
              <a:rPr lang="en-US" sz="2600" dirty="0" smtClean="0"/>
              <a:t>4- Deictic </a:t>
            </a:r>
            <a:r>
              <a:rPr lang="en-US" sz="2600" dirty="0"/>
              <a:t>units as ‘this/these’, ‘that/those’, ‘here/there’, etc. may </a:t>
            </a:r>
            <a:r>
              <a:rPr lang="en-US" sz="2600" dirty="0" smtClean="0"/>
              <a:t>have referents </a:t>
            </a:r>
            <a:r>
              <a:rPr lang="en-US" sz="2600" dirty="0"/>
              <a:t>that appear on screen and do not need to be translated. </a:t>
            </a:r>
            <a:r>
              <a:rPr lang="en-US" sz="2600" dirty="0" smtClean="0"/>
              <a:t>Alternatively, obscure </a:t>
            </a:r>
            <a:r>
              <a:rPr lang="en-US" sz="2600" dirty="0"/>
              <a:t>or long terms that are </a:t>
            </a:r>
            <a:r>
              <a:rPr lang="en-US" sz="2600" dirty="0" smtClean="0"/>
              <a:t>difficult </a:t>
            </a:r>
            <a:r>
              <a:rPr lang="en-US" sz="2600" dirty="0"/>
              <a:t>to translate may </a:t>
            </a:r>
            <a:r>
              <a:rPr lang="en-US" sz="2600" dirty="0" smtClean="0"/>
              <a:t>refer to </a:t>
            </a:r>
            <a:r>
              <a:rPr lang="en-US" sz="2600" dirty="0"/>
              <a:t>objects that appear on screen and can be rendered by means of </a:t>
            </a:r>
            <a:r>
              <a:rPr lang="en-US" sz="2600" dirty="0" smtClean="0"/>
              <a:t>a deictic.</a:t>
            </a:r>
          </a:p>
          <a:p>
            <a:pPr marL="109537" indent="0">
              <a:buNone/>
            </a:pPr>
            <a:endParaRPr lang="en-US" sz="2600" dirty="0"/>
          </a:p>
          <a:p>
            <a:pPr marL="109537" indent="0">
              <a:buNone/>
            </a:pPr>
            <a:r>
              <a:rPr lang="en-US" sz="2600" dirty="0"/>
              <a:t>5. Exclamations with no </a:t>
            </a:r>
            <a:r>
              <a:rPr lang="en-US" sz="2600" dirty="0" smtClean="0"/>
              <a:t>fixed </a:t>
            </a:r>
            <a:r>
              <a:rPr lang="en-US" sz="2600" dirty="0"/>
              <a:t>meaning that can only be appreciated in </a:t>
            </a:r>
            <a:r>
              <a:rPr lang="en-US" sz="2600" dirty="0" smtClean="0"/>
              <a:t>a given </a:t>
            </a:r>
            <a:r>
              <a:rPr lang="en-US" sz="2600" dirty="0"/>
              <a:t>context, such as ‘oh, my</a:t>
            </a:r>
            <a:r>
              <a:rPr lang="en-US" sz="2600" dirty="0" smtClean="0"/>
              <a:t>’, </a:t>
            </a:r>
            <a:r>
              <a:rPr lang="en-US" sz="2600" dirty="0"/>
              <a:t>‘Christ’, ‘blimey’, </a:t>
            </a:r>
            <a:r>
              <a:rPr lang="en-US" sz="2600" dirty="0" smtClean="0"/>
              <a:t>and the </a:t>
            </a:r>
            <a:r>
              <a:rPr lang="en-US" sz="2600" dirty="0"/>
              <a:t>like.</a:t>
            </a:r>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pPr lvl="0"/>
            <a:r>
              <a:rPr lang="en-US" sz="3200" dirty="0" smtClean="0">
                <a:solidFill>
                  <a:schemeClr val="tx1"/>
                </a:solidFill>
                <a:effectLst/>
              </a:rPr>
              <a:t>The Subtitling Process</a:t>
            </a:r>
            <a:endParaRPr lang="en-US" sz="3200" dirty="0">
              <a:solidFill>
                <a:schemeClr val="tx1"/>
              </a:solidFill>
              <a:effectLst/>
            </a:endParaRPr>
          </a:p>
        </p:txBody>
      </p:sp>
    </p:spTree>
    <p:extLst>
      <p:ext uri="{BB962C8B-B14F-4D97-AF65-F5344CB8AC3E}">
        <p14:creationId xmlns:p14="http://schemas.microsoft.com/office/powerpoint/2010/main" val="77213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8"/>
            <a:ext cx="8844116" cy="4525963"/>
          </a:xfrm>
        </p:spPr>
        <p:txBody>
          <a:bodyPr>
            <a:noAutofit/>
          </a:bodyPr>
          <a:lstStyle/>
          <a:p>
            <a:pPr marL="109728" indent="0">
              <a:buNone/>
            </a:pPr>
            <a:r>
              <a:rPr lang="en-US" sz="4400" baseline="-25000" dirty="0"/>
              <a:t>The next stage is </a:t>
            </a:r>
            <a:r>
              <a:rPr lang="en-US" sz="4400" b="1" baseline="-25000" dirty="0">
                <a:solidFill>
                  <a:srgbClr val="FF0000"/>
                </a:solidFill>
              </a:rPr>
              <a:t>spotting</a:t>
            </a:r>
            <a:r>
              <a:rPr lang="en-US" sz="4400" baseline="-25000" dirty="0"/>
              <a:t>, also known as </a:t>
            </a:r>
            <a:r>
              <a:rPr lang="en-US" sz="4400" baseline="-25000" dirty="0">
                <a:solidFill>
                  <a:srgbClr val="FF0000"/>
                </a:solidFill>
              </a:rPr>
              <a:t>timing</a:t>
            </a:r>
            <a:r>
              <a:rPr lang="en-US" sz="4400" baseline="-25000" dirty="0"/>
              <a:t> and </a:t>
            </a:r>
            <a:r>
              <a:rPr lang="en-US" sz="4400" baseline="-25000" dirty="0">
                <a:solidFill>
                  <a:srgbClr val="FF0000"/>
                </a:solidFill>
              </a:rPr>
              <a:t>cueing</a:t>
            </a:r>
            <a:r>
              <a:rPr lang="en-US" sz="4400" baseline="-25000" dirty="0"/>
              <a:t>. It consists in deciding the ‎precise moment when a subtitle should appear on screen (in-time) and when a subtitle ‎should disappear from the screen (out-time). This is usually done by technicians who ‎usually do not have a good knowledge of the language spoken in the film.‎</a:t>
            </a:r>
            <a:endParaRPr lang="en-US" sz="4400" baseline="-25000" dirty="0" smtClean="0"/>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pPr lvl="0"/>
            <a:r>
              <a:rPr lang="en-US" sz="3200" dirty="0">
                <a:solidFill>
                  <a:schemeClr val="tx1"/>
                </a:solidFill>
                <a:effectLst/>
              </a:rPr>
              <a:t>The subtitling process</a:t>
            </a:r>
          </a:p>
        </p:txBody>
      </p:sp>
    </p:spTree>
    <p:extLst>
      <p:ext uri="{BB962C8B-B14F-4D97-AF65-F5344CB8AC3E}">
        <p14:creationId xmlns:p14="http://schemas.microsoft.com/office/powerpoint/2010/main" val="885109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8"/>
            <a:ext cx="8844116" cy="4525963"/>
          </a:xfrm>
        </p:spPr>
        <p:txBody>
          <a:bodyPr>
            <a:noAutofit/>
          </a:bodyPr>
          <a:lstStyle/>
          <a:p>
            <a:pPr marL="109728" indent="0">
              <a:buNone/>
            </a:pPr>
            <a:r>
              <a:rPr lang="en-US" sz="4400" baseline="-25000" dirty="0"/>
              <a:t>A copy of the film and the dialogue is then sent to the </a:t>
            </a:r>
            <a:r>
              <a:rPr lang="en-US" sz="4400" b="1" baseline="-25000" dirty="0"/>
              <a:t>translator</a:t>
            </a:r>
            <a:r>
              <a:rPr lang="en-US" sz="4400" baseline="-25000" dirty="0"/>
              <a:t>. Moreover, translator ‎sometimes work without having any access to the screen version of the film or from a ‎soundtrack without a copy of the written text. This occurs when clients are afraid that ‎illegal copies will be made or perhaps when there are tight deadlines.‎</a:t>
            </a:r>
            <a:endParaRPr lang="en-US" sz="4400" baseline="-25000" dirty="0" smtClean="0"/>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pPr lvl="0"/>
            <a:r>
              <a:rPr lang="en-US" sz="3200" dirty="0">
                <a:solidFill>
                  <a:schemeClr val="tx1"/>
                </a:solidFill>
                <a:effectLst/>
              </a:rPr>
              <a:t>The subtitling process</a:t>
            </a:r>
          </a:p>
        </p:txBody>
      </p:sp>
    </p:spTree>
    <p:extLst>
      <p:ext uri="{BB962C8B-B14F-4D97-AF65-F5344CB8AC3E}">
        <p14:creationId xmlns:p14="http://schemas.microsoft.com/office/powerpoint/2010/main" val="171785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Difference Between a CCSL and CDSL​ | Talking Type Cap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474" y="0"/>
            <a:ext cx="5644926" cy="731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288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8"/>
            <a:ext cx="8917858" cy="4525963"/>
          </a:xfrm>
        </p:spPr>
        <p:txBody>
          <a:bodyPr>
            <a:noAutofit/>
          </a:bodyPr>
          <a:lstStyle/>
          <a:p>
            <a:pPr marL="109728" indent="0">
              <a:buNone/>
            </a:pPr>
            <a:r>
              <a:rPr lang="en-US" sz="4400" baseline="-25000" dirty="0"/>
              <a:t>In the third stage the translator can start translating the text from the source to the target ‎language. Once the translation is over it is sent to the client. The translator </a:t>
            </a:r>
            <a:r>
              <a:rPr lang="en-US" sz="4400" baseline="-25000" dirty="0" smtClean="0"/>
              <a:t>was not </a:t>
            </a:r>
            <a:r>
              <a:rPr lang="en-US" sz="4400" baseline="-25000" dirty="0"/>
              <a:t>‎asked to produce the actual subtitles, but rather the text translation, </a:t>
            </a:r>
            <a:r>
              <a:rPr lang="en-US" sz="4400" baseline="-25000" dirty="0" smtClean="0"/>
              <a:t>the translation  undergoes </a:t>
            </a:r>
            <a:r>
              <a:rPr lang="en-US" sz="4400" baseline="-25000" dirty="0"/>
              <a:t>an adaptation process. Due to the constraints imposed by the medium a ‎technician or </a:t>
            </a:r>
            <a:r>
              <a:rPr lang="en-US" sz="4400" b="1" baseline="-25000" dirty="0"/>
              <a:t>adaptor</a:t>
            </a:r>
            <a:r>
              <a:rPr lang="en-US" sz="4400" baseline="-25000" dirty="0"/>
              <a:t> has to adjust the translation to an </a:t>
            </a:r>
            <a:r>
              <a:rPr lang="en-US" sz="4400" baseline="-25000" dirty="0" smtClean="0"/>
              <a:t>appropriate subtitling </a:t>
            </a:r>
            <a:r>
              <a:rPr lang="en-US" sz="4400" baseline="-25000" dirty="0"/>
              <a:t>‎length</a:t>
            </a:r>
            <a:r>
              <a:rPr lang="en-US" sz="4400" baseline="-25000" dirty="0" smtClean="0"/>
              <a:t>. (</a:t>
            </a:r>
            <a:r>
              <a:rPr lang="en-US" sz="4400" baseline="-25000" dirty="0"/>
              <a:t>Diaz Cintas &amp; </a:t>
            </a:r>
            <a:r>
              <a:rPr lang="en-US" sz="4400" baseline="-25000" dirty="0" err="1"/>
              <a:t>Remael</a:t>
            </a:r>
            <a:r>
              <a:rPr lang="en-US" sz="4400" baseline="-25000" dirty="0"/>
              <a:t>, 2006:98).‎</a:t>
            </a:r>
            <a:endParaRPr lang="en-US" sz="4400" baseline="-25000" dirty="0" smtClean="0"/>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pPr lvl="0"/>
            <a:r>
              <a:rPr lang="en-US" sz="3200" dirty="0">
                <a:solidFill>
                  <a:schemeClr val="tx1"/>
                </a:solidFill>
                <a:effectLst/>
              </a:rPr>
              <a:t>The subtitling process</a:t>
            </a:r>
          </a:p>
        </p:txBody>
      </p:sp>
    </p:spTree>
    <p:extLst>
      <p:ext uri="{BB962C8B-B14F-4D97-AF65-F5344CB8AC3E}">
        <p14:creationId xmlns:p14="http://schemas.microsoft.com/office/powerpoint/2010/main" val="1636177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8092"/>
            <a:ext cx="8767916" cy="4525963"/>
          </a:xfrm>
        </p:spPr>
        <p:txBody>
          <a:bodyPr>
            <a:noAutofit/>
          </a:bodyPr>
          <a:lstStyle/>
          <a:p>
            <a:pPr marL="109728" indent="0">
              <a:buNone/>
            </a:pPr>
            <a:r>
              <a:rPr lang="en-US" sz="2800" dirty="0"/>
              <a:t>Revision and proofreading of the subtitles (in a printed version) is </a:t>
            </a:r>
            <a:r>
              <a:rPr lang="en-US" sz="2800" dirty="0" smtClean="0"/>
              <a:t>done to </a:t>
            </a:r>
            <a:r>
              <a:rPr lang="en-US" sz="2800" dirty="0"/>
              <a:t>detect any possible mistakes and guarantee a </a:t>
            </a:r>
            <a:r>
              <a:rPr lang="en-US" sz="2800" dirty="0" smtClean="0"/>
              <a:t>final </a:t>
            </a:r>
            <a:r>
              <a:rPr lang="en-US" sz="2800" dirty="0"/>
              <a:t>product of high </a:t>
            </a:r>
            <a:r>
              <a:rPr lang="en-US" sz="2800" dirty="0" smtClean="0"/>
              <a:t>quality. Ideally</a:t>
            </a:r>
            <a:r>
              <a:rPr lang="en-US" sz="2800" dirty="0"/>
              <a:t>, a different person should be responsible for this task. Any </a:t>
            </a:r>
            <a:r>
              <a:rPr lang="en-US" sz="2800" dirty="0" smtClean="0"/>
              <a:t>mistranslations or </a:t>
            </a:r>
            <a:r>
              <a:rPr lang="en-US" sz="2800" dirty="0"/>
              <a:t>typos must be corrected. Spelling mistakes seem to be more </a:t>
            </a:r>
            <a:r>
              <a:rPr lang="en-US" sz="2800" dirty="0" smtClean="0"/>
              <a:t>noticeable on </a:t>
            </a:r>
            <a:r>
              <a:rPr lang="en-US" sz="2800" dirty="0"/>
              <a:t>a screen than on a page, and they must be avoided at all costs. Their </a:t>
            </a:r>
            <a:r>
              <a:rPr lang="en-US" sz="2800" dirty="0" smtClean="0"/>
              <a:t>presence in </a:t>
            </a:r>
            <a:r>
              <a:rPr lang="en-US" sz="2800" dirty="0"/>
              <a:t>a subtitle may not only be irritating but may also distance the </a:t>
            </a:r>
            <a:r>
              <a:rPr lang="en-US" sz="2800" dirty="0" smtClean="0"/>
              <a:t>viewer from </a:t>
            </a:r>
            <a:r>
              <a:rPr lang="en-US" sz="2800" dirty="0"/>
              <a:t>the whole process.</a:t>
            </a:r>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pPr lvl="0"/>
            <a:r>
              <a:rPr lang="en-US" sz="3200" dirty="0" smtClean="0">
                <a:solidFill>
                  <a:schemeClr val="tx1"/>
                </a:solidFill>
                <a:effectLst/>
              </a:rPr>
              <a:t>The Subtitling Process</a:t>
            </a:r>
            <a:endParaRPr lang="en-US" sz="3200" dirty="0">
              <a:solidFill>
                <a:schemeClr val="tx1"/>
              </a:solidFill>
              <a:effectLst/>
            </a:endParaRPr>
          </a:p>
        </p:txBody>
      </p:sp>
    </p:spTree>
    <p:extLst>
      <p:ext uri="{BB962C8B-B14F-4D97-AF65-F5344CB8AC3E}">
        <p14:creationId xmlns:p14="http://schemas.microsoft.com/office/powerpoint/2010/main" val="2341563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767916" cy="4525963"/>
          </a:xfrm>
        </p:spPr>
        <p:txBody>
          <a:bodyPr>
            <a:noAutofit/>
          </a:bodyPr>
          <a:lstStyle/>
          <a:p>
            <a:pPr marL="109728" indent="0">
              <a:buNone/>
            </a:pPr>
            <a:r>
              <a:rPr lang="en-US" sz="2600" dirty="0"/>
              <a:t>All subtitled </a:t>
            </a:r>
            <a:r>
              <a:rPr lang="en-US" sz="2600" dirty="0" err="1"/>
              <a:t>programmes</a:t>
            </a:r>
            <a:r>
              <a:rPr lang="en-US" sz="2600" dirty="0"/>
              <a:t> are made up of three main components: </a:t>
            </a:r>
            <a:r>
              <a:rPr lang="en-US" sz="2600" b="1" u="sng" dirty="0" smtClean="0"/>
              <a:t>the spoken </a:t>
            </a:r>
            <a:r>
              <a:rPr lang="en-US" sz="2600" b="1" u="sng" dirty="0"/>
              <a:t>word, the image and the subtitles.</a:t>
            </a:r>
            <a:r>
              <a:rPr lang="en-US" sz="2600" dirty="0"/>
              <a:t> The interaction of these </a:t>
            </a:r>
            <a:r>
              <a:rPr lang="en-US" sz="2600" dirty="0" smtClean="0"/>
              <a:t>three components</a:t>
            </a:r>
            <a:r>
              <a:rPr lang="en-US" sz="2600" dirty="0"/>
              <a:t>, along with the viewer’s ability to read both the images and </a:t>
            </a:r>
            <a:r>
              <a:rPr lang="en-US" sz="2600" dirty="0" smtClean="0"/>
              <a:t>the written </a:t>
            </a:r>
            <a:r>
              <a:rPr lang="en-US" sz="2600" dirty="0"/>
              <a:t>text at a particular speed, and the actual size of the screen, determine</a:t>
            </a:r>
          </a:p>
          <a:p>
            <a:pPr marL="109728" indent="0">
              <a:buNone/>
            </a:pPr>
            <a:r>
              <a:rPr lang="en-US" sz="2600" dirty="0"/>
              <a:t>the basic characteristics of the audiovisual medium. Subtitles must </a:t>
            </a:r>
            <a:r>
              <a:rPr lang="en-US" sz="2600" dirty="0" smtClean="0"/>
              <a:t>appear in </a:t>
            </a:r>
            <a:r>
              <a:rPr lang="en-US" sz="2600" dirty="0"/>
              <a:t>synchrony with the image and dialogue, provide a semantically adequate</a:t>
            </a:r>
          </a:p>
          <a:p>
            <a:pPr marL="109728" indent="0">
              <a:buNone/>
            </a:pPr>
            <a:r>
              <a:rPr lang="en-US" sz="2600" dirty="0"/>
              <a:t>account of the SL dialogue, and remain displayed on screen long enough </a:t>
            </a:r>
            <a:r>
              <a:rPr lang="en-US" sz="2600" dirty="0" smtClean="0"/>
              <a:t>for the </a:t>
            </a:r>
            <a:r>
              <a:rPr lang="en-US" sz="2600" dirty="0"/>
              <a:t>viewers to be able to read them.</a:t>
            </a:r>
            <a:endParaRPr lang="en-US" sz="2600" b="1" dirty="0"/>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pPr lvl="0"/>
            <a:r>
              <a:rPr lang="en-US" sz="3200" dirty="0" smtClean="0">
                <a:solidFill>
                  <a:schemeClr val="tx1"/>
                </a:solidFill>
                <a:effectLst/>
              </a:rPr>
              <a:t>Subtitling</a:t>
            </a:r>
            <a:endParaRPr lang="en-US" sz="3200" dirty="0">
              <a:solidFill>
                <a:schemeClr val="tx1"/>
              </a:solidFill>
              <a:effectLst/>
            </a:endParaRPr>
          </a:p>
        </p:txBody>
      </p:sp>
    </p:spTree>
    <p:extLst>
      <p:ext uri="{BB962C8B-B14F-4D97-AF65-F5344CB8AC3E}">
        <p14:creationId xmlns:p14="http://schemas.microsoft.com/office/powerpoint/2010/main" val="1733796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8092"/>
            <a:ext cx="8767916" cy="4525963"/>
          </a:xfrm>
        </p:spPr>
        <p:txBody>
          <a:bodyPr>
            <a:noAutofit/>
          </a:bodyPr>
          <a:lstStyle/>
          <a:p>
            <a:pPr marL="109728" indent="0">
              <a:buNone/>
            </a:pPr>
            <a:r>
              <a:rPr lang="en-US" sz="3200" dirty="0"/>
              <a:t>As </a:t>
            </a:r>
            <a:r>
              <a:rPr lang="en-US" sz="3200" dirty="0" smtClean="0"/>
              <a:t>a matter </a:t>
            </a:r>
            <a:r>
              <a:rPr lang="en-US" sz="3200" dirty="0"/>
              <a:t>of principle, translators should have a say in the proposed changes </a:t>
            </a:r>
            <a:r>
              <a:rPr lang="en-US" sz="3200" dirty="0" smtClean="0"/>
              <a:t>and be </a:t>
            </a:r>
            <a:r>
              <a:rPr lang="en-US" sz="3200" dirty="0"/>
              <a:t>entitled to a copy of the </a:t>
            </a:r>
            <a:r>
              <a:rPr lang="en-US" sz="3200" dirty="0" smtClean="0"/>
              <a:t> final</a:t>
            </a:r>
            <a:r>
              <a:rPr lang="en-US" sz="3200" dirty="0"/>
              <a:t>, revised subtitles to see the type of </a:t>
            </a:r>
            <a:r>
              <a:rPr lang="en-US" sz="3200" dirty="0" smtClean="0"/>
              <a:t>amendments and </a:t>
            </a:r>
            <a:r>
              <a:rPr lang="en-US" sz="3200" dirty="0"/>
              <a:t>alterations that have been made to their translations. It helps </a:t>
            </a:r>
            <a:r>
              <a:rPr lang="en-US" sz="3200" dirty="0" smtClean="0"/>
              <a:t>not only </a:t>
            </a:r>
            <a:r>
              <a:rPr lang="en-US" sz="3200" dirty="0"/>
              <a:t>to improve one’s work but also to become familiar with the likes and</a:t>
            </a:r>
          </a:p>
          <a:p>
            <a:pPr marL="109728" indent="0">
              <a:buNone/>
            </a:pPr>
            <a:r>
              <a:rPr lang="en-US" sz="3200" dirty="0"/>
              <a:t>dislikes of the clients.</a:t>
            </a:r>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pPr lvl="0"/>
            <a:r>
              <a:rPr lang="en-US" sz="3200" dirty="0" smtClean="0">
                <a:solidFill>
                  <a:schemeClr val="tx1"/>
                </a:solidFill>
                <a:effectLst/>
              </a:rPr>
              <a:t>The Subtitling Process</a:t>
            </a:r>
            <a:endParaRPr lang="en-US" sz="3200" dirty="0">
              <a:solidFill>
                <a:schemeClr val="tx1"/>
              </a:solidFill>
              <a:effectLst/>
            </a:endParaRPr>
          </a:p>
        </p:txBody>
      </p:sp>
    </p:spTree>
    <p:extLst>
      <p:ext uri="{BB962C8B-B14F-4D97-AF65-F5344CB8AC3E}">
        <p14:creationId xmlns:p14="http://schemas.microsoft.com/office/powerpoint/2010/main" val="413871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8092"/>
            <a:ext cx="8767916" cy="4525963"/>
          </a:xfrm>
        </p:spPr>
        <p:txBody>
          <a:bodyPr>
            <a:noAutofit/>
          </a:bodyPr>
          <a:lstStyle/>
          <a:p>
            <a:pPr marL="109728" indent="0">
              <a:buNone/>
            </a:pPr>
            <a:r>
              <a:rPr lang="en-US" sz="2800" dirty="0"/>
              <a:t>Before inserting the subtitles on the celluloid, a </a:t>
            </a:r>
            <a:r>
              <a:rPr lang="en-US" sz="2800" b="1" dirty="0"/>
              <a:t>simulation</a:t>
            </a:r>
            <a:r>
              <a:rPr lang="en-US" sz="2800" dirty="0"/>
              <a:t> of what the </a:t>
            </a:r>
            <a:r>
              <a:rPr lang="en-US" sz="2800" dirty="0" smtClean="0"/>
              <a:t>film is </a:t>
            </a:r>
            <a:r>
              <a:rPr lang="en-US" sz="2800" dirty="0"/>
              <a:t>going to look like with the subtitles on it is carried out in the presence of </a:t>
            </a:r>
            <a:r>
              <a:rPr lang="en-US" sz="2800" dirty="0" smtClean="0"/>
              <a:t>the client</a:t>
            </a:r>
            <a:r>
              <a:rPr lang="en-US" sz="2800" dirty="0"/>
              <a:t>. If needed, amendments or changes are incorporated at this stage. </a:t>
            </a:r>
            <a:endParaRPr lang="en-US" sz="2800" dirty="0" smtClean="0"/>
          </a:p>
          <a:p>
            <a:pPr marL="109728" indent="0">
              <a:buNone/>
            </a:pPr>
            <a:endParaRPr lang="en-US" sz="2800" dirty="0"/>
          </a:p>
          <a:p>
            <a:pPr marL="109728" indent="0">
              <a:buNone/>
            </a:pPr>
            <a:r>
              <a:rPr lang="en-US" sz="2800" dirty="0" smtClean="0"/>
              <a:t>Some of </a:t>
            </a:r>
            <a:r>
              <a:rPr lang="en-US" sz="2800" dirty="0"/>
              <a:t>the big distribution companies have the </a:t>
            </a:r>
            <a:r>
              <a:rPr lang="en-US" sz="2800" dirty="0" smtClean="0"/>
              <a:t>figure </a:t>
            </a:r>
            <a:r>
              <a:rPr lang="en-US" sz="2800" dirty="0"/>
              <a:t>of the </a:t>
            </a:r>
            <a:r>
              <a:rPr lang="en-US" sz="2800" b="1" dirty="0"/>
              <a:t>supervisor</a:t>
            </a:r>
            <a:r>
              <a:rPr lang="en-US" sz="2800" dirty="0"/>
              <a:t>, </a:t>
            </a:r>
            <a:r>
              <a:rPr lang="en-US" sz="2800" dirty="0" smtClean="0"/>
              <a:t>responsible for </a:t>
            </a:r>
            <a:r>
              <a:rPr lang="en-US" sz="2800" dirty="0"/>
              <a:t>this, well enshrined in their working routines.</a:t>
            </a:r>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pPr lvl="0"/>
            <a:r>
              <a:rPr lang="en-US" sz="3200" dirty="0" smtClean="0">
                <a:solidFill>
                  <a:schemeClr val="tx1"/>
                </a:solidFill>
                <a:effectLst/>
              </a:rPr>
              <a:t>The Subtitling Process</a:t>
            </a:r>
            <a:endParaRPr lang="en-US" sz="3200" dirty="0">
              <a:solidFill>
                <a:schemeClr val="tx1"/>
              </a:solidFill>
              <a:effectLst/>
            </a:endParaRPr>
          </a:p>
        </p:txBody>
      </p:sp>
    </p:spTree>
    <p:extLst>
      <p:ext uri="{BB962C8B-B14F-4D97-AF65-F5344CB8AC3E}">
        <p14:creationId xmlns:p14="http://schemas.microsoft.com/office/powerpoint/2010/main" val="3558698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51037"/>
            <a:ext cx="8767916" cy="4525963"/>
          </a:xfrm>
        </p:spPr>
        <p:txBody>
          <a:bodyPr>
            <a:noAutofit/>
          </a:bodyPr>
          <a:lstStyle/>
          <a:p>
            <a:pPr marL="639763" indent="0">
              <a:buNone/>
            </a:pPr>
            <a:r>
              <a:rPr lang="en-US" sz="2400" i="1" dirty="0">
                <a:solidFill>
                  <a:srgbClr val="FF0000"/>
                </a:solidFill>
              </a:rPr>
              <a:t>It is important not to forget that both translators and </a:t>
            </a:r>
            <a:r>
              <a:rPr lang="en-US" sz="2400" i="1" dirty="0" err="1">
                <a:solidFill>
                  <a:srgbClr val="FF0000"/>
                </a:solidFill>
              </a:rPr>
              <a:t>subtitlers</a:t>
            </a:r>
            <a:r>
              <a:rPr lang="en-US" sz="2400" i="1" dirty="0">
                <a:solidFill>
                  <a:srgbClr val="FF0000"/>
                </a:solidFill>
              </a:rPr>
              <a:t> do </a:t>
            </a:r>
            <a:r>
              <a:rPr lang="en-US" sz="2400" i="1" dirty="0" smtClean="0">
                <a:solidFill>
                  <a:srgbClr val="FF0000"/>
                </a:solidFill>
              </a:rPr>
              <a:t>nothing more </a:t>
            </a:r>
            <a:r>
              <a:rPr lang="en-US" sz="2400" i="1" dirty="0">
                <a:solidFill>
                  <a:srgbClr val="FF0000"/>
                </a:solidFill>
              </a:rPr>
              <a:t>than come up with a subtitling proposal for the client, who at </a:t>
            </a:r>
            <a:r>
              <a:rPr lang="en-US" sz="2400" i="1" dirty="0" smtClean="0">
                <a:solidFill>
                  <a:srgbClr val="FF0000"/>
                </a:solidFill>
              </a:rPr>
              <a:t>any moment </a:t>
            </a:r>
            <a:r>
              <a:rPr lang="en-US" sz="2400" i="1" dirty="0">
                <a:solidFill>
                  <a:srgbClr val="FF0000"/>
                </a:solidFill>
              </a:rPr>
              <a:t>can change, delete, substitute… whatever s/he wants, in </a:t>
            </a:r>
            <a:r>
              <a:rPr lang="en-US" sz="2400" i="1" dirty="0" smtClean="0">
                <a:solidFill>
                  <a:srgbClr val="FF0000"/>
                </a:solidFill>
              </a:rPr>
              <a:t>terms of </a:t>
            </a:r>
            <a:r>
              <a:rPr lang="en-US" sz="2400" i="1" dirty="0">
                <a:solidFill>
                  <a:srgbClr val="FF0000"/>
                </a:solidFill>
              </a:rPr>
              <a:t>text or spotting </a:t>
            </a:r>
            <a:r>
              <a:rPr lang="en-US" sz="2400" i="1" dirty="0" smtClean="0">
                <a:solidFill>
                  <a:srgbClr val="FF0000"/>
                </a:solidFill>
              </a:rPr>
              <a:t>.</a:t>
            </a:r>
          </a:p>
          <a:p>
            <a:pPr marL="109728" indent="0">
              <a:buNone/>
            </a:pPr>
            <a:endParaRPr lang="en-US" sz="2400" dirty="0"/>
          </a:p>
          <a:p>
            <a:pPr marL="109728" indent="0">
              <a:buNone/>
            </a:pPr>
            <a:r>
              <a:rPr lang="en-US" sz="2400" b="1" dirty="0"/>
              <a:t>The traditional, academic perception of translation as an individual </a:t>
            </a:r>
            <a:r>
              <a:rPr lang="en-US" sz="2400" b="1" dirty="0" smtClean="0"/>
              <a:t>activity clashes </a:t>
            </a:r>
            <a:r>
              <a:rPr lang="en-US" sz="2400" b="1" dirty="0"/>
              <a:t>here head-on </a:t>
            </a:r>
            <a:r>
              <a:rPr lang="en-US" sz="2400" b="1" dirty="0" smtClean="0"/>
              <a:t>with professional </a:t>
            </a:r>
            <a:r>
              <a:rPr lang="en-US" sz="2400" b="1" dirty="0"/>
              <a:t>reality.</a:t>
            </a:r>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pPr lvl="0"/>
            <a:r>
              <a:rPr lang="en-US" sz="3200" dirty="0" smtClean="0">
                <a:solidFill>
                  <a:schemeClr val="tx1"/>
                </a:solidFill>
                <a:effectLst/>
              </a:rPr>
              <a:t>The Subtitling Process</a:t>
            </a:r>
            <a:endParaRPr lang="en-US" sz="3200" dirty="0">
              <a:solidFill>
                <a:schemeClr val="tx1"/>
              </a:solidFill>
              <a:effectLst/>
            </a:endParaRPr>
          </a:p>
        </p:txBody>
      </p:sp>
    </p:spTree>
    <p:extLst>
      <p:ext uri="{BB962C8B-B14F-4D97-AF65-F5344CB8AC3E}">
        <p14:creationId xmlns:p14="http://schemas.microsoft.com/office/powerpoint/2010/main" val="3052484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81328"/>
            <a:ext cx="8520545" cy="4525963"/>
          </a:xfrm>
        </p:spPr>
        <p:txBody>
          <a:bodyPr>
            <a:noAutofit/>
          </a:bodyPr>
          <a:lstStyle/>
          <a:p>
            <a:pPr marL="109728" indent="0" algn="ctr">
              <a:buNone/>
            </a:pPr>
            <a:r>
              <a:rPr lang="en-US" sz="11500" dirty="0" smtClean="0">
                <a:solidFill>
                  <a:srgbClr val="0070C0"/>
                </a:solidFill>
              </a:rPr>
              <a:t>THANK YOU</a:t>
            </a:r>
            <a:endParaRPr lang="en-US" sz="11500" dirty="0">
              <a:solidFill>
                <a:srgbClr val="0070C0"/>
              </a:solidFill>
            </a:endParaRPr>
          </a:p>
        </p:txBody>
      </p:sp>
    </p:spTree>
    <p:extLst>
      <p:ext uri="{BB962C8B-B14F-4D97-AF65-F5344CB8AC3E}">
        <p14:creationId xmlns:p14="http://schemas.microsoft.com/office/powerpoint/2010/main" val="3233588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8"/>
            <a:ext cx="8844116" cy="4525963"/>
          </a:xfrm>
        </p:spPr>
        <p:txBody>
          <a:bodyPr>
            <a:noAutofit/>
          </a:bodyPr>
          <a:lstStyle/>
          <a:p>
            <a:pPr marL="109728" indent="0">
              <a:buNone/>
            </a:pPr>
            <a:r>
              <a:rPr lang="en-US" sz="3600" baseline="-25000" dirty="0"/>
              <a:t>New and innovative professional activities such as subtitling for </a:t>
            </a:r>
            <a:r>
              <a:rPr lang="en-US" sz="3600" baseline="-25000" dirty="0" smtClean="0"/>
              <a:t>the deaf </a:t>
            </a:r>
            <a:r>
              <a:rPr lang="en-US" sz="3600" baseline="-25000" dirty="0"/>
              <a:t>and the hard-of-hearing (SDH) and </a:t>
            </a:r>
            <a:r>
              <a:rPr lang="en-US" sz="3600" baseline="-25000" dirty="0" smtClean="0"/>
              <a:t>Audio Description </a:t>
            </a:r>
            <a:r>
              <a:rPr lang="en-US" sz="3600" baseline="-25000" dirty="0"/>
              <a:t>for the blind </a:t>
            </a:r>
            <a:r>
              <a:rPr lang="en-US" sz="3600" baseline="-25000" dirty="0" smtClean="0"/>
              <a:t>and the </a:t>
            </a:r>
            <a:r>
              <a:rPr lang="en-US" sz="3600" baseline="-25000" dirty="0"/>
              <a:t>partially sighted (AD) are also making a place </a:t>
            </a:r>
            <a:r>
              <a:rPr lang="en-US" sz="3600" baseline="-25000" dirty="0" smtClean="0"/>
              <a:t>for </a:t>
            </a:r>
            <a:r>
              <a:rPr lang="en-US" sz="3600" baseline="-25000" dirty="0"/>
              <a:t>themselves </a:t>
            </a:r>
            <a:r>
              <a:rPr lang="en-US" sz="3600" baseline="-25000" dirty="0" smtClean="0"/>
              <a:t>within AVT.</a:t>
            </a:r>
          </a:p>
          <a:p>
            <a:pPr marL="109728" indent="0">
              <a:buNone/>
            </a:pPr>
            <a:r>
              <a:rPr lang="en-US" sz="3600" baseline="-25000" dirty="0"/>
              <a:t>In societies </a:t>
            </a:r>
            <a:r>
              <a:rPr lang="en-US" sz="3600" baseline="-25000" dirty="0" smtClean="0"/>
              <a:t>that aim </a:t>
            </a:r>
            <a:r>
              <a:rPr lang="en-US" sz="3600" baseline="-25000" dirty="0"/>
              <a:t>at being more just and inclusive, accessibility has a social function </a:t>
            </a:r>
            <a:r>
              <a:rPr lang="en-US" sz="3600" baseline="-25000" dirty="0" smtClean="0"/>
              <a:t>and means </a:t>
            </a:r>
            <a:r>
              <a:rPr lang="en-US" sz="3600" baseline="-25000" dirty="0"/>
              <a:t>making an audiovisual programme available to people that </a:t>
            </a:r>
            <a:r>
              <a:rPr lang="en-US" sz="3600" baseline="-25000" dirty="0" smtClean="0"/>
              <a:t>otherwise could </a:t>
            </a:r>
            <a:r>
              <a:rPr lang="en-US" sz="3600" baseline="-25000" dirty="0"/>
              <a:t>not have access to it. In this sense, to lip-sync, to subtitle or to </a:t>
            </a:r>
            <a:r>
              <a:rPr lang="en-US" sz="3600" baseline="-25000" dirty="0" smtClean="0"/>
              <a:t>voiceover a </a:t>
            </a:r>
            <a:r>
              <a:rPr lang="en-US" sz="3600" baseline="-25000" dirty="0" err="1"/>
              <a:t>programme</a:t>
            </a:r>
            <a:r>
              <a:rPr lang="en-US" sz="3600" baseline="-25000" dirty="0"/>
              <a:t> shares as much the idea of accessibility as SDH or </a:t>
            </a:r>
            <a:r>
              <a:rPr lang="en-US" sz="3600" baseline="-25000" dirty="0" smtClean="0"/>
              <a:t>AD. Only </a:t>
            </a:r>
            <a:r>
              <a:rPr lang="en-US" sz="3600" baseline="-25000" dirty="0"/>
              <a:t>the intended audiences are different.</a:t>
            </a:r>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pPr lvl="0"/>
            <a:r>
              <a:rPr lang="en-US" sz="3200" dirty="0" smtClean="0">
                <a:solidFill>
                  <a:schemeClr val="tx1"/>
                </a:solidFill>
                <a:effectLst/>
              </a:rPr>
              <a:t>Subtitling</a:t>
            </a:r>
            <a:endParaRPr lang="en-US" sz="3200" dirty="0">
              <a:solidFill>
                <a:schemeClr val="tx1"/>
              </a:solidFill>
              <a:effectLst/>
            </a:endParaRPr>
          </a:p>
        </p:txBody>
      </p:sp>
    </p:spTree>
    <p:extLst>
      <p:ext uri="{BB962C8B-B14F-4D97-AF65-F5344CB8AC3E}">
        <p14:creationId xmlns:p14="http://schemas.microsoft.com/office/powerpoint/2010/main" val="2195677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pPr lvl="0"/>
            <a:r>
              <a:rPr lang="en-US" sz="3200" dirty="0" smtClean="0">
                <a:solidFill>
                  <a:schemeClr val="tx1"/>
                </a:solidFill>
                <a:effectLst/>
              </a:rPr>
              <a:t>Audio Description</a:t>
            </a:r>
            <a:endParaRPr lang="en-US" sz="3200" dirty="0">
              <a:solidFill>
                <a:schemeClr val="tx1"/>
              </a:solidFill>
              <a:effectLs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5689" y="1462548"/>
            <a:ext cx="8077200" cy="5216524"/>
          </a:xfrm>
        </p:spPr>
      </p:pic>
    </p:spTree>
    <p:extLst>
      <p:ext uri="{BB962C8B-B14F-4D97-AF65-F5344CB8AC3E}">
        <p14:creationId xmlns:p14="http://schemas.microsoft.com/office/powerpoint/2010/main" val="1755421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8"/>
            <a:ext cx="8844116" cy="4525963"/>
          </a:xfrm>
        </p:spPr>
        <p:txBody>
          <a:bodyPr>
            <a:noAutofit/>
          </a:bodyPr>
          <a:lstStyle/>
          <a:p>
            <a:pPr marL="109728" indent="0">
              <a:buNone/>
            </a:pPr>
            <a:r>
              <a:rPr lang="en-US" sz="4000" baseline="-25000" dirty="0"/>
              <a:t>Finally, computer games and interactive software </a:t>
            </a:r>
            <a:r>
              <a:rPr lang="en-US" sz="4000" baseline="-25000" dirty="0" err="1"/>
              <a:t>programmes</a:t>
            </a:r>
            <a:r>
              <a:rPr lang="en-US" sz="4000" baseline="-25000" dirty="0"/>
              <a:t> are </a:t>
            </a:r>
            <a:r>
              <a:rPr lang="en-US" sz="4000" baseline="-25000" dirty="0" smtClean="0"/>
              <a:t>taking subtitling </a:t>
            </a:r>
            <a:r>
              <a:rPr lang="en-US" sz="4000" baseline="-25000" dirty="0"/>
              <a:t>to the borders between AVT and localization since these </a:t>
            </a:r>
            <a:r>
              <a:rPr lang="en-US" sz="4000" baseline="-25000" dirty="0" smtClean="0"/>
              <a:t>games travel </a:t>
            </a:r>
            <a:r>
              <a:rPr lang="en-US" sz="4000" baseline="-25000" dirty="0"/>
              <a:t>not only subtitled, but also adapted to the cultural sensibilities of </a:t>
            </a:r>
            <a:r>
              <a:rPr lang="en-US" sz="4000" baseline="-25000" dirty="0" smtClean="0"/>
              <a:t>the target </a:t>
            </a:r>
            <a:r>
              <a:rPr lang="en-US" sz="4000" baseline="-25000" dirty="0"/>
              <a:t>gamers.</a:t>
            </a:r>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pPr lvl="0"/>
            <a:r>
              <a:rPr lang="en-US" sz="3200" dirty="0" smtClean="0">
                <a:solidFill>
                  <a:schemeClr val="tx1"/>
                </a:solidFill>
                <a:effectLst/>
              </a:rPr>
              <a:t>Subtitling</a:t>
            </a:r>
            <a:endParaRPr lang="en-US" sz="3200" dirty="0">
              <a:solidFill>
                <a:schemeClr val="tx1"/>
              </a:solidFill>
              <a:effectLst/>
            </a:endParaRPr>
          </a:p>
        </p:txBody>
      </p:sp>
    </p:spTree>
    <p:extLst>
      <p:ext uri="{BB962C8B-B14F-4D97-AF65-F5344CB8AC3E}">
        <p14:creationId xmlns:p14="http://schemas.microsoft.com/office/powerpoint/2010/main" val="1473059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pPr lvl="0"/>
            <a:r>
              <a:rPr lang="en-US" sz="3200" dirty="0" smtClean="0">
                <a:solidFill>
                  <a:schemeClr val="tx1"/>
                </a:solidFill>
                <a:effectLst/>
              </a:rPr>
              <a:t>Computer Games</a:t>
            </a:r>
            <a:endParaRPr lang="en-US" sz="3200" dirty="0">
              <a:solidFill>
                <a:schemeClr val="tx1"/>
              </a:solidFill>
              <a:effectLst/>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447800"/>
            <a:ext cx="9265920" cy="4045934"/>
          </a:xfrm>
        </p:spPr>
      </p:pic>
    </p:spTree>
    <p:extLst>
      <p:ext uri="{BB962C8B-B14F-4D97-AF65-F5344CB8AC3E}">
        <p14:creationId xmlns:p14="http://schemas.microsoft.com/office/powerpoint/2010/main" val="696087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8"/>
            <a:ext cx="8844116" cy="4525963"/>
          </a:xfrm>
        </p:spPr>
        <p:txBody>
          <a:bodyPr>
            <a:noAutofit/>
          </a:bodyPr>
          <a:lstStyle/>
          <a:p>
            <a:pPr marL="109728" indent="0">
              <a:buNone/>
            </a:pPr>
            <a:r>
              <a:rPr lang="en-US" sz="4000" b="1" baseline="-25000" dirty="0" smtClean="0"/>
              <a:t>Open subtitles</a:t>
            </a:r>
            <a:r>
              <a:rPr lang="en-US" sz="4000" baseline="-25000" dirty="0" smtClean="0"/>
              <a:t>: the </a:t>
            </a:r>
            <a:r>
              <a:rPr lang="en-US" sz="4000" baseline="-25000" dirty="0"/>
              <a:t>subtitles </a:t>
            </a:r>
            <a:r>
              <a:rPr lang="en-US" sz="4000" baseline="-25000" dirty="0" smtClean="0"/>
              <a:t>are burned </a:t>
            </a:r>
            <a:r>
              <a:rPr lang="en-US" sz="4000" baseline="-25000" dirty="0"/>
              <a:t>or projected onto the image and cannot be removed or turned off. </a:t>
            </a:r>
            <a:r>
              <a:rPr lang="en-US" sz="4000" baseline="-25000" dirty="0" smtClean="0"/>
              <a:t>The </a:t>
            </a:r>
            <a:r>
              <a:rPr lang="en-US" sz="4000" baseline="-25000" dirty="0" err="1" smtClean="0"/>
              <a:t>programme</a:t>
            </a:r>
            <a:r>
              <a:rPr lang="en-US" sz="4000" baseline="-25000" dirty="0" smtClean="0"/>
              <a:t> </a:t>
            </a:r>
            <a:r>
              <a:rPr lang="en-US" sz="4000" baseline="-25000" dirty="0"/>
              <a:t>and the subtitles cannot be disassociated from each other, </a:t>
            </a:r>
            <a:r>
              <a:rPr lang="en-US" sz="4000" baseline="-25000" dirty="0" smtClean="0"/>
              <a:t>allowing the </a:t>
            </a:r>
            <a:r>
              <a:rPr lang="en-US" sz="4000" baseline="-25000" dirty="0"/>
              <a:t>viewer no choice as to their presence on </a:t>
            </a:r>
            <a:r>
              <a:rPr lang="en-US" sz="4000" baseline="-25000" dirty="0" smtClean="0"/>
              <a:t>screen.</a:t>
            </a:r>
          </a:p>
          <a:p>
            <a:pPr marL="109728" indent="0">
              <a:buNone/>
            </a:pPr>
            <a:r>
              <a:rPr lang="en-US" sz="4000" b="1" baseline="-25000" dirty="0"/>
              <a:t>Closed </a:t>
            </a:r>
            <a:r>
              <a:rPr lang="en-US" sz="4000" b="1" baseline="-25000" dirty="0" smtClean="0"/>
              <a:t>subtitles</a:t>
            </a:r>
            <a:r>
              <a:rPr lang="en-US" sz="4000" baseline="-25000" dirty="0" smtClean="0"/>
              <a:t>: the translation </a:t>
            </a:r>
            <a:r>
              <a:rPr lang="en-US" sz="4000" baseline="-25000" dirty="0"/>
              <a:t>can be added to the </a:t>
            </a:r>
            <a:r>
              <a:rPr lang="en-US" sz="4000" baseline="-25000" dirty="0" err="1"/>
              <a:t>programme</a:t>
            </a:r>
            <a:r>
              <a:rPr lang="en-US" sz="4000" baseline="-25000" dirty="0"/>
              <a:t> at the viewer’s will. The subtitles</a:t>
            </a:r>
          </a:p>
          <a:p>
            <a:pPr marL="109728" indent="0">
              <a:buNone/>
            </a:pPr>
            <a:r>
              <a:rPr lang="en-US" sz="4000" baseline="-25000" dirty="0"/>
              <a:t>are hidden and can only be seen with an </a:t>
            </a:r>
            <a:r>
              <a:rPr lang="en-US" sz="4000" baseline="-25000" dirty="0" smtClean="0"/>
              <a:t> appropriate </a:t>
            </a:r>
            <a:r>
              <a:rPr lang="en-US" sz="4000" baseline="-25000" dirty="0"/>
              <a:t>decoder or when </a:t>
            </a:r>
            <a:r>
              <a:rPr lang="en-US" sz="4000" baseline="-25000" dirty="0" smtClean="0"/>
              <a:t>the viewer </a:t>
            </a:r>
            <a:r>
              <a:rPr lang="en-US" sz="4000" baseline="-25000" dirty="0"/>
              <a:t>activates them on DVD.</a:t>
            </a:r>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pPr lvl="0"/>
            <a:r>
              <a:rPr lang="en-US" sz="3200" dirty="0" smtClean="0">
                <a:solidFill>
                  <a:schemeClr val="tx1"/>
                </a:solidFill>
              </a:rPr>
              <a:t>Technical </a:t>
            </a:r>
            <a:r>
              <a:rPr lang="en-US" sz="3200" dirty="0">
                <a:solidFill>
                  <a:schemeClr val="tx1"/>
                </a:solidFill>
              </a:rPr>
              <a:t>parameters</a:t>
            </a:r>
            <a:endParaRPr lang="en-US" sz="3200" dirty="0">
              <a:solidFill>
                <a:schemeClr val="tx1"/>
              </a:solidFill>
              <a:effectLst/>
            </a:endParaRPr>
          </a:p>
        </p:txBody>
      </p:sp>
    </p:spTree>
    <p:extLst>
      <p:ext uri="{BB962C8B-B14F-4D97-AF65-F5344CB8AC3E}">
        <p14:creationId xmlns:p14="http://schemas.microsoft.com/office/powerpoint/2010/main" val="1222292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pPr marL="109728" indent="0"/>
            <a:r>
              <a:rPr lang="en-US" sz="4800" baseline="-25000" dirty="0">
                <a:solidFill>
                  <a:schemeClr val="tx1"/>
                </a:solidFill>
              </a:rPr>
              <a:t>Electronic </a:t>
            </a:r>
            <a:r>
              <a:rPr lang="en-US" sz="4800" baseline="-25000" dirty="0" smtClean="0">
                <a:solidFill>
                  <a:schemeClr val="tx1"/>
                </a:solidFill>
              </a:rPr>
              <a:t>subtitling</a:t>
            </a:r>
            <a:endParaRPr lang="en-US" sz="4800" baseline="-25000" dirty="0">
              <a:solidFill>
                <a:schemeClr val="tx1"/>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0497" y="1447800"/>
            <a:ext cx="8276303" cy="5557877"/>
          </a:xfrm>
        </p:spPr>
      </p:pic>
    </p:spTree>
    <p:extLst>
      <p:ext uri="{BB962C8B-B14F-4D97-AF65-F5344CB8AC3E}">
        <p14:creationId xmlns:p14="http://schemas.microsoft.com/office/powerpoint/2010/main" val="1222184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8"/>
            <a:ext cx="8844116" cy="4525963"/>
          </a:xfrm>
        </p:spPr>
        <p:txBody>
          <a:bodyPr>
            <a:noAutofit/>
          </a:bodyPr>
          <a:lstStyle/>
          <a:p>
            <a:pPr marL="109728" indent="0">
              <a:buNone/>
            </a:pPr>
            <a:r>
              <a:rPr lang="en-US" sz="4400" baseline="-25000" dirty="0"/>
              <a:t>‎ </a:t>
            </a:r>
            <a:r>
              <a:rPr lang="en-US" sz="4400" baseline="-25000" dirty="0" smtClean="0"/>
              <a:t>The </a:t>
            </a:r>
            <a:r>
              <a:rPr lang="en-US" sz="4400" baseline="-25000" dirty="0"/>
              <a:t>subtitling process usually starts when a client contacts the subtitling company ‎with a commission. The client could be a distribution company, a television station, etc. ‎In the first stage general details are discussed. </a:t>
            </a:r>
            <a:r>
              <a:rPr lang="en-US" sz="4400" b="1" baseline="-25000" dirty="0"/>
              <a:t>First</a:t>
            </a:r>
            <a:r>
              <a:rPr lang="en-US" sz="4400" baseline="-25000" dirty="0"/>
              <a:t>, the subtitling company has to watch ‎the film to make sure that the copy is not damaged, decide the dialogue list and check if ‎there is something else that needs translating too, (such as songs or inserts).‎</a:t>
            </a:r>
            <a:endParaRPr lang="en-US" sz="4400" baseline="-25000" dirty="0" smtClean="0"/>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pPr lvl="0"/>
            <a:r>
              <a:rPr lang="en-US" sz="3200" dirty="0">
                <a:solidFill>
                  <a:schemeClr val="tx1"/>
                </a:solidFill>
                <a:effectLst/>
              </a:rPr>
              <a:t>The subtitling process</a:t>
            </a:r>
          </a:p>
        </p:txBody>
      </p:sp>
    </p:spTree>
    <p:extLst>
      <p:ext uri="{BB962C8B-B14F-4D97-AF65-F5344CB8AC3E}">
        <p14:creationId xmlns:p14="http://schemas.microsoft.com/office/powerpoint/2010/main" val="33962654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407</TotalTime>
  <Words>1384</Words>
  <Application>Microsoft Office PowerPoint</Application>
  <PresentationFormat>On-screen Show (4:3)</PresentationFormat>
  <Paragraphs>52</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Concourse</vt:lpstr>
      <vt:lpstr>Subtitling</vt:lpstr>
      <vt:lpstr>Subtitling</vt:lpstr>
      <vt:lpstr>Subtitling</vt:lpstr>
      <vt:lpstr>Audio Description</vt:lpstr>
      <vt:lpstr>Subtitling</vt:lpstr>
      <vt:lpstr>Computer Games</vt:lpstr>
      <vt:lpstr>Technical parameters</vt:lpstr>
      <vt:lpstr>Electronic subtitling</vt:lpstr>
      <vt:lpstr>The subtitling process</vt:lpstr>
      <vt:lpstr>The subtitling process</vt:lpstr>
      <vt:lpstr>The Subtitling Process</vt:lpstr>
      <vt:lpstr>The Subtitling Process</vt:lpstr>
      <vt:lpstr>The Subtitling Process</vt:lpstr>
      <vt:lpstr>The Subtitling Process</vt:lpstr>
      <vt:lpstr>The subtitling process</vt:lpstr>
      <vt:lpstr>The subtitling process</vt:lpstr>
      <vt:lpstr>PowerPoint Presentation</vt:lpstr>
      <vt:lpstr>The subtitling process</vt:lpstr>
      <vt:lpstr>The Subtitling Process</vt:lpstr>
      <vt:lpstr>The Subtitling Process</vt:lpstr>
      <vt:lpstr>The Subtitling Process</vt:lpstr>
      <vt:lpstr>The Subtitling Process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AVT  Definition,Types</dc:title>
  <dc:creator>Ali</dc:creator>
  <cp:lastModifiedBy>Jalil</cp:lastModifiedBy>
  <cp:revision>44</cp:revision>
  <dcterms:created xsi:type="dcterms:W3CDTF">2006-08-16T00:00:00Z</dcterms:created>
  <dcterms:modified xsi:type="dcterms:W3CDTF">2024-01-23T19:44:52Z</dcterms:modified>
</cp:coreProperties>
</file>