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85" r:id="rId4"/>
    <p:sldId id="284" r:id="rId5"/>
    <p:sldId id="281" r:id="rId6"/>
    <p:sldId id="283" r:id="rId7"/>
    <p:sldId id="258" r:id="rId8"/>
    <p:sldId id="282" r:id="rId9"/>
    <p:sldId id="259" r:id="rId10"/>
    <p:sldId id="278" r:id="rId11"/>
    <p:sldId id="275" r:id="rId12"/>
    <p:sldId id="279" r:id="rId13"/>
    <p:sldId id="276" r:id="rId14"/>
    <p:sldId id="280"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27BBF-47CC-4332-AF31-A08398F4E281}" type="datetimeFigureOut">
              <a:rPr lang="en-US" smtClean="0"/>
              <a:t>10/12/2022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48352C-3401-43A6-8734-E6A7D5764D6B}" type="slidenum">
              <a:rPr lang="en-US" smtClean="0"/>
              <a:t>‹#›</a:t>
            </a:fld>
            <a:endParaRPr lang="en-US"/>
          </a:p>
        </p:txBody>
      </p:sp>
    </p:spTree>
    <p:extLst>
      <p:ext uri="{BB962C8B-B14F-4D97-AF65-F5344CB8AC3E}">
        <p14:creationId xmlns:p14="http://schemas.microsoft.com/office/powerpoint/2010/main" val="61586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10/12/2022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10/12/2022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10/12/2022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10/12/2022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10/12/2022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10/12/2022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10/12/2022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10/12/2022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2">
              <a:lumMod val="50000"/>
            </a:schemeClr>
          </a:solidFill>
          <a:ln w="76200">
            <a:solidFill>
              <a:schemeClr val="tx1"/>
            </a:solidFill>
          </a:ln>
        </p:spPr>
        <p:txBody>
          <a:bodyPr>
            <a:normAutofit/>
          </a:bodyPr>
          <a:lstStyle/>
          <a:p>
            <a:pPr lvl="0" algn="ctr"/>
            <a:r>
              <a:rPr lang="en-US" dirty="0">
                <a:solidFill>
                  <a:schemeClr val="tx1"/>
                </a:solidFill>
                <a:effectLst/>
              </a:rPr>
              <a:t>Types of AVT</a:t>
            </a:r>
          </a:p>
        </p:txBody>
      </p:sp>
    </p:spTree>
    <p:extLst>
      <p:ext uri="{BB962C8B-B14F-4D97-AF65-F5344CB8AC3E}">
        <p14:creationId xmlns:p14="http://schemas.microsoft.com/office/powerpoint/2010/main" val="3080502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4668" y="304800"/>
            <a:ext cx="8249113" cy="813973"/>
          </a:xfrm>
          <a:prstGeom prst="rect">
            <a:avLst/>
          </a:prstGeo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pPr marL="109728"/>
            <a:r>
              <a:rPr sz="3200" dirty="0">
                <a:solidFill>
                  <a:schemeClr val="tx1"/>
                </a:solidFill>
              </a:rPr>
              <a:t>Subtitling, dubbing, or voice-over?</a:t>
            </a:r>
          </a:p>
        </p:txBody>
      </p:sp>
      <p:sp>
        <p:nvSpPr>
          <p:cNvPr id="9" name="object 9"/>
          <p:cNvSpPr txBox="1">
            <a:spLocks noGrp="1"/>
          </p:cNvSpPr>
          <p:nvPr>
            <p:ph type="sldNum" sz="quarter" idx="4294967295"/>
          </p:nvPr>
        </p:nvSpPr>
        <p:spPr>
          <a:xfrm>
            <a:off x="8417559" y="6294720"/>
            <a:ext cx="218440" cy="167639"/>
          </a:xfrm>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10</a:t>
            </a:fld>
            <a:endParaRPr dirty="0"/>
          </a:p>
        </p:txBody>
      </p:sp>
      <p:sp>
        <p:nvSpPr>
          <p:cNvPr id="3" name="object 3"/>
          <p:cNvSpPr txBox="1"/>
          <p:nvPr/>
        </p:nvSpPr>
        <p:spPr>
          <a:xfrm>
            <a:off x="521969" y="1361440"/>
            <a:ext cx="7859395" cy="2244204"/>
          </a:xfrm>
          <a:prstGeom prst="rect">
            <a:avLst/>
          </a:prstGeom>
        </p:spPr>
        <p:txBody>
          <a:bodyPr vert="horz" wrap="square" lIns="0" tIns="12700" rIns="0" bIns="0" rtlCol="0">
            <a:spAutoFit/>
          </a:bodyPr>
          <a:lstStyle/>
          <a:p>
            <a:pPr marL="25400">
              <a:lnSpc>
                <a:spcPct val="100000"/>
              </a:lnSpc>
              <a:spcBef>
                <a:spcPts val="100"/>
              </a:spcBef>
            </a:pPr>
            <a:r>
              <a:rPr sz="2800" b="1" dirty="0">
                <a:latin typeface="Times New Roman"/>
                <a:cs typeface="Times New Roman"/>
              </a:rPr>
              <a:t>Subtitling</a:t>
            </a:r>
            <a:endParaRPr sz="2800" dirty="0">
              <a:latin typeface="Times New Roman"/>
              <a:cs typeface="Times New Roman"/>
            </a:endParaRPr>
          </a:p>
          <a:p>
            <a:pPr marL="716915" marR="17780" indent="-716915">
              <a:lnSpc>
                <a:spcPct val="79900"/>
              </a:lnSpc>
              <a:spcBef>
                <a:spcPts val="595"/>
              </a:spcBef>
              <a:buClr>
                <a:srgbClr val="669898"/>
              </a:buClr>
              <a:buSzPct val="68750"/>
              <a:buFont typeface="Wingdings"/>
              <a:buChar char=""/>
              <a:tabLst>
                <a:tab pos="716915" algn="l"/>
                <a:tab pos="717550" algn="l"/>
              </a:tabLst>
            </a:pPr>
            <a:r>
              <a:rPr sz="2800" dirty="0">
                <a:latin typeface="Times New Roman"/>
                <a:cs typeface="Times New Roman"/>
              </a:rPr>
              <a:t>advantages: not expensive, does not take a very long time, </a:t>
            </a:r>
            <a:r>
              <a:rPr sz="2800" spc="-585" dirty="0">
                <a:latin typeface="Times New Roman"/>
                <a:cs typeface="Times New Roman"/>
              </a:rPr>
              <a:t> </a:t>
            </a:r>
            <a:r>
              <a:rPr sz="2800" dirty="0">
                <a:latin typeface="Times New Roman"/>
                <a:cs typeface="Times New Roman"/>
              </a:rPr>
              <a:t>original soundtrack is preserved, may </a:t>
            </a:r>
            <a:r>
              <a:rPr sz="2800" spc="-5" dirty="0">
                <a:latin typeface="Times New Roman"/>
                <a:cs typeface="Times New Roman"/>
              </a:rPr>
              <a:t>have </a:t>
            </a:r>
            <a:r>
              <a:rPr sz="2800" dirty="0">
                <a:latin typeface="Times New Roman"/>
                <a:cs typeface="Times New Roman"/>
              </a:rPr>
              <a:t>a </a:t>
            </a:r>
            <a:r>
              <a:rPr sz="2800" spc="5" dirty="0">
                <a:latin typeface="Times New Roman"/>
                <a:cs typeface="Times New Roman"/>
              </a:rPr>
              <a:t> </a:t>
            </a:r>
            <a:r>
              <a:rPr sz="2800" dirty="0">
                <a:latin typeface="Times New Roman"/>
                <a:cs typeface="Times New Roman"/>
              </a:rPr>
              <a:t>role in language learning, is better for the </a:t>
            </a:r>
            <a:r>
              <a:rPr sz="2800" spc="5" dirty="0">
                <a:latin typeface="Times New Roman"/>
                <a:cs typeface="Times New Roman"/>
              </a:rPr>
              <a:t> </a:t>
            </a:r>
            <a:r>
              <a:rPr sz="2800" dirty="0">
                <a:latin typeface="Times New Roman"/>
                <a:cs typeface="Times New Roman"/>
              </a:rPr>
              <a:t>hard-of-hearing and the deaf and for </a:t>
            </a:r>
            <a:r>
              <a:rPr sz="2800" spc="5" dirty="0">
                <a:latin typeface="Times New Roman"/>
                <a:cs typeface="Times New Roman"/>
              </a:rPr>
              <a:t> </a:t>
            </a:r>
            <a:r>
              <a:rPr sz="2800" dirty="0">
                <a:latin typeface="Times New Roman"/>
                <a:cs typeface="Times New Roman"/>
              </a:rPr>
              <a:t>immigrants</a:t>
            </a:r>
            <a:r>
              <a:rPr sz="2800" spc="-10" dirty="0">
                <a:latin typeface="Times New Roman"/>
                <a:cs typeface="Times New Roman"/>
              </a:rPr>
              <a:t> </a:t>
            </a:r>
            <a:r>
              <a:rPr sz="2800" dirty="0">
                <a:latin typeface="Times New Roman"/>
                <a:cs typeface="Times New Roman"/>
              </a:rPr>
              <a:t>and tourists</a:t>
            </a:r>
          </a:p>
        </p:txBody>
      </p:sp>
      <p:sp>
        <p:nvSpPr>
          <p:cNvPr id="4" name="object 4"/>
          <p:cNvSpPr txBox="1"/>
          <p:nvPr/>
        </p:nvSpPr>
        <p:spPr>
          <a:xfrm>
            <a:off x="878839" y="3740150"/>
            <a:ext cx="184785" cy="281940"/>
          </a:xfrm>
          <a:prstGeom prst="rect">
            <a:avLst/>
          </a:prstGeom>
        </p:spPr>
        <p:txBody>
          <a:bodyPr vert="horz" wrap="square" lIns="0" tIns="16510" rIns="0" bIns="0" rtlCol="0">
            <a:spAutoFit/>
          </a:bodyPr>
          <a:lstStyle/>
          <a:p>
            <a:pPr marL="12700">
              <a:lnSpc>
                <a:spcPct val="100000"/>
              </a:lnSpc>
              <a:spcBef>
                <a:spcPts val="130"/>
              </a:spcBef>
            </a:pPr>
            <a:r>
              <a:rPr sz="1650" spc="20" dirty="0">
                <a:solidFill>
                  <a:srgbClr val="669898"/>
                </a:solidFill>
                <a:latin typeface="Wingdings"/>
                <a:cs typeface="Wingdings"/>
              </a:rPr>
              <a:t></a:t>
            </a:r>
            <a:endParaRPr sz="1650" dirty="0">
              <a:latin typeface="Wingdings"/>
              <a:cs typeface="Wingdings"/>
            </a:endParaRPr>
          </a:p>
        </p:txBody>
      </p:sp>
      <p:sp>
        <p:nvSpPr>
          <p:cNvPr id="5" name="object 5"/>
          <p:cNvSpPr txBox="1"/>
          <p:nvPr/>
        </p:nvSpPr>
        <p:spPr>
          <a:xfrm>
            <a:off x="1226819" y="3695700"/>
            <a:ext cx="6875145" cy="1465401"/>
          </a:xfrm>
          <a:prstGeom prst="rect">
            <a:avLst/>
          </a:prstGeom>
        </p:spPr>
        <p:txBody>
          <a:bodyPr vert="horz" wrap="square" lIns="0" tIns="85725" rIns="0" bIns="0" rtlCol="0">
            <a:spAutoFit/>
          </a:bodyPr>
          <a:lstStyle/>
          <a:p>
            <a:pPr marR="5080" indent="12700" algn="just">
              <a:lnSpc>
                <a:spcPct val="80000"/>
              </a:lnSpc>
              <a:spcBef>
                <a:spcPts val="675"/>
              </a:spcBef>
            </a:pPr>
            <a:r>
              <a:rPr sz="2800" dirty="0">
                <a:latin typeface="Times New Roman"/>
                <a:cs typeface="Times New Roman"/>
              </a:rPr>
              <a:t>disadvantages:</a:t>
            </a:r>
            <a:r>
              <a:rPr sz="2800" spc="5" dirty="0">
                <a:latin typeface="Times New Roman"/>
                <a:cs typeface="Times New Roman"/>
              </a:rPr>
              <a:t> </a:t>
            </a:r>
            <a:r>
              <a:rPr sz="2800" dirty="0">
                <a:latin typeface="Times New Roman"/>
                <a:cs typeface="Times New Roman"/>
              </a:rPr>
              <a:t>‘contaminates’</a:t>
            </a:r>
            <a:r>
              <a:rPr sz="2800" spc="-5" dirty="0">
                <a:latin typeface="Times New Roman"/>
                <a:cs typeface="Times New Roman"/>
              </a:rPr>
              <a:t> </a:t>
            </a:r>
            <a:r>
              <a:rPr sz="2800" dirty="0">
                <a:latin typeface="Times New Roman"/>
                <a:cs typeface="Times New Roman"/>
              </a:rPr>
              <a:t>the </a:t>
            </a:r>
            <a:r>
              <a:rPr sz="2800" dirty="0" smtClean="0">
                <a:latin typeface="Times New Roman"/>
                <a:cs typeface="Times New Roman"/>
              </a:rPr>
              <a:t>image,</a:t>
            </a:r>
            <a:r>
              <a:rPr lang="en-US" sz="2800" dirty="0" smtClean="0">
                <a:latin typeface="Times New Roman"/>
                <a:cs typeface="Times New Roman"/>
              </a:rPr>
              <a:t> </a:t>
            </a:r>
            <a:r>
              <a:rPr sz="2800" dirty="0" smtClean="0">
                <a:latin typeface="Times New Roman"/>
                <a:cs typeface="Times New Roman"/>
              </a:rPr>
              <a:t>greater </a:t>
            </a:r>
            <a:r>
              <a:rPr sz="2800" spc="-5" dirty="0">
                <a:latin typeface="Times New Roman"/>
                <a:cs typeface="Times New Roman"/>
              </a:rPr>
              <a:t>loss</a:t>
            </a:r>
            <a:r>
              <a:rPr sz="2800" spc="5" dirty="0">
                <a:latin typeface="Times New Roman"/>
                <a:cs typeface="Times New Roman"/>
              </a:rPr>
              <a:t> </a:t>
            </a:r>
            <a:r>
              <a:rPr sz="2800" dirty="0">
                <a:latin typeface="Times New Roman"/>
                <a:cs typeface="Times New Roman"/>
              </a:rPr>
              <a:t>of </a:t>
            </a:r>
            <a:r>
              <a:rPr sz="2800" spc="-585" dirty="0">
                <a:latin typeface="Times New Roman"/>
                <a:cs typeface="Times New Roman"/>
              </a:rPr>
              <a:t> </a:t>
            </a:r>
            <a:r>
              <a:rPr sz="2800" dirty="0">
                <a:latin typeface="Times New Roman"/>
                <a:cs typeface="Times New Roman"/>
              </a:rPr>
              <a:t>information due to </a:t>
            </a:r>
            <a:r>
              <a:rPr sz="2800" dirty="0" smtClean="0">
                <a:latin typeface="Times New Roman"/>
                <a:cs typeface="Times New Roman"/>
              </a:rPr>
              <a:t>compression, the </a:t>
            </a:r>
            <a:r>
              <a:rPr sz="2800" spc="5" dirty="0" smtClean="0">
                <a:latin typeface="Times New Roman"/>
                <a:cs typeface="Times New Roman"/>
              </a:rPr>
              <a:t> </a:t>
            </a:r>
            <a:r>
              <a:rPr sz="2800" dirty="0">
                <a:latin typeface="Times New Roman"/>
                <a:cs typeface="Times New Roman"/>
              </a:rPr>
              <a:t>attention of the audience is split between </a:t>
            </a:r>
            <a:r>
              <a:rPr sz="2800" spc="5" dirty="0">
                <a:latin typeface="Times New Roman"/>
                <a:cs typeface="Times New Roman"/>
              </a:rPr>
              <a:t> </a:t>
            </a:r>
            <a:r>
              <a:rPr sz="2800" dirty="0">
                <a:latin typeface="Times New Roman"/>
                <a:cs typeface="Times New Roman"/>
              </a:rPr>
              <a:t>image,</a:t>
            </a:r>
            <a:r>
              <a:rPr sz="2800" spc="-15" dirty="0">
                <a:latin typeface="Times New Roman"/>
                <a:cs typeface="Times New Roman"/>
              </a:rPr>
              <a:t> </a:t>
            </a:r>
            <a:r>
              <a:rPr sz="2800" dirty="0">
                <a:latin typeface="Times New Roman"/>
                <a:cs typeface="Times New Roman"/>
              </a:rPr>
              <a:t>soundtrack,</a:t>
            </a:r>
            <a:r>
              <a:rPr sz="2800" spc="-5" dirty="0">
                <a:latin typeface="Times New Roman"/>
                <a:cs typeface="Times New Roman"/>
              </a:rPr>
              <a:t> </a:t>
            </a:r>
            <a:r>
              <a:rPr sz="2800" dirty="0">
                <a:latin typeface="Times New Roman"/>
                <a:cs typeface="Times New Roman"/>
              </a:rPr>
              <a:t>and subtitles</a:t>
            </a:r>
          </a:p>
        </p:txBody>
      </p:sp>
    </p:spTree>
    <p:extLst>
      <p:ext uri="{BB962C8B-B14F-4D97-AF65-F5344CB8AC3E}">
        <p14:creationId xmlns:p14="http://schemas.microsoft.com/office/powerpoint/2010/main" val="1254026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1" y="1481328"/>
            <a:ext cx="8929254" cy="5148072"/>
          </a:xfrm>
        </p:spPr>
        <p:txBody>
          <a:bodyPr>
            <a:normAutofit/>
          </a:bodyPr>
          <a:lstStyle/>
          <a:p>
            <a:pPr marL="109728" indent="0">
              <a:buNone/>
            </a:pPr>
            <a:r>
              <a:rPr lang="en-US" dirty="0"/>
              <a:t>B. re-voicing, which consists of lip-sync dubbing, voice-overs and narration: The first type of </a:t>
            </a:r>
            <a:r>
              <a:rPr lang="en-US" dirty="0" err="1"/>
              <a:t>interlingual</a:t>
            </a:r>
            <a:r>
              <a:rPr lang="en-US" dirty="0"/>
              <a:t> audiovisual translation is voice over. “It is the term used to refer to the audiovisual language transfer methods of dubbing, narration and free commentary collectively, and describes the attempt to cover (partly or entirely) the spoken source text of an original audiovisual production by a new spoken target” </a:t>
            </a:r>
            <a:r>
              <a:rPr lang="en-US" dirty="0" err="1"/>
              <a:t>Karamitroglou</a:t>
            </a:r>
            <a:r>
              <a:rPr lang="en-US" dirty="0"/>
              <a:t>, 2000:4). </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pPr marL="109728" indent="0"/>
            <a:r>
              <a:rPr lang="en-US" sz="3200" dirty="0">
                <a:solidFill>
                  <a:schemeClr val="tx1"/>
                </a:solidFill>
              </a:rPr>
              <a:t>2) </a:t>
            </a:r>
            <a:r>
              <a:rPr lang="en-US" sz="3200" dirty="0" err="1">
                <a:solidFill>
                  <a:schemeClr val="tx1"/>
                </a:solidFill>
              </a:rPr>
              <a:t>Interlingual</a:t>
            </a:r>
            <a:r>
              <a:rPr lang="en-US" sz="3200" dirty="0">
                <a:solidFill>
                  <a:schemeClr val="tx1"/>
                </a:solidFill>
              </a:rPr>
              <a:t> </a:t>
            </a:r>
            <a:r>
              <a:rPr lang="en-US" sz="3200" dirty="0" smtClean="0">
                <a:solidFill>
                  <a:schemeClr val="tx1"/>
                </a:solidFill>
              </a:rPr>
              <a:t>AVT</a:t>
            </a:r>
            <a:endParaRPr lang="en-US" sz="3200" dirty="0">
              <a:solidFill>
                <a:schemeClr val="tx1"/>
              </a:solidFill>
            </a:endParaRPr>
          </a:p>
        </p:txBody>
      </p:sp>
    </p:spTree>
    <p:extLst>
      <p:ext uri="{BB962C8B-B14F-4D97-AF65-F5344CB8AC3E}">
        <p14:creationId xmlns:p14="http://schemas.microsoft.com/office/powerpoint/2010/main" val="2240793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4668" y="228600"/>
            <a:ext cx="8074660" cy="997709"/>
          </a:xfrm>
          <a:prstGeom prst="rect">
            <a:avLst/>
          </a:prstGeo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pPr marL="109728"/>
            <a:r>
              <a:rPr sz="3200" dirty="0">
                <a:solidFill>
                  <a:schemeClr val="tx1"/>
                </a:solidFill>
              </a:rPr>
              <a:t>Subtitling, dubbing, or voice-over?</a:t>
            </a:r>
          </a:p>
        </p:txBody>
      </p:sp>
      <p:sp>
        <p:nvSpPr>
          <p:cNvPr id="8" name="object 8"/>
          <p:cNvSpPr txBox="1">
            <a:spLocks noGrp="1"/>
          </p:cNvSpPr>
          <p:nvPr>
            <p:ph type="sldNum" sz="quarter" idx="4294967295"/>
          </p:nvPr>
        </p:nvSpPr>
        <p:spPr>
          <a:xfrm>
            <a:off x="8417559" y="6294720"/>
            <a:ext cx="218440" cy="167639"/>
          </a:xfrm>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12</a:t>
            </a:fld>
            <a:endParaRPr dirty="0"/>
          </a:p>
        </p:txBody>
      </p:sp>
      <p:sp>
        <p:nvSpPr>
          <p:cNvPr id="3" name="object 3"/>
          <p:cNvSpPr txBox="1"/>
          <p:nvPr/>
        </p:nvSpPr>
        <p:spPr>
          <a:xfrm>
            <a:off x="509269" y="1664970"/>
            <a:ext cx="8100059" cy="2080260"/>
          </a:xfrm>
          <a:prstGeom prst="rect">
            <a:avLst/>
          </a:prstGeom>
        </p:spPr>
        <p:txBody>
          <a:bodyPr vert="horz" wrap="square" lIns="0" tIns="101600" rIns="0" bIns="0" rtlCol="0">
            <a:spAutoFit/>
          </a:bodyPr>
          <a:lstStyle/>
          <a:p>
            <a:pPr marL="38100">
              <a:lnSpc>
                <a:spcPct val="100000"/>
              </a:lnSpc>
              <a:spcBef>
                <a:spcPts val="800"/>
              </a:spcBef>
            </a:pPr>
            <a:r>
              <a:rPr sz="2800" b="1" spc="-5" dirty="0">
                <a:latin typeface="Times New Roman"/>
                <a:cs typeface="Times New Roman"/>
              </a:rPr>
              <a:t>Voice-over</a:t>
            </a:r>
            <a:endParaRPr sz="2800">
              <a:latin typeface="Times New Roman"/>
              <a:cs typeface="Times New Roman"/>
            </a:endParaRPr>
          </a:p>
          <a:p>
            <a:pPr marL="729615" marR="30480" indent="-729615">
              <a:lnSpc>
                <a:spcPct val="100000"/>
              </a:lnSpc>
              <a:spcBef>
                <a:spcPts val="600"/>
              </a:spcBef>
              <a:buClr>
                <a:srgbClr val="669898"/>
              </a:buClr>
              <a:buSzPct val="68750"/>
              <a:buFont typeface="Wingdings"/>
              <a:buChar char=""/>
              <a:tabLst>
                <a:tab pos="729615" algn="l"/>
                <a:tab pos="730250" algn="l"/>
              </a:tabLst>
            </a:pPr>
            <a:r>
              <a:rPr sz="2400" dirty="0">
                <a:latin typeface="Times New Roman"/>
                <a:cs typeface="Times New Roman"/>
              </a:rPr>
              <a:t>advantages: not expensive, does not take a long time to </a:t>
            </a:r>
            <a:r>
              <a:rPr sz="2400" spc="5" dirty="0">
                <a:latin typeface="Times New Roman"/>
                <a:cs typeface="Times New Roman"/>
              </a:rPr>
              <a:t> </a:t>
            </a:r>
            <a:r>
              <a:rPr sz="2400" dirty="0">
                <a:latin typeface="Times New Roman"/>
                <a:cs typeface="Times New Roman"/>
              </a:rPr>
              <a:t>make, may be appropriate to some audio-visual </a:t>
            </a:r>
            <a:r>
              <a:rPr sz="2400" spc="-585" dirty="0">
                <a:latin typeface="Times New Roman"/>
                <a:cs typeface="Times New Roman"/>
              </a:rPr>
              <a:t> </a:t>
            </a:r>
            <a:r>
              <a:rPr sz="2400" dirty="0">
                <a:latin typeface="Times New Roman"/>
                <a:cs typeface="Times New Roman"/>
              </a:rPr>
              <a:t>genres (such as documentaries, particularly </a:t>
            </a:r>
            <a:r>
              <a:rPr sz="2400" spc="5" dirty="0">
                <a:latin typeface="Times New Roman"/>
                <a:cs typeface="Times New Roman"/>
              </a:rPr>
              <a:t> </a:t>
            </a:r>
            <a:r>
              <a:rPr sz="2400" dirty="0">
                <a:latin typeface="Times New Roman"/>
                <a:cs typeface="Times New Roman"/>
              </a:rPr>
              <a:t>when</a:t>
            </a:r>
            <a:r>
              <a:rPr sz="2400" spc="-10" dirty="0">
                <a:latin typeface="Times New Roman"/>
                <a:cs typeface="Times New Roman"/>
              </a:rPr>
              <a:t> </a:t>
            </a:r>
            <a:r>
              <a:rPr sz="2400" dirty="0">
                <a:latin typeface="Times New Roman"/>
                <a:cs typeface="Times New Roman"/>
              </a:rPr>
              <a:t>it</a:t>
            </a:r>
            <a:r>
              <a:rPr sz="2400" spc="5" dirty="0">
                <a:latin typeface="Times New Roman"/>
                <a:cs typeface="Times New Roman"/>
              </a:rPr>
              <a:t> </a:t>
            </a:r>
            <a:r>
              <a:rPr sz="2400" dirty="0">
                <a:latin typeface="Times New Roman"/>
                <a:cs typeface="Times New Roman"/>
              </a:rPr>
              <a:t>comes</a:t>
            </a:r>
            <a:r>
              <a:rPr sz="2400" spc="-5" dirty="0">
                <a:latin typeface="Times New Roman"/>
                <a:cs typeface="Times New Roman"/>
              </a:rPr>
              <a:t> </a:t>
            </a:r>
            <a:r>
              <a:rPr sz="2400" dirty="0">
                <a:latin typeface="Times New Roman"/>
                <a:cs typeface="Times New Roman"/>
              </a:rPr>
              <a:t>to</a:t>
            </a:r>
            <a:r>
              <a:rPr sz="2400" spc="-5" dirty="0">
                <a:latin typeface="Times New Roman"/>
                <a:cs typeface="Times New Roman"/>
              </a:rPr>
              <a:t> </a:t>
            </a:r>
            <a:r>
              <a:rPr sz="2400" dirty="0">
                <a:latin typeface="Times New Roman"/>
                <a:cs typeface="Times New Roman"/>
              </a:rPr>
              <a:t>translating</a:t>
            </a:r>
            <a:r>
              <a:rPr sz="2400" spc="-10" dirty="0">
                <a:latin typeface="Times New Roman"/>
                <a:cs typeface="Times New Roman"/>
              </a:rPr>
              <a:t> </a:t>
            </a:r>
            <a:r>
              <a:rPr sz="2400" dirty="0">
                <a:latin typeface="Times New Roman"/>
                <a:cs typeface="Times New Roman"/>
              </a:rPr>
              <a:t>the narrator’s part)</a:t>
            </a:r>
            <a:endParaRPr sz="2400">
              <a:latin typeface="Times New Roman"/>
              <a:cs typeface="Times New Roman"/>
            </a:endParaRPr>
          </a:p>
        </p:txBody>
      </p:sp>
      <p:sp>
        <p:nvSpPr>
          <p:cNvPr id="4" name="object 4"/>
          <p:cNvSpPr txBox="1"/>
          <p:nvPr/>
        </p:nvSpPr>
        <p:spPr>
          <a:xfrm>
            <a:off x="878839" y="4281170"/>
            <a:ext cx="184785" cy="281940"/>
          </a:xfrm>
          <a:prstGeom prst="rect">
            <a:avLst/>
          </a:prstGeom>
        </p:spPr>
        <p:txBody>
          <a:bodyPr vert="horz" wrap="square" lIns="0" tIns="16510" rIns="0" bIns="0" rtlCol="0">
            <a:spAutoFit/>
          </a:bodyPr>
          <a:lstStyle/>
          <a:p>
            <a:pPr marL="12700">
              <a:lnSpc>
                <a:spcPct val="100000"/>
              </a:lnSpc>
              <a:spcBef>
                <a:spcPts val="130"/>
              </a:spcBef>
            </a:pPr>
            <a:r>
              <a:rPr sz="1650" spc="20" dirty="0">
                <a:solidFill>
                  <a:srgbClr val="669898"/>
                </a:solidFill>
                <a:latin typeface="Wingdings"/>
                <a:cs typeface="Wingdings"/>
              </a:rPr>
              <a:t></a:t>
            </a:r>
            <a:endParaRPr sz="1650">
              <a:latin typeface="Wingdings"/>
              <a:cs typeface="Wingdings"/>
            </a:endParaRPr>
          </a:p>
        </p:txBody>
      </p:sp>
      <p:sp>
        <p:nvSpPr>
          <p:cNvPr id="5" name="object 5"/>
          <p:cNvSpPr txBox="1"/>
          <p:nvPr/>
        </p:nvSpPr>
        <p:spPr>
          <a:xfrm>
            <a:off x="1226819" y="4236720"/>
            <a:ext cx="7198359" cy="1122680"/>
          </a:xfrm>
          <a:prstGeom prst="rect">
            <a:avLst/>
          </a:prstGeom>
        </p:spPr>
        <p:txBody>
          <a:bodyPr vert="horz" wrap="square" lIns="0" tIns="12700" rIns="0" bIns="0" rtlCol="0">
            <a:spAutoFit/>
          </a:bodyPr>
          <a:lstStyle/>
          <a:p>
            <a:pPr marR="5080" indent="12700">
              <a:lnSpc>
                <a:spcPct val="100000"/>
              </a:lnSpc>
              <a:spcBef>
                <a:spcPts val="100"/>
              </a:spcBef>
            </a:pPr>
            <a:r>
              <a:rPr sz="2400" dirty="0">
                <a:latin typeface="Times New Roman"/>
                <a:cs typeface="Times New Roman"/>
              </a:rPr>
              <a:t>disadvantages: it ‘contaminates’ the original soundtrack, if </a:t>
            </a:r>
            <a:r>
              <a:rPr sz="2400" spc="-585" dirty="0">
                <a:latin typeface="Times New Roman"/>
                <a:cs typeface="Times New Roman"/>
              </a:rPr>
              <a:t> </a:t>
            </a:r>
            <a:r>
              <a:rPr sz="2400" dirty="0">
                <a:latin typeface="Times New Roman"/>
                <a:cs typeface="Times New Roman"/>
              </a:rPr>
              <a:t>used in genres such as feature films it may </a:t>
            </a:r>
            <a:r>
              <a:rPr sz="2400" spc="5" dirty="0">
                <a:latin typeface="Times New Roman"/>
                <a:cs typeface="Times New Roman"/>
              </a:rPr>
              <a:t> </a:t>
            </a:r>
            <a:r>
              <a:rPr sz="2400" dirty="0">
                <a:latin typeface="Times New Roman"/>
                <a:cs typeface="Times New Roman"/>
              </a:rPr>
              <a:t>create confusion as to </a:t>
            </a:r>
            <a:r>
              <a:rPr sz="2400" spc="-5" dirty="0">
                <a:latin typeface="Times New Roman"/>
                <a:cs typeface="Times New Roman"/>
              </a:rPr>
              <a:t>who </a:t>
            </a:r>
            <a:r>
              <a:rPr sz="2400" dirty="0">
                <a:latin typeface="Times New Roman"/>
                <a:cs typeface="Times New Roman"/>
              </a:rPr>
              <a:t>is</a:t>
            </a:r>
            <a:r>
              <a:rPr sz="2400" spc="-5" dirty="0">
                <a:latin typeface="Times New Roman"/>
                <a:cs typeface="Times New Roman"/>
              </a:rPr>
              <a:t> </a:t>
            </a:r>
            <a:r>
              <a:rPr sz="2400" dirty="0">
                <a:latin typeface="Times New Roman"/>
                <a:cs typeface="Times New Roman"/>
              </a:rPr>
              <a:t>speaking</a:t>
            </a:r>
          </a:p>
        </p:txBody>
      </p:sp>
    </p:spTree>
    <p:extLst>
      <p:ext uri="{BB962C8B-B14F-4D97-AF65-F5344CB8AC3E}">
        <p14:creationId xmlns:p14="http://schemas.microsoft.com/office/powerpoint/2010/main" val="2998556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1" y="1481328"/>
            <a:ext cx="8929254" cy="5148072"/>
          </a:xfrm>
        </p:spPr>
        <p:txBody>
          <a:bodyPr>
            <a:normAutofit/>
          </a:bodyPr>
          <a:lstStyle/>
          <a:p>
            <a:pPr marL="109728" indent="0">
              <a:buNone/>
            </a:pPr>
            <a:r>
              <a:rPr lang="en-US" dirty="0"/>
              <a:t>C. Dubbing can be defined as the replacement of a soundtrack in one language by one in another language. It covers entirely the spoken source text with the target text and that is why it is also called lip-sync dubbing. It fits the lip movements of the original. </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pPr marL="109728" indent="0"/>
            <a:r>
              <a:rPr lang="en-US" sz="3200" dirty="0">
                <a:solidFill>
                  <a:schemeClr val="tx1"/>
                </a:solidFill>
              </a:rPr>
              <a:t>2) </a:t>
            </a:r>
            <a:r>
              <a:rPr lang="en-US" sz="3200" dirty="0" err="1">
                <a:solidFill>
                  <a:schemeClr val="tx1"/>
                </a:solidFill>
              </a:rPr>
              <a:t>Interlingual</a:t>
            </a:r>
            <a:r>
              <a:rPr lang="en-US" sz="3200" dirty="0">
                <a:solidFill>
                  <a:schemeClr val="tx1"/>
                </a:solidFill>
              </a:rPr>
              <a:t> </a:t>
            </a:r>
            <a:r>
              <a:rPr lang="en-US" sz="3200" dirty="0" smtClean="0">
                <a:solidFill>
                  <a:schemeClr val="tx1"/>
                </a:solidFill>
              </a:rPr>
              <a:t>AVT</a:t>
            </a:r>
            <a:endParaRPr lang="en-US" sz="3200" dirty="0">
              <a:solidFill>
                <a:schemeClr val="tx1"/>
              </a:solidFill>
            </a:endParaRPr>
          </a:p>
        </p:txBody>
      </p:sp>
    </p:spTree>
    <p:extLst>
      <p:ext uri="{BB962C8B-B14F-4D97-AF65-F5344CB8AC3E}">
        <p14:creationId xmlns:p14="http://schemas.microsoft.com/office/powerpoint/2010/main" val="3461166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4668" y="381000"/>
            <a:ext cx="7944313" cy="997709"/>
          </a:xfrm>
          <a:prstGeom prst="rect">
            <a:avLst/>
          </a:prstGeo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pPr marL="109728"/>
            <a:r>
              <a:rPr sz="3200" dirty="0">
                <a:solidFill>
                  <a:schemeClr val="tx1"/>
                </a:solidFill>
              </a:rPr>
              <a:t>Subtitling, dubbing, or voice-over?</a:t>
            </a:r>
          </a:p>
        </p:txBody>
      </p:sp>
      <p:sp>
        <p:nvSpPr>
          <p:cNvPr id="9" name="object 9"/>
          <p:cNvSpPr txBox="1">
            <a:spLocks noGrp="1"/>
          </p:cNvSpPr>
          <p:nvPr>
            <p:ph type="sldNum" sz="quarter" idx="4294967295"/>
          </p:nvPr>
        </p:nvSpPr>
        <p:spPr>
          <a:xfrm>
            <a:off x="8417559" y="6294720"/>
            <a:ext cx="218440" cy="167639"/>
          </a:xfrm>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14</a:t>
            </a:fld>
            <a:endParaRPr dirty="0"/>
          </a:p>
        </p:txBody>
      </p:sp>
      <p:sp>
        <p:nvSpPr>
          <p:cNvPr id="3" name="object 3"/>
          <p:cNvSpPr txBox="1"/>
          <p:nvPr/>
        </p:nvSpPr>
        <p:spPr>
          <a:xfrm>
            <a:off x="509269" y="1664758"/>
            <a:ext cx="7586980" cy="1890395"/>
          </a:xfrm>
          <a:prstGeom prst="rect">
            <a:avLst/>
          </a:prstGeom>
        </p:spPr>
        <p:txBody>
          <a:bodyPr vert="horz" wrap="square" lIns="0" tIns="58419" rIns="0" bIns="0" rtlCol="0">
            <a:spAutoFit/>
          </a:bodyPr>
          <a:lstStyle/>
          <a:p>
            <a:pPr marL="38100">
              <a:lnSpc>
                <a:spcPct val="100000"/>
              </a:lnSpc>
              <a:spcBef>
                <a:spcPts val="459"/>
              </a:spcBef>
            </a:pPr>
            <a:r>
              <a:rPr sz="2800" b="1" spc="-5" dirty="0">
                <a:latin typeface="Times New Roman"/>
                <a:cs typeface="Times New Roman"/>
              </a:rPr>
              <a:t>Dubbing</a:t>
            </a:r>
            <a:endParaRPr sz="2800" dirty="0">
              <a:latin typeface="Times New Roman"/>
              <a:cs typeface="Times New Roman"/>
            </a:endParaRPr>
          </a:p>
          <a:p>
            <a:pPr marL="729615" marR="30480" indent="-729615">
              <a:lnSpc>
                <a:spcPts val="2590"/>
              </a:lnSpc>
              <a:spcBef>
                <a:spcPts val="640"/>
              </a:spcBef>
              <a:buClr>
                <a:srgbClr val="669898"/>
              </a:buClr>
              <a:buSzPct val="68750"/>
              <a:buFont typeface="Wingdings"/>
              <a:buChar char=""/>
              <a:tabLst>
                <a:tab pos="729615" algn="l"/>
                <a:tab pos="730250" algn="l"/>
              </a:tabLst>
            </a:pPr>
            <a:r>
              <a:rPr sz="2400" dirty="0">
                <a:latin typeface="Times New Roman"/>
                <a:cs typeface="Times New Roman"/>
              </a:rPr>
              <a:t>advantages: does not distract attention from image, is </a:t>
            </a:r>
            <a:r>
              <a:rPr sz="2400" spc="5" dirty="0">
                <a:latin typeface="Times New Roman"/>
                <a:cs typeface="Times New Roman"/>
              </a:rPr>
              <a:t> </a:t>
            </a:r>
            <a:r>
              <a:rPr sz="2400" dirty="0">
                <a:latin typeface="Times New Roman"/>
                <a:cs typeface="Times New Roman"/>
              </a:rPr>
              <a:t>better for children and for people </a:t>
            </a:r>
            <a:r>
              <a:rPr sz="2400" spc="-5" dirty="0">
                <a:latin typeface="Times New Roman"/>
                <a:cs typeface="Times New Roman"/>
              </a:rPr>
              <a:t>with </a:t>
            </a:r>
            <a:r>
              <a:rPr sz="2400" dirty="0">
                <a:latin typeface="Times New Roman"/>
                <a:cs typeface="Times New Roman"/>
              </a:rPr>
              <a:t>poor </a:t>
            </a:r>
            <a:r>
              <a:rPr sz="2400" spc="-585" dirty="0">
                <a:latin typeface="Times New Roman"/>
                <a:cs typeface="Times New Roman"/>
              </a:rPr>
              <a:t> </a:t>
            </a:r>
            <a:r>
              <a:rPr sz="2400" dirty="0">
                <a:latin typeface="Times New Roman"/>
                <a:cs typeface="Times New Roman"/>
              </a:rPr>
              <a:t>reading skills, less reduction of the original </a:t>
            </a:r>
            <a:r>
              <a:rPr sz="2400" spc="-585" dirty="0">
                <a:latin typeface="Times New Roman"/>
                <a:cs typeface="Times New Roman"/>
              </a:rPr>
              <a:t> </a:t>
            </a:r>
            <a:r>
              <a:rPr sz="2400" dirty="0">
                <a:latin typeface="Times New Roman"/>
                <a:cs typeface="Times New Roman"/>
              </a:rPr>
              <a:t>dialogue compared</a:t>
            </a:r>
            <a:r>
              <a:rPr sz="2400" spc="-5" dirty="0">
                <a:latin typeface="Times New Roman"/>
                <a:cs typeface="Times New Roman"/>
              </a:rPr>
              <a:t> </a:t>
            </a:r>
            <a:r>
              <a:rPr sz="2400" dirty="0">
                <a:latin typeface="Times New Roman"/>
                <a:cs typeface="Times New Roman"/>
              </a:rPr>
              <a:t>to subtitling</a:t>
            </a:r>
          </a:p>
        </p:txBody>
      </p:sp>
      <p:sp>
        <p:nvSpPr>
          <p:cNvPr id="4" name="object 4"/>
          <p:cNvSpPr txBox="1"/>
          <p:nvPr/>
        </p:nvSpPr>
        <p:spPr>
          <a:xfrm>
            <a:off x="878839" y="4017010"/>
            <a:ext cx="184785" cy="281940"/>
          </a:xfrm>
          <a:prstGeom prst="rect">
            <a:avLst/>
          </a:prstGeom>
        </p:spPr>
        <p:txBody>
          <a:bodyPr vert="horz" wrap="square" lIns="0" tIns="16510" rIns="0" bIns="0" rtlCol="0">
            <a:spAutoFit/>
          </a:bodyPr>
          <a:lstStyle/>
          <a:p>
            <a:pPr marL="12700">
              <a:lnSpc>
                <a:spcPct val="100000"/>
              </a:lnSpc>
              <a:spcBef>
                <a:spcPts val="130"/>
              </a:spcBef>
            </a:pPr>
            <a:r>
              <a:rPr sz="1650" spc="20" dirty="0">
                <a:solidFill>
                  <a:srgbClr val="669898"/>
                </a:solidFill>
                <a:latin typeface="Wingdings"/>
                <a:cs typeface="Wingdings"/>
              </a:rPr>
              <a:t></a:t>
            </a:r>
            <a:endParaRPr sz="1650">
              <a:latin typeface="Wingdings"/>
              <a:cs typeface="Wingdings"/>
            </a:endParaRPr>
          </a:p>
        </p:txBody>
      </p:sp>
      <p:sp>
        <p:nvSpPr>
          <p:cNvPr id="5" name="object 5"/>
          <p:cNvSpPr txBox="1"/>
          <p:nvPr/>
        </p:nvSpPr>
        <p:spPr>
          <a:xfrm>
            <a:off x="1226819" y="3973829"/>
            <a:ext cx="6700520" cy="1049020"/>
          </a:xfrm>
          <a:prstGeom prst="rect">
            <a:avLst/>
          </a:prstGeom>
        </p:spPr>
        <p:txBody>
          <a:bodyPr vert="horz" wrap="square" lIns="0" tIns="53975" rIns="0" bIns="0" rtlCol="0">
            <a:spAutoFit/>
          </a:bodyPr>
          <a:lstStyle/>
          <a:p>
            <a:pPr marR="5080" indent="12700" algn="just">
              <a:lnSpc>
                <a:spcPts val="2590"/>
              </a:lnSpc>
              <a:spcBef>
                <a:spcPts val="425"/>
              </a:spcBef>
            </a:pPr>
            <a:r>
              <a:rPr sz="2400" dirty="0">
                <a:latin typeface="Times New Roman"/>
                <a:cs typeface="Times New Roman"/>
              </a:rPr>
              <a:t>disadvantages: expensive, takes more time, loss </a:t>
            </a:r>
            <a:r>
              <a:rPr sz="2400" spc="-5" dirty="0">
                <a:latin typeface="Times New Roman"/>
                <a:cs typeface="Times New Roman"/>
              </a:rPr>
              <a:t>of </a:t>
            </a:r>
            <a:r>
              <a:rPr sz="2400" dirty="0">
                <a:latin typeface="Times New Roman"/>
                <a:cs typeface="Times New Roman"/>
              </a:rPr>
              <a:t>the </a:t>
            </a:r>
            <a:r>
              <a:rPr sz="2400" spc="-585" dirty="0">
                <a:latin typeface="Times New Roman"/>
                <a:cs typeface="Times New Roman"/>
              </a:rPr>
              <a:t> </a:t>
            </a:r>
            <a:r>
              <a:rPr sz="2400" dirty="0">
                <a:latin typeface="Times New Roman"/>
                <a:cs typeface="Times New Roman"/>
              </a:rPr>
              <a:t>original soundtrack, the voices </a:t>
            </a:r>
            <a:r>
              <a:rPr sz="2400" spc="-5" dirty="0">
                <a:latin typeface="Times New Roman"/>
                <a:cs typeface="Times New Roman"/>
              </a:rPr>
              <a:t>of </a:t>
            </a:r>
            <a:r>
              <a:rPr sz="2400" dirty="0">
                <a:latin typeface="Times New Roman"/>
                <a:cs typeface="Times New Roman"/>
              </a:rPr>
              <a:t>dubbing </a:t>
            </a:r>
            <a:r>
              <a:rPr sz="2400" spc="-585" dirty="0">
                <a:latin typeface="Times New Roman"/>
                <a:cs typeface="Times New Roman"/>
              </a:rPr>
              <a:t> </a:t>
            </a:r>
            <a:r>
              <a:rPr sz="2400" dirty="0">
                <a:latin typeface="Times New Roman"/>
                <a:cs typeface="Times New Roman"/>
              </a:rPr>
              <a:t>actors</a:t>
            </a:r>
            <a:r>
              <a:rPr sz="2400" spc="-10" dirty="0">
                <a:latin typeface="Times New Roman"/>
                <a:cs typeface="Times New Roman"/>
              </a:rPr>
              <a:t> </a:t>
            </a:r>
            <a:r>
              <a:rPr sz="2400" dirty="0">
                <a:latin typeface="Times New Roman"/>
                <a:cs typeface="Times New Roman"/>
              </a:rPr>
              <a:t>can become</a:t>
            </a:r>
            <a:r>
              <a:rPr sz="2400" spc="-5" dirty="0">
                <a:latin typeface="Times New Roman"/>
                <a:cs typeface="Times New Roman"/>
              </a:rPr>
              <a:t> </a:t>
            </a:r>
            <a:r>
              <a:rPr sz="2400" dirty="0">
                <a:latin typeface="Times New Roman"/>
                <a:cs typeface="Times New Roman"/>
              </a:rPr>
              <a:t>repetitive after</a:t>
            </a:r>
            <a:r>
              <a:rPr sz="2400" spc="10" dirty="0">
                <a:latin typeface="Times New Roman"/>
                <a:cs typeface="Times New Roman"/>
              </a:rPr>
              <a:t> </a:t>
            </a:r>
            <a:r>
              <a:rPr sz="2400" dirty="0">
                <a:latin typeface="Times New Roman"/>
                <a:cs typeface="Times New Roman"/>
              </a:rPr>
              <a:t>a</a:t>
            </a:r>
            <a:r>
              <a:rPr sz="2400" spc="5" dirty="0">
                <a:latin typeface="Times New Roman"/>
                <a:cs typeface="Times New Roman"/>
              </a:rPr>
              <a:t> </a:t>
            </a:r>
            <a:r>
              <a:rPr sz="2400" spc="-5" dirty="0">
                <a:latin typeface="Times New Roman"/>
                <a:cs typeface="Times New Roman"/>
              </a:rPr>
              <a:t>while</a:t>
            </a:r>
            <a:endParaRPr sz="2400" dirty="0">
              <a:latin typeface="Times New Roman"/>
              <a:cs typeface="Times New Roman"/>
            </a:endParaRPr>
          </a:p>
        </p:txBody>
      </p:sp>
    </p:spTree>
    <p:extLst>
      <p:ext uri="{BB962C8B-B14F-4D97-AF65-F5344CB8AC3E}">
        <p14:creationId xmlns:p14="http://schemas.microsoft.com/office/powerpoint/2010/main" val="577858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481328"/>
            <a:ext cx="8520545" cy="4525963"/>
          </a:xfrm>
        </p:spPr>
        <p:txBody>
          <a:bodyPr>
            <a:noAutofit/>
          </a:bodyPr>
          <a:lstStyle/>
          <a:p>
            <a:pPr marL="109728" indent="0" algn="ctr">
              <a:buNone/>
            </a:pPr>
            <a:r>
              <a:rPr lang="en-US" sz="11500" dirty="0" smtClean="0">
                <a:solidFill>
                  <a:srgbClr val="0070C0"/>
                </a:solidFill>
              </a:rPr>
              <a:t>THANK YOU</a:t>
            </a:r>
            <a:endParaRPr lang="en-US" sz="11500" dirty="0">
              <a:solidFill>
                <a:srgbClr val="0070C0"/>
              </a:solidFill>
            </a:endParaRPr>
          </a:p>
        </p:txBody>
      </p:sp>
    </p:spTree>
    <p:extLst>
      <p:ext uri="{BB962C8B-B14F-4D97-AF65-F5344CB8AC3E}">
        <p14:creationId xmlns:p14="http://schemas.microsoft.com/office/powerpoint/2010/main" val="3233588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767916" cy="4525963"/>
          </a:xfrm>
        </p:spPr>
        <p:txBody>
          <a:bodyPr>
            <a:noAutofit/>
          </a:bodyPr>
          <a:lstStyle/>
          <a:p>
            <a:pPr marL="109728" indent="0">
              <a:buNone/>
            </a:pPr>
            <a:r>
              <a:rPr lang="en-US" sz="2600" dirty="0"/>
              <a:t>Audiovisual </a:t>
            </a:r>
            <a:r>
              <a:rPr lang="en-US" sz="2600" dirty="0" err="1"/>
              <a:t>programmes</a:t>
            </a:r>
            <a:r>
              <a:rPr lang="en-US" sz="2600" dirty="0"/>
              <a:t> use two codes, image and sound, and </a:t>
            </a:r>
            <a:r>
              <a:rPr lang="en-US" sz="2600" dirty="0" smtClean="0"/>
              <a:t>whereas literature </a:t>
            </a:r>
            <a:r>
              <a:rPr lang="en-US" sz="2600" dirty="0"/>
              <a:t>and poetry evoke, </a:t>
            </a:r>
            <a:r>
              <a:rPr lang="en-US" sz="2600" dirty="0" smtClean="0"/>
              <a:t>films </a:t>
            </a:r>
            <a:r>
              <a:rPr lang="en-US" sz="2600" dirty="0"/>
              <a:t>represent and actualize a particular reality </a:t>
            </a:r>
            <a:r>
              <a:rPr lang="en-US" sz="2600" dirty="0" smtClean="0"/>
              <a:t>based on specific </a:t>
            </a:r>
            <a:r>
              <a:rPr lang="en-US" sz="2600" dirty="0"/>
              <a:t>images that have been put together by a director. Thus, </a:t>
            </a:r>
            <a:r>
              <a:rPr lang="en-US" sz="2600" dirty="0" smtClean="0"/>
              <a:t>subtitling – </a:t>
            </a:r>
            <a:r>
              <a:rPr lang="en-US" sz="2600" dirty="0"/>
              <a:t>dubbing and voice-over too – is constrained by the respect it owes to </a:t>
            </a:r>
            <a:r>
              <a:rPr lang="en-US" sz="2600" dirty="0" smtClean="0"/>
              <a:t>synchrony in </a:t>
            </a:r>
            <a:r>
              <a:rPr lang="en-US" sz="2600" dirty="0"/>
              <a:t>these new translational parameters of image and sound (subtitles should </a:t>
            </a:r>
            <a:r>
              <a:rPr lang="en-US" sz="2600" dirty="0" smtClean="0"/>
              <a:t>not contradict </a:t>
            </a:r>
            <a:r>
              <a:rPr lang="en-US" sz="2600" dirty="0"/>
              <a:t>what the characters are doing on screen), and time (i.e. the delivery </a:t>
            </a:r>
            <a:r>
              <a:rPr lang="en-US" sz="2600" dirty="0" smtClean="0"/>
              <a:t>of the </a:t>
            </a:r>
            <a:r>
              <a:rPr lang="en-US" sz="2600" dirty="0"/>
              <a:t>translated message should coincide with that of the original speech).</a:t>
            </a:r>
            <a:endParaRPr lang="en-US" sz="2600" b="1" dirty="0"/>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pPr lvl="0"/>
            <a:r>
              <a:rPr lang="en-US" sz="3200" dirty="0" smtClean="0">
                <a:solidFill>
                  <a:schemeClr val="tx1"/>
                </a:solidFill>
                <a:effectLst/>
              </a:rPr>
              <a:t>Translation or Adaptation</a:t>
            </a:r>
            <a:endParaRPr lang="en-US" sz="3200" dirty="0">
              <a:solidFill>
                <a:schemeClr val="tx1"/>
              </a:solidFill>
              <a:effectLst/>
            </a:endParaRPr>
          </a:p>
        </p:txBody>
      </p:sp>
    </p:spTree>
    <p:extLst>
      <p:ext uri="{BB962C8B-B14F-4D97-AF65-F5344CB8AC3E}">
        <p14:creationId xmlns:p14="http://schemas.microsoft.com/office/powerpoint/2010/main" val="1733796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767916" cy="4525963"/>
          </a:xfrm>
        </p:spPr>
        <p:txBody>
          <a:bodyPr>
            <a:noAutofit/>
          </a:bodyPr>
          <a:lstStyle/>
          <a:p>
            <a:pPr marL="109728" indent="0">
              <a:buNone/>
            </a:pPr>
            <a:r>
              <a:rPr lang="en-US" sz="2200" dirty="0"/>
              <a:t>In </a:t>
            </a:r>
            <a:r>
              <a:rPr lang="en-US" sz="2200" dirty="0" smtClean="0"/>
              <a:t>addition, subtitles </a:t>
            </a:r>
            <a:r>
              <a:rPr lang="en-US" sz="2200" dirty="0"/>
              <a:t>entail a change of mode from oral to written and resort </a:t>
            </a:r>
            <a:r>
              <a:rPr lang="en-US" sz="2200" dirty="0" smtClean="0"/>
              <a:t>frequently to </a:t>
            </a:r>
            <a:r>
              <a:rPr lang="en-US" sz="2200" dirty="0"/>
              <a:t>the </a:t>
            </a:r>
            <a:r>
              <a:rPr lang="en-US" sz="2200" b="1" dirty="0"/>
              <a:t>omission</a:t>
            </a:r>
            <a:r>
              <a:rPr lang="en-US" sz="2200" dirty="0"/>
              <a:t> of lexical items from the original. As far as </a:t>
            </a:r>
            <a:r>
              <a:rPr lang="en-US" sz="2200" b="1" dirty="0"/>
              <a:t>space</a:t>
            </a:r>
            <a:r>
              <a:rPr lang="en-US" sz="2200" dirty="0"/>
              <a:t> is </a:t>
            </a:r>
            <a:r>
              <a:rPr lang="en-US" sz="2200" dirty="0" smtClean="0"/>
              <a:t>concerned, the </a:t>
            </a:r>
            <a:r>
              <a:rPr lang="en-US" sz="2200" dirty="0"/>
              <a:t>dimensions of the actual screen are </a:t>
            </a:r>
            <a:r>
              <a:rPr lang="en-US" sz="2200" dirty="0" smtClean="0"/>
              <a:t>finite </a:t>
            </a:r>
            <a:r>
              <a:rPr lang="en-US" sz="2200" dirty="0"/>
              <a:t>and the target text will have to </a:t>
            </a:r>
            <a:r>
              <a:rPr lang="en-US" sz="2200" dirty="0" smtClean="0"/>
              <a:t>accommodate to </a:t>
            </a:r>
            <a:r>
              <a:rPr lang="en-US" sz="2200" dirty="0"/>
              <a:t>the width of the screen. Although the </a:t>
            </a:r>
            <a:r>
              <a:rPr lang="en-US" sz="2200" dirty="0" smtClean="0"/>
              <a:t>figures </a:t>
            </a:r>
            <a:r>
              <a:rPr lang="en-US" sz="2200" dirty="0"/>
              <a:t>vary, this means </a:t>
            </a:r>
            <a:r>
              <a:rPr lang="en-US" sz="2200" dirty="0" smtClean="0"/>
              <a:t>that a </a:t>
            </a:r>
            <a:r>
              <a:rPr lang="en-US" sz="2200" dirty="0"/>
              <a:t>subtitle will have </a:t>
            </a:r>
            <a:r>
              <a:rPr lang="en-US" sz="2200" b="1" dirty="0" smtClean="0"/>
              <a:t>some </a:t>
            </a:r>
            <a:r>
              <a:rPr lang="en-US" sz="2200" b="1" dirty="0"/>
              <a:t>32 to 41 characters per line in a maximum of two </a:t>
            </a:r>
            <a:r>
              <a:rPr lang="en-US" sz="2200" b="1" dirty="0" smtClean="0"/>
              <a:t>lines</a:t>
            </a:r>
            <a:r>
              <a:rPr lang="en-US" sz="2200" dirty="0" smtClean="0"/>
              <a:t>. These </a:t>
            </a:r>
            <a:r>
              <a:rPr lang="en-US" sz="2200" dirty="0"/>
              <a:t>tend to be the main reasons put forward by those who have looked </a:t>
            </a:r>
            <a:r>
              <a:rPr lang="en-US" sz="2200" dirty="0" smtClean="0"/>
              <a:t>down on </a:t>
            </a:r>
            <a:r>
              <a:rPr lang="en-US" sz="2200" dirty="0"/>
              <a:t>this activity, considering it as a type of </a:t>
            </a:r>
            <a:r>
              <a:rPr lang="en-US" sz="2200" b="1" dirty="0"/>
              <a:t>adaptation</a:t>
            </a:r>
            <a:r>
              <a:rPr lang="en-US" sz="2200" dirty="0"/>
              <a:t> rather than </a:t>
            </a:r>
            <a:r>
              <a:rPr lang="en-US" sz="2200" b="1" dirty="0"/>
              <a:t>translation</a:t>
            </a:r>
            <a:r>
              <a:rPr lang="en-US" sz="2200" dirty="0"/>
              <a:t>. It </a:t>
            </a:r>
            <a:r>
              <a:rPr lang="en-US" sz="2200" dirty="0" smtClean="0"/>
              <a:t>is indeed </a:t>
            </a:r>
            <a:r>
              <a:rPr lang="en-US" sz="2200" dirty="0"/>
              <a:t>this attitude that can be held responsible “for the fact that translation </a:t>
            </a:r>
            <a:r>
              <a:rPr lang="en-US" sz="2200" dirty="0" smtClean="0"/>
              <a:t>studies of </a:t>
            </a:r>
            <a:r>
              <a:rPr lang="en-US" sz="2200" dirty="0"/>
              <a:t>all disciplines have been rather reluctant to </a:t>
            </a:r>
            <a:r>
              <a:rPr lang="en-US" sz="2200"/>
              <a:t>include </a:t>
            </a:r>
            <a:r>
              <a:rPr lang="en-US" sz="2200" smtClean="0"/>
              <a:t>AVT </a:t>
            </a:r>
            <a:r>
              <a:rPr lang="en-US" sz="2200" dirty="0"/>
              <a:t>among </a:t>
            </a:r>
            <a:r>
              <a:rPr lang="en-US" sz="2200" dirty="0" smtClean="0"/>
              <a:t>their subjects </a:t>
            </a:r>
            <a:r>
              <a:rPr lang="en-US" sz="2200" dirty="0"/>
              <a:t>of study” (</a:t>
            </a:r>
            <a:r>
              <a:rPr lang="en-US" sz="2200" dirty="0" err="1"/>
              <a:t>Delabastita</a:t>
            </a:r>
            <a:r>
              <a:rPr lang="en-US" sz="2200" dirty="0"/>
              <a:t> 1989:213).</a:t>
            </a:r>
            <a:endParaRPr lang="en-US" sz="2200" b="1" dirty="0"/>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pPr lvl="0"/>
            <a:r>
              <a:rPr lang="en-US" sz="3200" dirty="0" smtClean="0">
                <a:solidFill>
                  <a:schemeClr val="tx1"/>
                </a:solidFill>
                <a:effectLst/>
              </a:rPr>
              <a:t>Translation or Adaptation</a:t>
            </a:r>
            <a:endParaRPr lang="en-US" sz="3200" dirty="0">
              <a:solidFill>
                <a:schemeClr val="tx1"/>
              </a:solidFill>
              <a:effectLst/>
            </a:endParaRPr>
          </a:p>
        </p:txBody>
      </p:sp>
    </p:spTree>
    <p:extLst>
      <p:ext uri="{BB962C8B-B14F-4D97-AF65-F5344CB8AC3E}">
        <p14:creationId xmlns:p14="http://schemas.microsoft.com/office/powerpoint/2010/main" val="2294646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dirty="0"/>
              <a:t>There are two types of audiovisual translation: the </a:t>
            </a:r>
            <a:r>
              <a:rPr lang="en-US" b="1" dirty="0" err="1"/>
              <a:t>intralingual</a:t>
            </a:r>
            <a:r>
              <a:rPr lang="en-US" dirty="0"/>
              <a:t> and the </a:t>
            </a:r>
            <a:r>
              <a:rPr lang="en-US" b="1" dirty="0" err="1"/>
              <a:t>interlingual</a:t>
            </a:r>
            <a:r>
              <a:rPr lang="en-US" dirty="0"/>
              <a:t> audiovisual translation.</a:t>
            </a:r>
          </a:p>
          <a:p>
            <a:pPr marL="109728" indent="0">
              <a:buNone/>
            </a:pPr>
            <a:r>
              <a:rPr lang="en-US" dirty="0" smtClean="0"/>
              <a:t>1) </a:t>
            </a:r>
            <a:r>
              <a:rPr lang="en-US" dirty="0" err="1" smtClean="0"/>
              <a:t>Intralingual</a:t>
            </a:r>
            <a:r>
              <a:rPr lang="en-US" dirty="0" smtClean="0"/>
              <a:t> </a:t>
            </a:r>
            <a:r>
              <a:rPr lang="en-US" dirty="0"/>
              <a:t>Audiovisual Translation: In this kind of translation source language is the same as the target language and involves a shift from oral to written language. One area that can be in relation to our field of AVT in which it can be used as a mode of AVT. </a:t>
            </a:r>
            <a:endParaRPr lang="en-US" dirty="0" smtClean="0"/>
          </a:p>
          <a:p>
            <a:pPr marL="109728" indent="0">
              <a:buNone/>
            </a:pPr>
            <a:r>
              <a:rPr lang="en-US" b="1" dirty="0" err="1" smtClean="0"/>
              <a:t>Surtitling</a:t>
            </a:r>
            <a:r>
              <a:rPr lang="en-US" b="1" dirty="0" smtClean="0"/>
              <a:t> </a:t>
            </a:r>
            <a:r>
              <a:rPr lang="en-US" b="1" dirty="0"/>
              <a:t>for the opera and the theatre. </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pPr lvl="0"/>
            <a:r>
              <a:rPr lang="en-US" sz="3200" dirty="0">
                <a:solidFill>
                  <a:schemeClr val="tx1"/>
                </a:solidFill>
                <a:effectLst/>
              </a:rPr>
              <a:t>Types of AVT</a:t>
            </a:r>
          </a:p>
        </p:txBody>
      </p:sp>
    </p:spTree>
    <p:extLst>
      <p:ext uri="{BB962C8B-B14F-4D97-AF65-F5344CB8AC3E}">
        <p14:creationId xmlns:p14="http://schemas.microsoft.com/office/powerpoint/2010/main" val="1592411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pPr lvl="0"/>
            <a:r>
              <a:rPr lang="en-US" sz="3200" dirty="0" smtClean="0">
                <a:solidFill>
                  <a:schemeClr val="tx1"/>
                </a:solidFill>
              </a:rPr>
              <a:t>1) </a:t>
            </a:r>
            <a:r>
              <a:rPr lang="en-US" sz="3200" dirty="0" err="1" smtClean="0">
                <a:solidFill>
                  <a:schemeClr val="tx1"/>
                </a:solidFill>
              </a:rPr>
              <a:t>Intralingual</a:t>
            </a:r>
            <a:r>
              <a:rPr lang="en-US" sz="3200" dirty="0" smtClean="0">
                <a:solidFill>
                  <a:schemeClr val="tx1"/>
                </a:solidFill>
              </a:rPr>
              <a:t> </a:t>
            </a:r>
            <a:r>
              <a:rPr lang="en-US" sz="3200" dirty="0">
                <a:solidFill>
                  <a:schemeClr val="tx1"/>
                </a:solidFill>
              </a:rPr>
              <a:t>Audiovisual Translation</a:t>
            </a:r>
            <a:endParaRPr lang="en-US" sz="3200" dirty="0">
              <a:solidFill>
                <a:schemeClr val="tx1"/>
              </a:solidFill>
              <a:effectLst/>
            </a:endParaRPr>
          </a:p>
        </p:txBody>
      </p:sp>
      <p:sp>
        <p:nvSpPr>
          <p:cNvPr id="4" name="Content Placeholder 3"/>
          <p:cNvSpPr>
            <a:spLocks noGrp="1"/>
          </p:cNvSpPr>
          <p:nvPr>
            <p:ph idx="1"/>
          </p:nvPr>
        </p:nvSpPr>
        <p:spPr/>
        <p:txBody>
          <a:bodyPr/>
          <a:lstStyle/>
          <a:p>
            <a:pPr>
              <a:lnSpc>
                <a:spcPct val="200000"/>
              </a:lnSpc>
            </a:pPr>
            <a:r>
              <a:rPr lang="en-US" b="1" dirty="0"/>
              <a:t>For the deaf and the </a:t>
            </a:r>
            <a:r>
              <a:rPr lang="en-US" b="1" dirty="0" smtClean="0"/>
              <a:t>hard-of-hearing (SDH)</a:t>
            </a:r>
          </a:p>
          <a:p>
            <a:pPr>
              <a:lnSpc>
                <a:spcPct val="200000"/>
              </a:lnSpc>
            </a:pPr>
            <a:r>
              <a:rPr lang="en-US" b="1" dirty="0"/>
              <a:t>For language learning </a:t>
            </a:r>
            <a:r>
              <a:rPr lang="en-US" b="1" dirty="0" smtClean="0"/>
              <a:t>purposes</a:t>
            </a:r>
          </a:p>
          <a:p>
            <a:pPr>
              <a:lnSpc>
                <a:spcPct val="200000"/>
              </a:lnSpc>
            </a:pPr>
            <a:r>
              <a:rPr lang="en-US" b="1" dirty="0"/>
              <a:t>For dialects of the same </a:t>
            </a:r>
            <a:r>
              <a:rPr lang="en-US" b="1" dirty="0" smtClean="0"/>
              <a:t>language</a:t>
            </a:r>
          </a:p>
          <a:p>
            <a:pPr>
              <a:lnSpc>
                <a:spcPct val="200000"/>
              </a:lnSpc>
            </a:pPr>
            <a:r>
              <a:rPr lang="en-US" b="1" dirty="0"/>
              <a:t>For notices and announcements</a:t>
            </a:r>
          </a:p>
        </p:txBody>
      </p:sp>
    </p:spTree>
    <p:extLst>
      <p:ext uri="{BB962C8B-B14F-4D97-AF65-F5344CB8AC3E}">
        <p14:creationId xmlns:p14="http://schemas.microsoft.com/office/powerpoint/2010/main" val="1056810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bg2">
              <a:lumMod val="75000"/>
            </a:schemeClr>
          </a:solidFill>
          <a:ln>
            <a:solidFill>
              <a:schemeClr val="tx2">
                <a:lumMod val="75000"/>
              </a:schemeClr>
            </a:solidFill>
          </a:ln>
        </p:spPr>
        <p:txBody>
          <a:bodyPr>
            <a:noAutofit/>
          </a:bodyPr>
          <a:lstStyle/>
          <a:p>
            <a:pPr lvl="0"/>
            <a:r>
              <a:rPr lang="en-US" sz="3200" dirty="0" smtClean="0">
                <a:solidFill>
                  <a:schemeClr val="tx1"/>
                </a:solidFill>
              </a:rPr>
              <a:t>1) </a:t>
            </a:r>
            <a:r>
              <a:rPr lang="en-US" sz="3200" dirty="0" err="1" smtClean="0">
                <a:solidFill>
                  <a:schemeClr val="tx1"/>
                </a:solidFill>
              </a:rPr>
              <a:t>Intralingual</a:t>
            </a:r>
            <a:r>
              <a:rPr lang="en-US" sz="3200" dirty="0" smtClean="0">
                <a:solidFill>
                  <a:schemeClr val="tx1"/>
                </a:solidFill>
              </a:rPr>
              <a:t> </a:t>
            </a:r>
            <a:r>
              <a:rPr lang="en-US" sz="3200" dirty="0">
                <a:solidFill>
                  <a:schemeClr val="tx1"/>
                </a:solidFill>
              </a:rPr>
              <a:t>Audiovisual Translation</a:t>
            </a:r>
            <a:endParaRPr lang="en-US" sz="3200" dirty="0">
              <a:solidFill>
                <a:schemeClr val="tx1"/>
              </a:solidFill>
              <a:effectLst/>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983" y="1524000"/>
            <a:ext cx="8762417" cy="5191432"/>
          </a:xfrm>
        </p:spPr>
      </p:pic>
    </p:spTree>
    <p:extLst>
      <p:ext uri="{BB962C8B-B14F-4D97-AF65-F5344CB8AC3E}">
        <p14:creationId xmlns:p14="http://schemas.microsoft.com/office/powerpoint/2010/main" val="2162473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a:t>2) </a:t>
            </a:r>
            <a:r>
              <a:rPr lang="en-US" sz="3200" dirty="0" err="1"/>
              <a:t>Interlingual</a:t>
            </a:r>
            <a:r>
              <a:rPr lang="en-US" sz="3200" dirty="0"/>
              <a:t> AVT:</a:t>
            </a:r>
          </a:p>
          <a:p>
            <a:pPr marL="109728" indent="0">
              <a:buNone/>
            </a:pPr>
            <a:r>
              <a:rPr lang="en-US" sz="3200" dirty="0" err="1" smtClean="0"/>
              <a:t>Interlingual</a:t>
            </a:r>
            <a:r>
              <a:rPr lang="en-US" sz="3200" dirty="0" smtClean="0"/>
              <a:t> </a:t>
            </a:r>
            <a:r>
              <a:rPr lang="en-US" sz="3200" dirty="0"/>
              <a:t>translation can be defined as the replacement of elements of one language by equivalent elements of another language, the range of translation. </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r>
              <a:rPr lang="en-US" sz="3200" dirty="0">
                <a:solidFill>
                  <a:schemeClr val="tx1"/>
                </a:solidFill>
                <a:effectLst/>
              </a:rPr>
              <a:t>Types of AVT</a:t>
            </a:r>
          </a:p>
        </p:txBody>
      </p:sp>
    </p:spTree>
    <p:extLst>
      <p:ext uri="{BB962C8B-B14F-4D97-AF65-F5344CB8AC3E}">
        <p14:creationId xmlns:p14="http://schemas.microsoft.com/office/powerpoint/2010/main" val="292682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4691" y="1481328"/>
            <a:ext cx="8977745" cy="4525963"/>
          </a:xfrm>
        </p:spPr>
        <p:txBody>
          <a:bodyPr>
            <a:normAutofit/>
          </a:bodyPr>
          <a:lstStyle/>
          <a:p>
            <a:pPr>
              <a:lnSpc>
                <a:spcPct val="200000"/>
              </a:lnSpc>
            </a:pPr>
            <a:r>
              <a:rPr lang="en-US" sz="3200" b="1" dirty="0"/>
              <a:t>For </a:t>
            </a:r>
            <a:r>
              <a:rPr lang="en-US" sz="3200" b="1" dirty="0" smtClean="0"/>
              <a:t>hearers</a:t>
            </a:r>
          </a:p>
          <a:p>
            <a:pPr>
              <a:lnSpc>
                <a:spcPct val="200000"/>
              </a:lnSpc>
            </a:pPr>
            <a:r>
              <a:rPr lang="en-US" sz="2800" b="1" dirty="0"/>
              <a:t>For the deaf and the </a:t>
            </a:r>
            <a:r>
              <a:rPr lang="en-US" sz="2800" b="1" dirty="0" smtClean="0"/>
              <a:t>hard-of-hearing (SDH</a:t>
            </a:r>
            <a:r>
              <a:rPr lang="en-US" sz="2800" b="1" dirty="0"/>
              <a:t>)</a:t>
            </a:r>
          </a:p>
        </p:txBody>
      </p:sp>
      <p:sp>
        <p:nvSpPr>
          <p:cNvPr id="3" name="Title 2"/>
          <p:cNvSpPr>
            <a:spLocks noGrp="1"/>
          </p:cNvSpPr>
          <p:nvPr>
            <p:ph type="title"/>
          </p:nvPr>
        </p:nvSpPr>
        <p:spPr>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pPr marL="109728" indent="0"/>
            <a:r>
              <a:rPr lang="en-US" sz="3200" dirty="0">
                <a:solidFill>
                  <a:schemeClr val="tx1"/>
                </a:solidFill>
              </a:rPr>
              <a:t>2) </a:t>
            </a:r>
            <a:r>
              <a:rPr lang="en-US" sz="3200" dirty="0" err="1">
                <a:solidFill>
                  <a:schemeClr val="tx1"/>
                </a:solidFill>
              </a:rPr>
              <a:t>Interlingual</a:t>
            </a:r>
            <a:r>
              <a:rPr lang="en-US" sz="3200" dirty="0">
                <a:solidFill>
                  <a:schemeClr val="tx1"/>
                </a:solidFill>
              </a:rPr>
              <a:t> </a:t>
            </a:r>
            <a:r>
              <a:rPr lang="en-US" sz="3200" dirty="0" smtClean="0">
                <a:solidFill>
                  <a:schemeClr val="tx1"/>
                </a:solidFill>
              </a:rPr>
              <a:t>AVT</a:t>
            </a:r>
            <a:endParaRPr lang="en-US" sz="3200" dirty="0">
              <a:solidFill>
                <a:schemeClr val="tx1"/>
              </a:solidFill>
            </a:endParaRPr>
          </a:p>
        </p:txBody>
      </p:sp>
    </p:spTree>
    <p:extLst>
      <p:ext uri="{BB962C8B-B14F-4D97-AF65-F5344CB8AC3E}">
        <p14:creationId xmlns:p14="http://schemas.microsoft.com/office/powerpoint/2010/main" val="714902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1" y="1481328"/>
            <a:ext cx="8929254" cy="5148072"/>
          </a:xfrm>
        </p:spPr>
        <p:txBody>
          <a:bodyPr>
            <a:normAutofit fontScale="92500"/>
          </a:bodyPr>
          <a:lstStyle/>
          <a:p>
            <a:pPr marL="109728" indent="0">
              <a:buNone/>
            </a:pPr>
            <a:r>
              <a:rPr lang="en-US" dirty="0"/>
              <a:t>A. Subtitling. “Subtitling can be defined as the translation of the spoken (or written) source text of an audiovisual product into written target text which is added onto the images of the original product, usually at the bottom of the screen”. Moreover, it can be open, when the target text constitutes a physical part of a translated film or closed when a target text is stored in another format, for instance </a:t>
            </a:r>
            <a:r>
              <a:rPr lang="en-US" dirty="0" err="1" smtClean="0"/>
              <a:t>tele</a:t>
            </a:r>
            <a:r>
              <a:rPr lang="en-US" dirty="0" smtClean="0"/>
              <a:t>-text </a:t>
            </a:r>
            <a:r>
              <a:rPr lang="en-US" dirty="0"/>
              <a:t>and therefore not a part of the film. It does not only consist in translating a text from a source language into a target language but it also involves a shift from oral to written language. In other words, there is a shift from one semiotic system to another (</a:t>
            </a:r>
            <a:r>
              <a:rPr lang="en-US" dirty="0" err="1"/>
              <a:t>Karamitroglou</a:t>
            </a:r>
            <a:r>
              <a:rPr lang="en-US" dirty="0"/>
              <a:t>, 2000: 7). </a:t>
            </a:r>
          </a:p>
        </p:txBody>
      </p:sp>
      <p:sp>
        <p:nvSpPr>
          <p:cNvPr id="3" name="Title 2"/>
          <p:cNvSpPr>
            <a:spLocks noGrp="1"/>
          </p:cNvSpPr>
          <p:nvPr>
            <p:ph type="title"/>
          </p:nvPr>
        </p:nvSpPr>
        <p:spPr>
          <a:xfrm>
            <a:off x="457200" y="228600"/>
            <a:ext cx="8229600" cy="1143000"/>
          </a:xfrm>
          <a:solidFill>
            <a:schemeClr val="bg2">
              <a:lumMod val="75000"/>
            </a:schemeClr>
          </a:solidFill>
          <a:ln>
            <a:solidFill>
              <a:schemeClr val="tx2">
                <a:lumMod val="75000"/>
              </a:schemeClr>
            </a:solidFill>
          </a:ln>
        </p:spPr>
        <p:txBody>
          <a:bodyPr vert="horz" rtlCol="0" anchor="ctr">
            <a:noAutofit/>
            <a:scene3d>
              <a:camera prst="orthographicFront"/>
              <a:lightRig rig="soft" dir="t"/>
            </a:scene3d>
            <a:sp3d prstMaterial="softEdge">
              <a:bevelT w="25400" h="25400"/>
            </a:sp3d>
          </a:bodyPr>
          <a:lstStyle/>
          <a:p>
            <a:pPr marL="109728" indent="0"/>
            <a:r>
              <a:rPr lang="en-US" sz="3200" dirty="0">
                <a:solidFill>
                  <a:schemeClr val="tx1"/>
                </a:solidFill>
              </a:rPr>
              <a:t>2) </a:t>
            </a:r>
            <a:r>
              <a:rPr lang="en-US" sz="3200" dirty="0" err="1">
                <a:solidFill>
                  <a:schemeClr val="tx1"/>
                </a:solidFill>
              </a:rPr>
              <a:t>Interlingual</a:t>
            </a:r>
            <a:r>
              <a:rPr lang="en-US" sz="3200" dirty="0">
                <a:solidFill>
                  <a:schemeClr val="tx1"/>
                </a:solidFill>
              </a:rPr>
              <a:t> </a:t>
            </a:r>
            <a:r>
              <a:rPr lang="en-US" sz="3200" dirty="0" smtClean="0">
                <a:solidFill>
                  <a:schemeClr val="tx1"/>
                </a:solidFill>
              </a:rPr>
              <a:t>AVT</a:t>
            </a:r>
            <a:endParaRPr lang="en-US" sz="3200" dirty="0">
              <a:solidFill>
                <a:schemeClr val="tx1"/>
              </a:solidFill>
            </a:endParaRPr>
          </a:p>
        </p:txBody>
      </p:sp>
    </p:spTree>
    <p:extLst>
      <p:ext uri="{BB962C8B-B14F-4D97-AF65-F5344CB8AC3E}">
        <p14:creationId xmlns:p14="http://schemas.microsoft.com/office/powerpoint/2010/main" val="2926823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175</TotalTime>
  <Words>919</Words>
  <Application>Microsoft Office PowerPoint</Application>
  <PresentationFormat>On-screen Show (4:3)</PresentationFormat>
  <Paragraphs>46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Types of AVT</vt:lpstr>
      <vt:lpstr>Translation or Adaptation</vt:lpstr>
      <vt:lpstr>Translation or Adaptation</vt:lpstr>
      <vt:lpstr>Types of AVT</vt:lpstr>
      <vt:lpstr>1) Intralingual Audiovisual Translation</vt:lpstr>
      <vt:lpstr>1) Intralingual Audiovisual Translation</vt:lpstr>
      <vt:lpstr>Types of AVT</vt:lpstr>
      <vt:lpstr>2) Interlingual AVT</vt:lpstr>
      <vt:lpstr>2) Interlingual AVT</vt:lpstr>
      <vt:lpstr>Subtitling, dubbing, or voice-over?</vt:lpstr>
      <vt:lpstr>2) Interlingual AVT</vt:lpstr>
      <vt:lpstr>Subtitling, dubbing, or voice-over?</vt:lpstr>
      <vt:lpstr>2) Interlingual AVT</vt:lpstr>
      <vt:lpstr>Subtitling, dubbing, or voice-over?</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AVT  Definition,Types</dc:title>
  <dc:creator>Ali</dc:creator>
  <cp:lastModifiedBy>Jalil</cp:lastModifiedBy>
  <cp:revision>23</cp:revision>
  <dcterms:created xsi:type="dcterms:W3CDTF">2006-08-16T00:00:00Z</dcterms:created>
  <dcterms:modified xsi:type="dcterms:W3CDTF">2022-10-12T05:21:22Z</dcterms:modified>
</cp:coreProperties>
</file>