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58" r:id="rId4"/>
    <p:sldId id="259" r:id="rId5"/>
    <p:sldId id="260" r:id="rId6"/>
    <p:sldId id="262" r:id="rId7"/>
    <p:sldId id="275" r:id="rId8"/>
    <p:sldId id="267" r:id="rId9"/>
    <p:sldId id="268" r:id="rId10"/>
    <p:sldId id="272" r:id="rId11"/>
    <p:sldId id="269" r:id="rId12"/>
    <p:sldId id="270" r:id="rId13"/>
    <p:sldId id="271" r:id="rId14"/>
    <p:sldId id="264" r:id="rId15"/>
    <p:sldId id="265" r:id="rId16"/>
    <p:sldId id="273" r:id="rId17"/>
    <p:sldId id="266"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227BBF-47CC-4332-AF31-A08398F4E281}" type="datetimeFigureOut">
              <a:rPr lang="en-US" smtClean="0"/>
              <a:t>21-Feb-23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48352C-3401-43A6-8734-E6A7D5764D6B}" type="slidenum">
              <a:rPr lang="en-US" smtClean="0"/>
              <a:t>‹#›</a:t>
            </a:fld>
            <a:endParaRPr lang="en-US"/>
          </a:p>
        </p:txBody>
      </p:sp>
    </p:spTree>
    <p:extLst>
      <p:ext uri="{BB962C8B-B14F-4D97-AF65-F5344CB8AC3E}">
        <p14:creationId xmlns:p14="http://schemas.microsoft.com/office/powerpoint/2010/main" val="615860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48352C-3401-43A6-8734-E6A7D5764D6B}" type="slidenum">
              <a:rPr lang="en-US" smtClean="0"/>
              <a:t>9</a:t>
            </a:fld>
            <a:endParaRPr lang="en-US"/>
          </a:p>
        </p:txBody>
      </p:sp>
    </p:spTree>
    <p:extLst>
      <p:ext uri="{BB962C8B-B14F-4D97-AF65-F5344CB8AC3E}">
        <p14:creationId xmlns:p14="http://schemas.microsoft.com/office/powerpoint/2010/main" val="3561768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48352C-3401-43A6-8734-E6A7D5764D6B}" type="slidenum">
              <a:rPr lang="en-US" smtClean="0"/>
              <a:t>11</a:t>
            </a:fld>
            <a:endParaRPr lang="en-US"/>
          </a:p>
        </p:txBody>
      </p:sp>
    </p:spTree>
    <p:extLst>
      <p:ext uri="{BB962C8B-B14F-4D97-AF65-F5344CB8AC3E}">
        <p14:creationId xmlns:p14="http://schemas.microsoft.com/office/powerpoint/2010/main" val="3561768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48352C-3401-43A6-8734-E6A7D5764D6B}" type="slidenum">
              <a:rPr lang="en-US" smtClean="0"/>
              <a:t>12</a:t>
            </a:fld>
            <a:endParaRPr lang="en-US"/>
          </a:p>
        </p:txBody>
      </p:sp>
    </p:spTree>
    <p:extLst>
      <p:ext uri="{BB962C8B-B14F-4D97-AF65-F5344CB8AC3E}">
        <p14:creationId xmlns:p14="http://schemas.microsoft.com/office/powerpoint/2010/main" val="35617684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48352C-3401-43A6-8734-E6A7D5764D6B}" type="slidenum">
              <a:rPr lang="en-US" smtClean="0"/>
              <a:t>13</a:t>
            </a:fld>
            <a:endParaRPr lang="en-US"/>
          </a:p>
        </p:txBody>
      </p:sp>
    </p:spTree>
    <p:extLst>
      <p:ext uri="{BB962C8B-B14F-4D97-AF65-F5344CB8AC3E}">
        <p14:creationId xmlns:p14="http://schemas.microsoft.com/office/powerpoint/2010/main" val="35617684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21-Feb-23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21-Feb-23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21-Feb-23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21-Feb-23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21-Feb-23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21-Feb-23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21-Feb-23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21-Feb-23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21-Feb-23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21-Feb-23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21-Feb-23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21-Feb-23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dirty="0" smtClean="0"/>
              <a:t>AVT </a:t>
            </a:r>
            <a:br>
              <a:rPr lang="en-US" dirty="0" smtClean="0"/>
            </a:br>
            <a:r>
              <a:rPr lang="en-US" b="0" dirty="0" smtClean="0"/>
              <a:t>Definition, History and Characteristics</a:t>
            </a:r>
            <a:endParaRPr lang="en-US" b="0" dirty="0"/>
          </a:p>
        </p:txBody>
      </p:sp>
    </p:spTree>
    <p:extLst>
      <p:ext uri="{BB962C8B-B14F-4D97-AF65-F5344CB8AC3E}">
        <p14:creationId xmlns:p14="http://schemas.microsoft.com/office/powerpoint/2010/main" val="3080502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839200" cy="5148072"/>
          </a:xfrm>
        </p:spPr>
        <p:txBody>
          <a:bodyPr>
            <a:normAutofit/>
          </a:bodyPr>
          <a:lstStyle/>
          <a:p>
            <a:pPr marL="109728" indent="0">
              <a:buNone/>
            </a:pPr>
            <a:r>
              <a:rPr lang="en-US" dirty="0"/>
              <a:t>Audiovisual translation and the transition to sound: synchronized speech was first introduced in American films, and solutions quickly needed to be devised to successfully maintain the worldwide distribution of Hollywood product of movies and other types of media. </a:t>
            </a:r>
          </a:p>
          <a:p>
            <a:pPr marL="109728" indent="0">
              <a:buNone/>
            </a:pPr>
            <a:r>
              <a:rPr lang="en-US" dirty="0" smtClean="0"/>
              <a:t>The </a:t>
            </a:r>
            <a:r>
              <a:rPr lang="en-US" dirty="0"/>
              <a:t>first talking film to be released internationally was Warner Brothers’ </a:t>
            </a:r>
            <a:r>
              <a:rPr lang="en-US" i="1" dirty="0"/>
              <a:t>The Jazz Singer </a:t>
            </a:r>
            <a:r>
              <a:rPr lang="en-US" dirty="0"/>
              <a:t>(Crosland 1927). Although mainly a silent film with a musical sound-track and only a few ‘live’ talking scenes, it heralded the talking era and continues to be perceived as its starting point to this day.</a:t>
            </a:r>
          </a:p>
        </p:txBody>
      </p:sp>
      <p:sp>
        <p:nvSpPr>
          <p:cNvPr id="3" name="Title 2"/>
          <p:cNvSpPr>
            <a:spLocks noGrp="1"/>
          </p:cNvSpPr>
          <p:nvPr>
            <p:ph type="title"/>
          </p:nvPr>
        </p:nvSpPr>
        <p:spPr>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a:effectLst/>
              </a:rPr>
              <a:t>History of AVT</a:t>
            </a:r>
          </a:p>
        </p:txBody>
      </p:sp>
    </p:spTree>
    <p:extLst>
      <p:ext uri="{BB962C8B-B14F-4D97-AF65-F5344CB8AC3E}">
        <p14:creationId xmlns:p14="http://schemas.microsoft.com/office/powerpoint/2010/main" val="3587938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92162"/>
          </a:xfrm>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a:effectLst/>
              </a:rPr>
              <a:t>History of AVT</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514874" y="1219200"/>
            <a:ext cx="2047726" cy="5232241"/>
          </a:xfrm>
        </p:spPr>
      </p:pic>
    </p:spTree>
    <p:extLst>
      <p:ext uri="{BB962C8B-B14F-4D97-AF65-F5344CB8AC3E}">
        <p14:creationId xmlns:p14="http://schemas.microsoft.com/office/powerpoint/2010/main" val="551414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833726"/>
          </a:xfrm>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a:effectLst/>
              </a:rPr>
              <a:t>History of AVT</a:t>
            </a: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47351" y="1752600"/>
            <a:ext cx="7258449" cy="4085431"/>
          </a:xfrm>
        </p:spPr>
      </p:pic>
    </p:spTree>
    <p:extLst>
      <p:ext uri="{BB962C8B-B14F-4D97-AF65-F5344CB8AC3E}">
        <p14:creationId xmlns:p14="http://schemas.microsoft.com/office/powerpoint/2010/main" val="2428357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868362"/>
          </a:xfrm>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a:effectLst/>
              </a:rPr>
              <a:t>History of AVT</a:t>
            </a: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95450" y="1295400"/>
            <a:ext cx="5391150" cy="5391150"/>
          </a:xfrm>
        </p:spPr>
      </p:pic>
    </p:spTree>
    <p:extLst>
      <p:ext uri="{BB962C8B-B14F-4D97-AF65-F5344CB8AC3E}">
        <p14:creationId xmlns:p14="http://schemas.microsoft.com/office/powerpoint/2010/main" val="2428357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just">
              <a:buNone/>
            </a:pPr>
            <a:r>
              <a:rPr lang="en-US" sz="3200" dirty="0"/>
              <a:t>1. The use of images: this type of translation differs from other types of translation since it's always shown alongside the images being broadcast, so the text needs to tie in with the image.</a:t>
            </a:r>
          </a:p>
        </p:txBody>
      </p:sp>
      <p:sp>
        <p:nvSpPr>
          <p:cNvPr id="3" name="Title 2"/>
          <p:cNvSpPr>
            <a:spLocks noGrp="1"/>
          </p:cNvSpPr>
          <p:nvPr>
            <p:ph type="title"/>
          </p:nvPr>
        </p:nvSpPr>
        <p:spPr>
          <a:xfrm>
            <a:off x="457200" y="274638"/>
            <a:ext cx="8229600" cy="868362"/>
          </a:xfrm>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a:effectLst/>
              </a:rPr>
              <a:t>Characteristics of AVT</a:t>
            </a:r>
          </a:p>
        </p:txBody>
      </p:sp>
    </p:spTree>
    <p:extLst>
      <p:ext uri="{BB962C8B-B14F-4D97-AF65-F5344CB8AC3E}">
        <p14:creationId xmlns:p14="http://schemas.microsoft.com/office/powerpoint/2010/main" val="64484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just">
              <a:buNone/>
            </a:pPr>
            <a:r>
              <a:rPr lang="en-US" sz="3200" dirty="0"/>
              <a:t>2. Short deadlines: for the most part, translation projects have tight delivery lead times, but it goes even further in the case of audiovisual translation. For example, if episodes of a series are being shown with little time in between, there's even less time for translation, and margin for error.</a:t>
            </a:r>
          </a:p>
        </p:txBody>
      </p:sp>
      <p:sp>
        <p:nvSpPr>
          <p:cNvPr id="3" name="Title 2"/>
          <p:cNvSpPr>
            <a:spLocks noGrp="1"/>
          </p:cNvSpPr>
          <p:nvPr>
            <p:ph type="title"/>
          </p:nvPr>
        </p:nvSpPr>
        <p:spPr>
          <a:xfrm>
            <a:off x="457200" y="274638"/>
            <a:ext cx="8229600" cy="944562"/>
          </a:xfrm>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a:effectLst/>
              </a:rPr>
              <a:t>Characteristics of AVT</a:t>
            </a:r>
          </a:p>
        </p:txBody>
      </p:sp>
    </p:spTree>
    <p:extLst>
      <p:ext uri="{BB962C8B-B14F-4D97-AF65-F5344CB8AC3E}">
        <p14:creationId xmlns:p14="http://schemas.microsoft.com/office/powerpoint/2010/main" val="644841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534400" cy="4525963"/>
          </a:xfrm>
        </p:spPr>
        <p:txBody>
          <a:bodyPr>
            <a:normAutofit/>
          </a:bodyPr>
          <a:lstStyle/>
          <a:p>
            <a:pPr marL="109728" indent="0">
              <a:buNone/>
            </a:pPr>
            <a:r>
              <a:rPr lang="en-US" sz="3200" dirty="0"/>
              <a:t>3.The use of specialization of different fields: another defining feature a translator needs to have is that in addition to having mastery of the source and target languages, they also need to specialize in a number of sectors. After all, audiovisual works can cover a number of different subjects: medicine, legal, IT, etc.</a:t>
            </a:r>
          </a:p>
        </p:txBody>
      </p:sp>
      <p:sp>
        <p:nvSpPr>
          <p:cNvPr id="3" name="Title 2"/>
          <p:cNvSpPr>
            <a:spLocks noGrp="1"/>
          </p:cNvSpPr>
          <p:nvPr>
            <p:ph type="title"/>
          </p:nvPr>
        </p:nvSpPr>
        <p:spPr>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a:effectLst/>
              </a:rPr>
              <a:t>Characteristics of AVT</a:t>
            </a:r>
          </a:p>
        </p:txBody>
      </p:sp>
    </p:spTree>
    <p:extLst>
      <p:ext uri="{BB962C8B-B14F-4D97-AF65-F5344CB8AC3E}">
        <p14:creationId xmlns:p14="http://schemas.microsoft.com/office/powerpoint/2010/main" val="9634367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1" y="1481328"/>
            <a:ext cx="8825344" cy="4525963"/>
          </a:xfrm>
        </p:spPr>
        <p:txBody>
          <a:bodyPr>
            <a:noAutofit/>
          </a:bodyPr>
          <a:lstStyle/>
          <a:p>
            <a:pPr marL="109728" indent="0">
              <a:buNone/>
            </a:pPr>
            <a:r>
              <a:rPr lang="en-US" sz="2800" dirty="0"/>
              <a:t>4. Speech: with this characteristic we refer to the ability to symbolize a previously translated natural and spontaneous dialogue. It might sound easy, but it is not. What is logical to one person in a certain context might seem totally out of place for another person. For that reason, a translator should be able to transfer written language to the screen without adding strange expressions or demanding an unreasonable, unnatural effort on part of the character who is speaking (</a:t>
            </a:r>
            <a:r>
              <a:rPr lang="en-US" sz="2800" dirty="0" err="1"/>
              <a:t>Orero</a:t>
            </a:r>
            <a:r>
              <a:rPr lang="en-US" sz="2800" dirty="0"/>
              <a:t>, 2004: 13).</a:t>
            </a:r>
          </a:p>
        </p:txBody>
      </p:sp>
      <p:sp>
        <p:nvSpPr>
          <p:cNvPr id="3" name="Title 2"/>
          <p:cNvSpPr>
            <a:spLocks noGrp="1"/>
          </p:cNvSpPr>
          <p:nvPr>
            <p:ph type="title"/>
          </p:nvPr>
        </p:nvSpPr>
        <p:spPr>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a:effectLst/>
              </a:rPr>
              <a:t>Characteristics of AVT</a:t>
            </a:r>
          </a:p>
        </p:txBody>
      </p:sp>
    </p:spTree>
    <p:extLst>
      <p:ext uri="{BB962C8B-B14F-4D97-AF65-F5344CB8AC3E}">
        <p14:creationId xmlns:p14="http://schemas.microsoft.com/office/powerpoint/2010/main" val="33927229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199" y="1481328"/>
            <a:ext cx="8520545" cy="4525963"/>
          </a:xfrm>
        </p:spPr>
        <p:txBody>
          <a:bodyPr>
            <a:noAutofit/>
          </a:bodyPr>
          <a:lstStyle/>
          <a:p>
            <a:pPr marL="109728" indent="0" algn="ctr">
              <a:buNone/>
            </a:pPr>
            <a:r>
              <a:rPr lang="en-US" sz="11500" dirty="0" smtClean="0">
                <a:solidFill>
                  <a:srgbClr val="0070C0"/>
                </a:solidFill>
              </a:rPr>
              <a:t>THANK YOU</a:t>
            </a:r>
            <a:endParaRPr lang="en-US" sz="11500" dirty="0">
              <a:solidFill>
                <a:srgbClr val="0070C0"/>
              </a:solidFill>
            </a:endParaRPr>
          </a:p>
        </p:txBody>
      </p:sp>
    </p:spTree>
    <p:extLst>
      <p:ext uri="{BB962C8B-B14F-4D97-AF65-F5344CB8AC3E}">
        <p14:creationId xmlns:p14="http://schemas.microsoft.com/office/powerpoint/2010/main" val="3233588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109728" indent="0">
              <a:buNone/>
            </a:pPr>
            <a:r>
              <a:rPr lang="en-US" dirty="0"/>
              <a:t>Audiovisual translation (AVT) is the term used to refer to the transfer from one language to another of the verbal components contained in audiovisual works and products. Feature films, television programs, theatrical plays, musicals, opera, </a:t>
            </a:r>
            <a:r>
              <a:rPr lang="en-US" dirty="0" smtClean="0"/>
              <a:t>web </a:t>
            </a:r>
            <a:r>
              <a:rPr lang="en-US" dirty="0"/>
              <a:t>pages, and video games are just some examples of the vast array of audiovisual products available and that require translation. </a:t>
            </a:r>
            <a:r>
              <a:rPr lang="en-US" b="1" dirty="0"/>
              <a:t>As the word suggests, audiovisuals are made to be both heard (audio) and seen (visual) simultaneously but they are primarily meant to be seen (Sanderson, 2005: 4). </a:t>
            </a:r>
          </a:p>
          <a:p>
            <a:pPr marL="109728" indent="0">
              <a:buNone/>
            </a:pPr>
            <a:endParaRPr lang="en-US" dirty="0"/>
          </a:p>
        </p:txBody>
      </p:sp>
      <p:sp>
        <p:nvSpPr>
          <p:cNvPr id="3" name="Title 2"/>
          <p:cNvSpPr>
            <a:spLocks noGrp="1"/>
          </p:cNvSpPr>
          <p:nvPr>
            <p:ph type="title"/>
          </p:nvPr>
        </p:nvSpPr>
        <p:spPr>
          <a:solidFill>
            <a:schemeClr val="bg2">
              <a:lumMod val="75000"/>
            </a:schemeClr>
          </a:solidFill>
          <a:ln>
            <a:solidFill>
              <a:schemeClr val="tx2">
                <a:lumMod val="75000"/>
              </a:schemeClr>
            </a:solidFill>
          </a:ln>
        </p:spPr>
        <p:txBody>
          <a:bodyPr>
            <a:noAutofit/>
          </a:bodyPr>
          <a:lstStyle/>
          <a:p>
            <a:pPr lvl="0"/>
            <a:r>
              <a:rPr lang="en-US" sz="3200" dirty="0">
                <a:effectLst/>
              </a:rPr>
              <a:t>Definition of Audiovisual </a:t>
            </a:r>
            <a:r>
              <a:rPr lang="en-US" sz="3200" dirty="0" smtClean="0">
                <a:effectLst/>
              </a:rPr>
              <a:t>Translation</a:t>
            </a:r>
            <a:endParaRPr lang="en-US" sz="3200" dirty="0"/>
          </a:p>
        </p:txBody>
      </p:sp>
    </p:spTree>
    <p:extLst>
      <p:ext uri="{BB962C8B-B14F-4D97-AF65-F5344CB8AC3E}">
        <p14:creationId xmlns:p14="http://schemas.microsoft.com/office/powerpoint/2010/main" val="1733796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just">
              <a:buNone/>
            </a:pPr>
            <a:r>
              <a:rPr lang="en-US" sz="3200" dirty="0"/>
              <a:t> AVT is actually one of the fastest growing areas in the field of Translation </a:t>
            </a:r>
            <a:r>
              <a:rPr lang="en-US" sz="3200" dirty="0" smtClean="0"/>
              <a:t>Studies </a:t>
            </a:r>
            <a:r>
              <a:rPr lang="en-US" sz="3200" dirty="0"/>
              <a:t>(TS). Due to the unprecedented surge in interest in </a:t>
            </a:r>
            <a:r>
              <a:rPr lang="en-US" sz="3200" dirty="0" smtClean="0"/>
              <a:t>Translation Studies (TS), </a:t>
            </a:r>
            <a:r>
              <a:rPr lang="en-US" sz="3200" dirty="0"/>
              <a:t>the AVT is experiencing the expansion and consolidation as an academic discipline (Diaz Cintas, 2008:1).</a:t>
            </a:r>
          </a:p>
        </p:txBody>
      </p:sp>
      <p:sp>
        <p:nvSpPr>
          <p:cNvPr id="3" name="Title 2"/>
          <p:cNvSpPr>
            <a:spLocks noGrp="1"/>
          </p:cNvSpPr>
          <p:nvPr>
            <p:ph type="title"/>
          </p:nvPr>
        </p:nvSpPr>
        <p:spPr>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a:effectLst/>
              </a:rPr>
              <a:t>Definition of Audiovisual Translation</a:t>
            </a:r>
          </a:p>
        </p:txBody>
      </p:sp>
    </p:spTree>
    <p:extLst>
      <p:ext uri="{BB962C8B-B14F-4D97-AF65-F5344CB8AC3E}">
        <p14:creationId xmlns:p14="http://schemas.microsoft.com/office/powerpoint/2010/main" val="292682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81328"/>
            <a:ext cx="8458200" cy="5148072"/>
          </a:xfrm>
        </p:spPr>
        <p:txBody>
          <a:bodyPr>
            <a:noAutofit/>
          </a:bodyPr>
          <a:lstStyle/>
          <a:p>
            <a:pPr marL="109728" indent="0" algn="just">
              <a:buNone/>
            </a:pPr>
            <a:r>
              <a:rPr lang="en-US" sz="2800" dirty="0"/>
              <a:t>Terms such as “film translation” or “cinema translation” were often used, but these terms were restricted because this kind of activity takes into account also other types of </a:t>
            </a:r>
            <a:r>
              <a:rPr lang="en-US" sz="2800" dirty="0" err="1"/>
              <a:t>programmes</a:t>
            </a:r>
            <a:r>
              <a:rPr lang="en-US" sz="2800" dirty="0"/>
              <a:t> (sitcoms, documentaries, cartoons, etc..) A term that could be a good alternative to the ATV term is “screen translation”, because it refers to all products distributed on screen</a:t>
            </a:r>
            <a:r>
              <a:rPr lang="en-US" sz="2800" dirty="0" smtClean="0"/>
              <a:t>. </a:t>
            </a:r>
            <a:r>
              <a:rPr lang="en-US" sz="2800" dirty="0"/>
              <a:t>(Diaz Cintas and </a:t>
            </a:r>
            <a:r>
              <a:rPr lang="en-US" sz="2800" dirty="0" err="1"/>
              <a:t>Remael</a:t>
            </a:r>
            <a:r>
              <a:rPr lang="en-US" sz="2800" dirty="0"/>
              <a:t>, 2006:12).</a:t>
            </a:r>
          </a:p>
          <a:p>
            <a:pPr marL="109728" indent="0">
              <a:buNone/>
            </a:pPr>
            <a:endParaRPr lang="en-US" sz="2800" dirty="0"/>
          </a:p>
        </p:txBody>
      </p:sp>
      <p:sp>
        <p:nvSpPr>
          <p:cNvPr id="3" name="Title 2"/>
          <p:cNvSpPr>
            <a:spLocks noGrp="1"/>
          </p:cNvSpPr>
          <p:nvPr>
            <p:ph type="title"/>
          </p:nvPr>
        </p:nvSpPr>
        <p:spPr>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a:effectLst/>
              </a:rPr>
              <a:t>Definition of Audiovisual Translation</a:t>
            </a:r>
          </a:p>
        </p:txBody>
      </p:sp>
    </p:spTree>
    <p:extLst>
      <p:ext uri="{BB962C8B-B14F-4D97-AF65-F5344CB8AC3E}">
        <p14:creationId xmlns:p14="http://schemas.microsoft.com/office/powerpoint/2010/main" val="292682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399" y="1143000"/>
            <a:ext cx="8814619" cy="4864291"/>
          </a:xfrm>
        </p:spPr>
        <p:txBody>
          <a:bodyPr>
            <a:noAutofit/>
          </a:bodyPr>
          <a:lstStyle/>
          <a:p>
            <a:pPr marL="109728" indent="0">
              <a:buNone/>
            </a:pPr>
            <a:r>
              <a:rPr lang="en-US" sz="2900" dirty="0" smtClean="0"/>
              <a:t>It can be said that AVT beginnings started through looking at the translated </a:t>
            </a:r>
            <a:r>
              <a:rPr lang="en-US" sz="2900" b="1" u="sng" dirty="0" err="1" smtClean="0"/>
              <a:t>intertitles</a:t>
            </a:r>
            <a:r>
              <a:rPr lang="en-US" sz="2900" dirty="0" smtClean="0"/>
              <a:t> and </a:t>
            </a:r>
            <a:r>
              <a:rPr lang="en-US" sz="2900" b="1" u="sng" dirty="0" smtClean="0"/>
              <a:t>film explainers </a:t>
            </a:r>
            <a:r>
              <a:rPr lang="en-US" sz="2900" dirty="0" smtClean="0"/>
              <a:t>of the silent era. It goes on to look at the transition to sound and then at the development of subtitling and dubbing. </a:t>
            </a:r>
          </a:p>
          <a:p>
            <a:pPr marL="109728" indent="0">
              <a:buNone/>
            </a:pPr>
            <a:r>
              <a:rPr lang="en-US" sz="2900" dirty="0" smtClean="0"/>
              <a:t>Audiovisual </a:t>
            </a:r>
            <a:r>
              <a:rPr lang="en-US" sz="2900" dirty="0"/>
              <a:t>translation studies has been experiencing a resurgence in interest in historical approaches since the early 2010s. ‘film translation’ was widely used in the pre-TV era before using the up-to-date term of AVT. </a:t>
            </a:r>
          </a:p>
        </p:txBody>
      </p:sp>
      <p:sp>
        <p:nvSpPr>
          <p:cNvPr id="3" name="Title 2"/>
          <p:cNvSpPr>
            <a:spLocks noGrp="1"/>
          </p:cNvSpPr>
          <p:nvPr>
            <p:ph type="title"/>
          </p:nvPr>
        </p:nvSpPr>
        <p:spPr>
          <a:xfrm>
            <a:off x="457200" y="274638"/>
            <a:ext cx="8229600" cy="868362"/>
          </a:xfrm>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a:effectLst/>
              </a:rPr>
              <a:t>History of AVT</a:t>
            </a:r>
          </a:p>
        </p:txBody>
      </p:sp>
    </p:spTree>
    <p:extLst>
      <p:ext uri="{BB962C8B-B14F-4D97-AF65-F5344CB8AC3E}">
        <p14:creationId xmlns:p14="http://schemas.microsoft.com/office/powerpoint/2010/main" val="4256611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219200"/>
            <a:ext cx="8917858" cy="4788091"/>
          </a:xfrm>
        </p:spPr>
        <p:txBody>
          <a:bodyPr>
            <a:normAutofit/>
          </a:bodyPr>
          <a:lstStyle/>
          <a:p>
            <a:pPr marL="109728" lvl="0" indent="0">
              <a:buNone/>
            </a:pPr>
            <a:r>
              <a:rPr lang="en-US" b="1" dirty="0"/>
              <a:t>Pre-sound era</a:t>
            </a:r>
            <a:r>
              <a:rPr lang="ar-IQ" dirty="0"/>
              <a:t>:</a:t>
            </a:r>
            <a:r>
              <a:rPr lang="en-US" dirty="0"/>
              <a:t> films were silent, but not speechless: mouths could be seen speaking on the screen and title cards conveyed narration and the gist of dialogues actually or seemingly spoken by the actors.  The AVT researchers have tended to write off this field on the grounds that the translation of silent film is unproblematic, at least by comparison with the problems which accompanied the coming of sound.  Even during the silent film area it was very important to convey to the viewers the dialogue of the actors on screen. </a:t>
            </a:r>
          </a:p>
        </p:txBody>
      </p:sp>
      <p:sp>
        <p:nvSpPr>
          <p:cNvPr id="3" name="Title 2"/>
          <p:cNvSpPr>
            <a:spLocks noGrp="1"/>
          </p:cNvSpPr>
          <p:nvPr>
            <p:ph type="title"/>
          </p:nvPr>
        </p:nvSpPr>
        <p:spPr>
          <a:xfrm>
            <a:off x="457200" y="274638"/>
            <a:ext cx="8229600" cy="868362"/>
          </a:xfrm>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a:effectLst/>
              </a:rPr>
              <a:t>History of AVT</a:t>
            </a:r>
          </a:p>
        </p:txBody>
      </p:sp>
    </p:spTree>
    <p:extLst>
      <p:ext uri="{BB962C8B-B14F-4D97-AF65-F5344CB8AC3E}">
        <p14:creationId xmlns:p14="http://schemas.microsoft.com/office/powerpoint/2010/main" val="4286249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5460"/>
            <a:ext cx="8763000" cy="4788091"/>
          </a:xfrm>
        </p:spPr>
        <p:txBody>
          <a:bodyPr>
            <a:noAutofit/>
          </a:bodyPr>
          <a:lstStyle/>
          <a:p>
            <a:pPr marL="109728" lvl="0" indent="0">
              <a:buNone/>
            </a:pPr>
            <a:r>
              <a:rPr lang="en-US" sz="2500" dirty="0" smtClean="0"/>
              <a:t>This </a:t>
            </a:r>
            <a:r>
              <a:rPr lang="en-US" sz="2500" dirty="0"/>
              <a:t>problem was solved by the now call </a:t>
            </a:r>
            <a:r>
              <a:rPr lang="en-US" sz="2500" b="1" dirty="0" err="1"/>
              <a:t>intertitles</a:t>
            </a:r>
            <a:r>
              <a:rPr lang="en-US" sz="2500" dirty="0"/>
              <a:t>: the predecessors of the subtitles. </a:t>
            </a:r>
            <a:r>
              <a:rPr lang="en-US" sz="2500" b="1" dirty="0"/>
              <a:t>They were texts, printed on paper and placed between the sequences of the film. Their first appearance was in 1903 as descriptive titles in Edwin S. Porter's Uncle Tom's Cabin. </a:t>
            </a:r>
            <a:r>
              <a:rPr lang="en-US" sz="2500" dirty="0"/>
              <a:t>Translating such dialogues was quite easy: the original titles were removed, translated, filmed </a:t>
            </a:r>
            <a:r>
              <a:rPr lang="en-US" sz="2500" dirty="0" smtClean="0"/>
              <a:t>and </a:t>
            </a:r>
            <a:r>
              <a:rPr lang="en-US" sz="2500" dirty="0"/>
              <a:t>re-inserted. Alternatively, a translator used to give a simultaneous translation to the audience. The very first sub-titles first appeared in 1909. In fact, M. N. </a:t>
            </a:r>
            <a:r>
              <a:rPr lang="en-US" sz="2500" dirty="0" err="1"/>
              <a:t>Topp</a:t>
            </a:r>
            <a:r>
              <a:rPr lang="en-US" sz="2500" dirty="0"/>
              <a:t> registered a patent for “device for the rapid showing of titles for moving pictures other than those on the film strip” (</a:t>
            </a:r>
            <a:r>
              <a:rPr lang="en-US" sz="2500" dirty="0" err="1"/>
              <a:t>Ivarsson</a:t>
            </a:r>
            <a:r>
              <a:rPr lang="en-US" sz="2500" dirty="0"/>
              <a:t>, 2004:1). By using some kind of a slide projector, subtitles were shown on screen below the </a:t>
            </a:r>
            <a:r>
              <a:rPr lang="en-US" sz="2500" dirty="0" err="1"/>
              <a:t>intertitles</a:t>
            </a:r>
            <a:r>
              <a:rPr lang="en-US" sz="2500" dirty="0"/>
              <a:t>.</a:t>
            </a:r>
          </a:p>
        </p:txBody>
      </p:sp>
      <p:sp>
        <p:nvSpPr>
          <p:cNvPr id="3" name="Title 2"/>
          <p:cNvSpPr>
            <a:spLocks noGrp="1"/>
          </p:cNvSpPr>
          <p:nvPr>
            <p:ph type="title"/>
          </p:nvPr>
        </p:nvSpPr>
        <p:spPr>
          <a:xfrm>
            <a:off x="457200" y="274638"/>
            <a:ext cx="8229600" cy="868362"/>
          </a:xfrm>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a:effectLst/>
              </a:rPr>
              <a:t>History of AVT</a:t>
            </a:r>
          </a:p>
        </p:txBody>
      </p:sp>
    </p:spTree>
    <p:extLst>
      <p:ext uri="{BB962C8B-B14F-4D97-AF65-F5344CB8AC3E}">
        <p14:creationId xmlns:p14="http://schemas.microsoft.com/office/powerpoint/2010/main" val="1026605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a:effectLst/>
              </a:rPr>
              <a:t>History of AVT</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2846" y="1025236"/>
            <a:ext cx="8512554" cy="5902037"/>
          </a:xfrm>
        </p:spPr>
      </p:pic>
    </p:spTree>
    <p:extLst>
      <p:ext uri="{BB962C8B-B14F-4D97-AF65-F5344CB8AC3E}">
        <p14:creationId xmlns:p14="http://schemas.microsoft.com/office/powerpoint/2010/main" val="840756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marL="109728" lvl="0" indent="0"/>
            <a:r>
              <a:rPr lang="en-US" sz="3200" dirty="0"/>
              <a:t>History of AVT</a:t>
            </a:r>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82893" y="1143000"/>
            <a:ext cx="7546707" cy="5658263"/>
          </a:xfrm>
        </p:spPr>
      </p:pic>
    </p:spTree>
    <p:extLst>
      <p:ext uri="{BB962C8B-B14F-4D97-AF65-F5344CB8AC3E}">
        <p14:creationId xmlns:p14="http://schemas.microsoft.com/office/powerpoint/2010/main" val="21909378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81</TotalTime>
  <Words>959</Words>
  <Application>Microsoft Office PowerPoint</Application>
  <PresentationFormat>On-screen Show (4:3)</PresentationFormat>
  <Paragraphs>35</Paragraphs>
  <Slides>18</Slides>
  <Notes>4</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Concourse</vt:lpstr>
      <vt:lpstr>AVT  Definition, History and Characteristics</vt:lpstr>
      <vt:lpstr>Definition of Audiovisual Translation</vt:lpstr>
      <vt:lpstr>Definition of Audiovisual Translation</vt:lpstr>
      <vt:lpstr>Definition of Audiovisual Translation</vt:lpstr>
      <vt:lpstr>History of AVT</vt:lpstr>
      <vt:lpstr>History of AVT</vt:lpstr>
      <vt:lpstr>History of AVT</vt:lpstr>
      <vt:lpstr>History of AVT</vt:lpstr>
      <vt:lpstr>History of AVT</vt:lpstr>
      <vt:lpstr>History of AVT</vt:lpstr>
      <vt:lpstr>History of AVT</vt:lpstr>
      <vt:lpstr>History of AVT</vt:lpstr>
      <vt:lpstr>History of AVT</vt:lpstr>
      <vt:lpstr>Characteristics of AVT</vt:lpstr>
      <vt:lpstr>Characteristics of AVT</vt:lpstr>
      <vt:lpstr>Characteristics of AVT</vt:lpstr>
      <vt:lpstr>Characteristics of AVT</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AVT  Definition,Types</dc:title>
  <dc:creator>Ali</dc:creator>
  <cp:lastModifiedBy>Jalil</cp:lastModifiedBy>
  <cp:revision>10</cp:revision>
  <dcterms:created xsi:type="dcterms:W3CDTF">2006-08-16T00:00:00Z</dcterms:created>
  <dcterms:modified xsi:type="dcterms:W3CDTF">2023-02-21T17:29:42Z</dcterms:modified>
</cp:coreProperties>
</file>