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9" r:id="rId4"/>
    <p:sldId id="258" r:id="rId5"/>
    <p:sldId id="260" r:id="rId6"/>
    <p:sldId id="261" r:id="rId7"/>
    <p:sldId id="262" r:id="rId8"/>
    <p:sldId id="263" r:id="rId9"/>
    <p:sldId id="264" r:id="rId10"/>
    <p:sldId id="265" r:id="rId11"/>
    <p:sldId id="268" r:id="rId12"/>
    <p:sldId id="267" r:id="rId13"/>
    <p:sldId id="266"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CF18C93-87EE-4EAC-BCBC-CC7DBA69B7E3}">
          <p14:sldIdLst>
            <p14:sldId id="256"/>
            <p14:sldId id="257"/>
            <p14:sldId id="259"/>
            <p14:sldId id="258"/>
            <p14:sldId id="260"/>
            <p14:sldId id="261"/>
            <p14:sldId id="262"/>
            <p14:sldId id="263"/>
            <p14:sldId id="264"/>
            <p14:sldId id="265"/>
            <p14:sldId id="268"/>
            <p14:sldId id="267"/>
            <p14:sldId id="26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4B04"/>
    <a:srgbClr val="D99B01"/>
    <a:srgbClr val="CC0099"/>
    <a:srgbClr val="FF9900"/>
    <a:srgbClr val="FFDC47"/>
    <a:srgbClr val="BAB9BA"/>
    <a:srgbClr val="9900CC"/>
    <a:srgbClr val="FF66CC"/>
    <a:srgbClr val="FF67AC"/>
    <a:srgbClr val="5EEC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743" autoAdjust="0"/>
  </p:normalViewPr>
  <p:slideViewPr>
    <p:cSldViewPr>
      <p:cViewPr varScale="1">
        <p:scale>
          <a:sx n="83" d="100"/>
          <a:sy n="83" d="100"/>
        </p:scale>
        <p:origin x="800" y="40"/>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EE2D15-F25E-40A4-A10A-4C9AFA0BFA6E}" type="datetimeFigureOut">
              <a:rPr lang="en-US" smtClean="0"/>
              <a:t>12/5/2023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5AC8A1-FE35-4092-9242-A4D70C7FFD2F}" type="slidenum">
              <a:rPr lang="en-US" smtClean="0"/>
              <a:t>‹#›</a:t>
            </a:fld>
            <a:endParaRPr lang="en-US" dirty="0"/>
          </a:p>
        </p:txBody>
      </p:sp>
    </p:spTree>
    <p:extLst>
      <p:ext uri="{BB962C8B-B14F-4D97-AF65-F5344CB8AC3E}">
        <p14:creationId xmlns:p14="http://schemas.microsoft.com/office/powerpoint/2010/main" val="3245162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25318" y="2724455"/>
            <a:ext cx="8093364" cy="1231117"/>
          </a:xfrm>
          <a:noFill/>
          <a:effectLst>
            <a:outerShdw blurRad="50800" dist="38100" dir="2700000" algn="tl" rotWithShape="0">
              <a:prstClr val="black">
                <a:alpha val="40000"/>
              </a:prstClr>
            </a:outerShdw>
          </a:effectLst>
        </p:spPr>
        <p:txBody>
          <a:bodyPr>
            <a:normAutofit/>
          </a:bodyPr>
          <a:lstStyle>
            <a:lvl1pPr algn="l">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525317" y="1350110"/>
            <a:ext cx="8093366" cy="1068936"/>
          </a:xfrm>
        </p:spPr>
        <p:txBody>
          <a:bodyPr>
            <a:normAutofit/>
          </a:bodyPr>
          <a:lstStyle>
            <a:lvl1pPr marL="0" indent="0" algn="l">
              <a:buNone/>
              <a:defRPr sz="2800" b="0" i="0">
                <a:solidFill>
                  <a:srgbClr val="00206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a:t>
            </a:r>
          </a:p>
          <a:p>
            <a:r>
              <a:rPr lang="en-US" dirty="0"/>
              <a:t>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pic>
        <p:nvPicPr>
          <p:cNvPr id="7" name="Picture 6" descr="E:\websites\free-power-point-templates\2012\logos.png">
            <a:extLst>
              <a:ext uri="{FF2B5EF4-FFF2-40B4-BE49-F238E27FC236}">
                <a16:creationId xmlns:a16="http://schemas.microsoft.com/office/drawing/2014/main" id="{C83626FB-E8F8-4803-8EC8-BF03248BCFAD}"/>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3918306" y="2326213"/>
            <a:ext cx="1463784" cy="526961"/>
          </a:xfrm>
          <a:prstGeom prst="rect">
            <a:avLst/>
          </a:prstGeom>
          <a:noFill/>
          <a:ln>
            <a:no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48965" y="128470"/>
            <a:ext cx="8246070" cy="916229"/>
          </a:xfrm>
        </p:spPr>
        <p:txBody>
          <a:bodyPr>
            <a:normAutofit/>
          </a:bodyPr>
          <a:lstStyle>
            <a:lvl1pPr algn="l">
              <a:defRPr sz="3600" baseline="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448966" y="1350111"/>
            <a:ext cx="8246070" cy="3359504"/>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1670" y="433880"/>
            <a:ext cx="6260905" cy="572644"/>
          </a:xfrm>
        </p:spPr>
        <p:txBody>
          <a:bodyPr>
            <a:normAutofit/>
          </a:bodyPr>
          <a:lstStyle>
            <a:lvl1pPr algn="l">
              <a:defRPr sz="360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198559"/>
            <a:ext cx="6260905" cy="3511061"/>
          </a:xfrm>
        </p:spPr>
        <p:txBody>
          <a:bodyPr/>
          <a:lstStyle>
            <a:lvl1pPr>
              <a:defRPr sz="2800">
                <a:solidFill>
                  <a:srgbClr val="002060"/>
                </a:solidFill>
              </a:defRPr>
            </a:lvl1pPr>
            <a:lvl2pPr>
              <a:defRPr>
                <a:solidFill>
                  <a:srgbClr val="002060"/>
                </a:solidFill>
              </a:defRPr>
            </a:lvl2pPr>
            <a:lvl3pPr>
              <a:defRPr>
                <a:solidFill>
                  <a:srgbClr val="002060"/>
                </a:solidFill>
              </a:defRPr>
            </a:lvl3pPr>
            <a:lvl4pPr>
              <a:defRPr>
                <a:solidFill>
                  <a:srgbClr val="002060"/>
                </a:solidFill>
              </a:defRPr>
            </a:lvl4pPr>
            <a:lvl5pPr>
              <a:defRPr>
                <a:solidFill>
                  <a:srgbClr val="00206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4" y="128470"/>
            <a:ext cx="8246071" cy="763525"/>
          </a:xfrm>
        </p:spPr>
        <p:txBody>
          <a:bodyPr>
            <a:normAutofit/>
          </a:bodyPr>
          <a:lstStyle>
            <a:lvl1pPr algn="l">
              <a:defRPr sz="3600" baseline="0">
                <a:solidFill>
                  <a:srgbClr val="0070C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9" y="1655520"/>
            <a:ext cx="4040188"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9" y="2087040"/>
            <a:ext cx="4040188"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655520"/>
            <a:ext cx="4041775" cy="479822"/>
          </a:xfrm>
        </p:spPr>
        <p:txBody>
          <a:bodyPr anchor="b"/>
          <a:lstStyle>
            <a:lvl1pPr marL="0" indent="0" algn="ctr">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087040"/>
            <a:ext cx="4041775" cy="2137871"/>
          </a:xfrm>
        </p:spPr>
        <p:txBody>
          <a:bodyPr/>
          <a:lstStyle>
            <a:lvl1pPr algn="ctr">
              <a:defRPr sz="2400">
                <a:solidFill>
                  <a:schemeClr val="bg1"/>
                </a:solidFill>
              </a:defRPr>
            </a:lvl1pPr>
            <a:lvl2pPr algn="ctr">
              <a:defRPr sz="2000">
                <a:solidFill>
                  <a:schemeClr val="bg1"/>
                </a:solidFill>
              </a:defRPr>
            </a:lvl2pPr>
            <a:lvl3pPr algn="ctr">
              <a:defRPr sz="1800">
                <a:solidFill>
                  <a:schemeClr val="bg1"/>
                </a:solidFill>
              </a:defRPr>
            </a:lvl3pPr>
            <a:lvl4pPr algn="ctr">
              <a:defRPr sz="1600">
                <a:solidFill>
                  <a:schemeClr val="bg1"/>
                </a:solidFill>
              </a:defRPr>
            </a:lvl4pPr>
            <a:lvl5pPr algn="ctr">
              <a:defRPr sz="1600">
                <a:solidFill>
                  <a:schemeClr val="bg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dirty="0"/>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12/5/2023</a:t>
            </a:fld>
            <a:endParaRPr lang="en-US"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dirty="0"/>
          </a:p>
        </p:txBody>
      </p:sp>
      <p:sp>
        <p:nvSpPr>
          <p:cNvPr id="7" name="TextBox 6">
            <a:extLst>
              <a:ext uri="{FF2B5EF4-FFF2-40B4-BE49-F238E27FC236}">
                <a16:creationId xmlns:a16="http://schemas.microsoft.com/office/drawing/2014/main" id="{C20DFF02-B701-4741-A3EA-0F184D940169}"/>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latin typeface="Dubai" panose="020B0503030403030204" pitchFamily="34" charset="-78"/>
              </a:rPr>
              <a:t>This presentation uses a free template provided by FPPT.com</a:t>
            </a:r>
          </a:p>
          <a:p>
            <a:r>
              <a:rPr lang="en-US" sz="1400" dirty="0">
                <a:solidFill>
                  <a:schemeClr val="bg1">
                    <a:lumMod val="65000"/>
                  </a:schemeClr>
                </a:solidFill>
                <a:latin typeface="Dubai" panose="020B0503030403030204" pitchFamily="34" charset="-78"/>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5317" y="2419047"/>
            <a:ext cx="9751923" cy="1737317"/>
          </a:xfrm>
        </p:spPr>
        <p:txBody>
          <a:bodyPr>
            <a:normAutofit/>
          </a:bodyPr>
          <a:lstStyle/>
          <a:p>
            <a:r>
              <a:rPr lang="en-US" sz="1600" dirty="0"/>
              <a:t>Prepared by: </a:t>
            </a:r>
            <a:r>
              <a:rPr lang="en-GB" sz="1600" dirty="0"/>
              <a:t>Ali Abbas </a:t>
            </a:r>
            <a:r>
              <a:rPr lang="en-GB" sz="1600" dirty="0" err="1"/>
              <a:t>Kadhim</a:t>
            </a:r>
            <a:r>
              <a:rPr lang="en-GB" sz="1600" dirty="0"/>
              <a:t> </a:t>
            </a:r>
            <a:br>
              <a:rPr lang="en-US" sz="1600" dirty="0"/>
            </a:br>
            <a:endParaRPr lang="en-US" sz="1600" dirty="0"/>
          </a:p>
        </p:txBody>
      </p:sp>
      <p:sp>
        <p:nvSpPr>
          <p:cNvPr id="3" name="Subtitle 2"/>
          <p:cNvSpPr>
            <a:spLocks noGrp="1"/>
          </p:cNvSpPr>
          <p:nvPr>
            <p:ph type="subTitle" idx="1"/>
          </p:nvPr>
        </p:nvSpPr>
        <p:spPr/>
        <p:txBody>
          <a:bodyPr/>
          <a:lstStyle/>
          <a:p>
            <a:r>
              <a:rPr lang="en-GB" dirty="0"/>
              <a:t>Semantics in linguistics</a:t>
            </a:r>
            <a:endParaRPr lang="en-US" dirty="0"/>
          </a:p>
        </p:txBody>
      </p:sp>
    </p:spTree>
    <p:extLst>
      <p:ext uri="{BB962C8B-B14F-4D97-AF65-F5344CB8AC3E}">
        <p14:creationId xmlns:p14="http://schemas.microsoft.com/office/powerpoint/2010/main" val="36392037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nodeType="clickEffect">
                                  <p:stCondLst>
                                    <p:cond delay="0"/>
                                  </p:stCondLst>
                                  <p:childTnLst>
                                    <p:anim calcmode="discrete" valueType="str">
                                      <p:cBhvr override="childStyle">
                                        <p:cTn id="6" dur="2000" fill="hold"/>
                                        <p:tgtEl>
                                          <p:spTgt spid="3">
                                            <p:txEl>
                                              <p:pRg st="0" end="0"/>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BD5AE-F0B4-6145-38E3-EE9DFA78621B}"/>
              </a:ext>
            </a:extLst>
          </p:cNvPr>
          <p:cNvSpPr>
            <a:spLocks noGrp="1"/>
          </p:cNvSpPr>
          <p:nvPr>
            <p:ph type="title"/>
          </p:nvPr>
        </p:nvSpPr>
        <p:spPr>
          <a:xfrm>
            <a:off x="0" y="55247"/>
            <a:ext cx="8246071" cy="763525"/>
          </a:xfrm>
        </p:spPr>
        <p:txBody>
          <a:bodyPr/>
          <a:lstStyle/>
          <a:p>
            <a:r>
              <a:rPr lang="en-US" b="1" i="1" u="sng" dirty="0"/>
              <a:t>Word meaning and sentence meaning</a:t>
            </a:r>
          </a:p>
        </p:txBody>
      </p:sp>
      <p:sp>
        <p:nvSpPr>
          <p:cNvPr id="3" name="Text Placeholder 2">
            <a:extLst>
              <a:ext uri="{FF2B5EF4-FFF2-40B4-BE49-F238E27FC236}">
                <a16:creationId xmlns:a16="http://schemas.microsoft.com/office/drawing/2014/main" id="{2CE75766-9C4F-65F5-3162-2A33B8F181C0}"/>
              </a:ext>
            </a:extLst>
          </p:cNvPr>
          <p:cNvSpPr>
            <a:spLocks noGrp="1"/>
          </p:cNvSpPr>
          <p:nvPr>
            <p:ph type="body" idx="1"/>
          </p:nvPr>
        </p:nvSpPr>
        <p:spPr>
          <a:xfrm>
            <a:off x="-161855" y="5346433"/>
            <a:ext cx="4040188" cy="479822"/>
          </a:xfrm>
        </p:spPr>
        <p:txBody>
          <a:bodyPr/>
          <a:lstStyle/>
          <a:p>
            <a:endParaRPr lang="en-US" dirty="0"/>
          </a:p>
        </p:txBody>
      </p:sp>
      <p:sp>
        <p:nvSpPr>
          <p:cNvPr id="4" name="Content Placeholder 3">
            <a:extLst>
              <a:ext uri="{FF2B5EF4-FFF2-40B4-BE49-F238E27FC236}">
                <a16:creationId xmlns:a16="http://schemas.microsoft.com/office/drawing/2014/main" id="{90610015-5523-1A7A-B5C6-C025964C02B0}"/>
              </a:ext>
            </a:extLst>
          </p:cNvPr>
          <p:cNvSpPr>
            <a:spLocks noGrp="1"/>
          </p:cNvSpPr>
          <p:nvPr>
            <p:ph sz="half" idx="2"/>
          </p:nvPr>
        </p:nvSpPr>
        <p:spPr>
          <a:xfrm>
            <a:off x="9916675" y="4230163"/>
            <a:ext cx="152705" cy="916230"/>
          </a:xfrm>
        </p:spPr>
        <p:txBody>
          <a:bodyPr>
            <a:normAutofit fontScale="70000" lnSpcReduction="20000"/>
          </a:bodyPr>
          <a:lstStyle/>
          <a:p>
            <a:pPr algn="l"/>
            <a:endParaRPr lang="en-US" dirty="0"/>
          </a:p>
        </p:txBody>
      </p:sp>
      <p:sp>
        <p:nvSpPr>
          <p:cNvPr id="5" name="Text Placeholder 4">
            <a:extLst>
              <a:ext uri="{FF2B5EF4-FFF2-40B4-BE49-F238E27FC236}">
                <a16:creationId xmlns:a16="http://schemas.microsoft.com/office/drawing/2014/main" id="{2A5C8312-972E-7E33-B779-D6B724031037}"/>
              </a:ext>
            </a:extLst>
          </p:cNvPr>
          <p:cNvSpPr>
            <a:spLocks noGrp="1"/>
          </p:cNvSpPr>
          <p:nvPr>
            <p:ph type="body" sz="quarter" idx="3"/>
          </p:nvPr>
        </p:nvSpPr>
        <p:spPr>
          <a:xfrm>
            <a:off x="4419295" y="5482745"/>
            <a:ext cx="4041775" cy="479822"/>
          </a:xfrm>
        </p:spPr>
        <p:txBody>
          <a:bodyPr/>
          <a:lstStyle/>
          <a:p>
            <a:endParaRPr lang="en-US" dirty="0"/>
          </a:p>
        </p:txBody>
      </p:sp>
      <p:sp>
        <p:nvSpPr>
          <p:cNvPr id="6" name="Content Placeholder 5">
            <a:extLst>
              <a:ext uri="{FF2B5EF4-FFF2-40B4-BE49-F238E27FC236}">
                <a16:creationId xmlns:a16="http://schemas.microsoft.com/office/drawing/2014/main" id="{00E7601E-8942-F27B-61B0-1692CBD97BAA}"/>
              </a:ext>
            </a:extLst>
          </p:cNvPr>
          <p:cNvSpPr>
            <a:spLocks noGrp="1"/>
          </p:cNvSpPr>
          <p:nvPr>
            <p:ph sz="quarter" idx="4"/>
          </p:nvPr>
        </p:nvSpPr>
        <p:spPr>
          <a:xfrm>
            <a:off x="4572000" y="5473145"/>
            <a:ext cx="4041775" cy="305410"/>
          </a:xfrm>
        </p:spPr>
        <p:txBody>
          <a:bodyPr>
            <a:normAutofit fontScale="70000" lnSpcReduction="20000"/>
          </a:bodyPr>
          <a:lstStyle/>
          <a:p>
            <a:endParaRPr lang="en-US" dirty="0"/>
          </a:p>
        </p:txBody>
      </p:sp>
      <p:sp>
        <p:nvSpPr>
          <p:cNvPr id="7" name="TextBox 6">
            <a:extLst>
              <a:ext uri="{FF2B5EF4-FFF2-40B4-BE49-F238E27FC236}">
                <a16:creationId xmlns:a16="http://schemas.microsoft.com/office/drawing/2014/main" id="{422E0163-8C31-E617-995F-704E1F580F71}"/>
              </a:ext>
            </a:extLst>
          </p:cNvPr>
          <p:cNvSpPr txBox="1"/>
          <p:nvPr/>
        </p:nvSpPr>
        <p:spPr>
          <a:xfrm>
            <a:off x="0" y="1251100"/>
            <a:ext cx="9144000" cy="3323987"/>
          </a:xfrm>
          <a:prstGeom prst="rect">
            <a:avLst/>
          </a:prstGeom>
          <a:noFill/>
        </p:spPr>
        <p:txBody>
          <a:bodyPr wrap="square" rtlCol="0">
            <a:spAutoFit/>
          </a:bodyPr>
          <a:lstStyle/>
          <a:p>
            <a:r>
              <a:rPr lang="en-US" sz="3200" b="1" u="sng" dirty="0">
                <a:solidFill>
                  <a:srgbClr val="FF0000"/>
                </a:solidFill>
              </a:rPr>
              <a:t>1: Lexicon: </a:t>
            </a:r>
            <a:r>
              <a:rPr lang="en-US" sz="2400" b="1" dirty="0">
                <a:solidFill>
                  <a:schemeClr val="bg1"/>
                </a:solidFill>
              </a:rPr>
              <a:t>A </a:t>
            </a:r>
            <a:r>
              <a:rPr lang="en-US" sz="2400" dirty="0">
                <a:solidFill>
                  <a:schemeClr val="bg1"/>
                </a:solidFill>
              </a:rPr>
              <a:t>collection of words or phrases, along with their meaning, and grammatical properties.</a:t>
            </a:r>
          </a:p>
          <a:p>
            <a:r>
              <a:rPr lang="en-US" sz="2400" dirty="0">
                <a:solidFill>
                  <a:schemeClr val="bg1"/>
                </a:solidFill>
              </a:rPr>
              <a:t>for instance: A lexicon of English contains thousands and thousands of words starting from house and cat to more complicated words, like defenestrate.</a:t>
            </a:r>
          </a:p>
          <a:p>
            <a:r>
              <a:rPr lang="en-US" sz="3200" b="1" u="sng" dirty="0">
                <a:solidFill>
                  <a:srgbClr val="FF0000"/>
                </a:solidFill>
              </a:rPr>
              <a:t>2: productivity: </a:t>
            </a:r>
            <a:r>
              <a:rPr lang="en-US" sz="2400" dirty="0">
                <a:solidFill>
                  <a:schemeClr val="bg1"/>
                </a:solidFill>
              </a:rPr>
              <a:t>Create new words by using affixes for instance: The word work = walker.</a:t>
            </a:r>
          </a:p>
          <a:p>
            <a:endParaRPr lang="en-US" dirty="0">
              <a:solidFill>
                <a:schemeClr val="bg1"/>
              </a:solidFill>
            </a:endParaRPr>
          </a:p>
        </p:txBody>
      </p:sp>
    </p:spTree>
    <p:extLst>
      <p:ext uri="{BB962C8B-B14F-4D97-AF65-F5344CB8AC3E}">
        <p14:creationId xmlns:p14="http://schemas.microsoft.com/office/powerpoint/2010/main" val="101530761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79967-D4AD-1D5C-97B6-5BF3C273B114}"/>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45CB26FD-C140-B81E-36B9-8BDD0AF23E2A}"/>
              </a:ext>
            </a:extLst>
          </p:cNvPr>
          <p:cNvSpPr>
            <a:spLocks noGrp="1"/>
          </p:cNvSpPr>
          <p:nvPr>
            <p:ph type="body" idx="1"/>
          </p:nvPr>
        </p:nvSpPr>
        <p:spPr>
          <a:xfrm>
            <a:off x="0" y="1197405"/>
            <a:ext cx="9144000" cy="4098800"/>
          </a:xfrm>
        </p:spPr>
        <p:txBody>
          <a:bodyPr>
            <a:normAutofit lnSpcReduction="10000"/>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a:ln>
                  <a:noFill/>
                </a:ln>
                <a:solidFill>
                  <a:srgbClr val="FF0000"/>
                </a:solidFill>
                <a:effectLst/>
                <a:uLnTx/>
                <a:uFillTx/>
                <a:latin typeface="Calibri"/>
                <a:ea typeface="+mn-ea"/>
                <a:cs typeface="+mn-cs"/>
              </a:rPr>
              <a:t>3:Recursive:</a:t>
            </a:r>
            <a:r>
              <a:rPr kumimoji="0" lang="en-US" sz="3200" b="1" i="0" u="sng" strike="noStrike" kern="1200" cap="none" spc="0" normalizeH="0" baseline="0" noProof="0" dirty="0">
                <a:ln>
                  <a:noFill/>
                </a:ln>
                <a:solidFill>
                  <a:prstClr val="white"/>
                </a:solidFill>
                <a:effectLst/>
                <a:uLnTx/>
                <a:uFillTx/>
                <a:latin typeface="Calibri"/>
                <a:ea typeface="+mn-ea"/>
                <a:cs typeface="+mn-cs"/>
              </a:rPr>
              <a:t> I</a:t>
            </a:r>
            <a:r>
              <a:rPr kumimoji="0" lang="en-US" b="1" i="0" u="none" strike="noStrike" kern="1200" cap="none" spc="0" normalizeH="0" baseline="0" noProof="0" dirty="0">
                <a:ln>
                  <a:noFill/>
                </a:ln>
                <a:solidFill>
                  <a:prstClr val="white"/>
                </a:solidFill>
                <a:effectLst/>
                <a:uLnTx/>
                <a:uFillTx/>
                <a:latin typeface="Calibri"/>
                <a:ea typeface="+mn-ea"/>
                <a:cs typeface="+mn-cs"/>
              </a:rPr>
              <a:t>t is the</a:t>
            </a:r>
            <a:r>
              <a:rPr kumimoji="0" lang="en-US" sz="1800" b="0" i="0" u="none" strike="noStrike" kern="1200" cap="none" spc="0" normalizeH="0" baseline="0" noProof="0" dirty="0">
                <a:ln>
                  <a:noFill/>
                </a:ln>
                <a:solidFill>
                  <a:prstClr val="white"/>
                </a:solidFill>
                <a:effectLst/>
                <a:uLnTx/>
                <a:uFillTx/>
                <a:latin typeface="Calibri"/>
                <a:ea typeface="+mn-ea"/>
                <a:cs typeface="+mn-cs"/>
              </a:rPr>
              <a:t> </a:t>
            </a:r>
            <a:r>
              <a:rPr kumimoji="0" lang="en-US" b="0" i="0" u="none" strike="noStrike" kern="1200" cap="none" spc="0" normalizeH="0" baseline="0" noProof="0" dirty="0">
                <a:ln>
                  <a:noFill/>
                </a:ln>
                <a:solidFill>
                  <a:prstClr val="white"/>
                </a:solidFill>
                <a:effectLst/>
                <a:uLnTx/>
                <a:uFillTx/>
                <a:latin typeface="Calibri"/>
                <a:ea typeface="+mn-ea"/>
                <a:cs typeface="+mn-cs"/>
              </a:rPr>
              <a:t>repeated use of a particular type of linguistic element or grammatical structure. for instance relative clauses:</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white"/>
                </a:solidFill>
                <a:effectLst/>
                <a:uLnTx/>
                <a:uFillTx/>
                <a:latin typeface="Calibri"/>
                <a:ea typeface="+mn-ea"/>
                <a:cs typeface="+mn-cs"/>
              </a:rPr>
              <a:t>I saw [the cat [which killed the bird [which ate the rat...]</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white"/>
                </a:solidFill>
                <a:effectLst/>
                <a:uLnTx/>
                <a:uFillTx/>
                <a:latin typeface="Calibri"/>
                <a:ea typeface="+mn-ea"/>
                <a:cs typeface="+mn-cs"/>
              </a:rPr>
              <a:t>we use embedded sentences. another instance: that clause.</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3200" b="1" i="1" u="sng" strike="noStrike" kern="1200" cap="none" spc="0" normalizeH="0" baseline="0" noProof="0" dirty="0">
                <a:ln>
                  <a:noFill/>
                </a:ln>
                <a:solidFill>
                  <a:srgbClr val="FF0000"/>
                </a:solidFill>
                <a:effectLst/>
                <a:uLnTx/>
                <a:uFillTx/>
                <a:latin typeface="Calibri"/>
                <a:ea typeface="+mn-ea"/>
                <a:cs typeface="+mn-cs"/>
              </a:rPr>
              <a:t>4:compositional</a:t>
            </a:r>
            <a:r>
              <a:rPr kumimoji="0" lang="en-US" sz="2000" b="1" i="1" u="sng" strike="noStrike" kern="1200" cap="none" spc="0" normalizeH="0" baseline="0" noProof="0" dirty="0">
                <a:ln>
                  <a:noFill/>
                </a:ln>
                <a:solidFill>
                  <a:srgbClr val="FF0000"/>
                </a:solidFill>
                <a:effectLst/>
                <a:uLnTx/>
                <a:uFillTx/>
                <a:latin typeface="Calibri"/>
                <a:ea typeface="+mn-ea"/>
                <a:cs typeface="+mn-cs"/>
              </a:rPr>
              <a:t>:</a:t>
            </a:r>
            <a:r>
              <a:rPr kumimoji="0" lang="en-US" sz="2000" b="1" i="1" u="sng" strike="noStrike" kern="1200" cap="none" spc="0" normalizeH="0" baseline="0" noProof="0" dirty="0">
                <a:ln>
                  <a:noFill/>
                </a:ln>
                <a:solidFill>
                  <a:prstClr val="white"/>
                </a:solidFill>
                <a:effectLst/>
                <a:uLnTx/>
                <a:uFillTx/>
                <a:latin typeface="Calibri"/>
                <a:ea typeface="+mn-ea"/>
                <a:cs typeface="+mn-cs"/>
              </a:rPr>
              <a:t> </a:t>
            </a:r>
            <a:r>
              <a:rPr kumimoji="0" lang="en-US" sz="2000" b="1" i="0" u="none" strike="noStrike" kern="1200" cap="none" spc="0" normalizeH="0" baseline="0" noProof="0" dirty="0">
                <a:ln>
                  <a:noFill/>
                </a:ln>
                <a:solidFill>
                  <a:prstClr val="white"/>
                </a:solidFill>
                <a:effectLst/>
                <a:uLnTx/>
                <a:uFillTx/>
                <a:latin typeface="Calibri"/>
                <a:ea typeface="+mn-ea"/>
                <a:cs typeface="+mn-cs"/>
              </a:rPr>
              <a:t>This term means that the meaning of an expression is determined by the meaning of its component parts, and the way in which they are combined. One simple example of a compositional meaning in semantics is the phrase "black cat." The meaning of the phrase can be derived from the meanings of its component words. "Black" refers to a color, and "cat" refers to a small carnivorous animal. Therefore, "black cat" refers to a small carnivorous animal that has black fur. The meaning of the phrase is composed of the meanings of its individual words.</a:t>
            </a:r>
          </a:p>
          <a:p>
            <a:endParaRPr lang="en-US" dirty="0"/>
          </a:p>
        </p:txBody>
      </p:sp>
    </p:spTree>
    <p:extLst>
      <p:ext uri="{BB962C8B-B14F-4D97-AF65-F5344CB8AC3E}">
        <p14:creationId xmlns:p14="http://schemas.microsoft.com/office/powerpoint/2010/main" val="2168205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745FB-9A65-9630-35D0-E13C4527E412}"/>
              </a:ext>
            </a:extLst>
          </p:cNvPr>
          <p:cNvSpPr>
            <a:spLocks noGrp="1"/>
          </p:cNvSpPr>
          <p:nvPr>
            <p:ph type="title"/>
          </p:nvPr>
        </p:nvSpPr>
        <p:spPr>
          <a:xfrm>
            <a:off x="-40677" y="12775"/>
            <a:ext cx="8246071" cy="763525"/>
          </a:xfrm>
        </p:spPr>
        <p:txBody>
          <a:bodyPr/>
          <a:lstStyle/>
          <a:p>
            <a:r>
              <a:rPr lang="en-US" b="1" u="sng" dirty="0"/>
              <a:t>Reference and sense</a:t>
            </a:r>
          </a:p>
        </p:txBody>
      </p:sp>
      <p:sp>
        <p:nvSpPr>
          <p:cNvPr id="3" name="Text Placeholder 2">
            <a:extLst>
              <a:ext uri="{FF2B5EF4-FFF2-40B4-BE49-F238E27FC236}">
                <a16:creationId xmlns:a16="http://schemas.microsoft.com/office/drawing/2014/main" id="{DE8C2BF7-BDEA-1848-DD17-C28638417B53}"/>
              </a:ext>
            </a:extLst>
          </p:cNvPr>
          <p:cNvSpPr>
            <a:spLocks noGrp="1"/>
          </p:cNvSpPr>
          <p:nvPr>
            <p:ph type="body" idx="1"/>
          </p:nvPr>
        </p:nvSpPr>
        <p:spPr>
          <a:xfrm flipV="1">
            <a:off x="536879" y="5320439"/>
            <a:ext cx="2813481" cy="152705"/>
          </a:xfrm>
        </p:spPr>
        <p:txBody>
          <a:bodyPr>
            <a:normAutofit fontScale="25000" lnSpcReduction="20000"/>
          </a:bodyPr>
          <a:lstStyle/>
          <a:p>
            <a:endParaRPr lang="en-US" dirty="0"/>
          </a:p>
        </p:txBody>
      </p:sp>
      <p:pic>
        <p:nvPicPr>
          <p:cNvPr id="8" name="Content Placeholder 7">
            <a:extLst>
              <a:ext uri="{FF2B5EF4-FFF2-40B4-BE49-F238E27FC236}">
                <a16:creationId xmlns:a16="http://schemas.microsoft.com/office/drawing/2014/main" id="{055D9790-96E5-A111-E778-AA9DC0C0A7B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9150" y="1196975"/>
            <a:ext cx="9153150" cy="3817938"/>
          </a:xfrm>
        </p:spPr>
      </p:pic>
      <p:sp>
        <p:nvSpPr>
          <p:cNvPr id="5" name="Text Placeholder 4">
            <a:extLst>
              <a:ext uri="{FF2B5EF4-FFF2-40B4-BE49-F238E27FC236}">
                <a16:creationId xmlns:a16="http://schemas.microsoft.com/office/drawing/2014/main" id="{04B5BC51-9EE8-AF90-77D1-BCFE3CBE86F1}"/>
              </a:ext>
            </a:extLst>
          </p:cNvPr>
          <p:cNvSpPr>
            <a:spLocks noGrp="1"/>
          </p:cNvSpPr>
          <p:nvPr>
            <p:ph type="body" sz="quarter" idx="3"/>
          </p:nvPr>
        </p:nvSpPr>
        <p:spPr>
          <a:xfrm>
            <a:off x="3655770" y="5358756"/>
            <a:ext cx="4041775" cy="479822"/>
          </a:xfrm>
        </p:spPr>
        <p:txBody>
          <a:bodyPr>
            <a:normAutofit fontScale="25000" lnSpcReduction="20000"/>
          </a:bodyPr>
          <a:lstStyle/>
          <a:p>
            <a:endParaRPr lang="en-US" dirty="0"/>
          </a:p>
        </p:txBody>
      </p:sp>
      <p:sp>
        <p:nvSpPr>
          <p:cNvPr id="6" name="Content Placeholder 5">
            <a:extLst>
              <a:ext uri="{FF2B5EF4-FFF2-40B4-BE49-F238E27FC236}">
                <a16:creationId xmlns:a16="http://schemas.microsoft.com/office/drawing/2014/main" id="{F25B04D1-5B95-DA5B-5585-850F36D9361F}"/>
              </a:ext>
            </a:extLst>
          </p:cNvPr>
          <p:cNvSpPr>
            <a:spLocks noGrp="1"/>
          </p:cNvSpPr>
          <p:nvPr>
            <p:ph sz="quarter" idx="4"/>
          </p:nvPr>
        </p:nvSpPr>
        <p:spPr>
          <a:xfrm>
            <a:off x="4113885" y="5355640"/>
            <a:ext cx="4041775" cy="2137871"/>
          </a:xfrm>
        </p:spPr>
        <p:txBody>
          <a:bodyPr/>
          <a:lstStyle/>
          <a:p>
            <a:endParaRPr lang="en-US" dirty="0"/>
          </a:p>
        </p:txBody>
      </p:sp>
    </p:spTree>
    <p:extLst>
      <p:ext uri="{BB962C8B-B14F-4D97-AF65-F5344CB8AC3E}">
        <p14:creationId xmlns:p14="http://schemas.microsoft.com/office/powerpoint/2010/main" val="2998102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E866F-B89D-C659-34FF-19BF356C00F1}"/>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8D4BF66B-D28B-6BD7-BEE5-C4F06D98E7F7}"/>
              </a:ext>
            </a:extLst>
          </p:cNvPr>
          <p:cNvSpPr>
            <a:spLocks noGrp="1"/>
          </p:cNvSpPr>
          <p:nvPr>
            <p:ph type="body" idx="1"/>
          </p:nvPr>
        </p:nvSpPr>
        <p:spPr/>
        <p:txBody>
          <a:bodyPr/>
          <a:lstStyle/>
          <a:p>
            <a:endParaRPr lang="en-US" dirty="0"/>
          </a:p>
        </p:txBody>
      </p:sp>
      <p:sp>
        <p:nvSpPr>
          <p:cNvPr id="4" name="Content Placeholder 3">
            <a:extLst>
              <a:ext uri="{FF2B5EF4-FFF2-40B4-BE49-F238E27FC236}">
                <a16:creationId xmlns:a16="http://schemas.microsoft.com/office/drawing/2014/main" id="{0EB01EF4-C352-160A-C84F-24D21CC7722C}"/>
              </a:ext>
            </a:extLst>
          </p:cNvPr>
          <p:cNvSpPr>
            <a:spLocks noGrp="1"/>
          </p:cNvSpPr>
          <p:nvPr>
            <p:ph sz="half" idx="2"/>
          </p:nvPr>
        </p:nvSpPr>
        <p:spPr/>
        <p:txBody>
          <a:bodyPr>
            <a:normAutofit/>
          </a:bodyPr>
          <a:lstStyle/>
          <a:p>
            <a:pPr algn="l"/>
            <a:r>
              <a:rPr lang="en-US" sz="2800" b="1" u="sng" dirty="0">
                <a:solidFill>
                  <a:srgbClr val="FF0000"/>
                </a:solidFill>
              </a:rPr>
              <a:t>Any Questions?</a:t>
            </a:r>
          </a:p>
        </p:txBody>
      </p:sp>
      <p:sp>
        <p:nvSpPr>
          <p:cNvPr id="5" name="Text Placeholder 4">
            <a:extLst>
              <a:ext uri="{FF2B5EF4-FFF2-40B4-BE49-F238E27FC236}">
                <a16:creationId xmlns:a16="http://schemas.microsoft.com/office/drawing/2014/main" id="{CC452A10-57DC-1838-E8DF-61E8C63F286C}"/>
              </a:ext>
            </a:extLst>
          </p:cNvPr>
          <p:cNvSpPr>
            <a:spLocks noGrp="1"/>
          </p:cNvSpPr>
          <p:nvPr>
            <p:ph type="body" sz="quarter" idx="3"/>
          </p:nvPr>
        </p:nvSpPr>
        <p:spPr/>
        <p:txBody>
          <a:bodyPr/>
          <a:lstStyle/>
          <a:p>
            <a:endParaRPr lang="en-US"/>
          </a:p>
        </p:txBody>
      </p:sp>
      <p:sp>
        <p:nvSpPr>
          <p:cNvPr id="6" name="Content Placeholder 5">
            <a:extLst>
              <a:ext uri="{FF2B5EF4-FFF2-40B4-BE49-F238E27FC236}">
                <a16:creationId xmlns:a16="http://schemas.microsoft.com/office/drawing/2014/main" id="{2B99922A-F559-2BCF-572D-72B087AF2BD1}"/>
              </a:ext>
            </a:extLst>
          </p:cNvPr>
          <p:cNvSpPr>
            <a:spLocks noGrp="1"/>
          </p:cNvSpPr>
          <p:nvPr>
            <p:ph sz="quarter" idx="4"/>
          </p:nvPr>
        </p:nvSpPr>
        <p:spPr/>
        <p:txBody>
          <a:bodyPr/>
          <a:lstStyle/>
          <a:p>
            <a:endParaRPr lang="en-US"/>
          </a:p>
        </p:txBody>
      </p:sp>
    </p:spTree>
    <p:extLst>
      <p:ext uri="{BB962C8B-B14F-4D97-AF65-F5344CB8AC3E}">
        <p14:creationId xmlns:p14="http://schemas.microsoft.com/office/powerpoint/2010/main" val="3070462517"/>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78" y="4694"/>
            <a:ext cx="8246070" cy="916229"/>
          </a:xfrm>
        </p:spPr>
        <p:txBody>
          <a:bodyPr>
            <a:normAutofit/>
          </a:bodyPr>
          <a:lstStyle/>
          <a:p>
            <a:r>
              <a:rPr lang="en-US" sz="4000" i="1" u="sng" dirty="0"/>
              <a:t>Contents </a:t>
            </a:r>
          </a:p>
        </p:txBody>
      </p:sp>
      <p:sp>
        <p:nvSpPr>
          <p:cNvPr id="3" name="Content Placeholder 2"/>
          <p:cNvSpPr>
            <a:spLocks noGrp="1"/>
          </p:cNvSpPr>
          <p:nvPr>
            <p:ph idx="1"/>
          </p:nvPr>
        </p:nvSpPr>
        <p:spPr/>
        <p:txBody>
          <a:bodyPr/>
          <a:lstStyle/>
          <a:p>
            <a:r>
              <a:rPr lang="en-GB" b="1" i="1" dirty="0"/>
              <a:t>Introduction</a:t>
            </a:r>
            <a:endParaRPr lang="en-US" dirty="0"/>
          </a:p>
          <a:p>
            <a:r>
              <a:rPr lang="en-GB" dirty="0"/>
              <a:t>Semantics and Semiotics.</a:t>
            </a:r>
            <a:endParaRPr lang="en-US" dirty="0"/>
          </a:p>
          <a:p>
            <a:r>
              <a:rPr lang="en-GB" dirty="0"/>
              <a:t>Three challenges in Doing semantics.</a:t>
            </a:r>
          </a:p>
          <a:p>
            <a:r>
              <a:rPr lang="en-GB" dirty="0"/>
              <a:t>Meeting the challenges</a:t>
            </a:r>
            <a:r>
              <a:rPr lang="en-US" dirty="0"/>
              <a:t>.</a:t>
            </a:r>
            <a:endParaRPr lang="en-GB" dirty="0"/>
          </a:p>
          <a:p>
            <a:r>
              <a:rPr lang="en-US" dirty="0"/>
              <a:t>Word meaning and sentence meaning.</a:t>
            </a:r>
          </a:p>
          <a:p>
            <a:r>
              <a:rPr lang="en-US" dirty="0"/>
              <a:t>Some Important Assumptions.</a:t>
            </a:r>
          </a:p>
          <a:p>
            <a:pPr marL="0" indent="0">
              <a:buNone/>
            </a:pPr>
            <a:endParaRPr lang="en-US" dirty="0"/>
          </a:p>
          <a:p>
            <a:endParaRPr lang="en-US" dirty="0"/>
          </a:p>
        </p:txBody>
      </p:sp>
    </p:spTree>
    <p:extLst>
      <p:ext uri="{BB962C8B-B14F-4D97-AF65-F5344CB8AC3E}">
        <p14:creationId xmlns:p14="http://schemas.microsoft.com/office/powerpoint/2010/main" val="410330949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55" y="281175"/>
            <a:ext cx="6260905" cy="572644"/>
          </a:xfrm>
        </p:spPr>
        <p:txBody>
          <a:bodyPr>
            <a:noAutofit/>
          </a:bodyPr>
          <a:lstStyle/>
          <a:p>
            <a:r>
              <a:rPr lang="en-GB" i="1" u="sng" dirty="0"/>
              <a:t>Introduction</a:t>
            </a:r>
            <a:endParaRPr lang="en-US" i="1" u="sng" dirty="0"/>
          </a:p>
        </p:txBody>
      </p:sp>
      <p:sp>
        <p:nvSpPr>
          <p:cNvPr id="5" name="Content Placeholder 4"/>
          <p:cNvSpPr>
            <a:spLocks noGrp="1"/>
          </p:cNvSpPr>
          <p:nvPr>
            <p:ph idx="1"/>
          </p:nvPr>
        </p:nvSpPr>
        <p:spPr>
          <a:xfrm>
            <a:off x="143555" y="1350110"/>
            <a:ext cx="7635250" cy="3511061"/>
          </a:xfrm>
        </p:spPr>
        <p:txBody>
          <a:bodyPr>
            <a:normAutofit/>
          </a:bodyPr>
          <a:lstStyle/>
          <a:p>
            <a:pPr marL="0" indent="0">
              <a:buNone/>
            </a:pPr>
            <a:r>
              <a:rPr lang="en-IQ" sz="2000" b="1" i="1" u="sng" dirty="0">
                <a:solidFill>
                  <a:srgbClr val="FF0000"/>
                </a:solidFill>
                <a:effectLst/>
                <a:latin typeface="Calibri" panose="020F0502020204030204" pitchFamily="34" charset="0"/>
                <a:ea typeface="Times New Roman" panose="020F0502020204030204" pitchFamily="34" charset="0"/>
                <a:cs typeface="Arial" panose="020B0604020202020204" pitchFamily="34" charset="0"/>
              </a:rPr>
              <a:t>Semantics</a:t>
            </a:r>
            <a:r>
              <a:rPr lang="en-US" sz="2000" b="1" i="1" u="sng" dirty="0">
                <a:solidFill>
                  <a:srgbClr val="FF0000"/>
                </a:solidFill>
                <a:effectLst/>
                <a:latin typeface="Calibri" panose="020F0502020204030204" pitchFamily="34" charset="0"/>
                <a:ea typeface="Times New Roman" panose="020F0502020204030204" pitchFamily="34" charset="0"/>
                <a:cs typeface="Arial" panose="020B0604020202020204" pitchFamily="34" charset="0"/>
              </a:rPr>
              <a:t>: </a:t>
            </a:r>
            <a:r>
              <a:rPr lang="en-US" sz="1800" b="1" i="1" dirty="0">
                <a:effectLst/>
                <a:latin typeface="Calibri" panose="020F0502020204030204" pitchFamily="34" charset="0"/>
                <a:ea typeface="Times New Roman" panose="020F0502020204030204" pitchFamily="34" charset="0"/>
                <a:cs typeface="Arial" panose="020B0604020202020204" pitchFamily="34" charset="0"/>
              </a:rPr>
              <a:t>Is </a:t>
            </a:r>
            <a:r>
              <a:rPr lang="en-IQ" sz="1800" b="1" i="1" dirty="0">
                <a:effectLst/>
                <a:latin typeface="Calibri" panose="020F0502020204030204" pitchFamily="34" charset="0"/>
                <a:ea typeface="Times New Roman" panose="020F0502020204030204" pitchFamily="34" charset="0"/>
                <a:cs typeface="Arial" panose="020B0604020202020204" pitchFamily="34" charset="0"/>
              </a:rPr>
              <a:t>the study of meaning </a:t>
            </a:r>
            <a:r>
              <a:rPr lang="en-US" sz="1800" b="1" i="1" dirty="0">
                <a:effectLst/>
                <a:latin typeface="Calibri" panose="020F0502020204030204" pitchFamily="34" charset="0"/>
                <a:ea typeface="Times New Roman" panose="020F0502020204030204" pitchFamily="34" charset="0"/>
                <a:cs typeface="Arial" panose="020B0604020202020204" pitchFamily="34" charset="0"/>
              </a:rPr>
              <a:t>in a language</a:t>
            </a:r>
            <a:r>
              <a:rPr lang="en-GB" sz="1800" b="1" i="1" dirty="0">
                <a:latin typeface="Calibri" panose="020F0502020204030204" pitchFamily="34" charset="0"/>
                <a:ea typeface="Times New Roman" panose="020F0502020204030204" pitchFamily="34" charset="0"/>
                <a:cs typeface="Arial" panose="020B0604020202020204" pitchFamily="34" charset="0"/>
              </a:rPr>
              <a:t>. The meaning of words, phrases, and sentences.</a:t>
            </a:r>
          </a:p>
          <a:p>
            <a:pPr marL="0" indent="0">
              <a:buNone/>
            </a:pPr>
            <a:endParaRPr lang="en-GB" sz="1800" b="1" i="1" dirty="0">
              <a:latin typeface="Calibri" panose="020F0502020204030204" pitchFamily="34" charset="0"/>
              <a:ea typeface="Times New Roman" panose="020F0502020204030204" pitchFamily="34" charset="0"/>
              <a:cs typeface="Arial" panose="020B0604020202020204" pitchFamily="34" charset="0"/>
            </a:endParaRPr>
          </a:p>
          <a:p>
            <a:pPr marL="0" indent="0">
              <a:buNone/>
            </a:pPr>
            <a:r>
              <a:rPr lang="en-GB" sz="1800" b="1" dirty="0">
                <a:latin typeface="Calibri" panose="020F0502020204030204" pitchFamily="34" charset="0"/>
                <a:ea typeface="Times New Roman" panose="020F0502020204030204" pitchFamily="34" charset="0"/>
                <a:cs typeface="Arial" panose="020B0604020202020204" pitchFamily="34" charset="0"/>
              </a:rPr>
              <a:t>Many words may contain more than one meaning, across a different context.</a:t>
            </a:r>
          </a:p>
          <a:p>
            <a:pPr marL="0" indent="0">
              <a:buNone/>
            </a:pPr>
            <a:r>
              <a:rPr lang="en-GB" sz="1800" b="1" i="1" dirty="0">
                <a:solidFill>
                  <a:srgbClr val="00B0F0"/>
                </a:solidFill>
                <a:effectLst/>
                <a:latin typeface="Calibri" panose="020F0502020204030204" pitchFamily="34" charset="0"/>
                <a:ea typeface="Times New Roman" panose="020F0502020204030204" pitchFamily="34" charset="0"/>
                <a:cs typeface="Arial" panose="020B0604020202020204" pitchFamily="34" charset="0"/>
              </a:rPr>
              <a:t>For instance: </a:t>
            </a:r>
            <a:r>
              <a:rPr lang="en-GB" sz="1800" b="1" dirty="0">
                <a:solidFill>
                  <a:schemeClr val="tx2">
                    <a:lumMod val="75000"/>
                  </a:schemeClr>
                </a:solidFill>
                <a:effectLst/>
                <a:latin typeface="Calibri" panose="020F0502020204030204" pitchFamily="34" charset="0"/>
                <a:ea typeface="Times New Roman" panose="020F0502020204030204" pitchFamily="34" charset="0"/>
                <a:cs typeface="Arial" panose="020B0604020202020204" pitchFamily="34" charset="0"/>
              </a:rPr>
              <a:t>The word (</a:t>
            </a:r>
            <a:r>
              <a:rPr lang="en-GB" sz="1800" b="1" i="1" dirty="0">
                <a:solidFill>
                  <a:srgbClr val="00B0F0"/>
                </a:solidFill>
                <a:effectLst/>
                <a:latin typeface="Calibri" panose="020F0502020204030204" pitchFamily="34" charset="0"/>
                <a:ea typeface="Times New Roman" panose="020F0502020204030204" pitchFamily="34" charset="0"/>
                <a:cs typeface="Arial" panose="020B0604020202020204" pitchFamily="34" charset="0"/>
              </a:rPr>
              <a:t>human</a:t>
            </a:r>
            <a:r>
              <a:rPr lang="en-GB" sz="1800" b="1" dirty="0">
                <a:solidFill>
                  <a:schemeClr val="tx2">
                    <a:lumMod val="75000"/>
                  </a:schemeClr>
                </a:solidFill>
                <a:effectLst/>
                <a:latin typeface="Calibri" panose="020F0502020204030204" pitchFamily="34" charset="0"/>
                <a:ea typeface="Times New Roman" panose="020F0502020204030204" pitchFamily="34" charset="0"/>
                <a:cs typeface="Arial" panose="020B0604020202020204" pitchFamily="34" charset="0"/>
              </a:rPr>
              <a:t>) means adult, woman, man, son, etc.</a:t>
            </a:r>
          </a:p>
          <a:p>
            <a:pPr marL="0" indent="0">
              <a:buNone/>
            </a:pPr>
            <a:endParaRPr lang="en-GB" sz="1800" b="1" dirty="0">
              <a:solidFill>
                <a:schemeClr val="tx2">
                  <a:lumMod val="75000"/>
                </a:schemeClr>
              </a:solidFill>
              <a:effectLst/>
              <a:latin typeface="Calibri" panose="020F0502020204030204" pitchFamily="34" charset="0"/>
              <a:ea typeface="Times New Roman" panose="020F0502020204030204" pitchFamily="34" charset="0"/>
              <a:cs typeface="Arial" panose="020B0604020202020204" pitchFamily="34" charset="0"/>
            </a:endParaRPr>
          </a:p>
          <a:p>
            <a:pPr marL="0" indent="0">
              <a:buNone/>
            </a:pPr>
            <a:r>
              <a:rPr lang="en-GB" sz="1800" b="1" dirty="0">
                <a:solidFill>
                  <a:schemeClr val="tx2">
                    <a:lumMod val="75000"/>
                  </a:schemeClr>
                </a:solidFill>
                <a:effectLst/>
                <a:latin typeface="Calibri" panose="020F0502020204030204" pitchFamily="34" charset="0"/>
                <a:ea typeface="Times New Roman" panose="020F0502020204030204" pitchFamily="34" charset="0"/>
                <a:cs typeface="Arial" panose="020B0604020202020204" pitchFamily="34" charset="0"/>
              </a:rPr>
              <a:t>The basic assumption is that: A person</a:t>
            </a:r>
            <a:r>
              <a:rPr lang="en-GB" sz="1800" dirty="0"/>
              <a:t>’</a:t>
            </a:r>
            <a:r>
              <a:rPr lang="en-GB" sz="1800" b="1" i="1" dirty="0"/>
              <a:t>s linguistics </a:t>
            </a:r>
            <a:r>
              <a:rPr lang="en-GB" sz="1800" b="1" dirty="0"/>
              <a:t>abilities are based on knowledge that they have. Including how to pronounce words, construct sentences.</a:t>
            </a:r>
          </a:p>
          <a:p>
            <a:pPr marL="0" indent="0">
              <a:buNone/>
            </a:pPr>
            <a:endParaRPr lang="en-GB" sz="1800" b="1" dirty="0">
              <a:solidFill>
                <a:schemeClr val="tx2"/>
              </a:solidFill>
              <a:effectLst/>
              <a:latin typeface="Calibri" panose="020F0502020204030204" pitchFamily="34" charset="0"/>
              <a:ea typeface="Times New Roman" panose="020F0502020204030204" pitchFamily="34" charset="0"/>
              <a:cs typeface="Arial" panose="020B0604020202020204" pitchFamily="34" charset="0"/>
            </a:endParaRPr>
          </a:p>
        </p:txBody>
      </p:sp>
    </p:spTree>
    <p:extLst>
      <p:ext uri="{BB962C8B-B14F-4D97-AF65-F5344CB8AC3E}">
        <p14:creationId xmlns:p14="http://schemas.microsoft.com/office/powerpoint/2010/main" val="1101633878"/>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sz="2800" b="1" dirty="0">
                <a:effectLst>
                  <a:outerShdw blurRad="38100" dist="38100" dir="2700000" algn="tl">
                    <a:srgbClr val="000000">
                      <a:alpha val="43137"/>
                    </a:srgbClr>
                  </a:outerShdw>
                </a:effectLst>
              </a:rPr>
              <a:t>Levels of analysis:</a:t>
            </a:r>
            <a:endParaRPr lang="en-US" sz="2800" b="1" dirty="0">
              <a:effectLst>
                <a:outerShdw blurRad="38100" dist="38100" dir="2700000" algn="tl">
                  <a:srgbClr val="000000">
                    <a:alpha val="43137"/>
                  </a:srgbClr>
                </a:outerShdw>
              </a:effectLst>
            </a:endParaRPr>
          </a:p>
        </p:txBody>
      </p:sp>
      <p:sp>
        <p:nvSpPr>
          <p:cNvPr id="6" name="Content Placeholder 5"/>
          <p:cNvSpPr>
            <a:spLocks noGrp="1"/>
          </p:cNvSpPr>
          <p:nvPr>
            <p:ph sz="half" idx="2"/>
          </p:nvPr>
        </p:nvSpPr>
        <p:spPr>
          <a:xfrm>
            <a:off x="498152" y="1044700"/>
            <a:ext cx="8310861" cy="4098799"/>
          </a:xfrm>
        </p:spPr>
        <p:txBody>
          <a:bodyPr>
            <a:normAutofit/>
          </a:bodyPr>
          <a:lstStyle/>
          <a:p>
            <a:pPr algn="l"/>
            <a:r>
              <a:rPr lang="en-GB" b="1" i="1" u="sng" dirty="0">
                <a:solidFill>
                  <a:srgbClr val="FF0000"/>
                </a:solidFill>
              </a:rPr>
              <a:t>Phonology: </a:t>
            </a:r>
            <a:r>
              <a:rPr lang="en-GB" sz="1800" b="1" dirty="0"/>
              <a:t>Is the study of how sounds are organized and used in language and form words.</a:t>
            </a:r>
            <a:endParaRPr lang="en-GB" sz="1800" b="1" i="1" kern="100" dirty="0">
              <a:latin typeface="Calibri" panose="020F0502020204030204" pitchFamily="34" charset="0"/>
              <a:ea typeface="Times New Roman" panose="02020603050405020304" pitchFamily="18" charset="0"/>
              <a:cs typeface="Arial" panose="020B0604020202020204" pitchFamily="34" charset="0"/>
            </a:endParaRPr>
          </a:p>
          <a:p>
            <a:pPr marL="0" indent="0" algn="l">
              <a:buNone/>
            </a:pPr>
            <a:r>
              <a:rPr lang="en-GB" sz="1900" b="1" i="1" kern="100" dirty="0">
                <a:solidFill>
                  <a:srgbClr val="00B0F0"/>
                </a:solidFill>
                <a:effectLst/>
                <a:latin typeface="Calibri" panose="020F0502020204030204" pitchFamily="34" charset="0"/>
                <a:ea typeface="Times New Roman" panose="02020603050405020304" pitchFamily="18" charset="0"/>
                <a:cs typeface="Arial" panose="020B0604020202020204" pitchFamily="34" charset="0"/>
              </a:rPr>
              <a:t>For instance: </a:t>
            </a:r>
            <a:r>
              <a:rPr lang="en-GB" sz="1800" b="1" i="1" kern="100" dirty="0">
                <a:effectLst/>
                <a:latin typeface="Calibri" panose="020F0502020204030204" pitchFamily="34" charset="0"/>
                <a:ea typeface="Times New Roman" panose="02020603050405020304" pitchFamily="18" charset="0"/>
                <a:cs typeface="Arial" panose="020B0604020202020204" pitchFamily="34" charset="0"/>
              </a:rPr>
              <a:t>The wor</a:t>
            </a:r>
            <a:r>
              <a:rPr lang="en-GB" sz="1800" b="1" i="1" kern="100" dirty="0">
                <a:latin typeface="Calibri" panose="020F0502020204030204" pitchFamily="34" charset="0"/>
                <a:ea typeface="Times New Roman" panose="02020603050405020304" pitchFamily="18" charset="0"/>
                <a:cs typeface="Arial" panose="020B0604020202020204" pitchFamily="34" charset="0"/>
              </a:rPr>
              <a:t>ds </a:t>
            </a:r>
            <a:r>
              <a:rPr lang="en-GB" sz="1800" b="1" i="1" kern="100" dirty="0">
                <a:solidFill>
                  <a:schemeClr val="tx2">
                    <a:lumMod val="40000"/>
                    <a:lumOff val="60000"/>
                  </a:schemeClr>
                </a:solidFill>
                <a:latin typeface="Calibri" panose="020F0502020204030204" pitchFamily="34" charset="0"/>
                <a:ea typeface="Times New Roman" panose="02020603050405020304" pitchFamily="18" charset="0"/>
                <a:cs typeface="Arial" panose="020B0604020202020204" pitchFamily="34" charset="0"/>
              </a:rPr>
              <a:t>(bakes) and (waves) </a:t>
            </a:r>
            <a:r>
              <a:rPr lang="en-GB" sz="1800" b="1" i="1" kern="100" dirty="0">
                <a:latin typeface="Calibri" panose="020F0502020204030204" pitchFamily="34" charset="0"/>
                <a:ea typeface="Times New Roman" panose="02020603050405020304" pitchFamily="18" charset="0"/>
                <a:cs typeface="Arial" panose="020B0604020202020204" pitchFamily="34" charset="0"/>
              </a:rPr>
              <a:t>the ending letter of both is (s) but the sound is different.</a:t>
            </a:r>
          </a:p>
          <a:p>
            <a:pPr marL="0" indent="0" algn="l">
              <a:buNone/>
            </a:pPr>
            <a:r>
              <a:rPr lang="en-IQ" b="1" i="1" u="sng" dirty="0">
                <a:solidFill>
                  <a:srgbClr val="FF0000"/>
                </a:solidFill>
                <a:effectLst/>
                <a:latin typeface="Calibri" panose="020F0502020204030204" pitchFamily="34" charset="0"/>
                <a:ea typeface="Times New Roman" panose="020F0502020204030204" pitchFamily="34" charset="0"/>
                <a:cs typeface="Arial" panose="020B0604020202020204" pitchFamily="34" charset="0"/>
              </a:rPr>
              <a:t>Semantics</a:t>
            </a:r>
            <a:r>
              <a:rPr lang="en-US" b="1" i="1" u="sng" dirty="0">
                <a:solidFill>
                  <a:srgbClr val="FF0000"/>
                </a:solidFill>
                <a:effectLst/>
                <a:latin typeface="Calibri" panose="020F0502020204030204" pitchFamily="34" charset="0"/>
                <a:ea typeface="Times New Roman" panose="020F0502020204030204" pitchFamily="34" charset="0"/>
                <a:cs typeface="Arial" panose="020B0604020202020204" pitchFamily="34" charset="0"/>
              </a:rPr>
              <a:t>: </a:t>
            </a:r>
            <a:r>
              <a:rPr lang="en-US" sz="1800" b="1" i="1" dirty="0">
                <a:effectLst/>
                <a:latin typeface="Calibri" panose="020F0502020204030204" pitchFamily="34" charset="0"/>
                <a:ea typeface="Times New Roman" panose="020F0502020204030204" pitchFamily="34" charset="0"/>
                <a:cs typeface="Arial" panose="020B0604020202020204" pitchFamily="34" charset="0"/>
              </a:rPr>
              <a:t>Is </a:t>
            </a:r>
            <a:r>
              <a:rPr lang="en-IQ" sz="1800" b="1" i="1" dirty="0">
                <a:effectLst/>
                <a:latin typeface="Calibri" panose="020F0502020204030204" pitchFamily="34" charset="0"/>
                <a:ea typeface="Times New Roman" panose="020F0502020204030204" pitchFamily="34" charset="0"/>
                <a:cs typeface="Arial" panose="020B0604020202020204" pitchFamily="34" charset="0"/>
              </a:rPr>
              <a:t>the study of meaning </a:t>
            </a:r>
            <a:r>
              <a:rPr lang="en-US" sz="1800" b="1" i="1" dirty="0">
                <a:effectLst/>
                <a:latin typeface="Calibri" panose="020F0502020204030204" pitchFamily="34" charset="0"/>
                <a:ea typeface="Times New Roman" panose="020F0502020204030204" pitchFamily="34" charset="0"/>
                <a:cs typeface="Arial" panose="020B0604020202020204" pitchFamily="34" charset="0"/>
              </a:rPr>
              <a:t>in a language</a:t>
            </a:r>
            <a:r>
              <a:rPr lang="en-GB" sz="1800" b="1" i="1" dirty="0">
                <a:latin typeface="Calibri" panose="020F0502020204030204" pitchFamily="34" charset="0"/>
                <a:ea typeface="Times New Roman" panose="020F0502020204030204" pitchFamily="34" charset="0"/>
                <a:cs typeface="Arial" panose="020B0604020202020204" pitchFamily="34" charset="0"/>
              </a:rPr>
              <a:t>. The meaning of words, phrases, and sentences.</a:t>
            </a:r>
          </a:p>
          <a:p>
            <a:pPr marL="0" indent="0" algn="l">
              <a:buNone/>
            </a:pPr>
            <a:endParaRPr lang="en-GB" sz="1800" b="1" i="1" kern="100" dirty="0">
              <a:effectLst/>
              <a:latin typeface="Calibri" panose="020F0502020204030204" pitchFamily="34" charset="0"/>
              <a:ea typeface="Times New Roman" panose="02020603050405020304" pitchFamily="18" charset="0"/>
              <a:cs typeface="Arial" panose="020B0604020202020204" pitchFamily="34" charset="0"/>
            </a:endParaRPr>
          </a:p>
          <a:p>
            <a:pPr algn="l"/>
            <a:r>
              <a:rPr lang="en-US" sz="2600" b="1" i="1" u="sng" kern="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a:t>
            </a:r>
            <a:r>
              <a:rPr lang="en-IQ" sz="2600" b="1" i="1" u="sng" kern="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yntax</a:t>
            </a:r>
            <a:r>
              <a:rPr lang="en-GB" sz="2600" b="1" i="1" u="sng" kern="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 </a:t>
            </a:r>
            <a:r>
              <a:rPr lang="en-GB" sz="1800" b="1" i="1" kern="100" dirty="0">
                <a:latin typeface="Calibri" panose="020F0502020204030204" pitchFamily="34" charset="0"/>
                <a:ea typeface="Times New Roman" panose="02020603050405020304" pitchFamily="18" charset="0"/>
                <a:cs typeface="Arial" panose="020B0604020202020204" pitchFamily="34" charset="0"/>
              </a:rPr>
              <a:t>Is </a:t>
            </a:r>
            <a:r>
              <a:rPr lang="en-US" sz="1800" b="1" kern="100" dirty="0">
                <a:latin typeface="Calibri" panose="020F0502020204030204" pitchFamily="34" charset="0"/>
                <a:ea typeface="Times New Roman" panose="02020603050405020304" pitchFamily="18" charset="0"/>
                <a:cs typeface="Arial" panose="020B0604020202020204" pitchFamily="34" charset="0"/>
              </a:rPr>
              <a:t>the study of how words are put together to form sentences, words.</a:t>
            </a:r>
          </a:p>
          <a:p>
            <a:pPr algn="l"/>
            <a:r>
              <a:rPr lang="en-US" sz="2000" b="1"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For instance: </a:t>
            </a:r>
            <a:r>
              <a:rPr lang="en-US" sz="1800" b="1" kern="100" dirty="0">
                <a:latin typeface="Calibri" panose="020F0502020204030204" pitchFamily="34" charset="0"/>
                <a:ea typeface="Times New Roman" panose="02020603050405020304" pitchFamily="18" charset="0"/>
                <a:cs typeface="Arial" panose="020B0604020202020204" pitchFamily="34" charset="0"/>
              </a:rPr>
              <a:t>The can sat on the mat. The cat(</a:t>
            </a:r>
            <a:r>
              <a:rPr lang="en-US" sz="1800" b="1"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subject</a:t>
            </a:r>
            <a:r>
              <a:rPr lang="en-US" sz="1800" b="1" kern="100" dirty="0">
                <a:latin typeface="Calibri" panose="020F0502020204030204" pitchFamily="34" charset="0"/>
                <a:ea typeface="Times New Roman" panose="02020603050405020304" pitchFamily="18" charset="0"/>
                <a:cs typeface="Arial" panose="020B0604020202020204" pitchFamily="34" charset="0"/>
              </a:rPr>
              <a:t>) + sat (</a:t>
            </a:r>
            <a:r>
              <a:rPr lang="en-US" sz="1800" b="1"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Verb</a:t>
            </a:r>
            <a:r>
              <a:rPr lang="en-US" sz="1800" b="1" kern="100" dirty="0">
                <a:latin typeface="Calibri" panose="020F0502020204030204" pitchFamily="34" charset="0"/>
                <a:ea typeface="Times New Roman" panose="02020603050405020304" pitchFamily="18" charset="0"/>
                <a:cs typeface="Arial" panose="020B0604020202020204" pitchFamily="34" charset="0"/>
              </a:rPr>
              <a:t>)+ on(</a:t>
            </a:r>
            <a:r>
              <a:rPr lang="en-US" sz="1800" b="1"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Preposition</a:t>
            </a:r>
            <a:r>
              <a:rPr lang="en-US" sz="1800" b="1" kern="100" dirty="0">
                <a:latin typeface="Calibri" panose="020F0502020204030204" pitchFamily="34" charset="0"/>
                <a:ea typeface="Times New Roman" panose="02020603050405020304" pitchFamily="18" charset="0"/>
                <a:cs typeface="Arial" panose="020B0604020202020204" pitchFamily="34" charset="0"/>
              </a:rPr>
              <a:t>)+ the mat(</a:t>
            </a:r>
            <a:r>
              <a:rPr lang="en-US" sz="1800" b="1"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Object</a:t>
            </a:r>
            <a:r>
              <a:rPr lang="en-US" sz="1800" b="1" kern="100" dirty="0">
                <a:latin typeface="Calibri" panose="020F0502020204030204" pitchFamily="34" charset="0"/>
                <a:ea typeface="Times New Roman" panose="02020603050405020304" pitchFamily="18" charset="0"/>
                <a:cs typeface="Arial" panose="020B0604020202020204" pitchFamily="34" charset="0"/>
              </a:rPr>
              <a:t>).</a:t>
            </a:r>
            <a:endParaRPr lang="en-GB" sz="1800" b="1" kern="100" dirty="0">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70783713"/>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B6C2-D202-7971-7351-BCD2222CFD43}"/>
              </a:ext>
            </a:extLst>
          </p:cNvPr>
          <p:cNvSpPr>
            <a:spLocks noGrp="1"/>
          </p:cNvSpPr>
          <p:nvPr>
            <p:ph type="title"/>
          </p:nvPr>
        </p:nvSpPr>
        <p:spPr>
          <a:xfrm>
            <a:off x="0" y="128470"/>
            <a:ext cx="8246071" cy="763525"/>
          </a:xfrm>
        </p:spPr>
        <p:txBody>
          <a:bodyPr/>
          <a:lstStyle/>
          <a:p>
            <a:r>
              <a:rPr lang="en-GB" i="1" u="sng" dirty="0"/>
              <a:t>Entailment</a:t>
            </a:r>
            <a:endParaRPr lang="en-IQ" i="1" u="sng" dirty="0"/>
          </a:p>
        </p:txBody>
      </p:sp>
      <p:sp>
        <p:nvSpPr>
          <p:cNvPr id="4" name="Content Placeholder 3">
            <a:extLst>
              <a:ext uri="{FF2B5EF4-FFF2-40B4-BE49-F238E27FC236}">
                <a16:creationId xmlns:a16="http://schemas.microsoft.com/office/drawing/2014/main" id="{355509B8-62BD-E046-B3B2-746D91F05AA1}"/>
              </a:ext>
            </a:extLst>
          </p:cNvPr>
          <p:cNvSpPr>
            <a:spLocks noGrp="1"/>
          </p:cNvSpPr>
          <p:nvPr>
            <p:ph sz="half" idx="2"/>
          </p:nvPr>
        </p:nvSpPr>
        <p:spPr>
          <a:xfrm>
            <a:off x="-53209" y="1350110"/>
            <a:ext cx="8922716" cy="3359510"/>
          </a:xfrm>
        </p:spPr>
        <p:txBody>
          <a:bodyPr>
            <a:normAutofit/>
          </a:bodyPr>
          <a:lstStyle/>
          <a:p>
            <a:pPr marL="0" indent="0" algn="l">
              <a:buNone/>
            </a:pPr>
            <a:r>
              <a:rPr lang="en-US" b="1" i="1" u="sng" kern="100" dirty="0">
                <a:solidFill>
                  <a:srgbClr val="FF0000"/>
                </a:solidFill>
                <a:latin typeface="Calibri" panose="020F0502020204030204" pitchFamily="34" charset="0"/>
                <a:ea typeface="Times New Roman" panose="02020603050405020304" pitchFamily="18" charset="0"/>
                <a:cs typeface="Arial" panose="020B0604020202020204" pitchFamily="34" charset="0"/>
              </a:rPr>
              <a:t>Entailment:</a:t>
            </a:r>
            <a:r>
              <a:rPr lang="en-US" b="1" i="1" u="sng" strike="sngStrike" kern="100" dirty="0">
                <a:solidFill>
                  <a:srgbClr val="FF0000"/>
                </a:solidFill>
                <a:latin typeface="Calibri" panose="020F0502020204030204" pitchFamily="34" charset="0"/>
                <a:ea typeface="Times New Roman" panose="02020603050405020304" pitchFamily="18" charset="0"/>
                <a:cs typeface="Arial" panose="020B0604020202020204" pitchFamily="34" charset="0"/>
              </a:rPr>
              <a:t> </a:t>
            </a:r>
            <a:r>
              <a:rPr lang="en-US" sz="2000" kern="100" dirty="0">
                <a:latin typeface="Calibri" panose="020F0502020204030204" pitchFamily="34" charset="0"/>
                <a:ea typeface="Times New Roman" panose="02020603050405020304" pitchFamily="18" charset="0"/>
                <a:cs typeface="Arial" panose="020B0604020202020204" pitchFamily="34" charset="0"/>
              </a:rPr>
              <a:t>The property </a:t>
            </a:r>
            <a:r>
              <a:rPr lang="en-US" kern="100" dirty="0">
                <a:latin typeface="Calibri" panose="020F0502020204030204" pitchFamily="34" charset="0"/>
                <a:ea typeface="Times New Roman" panose="02020603050405020304" pitchFamily="18" charset="0"/>
                <a:cs typeface="Arial" panose="020B0604020202020204" pitchFamily="34" charset="0"/>
              </a:rPr>
              <a:t>of</a:t>
            </a:r>
            <a:r>
              <a:rPr lang="en-US" sz="2000" kern="100" dirty="0">
                <a:latin typeface="Calibri" panose="020F0502020204030204" pitchFamily="34" charset="0"/>
                <a:ea typeface="Times New Roman" panose="02020603050405020304" pitchFamily="18" charset="0"/>
                <a:cs typeface="Arial" panose="020B0604020202020204" pitchFamily="34" charset="0"/>
              </a:rPr>
              <a:t> proposition.</a:t>
            </a:r>
          </a:p>
          <a:p>
            <a:pPr marL="0" indent="0" algn="l">
              <a:buNone/>
            </a:pPr>
            <a:r>
              <a:rPr lang="en-US" sz="2000" kern="100" dirty="0">
                <a:latin typeface="Calibri" panose="020F0502020204030204" pitchFamily="34" charset="0"/>
                <a:ea typeface="Times New Roman" panose="02020603050405020304" pitchFamily="18" charset="0"/>
                <a:cs typeface="Arial" panose="020B0604020202020204" pitchFamily="34" charset="0"/>
              </a:rPr>
              <a:t> Characteristics of ideas conveyed by sentences.</a:t>
            </a:r>
          </a:p>
          <a:p>
            <a:pPr marL="0" indent="0" algn="l">
              <a:buNone/>
            </a:pPr>
            <a:r>
              <a:rPr lang="en-US" sz="2000" kern="100" dirty="0">
                <a:latin typeface="Calibri" panose="020F0502020204030204" pitchFamily="34" charset="0"/>
                <a:ea typeface="Times New Roman" panose="02020603050405020304" pitchFamily="18" charset="0"/>
                <a:cs typeface="Arial" panose="020B0604020202020204" pitchFamily="34" charset="0"/>
              </a:rPr>
              <a:t>1: If the truth of proposition (B) follows necessarily from the truth of proposition (A).</a:t>
            </a:r>
          </a:p>
          <a:p>
            <a:pPr marL="0" indent="0" algn="l">
              <a:buNone/>
            </a:pPr>
            <a:r>
              <a:rPr lang="en-US" sz="2000"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 For instance: </a:t>
            </a:r>
            <a:r>
              <a:rPr lang="en-US" sz="2000" kern="100" dirty="0">
                <a:latin typeface="Calibri" panose="020F0502020204030204" pitchFamily="34" charset="0"/>
                <a:ea typeface="Times New Roman" panose="02020603050405020304" pitchFamily="18" charset="0"/>
                <a:cs typeface="Arial" panose="020B0604020202020204" pitchFamily="34" charset="0"/>
              </a:rPr>
              <a:t>Mary killed Scofield. Scofield is dead.</a:t>
            </a:r>
          </a:p>
          <a:p>
            <a:pPr marL="0" indent="0" algn="l">
              <a:buNone/>
            </a:pPr>
            <a:r>
              <a:rPr lang="en-US" sz="2000" kern="100" dirty="0">
                <a:latin typeface="Calibri" panose="020F0502020204030204" pitchFamily="34" charset="0"/>
                <a:ea typeface="Times New Roman" panose="02020603050405020304" pitchFamily="18" charset="0"/>
                <a:cs typeface="Arial" panose="020B0604020202020204" pitchFamily="34" charset="0"/>
              </a:rPr>
              <a:t>2: Bilateral.</a:t>
            </a:r>
          </a:p>
          <a:p>
            <a:pPr marL="0" indent="0" algn="l">
              <a:buNone/>
            </a:pPr>
            <a:r>
              <a:rPr lang="en-US" sz="2000" kern="100" dirty="0">
                <a:solidFill>
                  <a:srgbClr val="00B0F0"/>
                </a:solidFill>
                <a:latin typeface="Calibri" panose="020F0502020204030204" pitchFamily="34" charset="0"/>
                <a:ea typeface="Times New Roman" panose="02020603050405020304" pitchFamily="18" charset="0"/>
                <a:cs typeface="Arial" panose="020B0604020202020204" pitchFamily="34" charset="0"/>
              </a:rPr>
              <a:t>For instance: </a:t>
            </a:r>
            <a:r>
              <a:rPr lang="en-US" sz="2000" kern="100" dirty="0">
                <a:latin typeface="Calibri" panose="020F0502020204030204" pitchFamily="34" charset="0"/>
                <a:ea typeface="Times New Roman" panose="02020603050405020304" pitchFamily="18" charset="0"/>
                <a:cs typeface="Arial" panose="020B0604020202020204" pitchFamily="34" charset="0"/>
              </a:rPr>
              <a:t>He is from Baghdad. He is from Iraq.</a:t>
            </a:r>
          </a:p>
          <a:p>
            <a:pPr marL="0" indent="0" algn="l">
              <a:buNone/>
            </a:pPr>
            <a:r>
              <a:rPr lang="en-US" sz="2000" kern="100" dirty="0">
                <a:latin typeface="Calibri" panose="020F0502020204030204" pitchFamily="34" charset="0"/>
                <a:ea typeface="Times New Roman" panose="02020603050405020304" pitchFamily="18" charset="0"/>
                <a:cs typeface="Arial" panose="020B0604020202020204" pitchFamily="34" charset="0"/>
              </a:rPr>
              <a:t>3: (A) Entails (B) (likewise) Ali looks like Ahmed. Ahmed looks like Ali.</a:t>
            </a:r>
          </a:p>
          <a:p>
            <a:pPr marL="0" indent="0" algn="l">
              <a:buNone/>
            </a:pPr>
            <a:endParaRPr lang="en-US" sz="2000" kern="100" dirty="0">
              <a:latin typeface="Calibri" panose="020F0502020204030204" pitchFamily="34" charset="0"/>
              <a:ea typeface="Times New Roman" panose="02020603050405020304" pitchFamily="18" charset="0"/>
              <a:cs typeface="Arial" panose="020B0604020202020204" pitchFamily="34" charset="0"/>
            </a:endParaRPr>
          </a:p>
          <a:p>
            <a:pPr marL="0" indent="0" algn="l">
              <a:buNone/>
            </a:pPr>
            <a:endParaRPr lang="en-IQ" sz="2000" kern="1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54152857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538F6B2-7C89-3942-B4F5-0F4769CFFFDF}"/>
              </a:ext>
            </a:extLst>
          </p:cNvPr>
          <p:cNvSpPr>
            <a:spLocks noGrp="1"/>
          </p:cNvSpPr>
          <p:nvPr>
            <p:ph sz="half" idx="2"/>
          </p:nvPr>
        </p:nvSpPr>
        <p:spPr>
          <a:xfrm>
            <a:off x="0" y="1197406"/>
            <a:ext cx="9144000" cy="3946094"/>
          </a:xfrm>
        </p:spPr>
        <p:txBody>
          <a:bodyPr>
            <a:normAutofit/>
          </a:bodyPr>
          <a:lstStyle/>
          <a:p>
            <a:pPr marL="0" indent="0" algn="l">
              <a:buNone/>
            </a:pPr>
            <a:r>
              <a:rPr lang="en-GB" b="1" i="1" u="sng" kern="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Semantics and Semiotics</a:t>
            </a:r>
          </a:p>
          <a:p>
            <a:pPr marL="0" indent="0" algn="l">
              <a:buNone/>
            </a:pPr>
            <a:r>
              <a:rPr lang="en-GB" sz="1800" b="1" kern="100" dirty="0">
                <a:effectLst/>
                <a:latin typeface="Calibri" panose="020F0502020204030204" pitchFamily="34" charset="0"/>
                <a:ea typeface="Times New Roman" panose="02020603050405020304" pitchFamily="18" charset="0"/>
                <a:cs typeface="Arial" panose="020B0604020202020204" pitchFamily="34" charset="0"/>
              </a:rPr>
              <a:t>Semiotics: Is the study of signs and symbols including how they are created and used to deliver meanings and messages.</a:t>
            </a:r>
          </a:p>
          <a:p>
            <a:pPr marL="0" indent="0" algn="l">
              <a:buNone/>
            </a:pPr>
            <a:endParaRPr lang="en-GB" sz="1800" b="1" kern="100" dirty="0">
              <a:latin typeface="Calibri" panose="020F0502020204030204" pitchFamily="34" charset="0"/>
              <a:ea typeface="Times New Roman" panose="02020603050405020304" pitchFamily="18" charset="0"/>
              <a:cs typeface="Arial" panose="020B0604020202020204" pitchFamily="34" charset="0"/>
            </a:endParaRPr>
          </a:p>
          <a:p>
            <a:pPr marL="0" indent="0" algn="l">
              <a:buNone/>
            </a:pPr>
            <a:r>
              <a:rPr lang="en-GB" b="1" i="1" u="sng" kern="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Signifier and Signified</a:t>
            </a:r>
          </a:p>
          <a:p>
            <a:pPr marL="0" indent="0" algn="l">
              <a:buNone/>
            </a:pPr>
            <a:r>
              <a:rPr lang="en-GB" b="1" kern="100" dirty="0">
                <a:solidFill>
                  <a:schemeClr val="tx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Signifier: </a:t>
            </a:r>
            <a:r>
              <a:rPr lang="en-GB" sz="1800" b="1" kern="100" dirty="0">
                <a:effectLst/>
                <a:latin typeface="Calibri" panose="020F0502020204030204" pitchFamily="34" charset="0"/>
                <a:ea typeface="Times New Roman" panose="02020603050405020304" pitchFamily="18" charset="0"/>
                <a:cs typeface="Arial" panose="020B0604020202020204" pitchFamily="34" charset="0"/>
              </a:rPr>
              <a:t>Is the physical object or idea that represents something else.</a:t>
            </a:r>
          </a:p>
          <a:p>
            <a:pPr marL="0" indent="0" algn="l">
              <a:buNone/>
            </a:pPr>
            <a:r>
              <a:rPr lang="en-GB" b="1" kern="100" dirty="0">
                <a:solidFill>
                  <a:schemeClr val="tx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Signified</a:t>
            </a:r>
            <a:r>
              <a:rPr lang="en-GB" b="1" kern="100" dirty="0">
                <a:solidFill>
                  <a:schemeClr val="tx2">
                    <a:lumMod val="60000"/>
                    <a:lumOff val="40000"/>
                  </a:schemeClr>
                </a:solidFill>
                <a:latin typeface="Calibri" panose="020F0502020204030204" pitchFamily="34" charset="0"/>
                <a:ea typeface="Times New Roman" panose="02020603050405020304" pitchFamily="18" charset="0"/>
                <a:cs typeface="Arial" panose="020B0604020202020204" pitchFamily="34" charset="0"/>
              </a:rPr>
              <a:t>: </a:t>
            </a:r>
            <a:r>
              <a:rPr lang="en-GB" sz="1800" b="1" kern="100" dirty="0">
                <a:latin typeface="Calibri" panose="020F0502020204030204" pitchFamily="34" charset="0"/>
                <a:ea typeface="Times New Roman" panose="02020603050405020304" pitchFamily="18" charset="0"/>
                <a:cs typeface="Arial" panose="020B0604020202020204" pitchFamily="34" charset="0"/>
              </a:rPr>
              <a:t>Is the concept or meaning that the signifier represents.</a:t>
            </a:r>
          </a:p>
          <a:p>
            <a:pPr marL="0" indent="0" algn="l">
              <a:buNone/>
            </a:pPr>
            <a:r>
              <a:rPr lang="en-GB" sz="1800" b="1" i="1" u="sng" kern="100" dirty="0">
                <a:latin typeface="Calibri" panose="020F0502020204030204" pitchFamily="34" charset="0"/>
                <a:ea typeface="Times New Roman" panose="02020603050405020304" pitchFamily="18" charset="0"/>
                <a:cs typeface="Arial" panose="020B0604020202020204" pitchFamily="34" charset="0"/>
              </a:rPr>
              <a:t>For instance: </a:t>
            </a:r>
            <a:r>
              <a:rPr lang="en-GB" sz="1800" b="1" i="1" kern="100" dirty="0">
                <a:latin typeface="Calibri" panose="020F0502020204030204" pitchFamily="34" charset="0"/>
                <a:ea typeface="Times New Roman" panose="02020603050405020304" pitchFamily="18" charset="0"/>
                <a:cs typeface="Arial" panose="020B0604020202020204" pitchFamily="34" charset="0"/>
              </a:rPr>
              <a:t>In t</a:t>
            </a:r>
            <a:r>
              <a:rPr lang="en-GB" sz="1800" b="1" kern="100" dirty="0">
                <a:latin typeface="Calibri" panose="020F0502020204030204" pitchFamily="34" charset="0"/>
                <a:ea typeface="Times New Roman" panose="02020603050405020304" pitchFamily="18" charset="0"/>
                <a:cs typeface="Arial" panose="020B0604020202020204" pitchFamily="34" charset="0"/>
              </a:rPr>
              <a:t>he word (Dog) the signifier is the combination of letters D_O_G.</a:t>
            </a:r>
          </a:p>
          <a:p>
            <a:pPr marL="0" indent="0" algn="l">
              <a:buNone/>
            </a:pPr>
            <a:r>
              <a:rPr lang="en-GB" sz="1800" b="1" kern="100" dirty="0">
                <a:latin typeface="Calibri" panose="020F0502020204030204" pitchFamily="34" charset="0"/>
                <a:ea typeface="Times New Roman" panose="02020603050405020304" pitchFamily="18" charset="0"/>
                <a:cs typeface="Arial" panose="020B0604020202020204" pitchFamily="34" charset="0"/>
              </a:rPr>
              <a:t>The signified is the idea of a four-legged animal that barks. </a:t>
            </a:r>
            <a:endParaRPr lang="en-GB" b="1" i="1" u="sng" kern="1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87613301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9363DB7-722E-1FE9-B764-03C13F0606F1}"/>
              </a:ext>
            </a:extLst>
          </p:cNvPr>
          <p:cNvSpPr>
            <a:spLocks noGrp="1"/>
          </p:cNvSpPr>
          <p:nvPr>
            <p:ph sz="half" idx="2"/>
          </p:nvPr>
        </p:nvSpPr>
        <p:spPr>
          <a:xfrm>
            <a:off x="0" y="1197406"/>
            <a:ext cx="9144000" cy="3946094"/>
          </a:xfrm>
        </p:spPr>
        <p:txBody>
          <a:bodyPr/>
          <a:lstStyle/>
          <a:p>
            <a:pPr marL="0" indent="0">
              <a:buNone/>
            </a:pPr>
            <a:endParaRPr lang="en-IQ" sz="1800" kern="100" dirty="0">
              <a:effectLst/>
              <a:latin typeface="Calibri" panose="020F0502020204030204" pitchFamily="34" charset="0"/>
              <a:ea typeface="Times New Roman" panose="02020603050405020304" pitchFamily="18" charset="0"/>
              <a:cs typeface="Arial" panose="020B0604020202020204" pitchFamily="34" charset="0"/>
            </a:endParaRPr>
          </a:p>
          <a:p>
            <a:pPr marL="0" indent="0">
              <a:buNone/>
            </a:pPr>
            <a:endParaRPr lang="en-IQ" dirty="0"/>
          </a:p>
        </p:txBody>
      </p:sp>
      <p:sp>
        <p:nvSpPr>
          <p:cNvPr id="2" name="TextBox 1">
            <a:extLst>
              <a:ext uri="{FF2B5EF4-FFF2-40B4-BE49-F238E27FC236}">
                <a16:creationId xmlns:a16="http://schemas.microsoft.com/office/drawing/2014/main" id="{6926EF4D-26CB-69EA-6B90-4B823955528A}"/>
              </a:ext>
            </a:extLst>
          </p:cNvPr>
          <p:cNvSpPr txBox="1"/>
          <p:nvPr/>
        </p:nvSpPr>
        <p:spPr>
          <a:xfrm>
            <a:off x="67660" y="1350110"/>
            <a:ext cx="8856890" cy="2585323"/>
          </a:xfrm>
          <a:prstGeom prst="rect">
            <a:avLst/>
          </a:prstGeom>
          <a:noFill/>
        </p:spPr>
        <p:txBody>
          <a:bodyPr wrap="square" rtlCol="0">
            <a:spAutoFit/>
          </a:bodyPr>
          <a:lstStyle/>
          <a:p>
            <a:r>
              <a:rPr lang="en-US" sz="2400" b="1" i="1" u="sng" dirty="0">
                <a:solidFill>
                  <a:srgbClr val="FF0000"/>
                </a:solidFill>
              </a:rPr>
              <a:t>Icon: </a:t>
            </a:r>
            <a:r>
              <a:rPr lang="en-US" b="1" i="1" dirty="0">
                <a:solidFill>
                  <a:schemeClr val="bg1"/>
                </a:solidFill>
              </a:rPr>
              <a:t>This is a </a:t>
            </a:r>
            <a:r>
              <a:rPr lang="en-US" b="1" dirty="0">
                <a:solidFill>
                  <a:schemeClr val="bg1"/>
                </a:solidFill>
              </a:rPr>
              <a:t>sign that signifier resembles.</a:t>
            </a:r>
          </a:p>
          <a:p>
            <a:r>
              <a:rPr lang="en-US" sz="2400" b="1" i="1" u="sng" dirty="0">
                <a:solidFill>
                  <a:schemeClr val="bg1"/>
                </a:solidFill>
              </a:rPr>
              <a:t>For instance: </a:t>
            </a:r>
            <a:r>
              <a:rPr lang="en-US" b="1" dirty="0">
                <a:solidFill>
                  <a:schemeClr val="bg1"/>
                </a:solidFill>
              </a:rPr>
              <a:t>An artistic painting of a specific place and the actual place in the real world.</a:t>
            </a:r>
          </a:p>
          <a:p>
            <a:r>
              <a:rPr lang="en-US" sz="2400" b="1" i="1" u="sng" dirty="0">
                <a:solidFill>
                  <a:srgbClr val="FF0000"/>
                </a:solidFill>
              </a:rPr>
              <a:t>Index: </a:t>
            </a:r>
            <a:r>
              <a:rPr lang="en-US" b="1" dirty="0">
                <a:solidFill>
                  <a:schemeClr val="bg1"/>
                </a:solidFill>
              </a:rPr>
              <a:t>Casual relation between Signifier and Signified.</a:t>
            </a:r>
          </a:p>
          <a:p>
            <a:r>
              <a:rPr lang="en-US" sz="2400" b="1" dirty="0">
                <a:solidFill>
                  <a:schemeClr val="bg1"/>
                </a:solidFill>
              </a:rPr>
              <a:t>For instance: </a:t>
            </a:r>
            <a:r>
              <a:rPr lang="en-US" b="1" dirty="0">
                <a:solidFill>
                  <a:schemeClr val="bg1"/>
                </a:solidFill>
              </a:rPr>
              <a:t>If there is smoke then there is a fire.</a:t>
            </a:r>
          </a:p>
          <a:p>
            <a:r>
              <a:rPr lang="en-US" sz="2400" b="1" dirty="0">
                <a:solidFill>
                  <a:srgbClr val="FF0000"/>
                </a:solidFill>
              </a:rPr>
              <a:t>Symbol: </a:t>
            </a:r>
            <a:r>
              <a:rPr lang="en-US" b="1" dirty="0">
                <a:solidFill>
                  <a:schemeClr val="bg1"/>
                </a:solidFill>
              </a:rPr>
              <a:t>When the signifier has an arbitrary relationship with the signified.</a:t>
            </a:r>
          </a:p>
          <a:p>
            <a:endParaRPr lang="en-US" sz="2400" b="1" dirty="0">
              <a:solidFill>
                <a:schemeClr val="bg1"/>
              </a:solidFill>
            </a:endParaRPr>
          </a:p>
        </p:txBody>
      </p:sp>
    </p:spTree>
    <p:extLst>
      <p:ext uri="{BB962C8B-B14F-4D97-AF65-F5344CB8AC3E}">
        <p14:creationId xmlns:p14="http://schemas.microsoft.com/office/powerpoint/2010/main" val="3774498670"/>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C149169-3D96-A7B8-EE2A-A61D65E5D705}"/>
              </a:ext>
            </a:extLst>
          </p:cNvPr>
          <p:cNvSpPr>
            <a:spLocks noGrp="1"/>
          </p:cNvSpPr>
          <p:nvPr>
            <p:ph sz="half" idx="2"/>
          </p:nvPr>
        </p:nvSpPr>
        <p:spPr>
          <a:xfrm>
            <a:off x="-9151" y="1197405"/>
            <a:ext cx="9009595" cy="3791031"/>
          </a:xfrm>
        </p:spPr>
        <p:txBody>
          <a:bodyPr>
            <a:normAutofit/>
          </a:bodyPr>
          <a:lstStyle/>
          <a:p>
            <a:pPr marL="0" indent="0" algn="l">
              <a:buNone/>
            </a:pPr>
            <a:r>
              <a:rPr lang="en-US" b="1" i="1" u="sng" kern="100" dirty="0">
                <a:solidFill>
                  <a:srgbClr val="FF0000"/>
                </a:solidFill>
                <a:effectLst/>
                <a:latin typeface="Calibri" panose="020F0502020204030204" pitchFamily="34" charset="0"/>
                <a:ea typeface="Times New Roman" panose="02020603050405020304" pitchFamily="18" charset="0"/>
                <a:cs typeface="Arial" panose="020B0604020202020204" pitchFamily="34" charset="0"/>
              </a:rPr>
              <a:t>The challenges in doing Semantics. </a:t>
            </a:r>
          </a:p>
          <a:p>
            <a:pPr marL="0" indent="0" algn="l">
              <a:buNone/>
            </a:pPr>
            <a:r>
              <a:rPr lang="en-US" sz="2000" b="1" u="sng" kern="100" dirty="0">
                <a:solidFill>
                  <a:schemeClr val="tx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1:Circularity: </a:t>
            </a:r>
            <a:r>
              <a:rPr lang="en-US" sz="1800" b="1" kern="100" dirty="0">
                <a:effectLst/>
                <a:latin typeface="Calibri" panose="020F0502020204030204" pitchFamily="34" charset="0"/>
                <a:ea typeface="Times New Roman" panose="02020603050405020304" pitchFamily="18" charset="0"/>
                <a:cs typeface="Arial" panose="020B0604020202020204" pitchFamily="34" charset="0"/>
              </a:rPr>
              <a:t>Determine the meaning of the word, except for the other words and sentences.</a:t>
            </a:r>
          </a:p>
          <a:p>
            <a:pPr marL="0" indent="0" algn="l">
              <a:buNone/>
            </a:pPr>
            <a:r>
              <a:rPr lang="en-US" sz="2000" b="1" u="sng" kern="100" dirty="0">
                <a:solidFill>
                  <a:schemeClr val="tx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2: exact meaning: </a:t>
            </a:r>
            <a:r>
              <a:rPr lang="en-US" sz="1800" b="1" kern="100" dirty="0">
                <a:effectLst/>
                <a:latin typeface="Calibri" panose="020F0502020204030204" pitchFamily="34" charset="0"/>
                <a:ea typeface="Times New Roman" panose="02020603050405020304" pitchFamily="18" charset="0"/>
                <a:cs typeface="Arial" panose="020B0604020202020204" pitchFamily="34" charset="0"/>
              </a:rPr>
              <a:t>Differences between linguistics knowledge and encyclopedic knowledge for </a:t>
            </a:r>
            <a:r>
              <a:rPr lang="en-US" sz="1800" b="1" kern="100" dirty="0" err="1">
                <a:effectLst/>
                <a:latin typeface="Calibri" panose="020F0502020204030204" pitchFamily="34" charset="0"/>
                <a:ea typeface="Times New Roman" panose="02020603050405020304" pitchFamily="18" charset="0"/>
                <a:cs typeface="Arial" panose="020B0604020202020204" pitchFamily="34" charset="0"/>
              </a:rPr>
              <a:t>instantce</a:t>
            </a:r>
            <a:r>
              <a:rPr lang="en-US" sz="1800" b="1" kern="100" dirty="0">
                <a:effectLst/>
                <a:latin typeface="Calibri" panose="020F0502020204030204" pitchFamily="34" charset="0"/>
                <a:ea typeface="Times New Roman" panose="02020603050405020304" pitchFamily="18" charset="0"/>
                <a:cs typeface="Arial" panose="020B0604020202020204" pitchFamily="34" charset="0"/>
              </a:rPr>
              <a:t>: the word (whale) you believe it is a (fish) or you believe it is a (mammal</a:t>
            </a:r>
            <a:r>
              <a:rPr lang="en-US" sz="1800" b="1" kern="100" dirty="0">
                <a:latin typeface="Calibri" panose="020F0502020204030204" pitchFamily="34" charset="0"/>
                <a:ea typeface="Times New Roman" panose="02020603050405020304" pitchFamily="18" charset="0"/>
                <a:cs typeface="Arial" panose="020B0604020202020204" pitchFamily="34" charset="0"/>
              </a:rPr>
              <a:t>)</a:t>
            </a:r>
            <a:r>
              <a:rPr lang="en-US" sz="1800" b="1" kern="100" dirty="0">
                <a:effectLst/>
                <a:latin typeface="Calibri" panose="020F0502020204030204" pitchFamily="34" charset="0"/>
                <a:ea typeface="Times New Roman" panose="02020603050405020304" pitchFamily="18" charset="0"/>
                <a:cs typeface="Arial" panose="020B0604020202020204" pitchFamily="34" charset="0"/>
              </a:rPr>
              <a:t>so does our thinking in this word affect the meaning of this word.</a:t>
            </a:r>
          </a:p>
          <a:p>
            <a:pPr marL="0" indent="0" algn="l">
              <a:buNone/>
            </a:pPr>
            <a:r>
              <a:rPr lang="en-US" sz="2000" b="1" u="sng" kern="100" dirty="0">
                <a:solidFill>
                  <a:schemeClr val="tx2">
                    <a:lumMod val="60000"/>
                    <a:lumOff val="40000"/>
                  </a:schemeClr>
                </a:solidFill>
                <a:effectLst/>
                <a:latin typeface="Calibri" panose="020F0502020204030204" pitchFamily="34" charset="0"/>
                <a:ea typeface="Times New Roman" panose="02020603050405020304" pitchFamily="18" charset="0"/>
                <a:cs typeface="Arial" panose="020B0604020202020204" pitchFamily="34" charset="0"/>
              </a:rPr>
              <a:t>3: utterances in context: </a:t>
            </a:r>
            <a:r>
              <a:rPr lang="en-US" sz="1800" b="1" kern="100" dirty="0">
                <a:effectLst/>
                <a:latin typeface="Calibri" panose="020F0502020204030204" pitchFamily="34" charset="0"/>
                <a:ea typeface="Times New Roman" panose="02020603050405020304" pitchFamily="18" charset="0"/>
                <a:cs typeface="Arial" panose="020B0604020202020204" pitchFamily="34" charset="0"/>
              </a:rPr>
              <a:t>What a particular utterance means in a specific context for </a:t>
            </a:r>
            <a:r>
              <a:rPr lang="en-US" sz="1800" b="1" kern="100" dirty="0" err="1">
                <a:effectLst/>
                <a:latin typeface="Calibri" panose="020F0502020204030204" pitchFamily="34" charset="0"/>
                <a:ea typeface="Times New Roman" panose="02020603050405020304" pitchFamily="18" charset="0"/>
                <a:cs typeface="Arial" panose="020B0604020202020204" pitchFamily="34" charset="0"/>
              </a:rPr>
              <a:t>instantce</a:t>
            </a:r>
            <a:r>
              <a:rPr lang="en-US" sz="1800" b="1" kern="100" dirty="0">
                <a:effectLst/>
                <a:latin typeface="Calibri" panose="020F0502020204030204" pitchFamily="34" charset="0"/>
                <a:ea typeface="Times New Roman" panose="02020603050405020304" pitchFamily="18" charset="0"/>
                <a:cs typeface="Arial" panose="020B0604020202020204" pitchFamily="34" charset="0"/>
              </a:rPr>
              <a:t>: (dying) might mean someone who is sick in the hospital or a stand up comedian fails at making you laugh.</a:t>
            </a:r>
            <a:endParaRPr lang="en-IQ" sz="1800" b="1" kern="1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75223013"/>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9486A-C751-A8FE-CDAF-79E786BE112F}"/>
              </a:ext>
            </a:extLst>
          </p:cNvPr>
          <p:cNvSpPr>
            <a:spLocks noGrp="1"/>
          </p:cNvSpPr>
          <p:nvPr>
            <p:ph type="title"/>
          </p:nvPr>
        </p:nvSpPr>
        <p:spPr>
          <a:xfrm>
            <a:off x="-9150" y="281175"/>
            <a:ext cx="8246071" cy="763525"/>
          </a:xfrm>
        </p:spPr>
        <p:txBody>
          <a:bodyPr>
            <a:noAutofit/>
          </a:bodyPr>
          <a:lstStyle/>
          <a:p>
            <a:pPr marL="0" marR="0" lvl="0" indent="0" defTabSz="914400" rtl="0" eaLnBrk="1" fontAlgn="auto" latinLnBrk="0" hangingPunct="1">
              <a:lnSpc>
                <a:spcPct val="100000"/>
              </a:lnSpc>
              <a:spcBef>
                <a:spcPct val="20000"/>
              </a:spcBef>
              <a:spcAft>
                <a:spcPts val="0"/>
              </a:spcAft>
              <a:tabLst/>
              <a:defRPr/>
            </a:pPr>
            <a:r>
              <a:rPr kumimoji="0" lang="en-US" sz="3200" b="1" i="1" u="sng" strike="noStrike" kern="1200" cap="none" spc="0" normalizeH="0" baseline="0" noProof="0" dirty="0">
                <a:ln>
                  <a:noFill/>
                </a:ln>
                <a:solidFill>
                  <a:srgbClr val="FF0000"/>
                </a:solidFill>
                <a:effectLst/>
                <a:uLnTx/>
                <a:uFillTx/>
                <a:latin typeface="Calibri"/>
                <a:ea typeface="+mn-ea"/>
                <a:cs typeface="+mn-cs"/>
              </a:rPr>
              <a:t>Meeting the </a:t>
            </a:r>
            <a:r>
              <a:rPr kumimoji="0" lang="en-US" sz="3200" b="1" i="1" u="sng" strike="noStrike" kern="1200" cap="none" spc="0" normalizeH="0" baseline="0" noProof="0" dirty="0" err="1">
                <a:ln>
                  <a:noFill/>
                </a:ln>
                <a:solidFill>
                  <a:srgbClr val="FF0000"/>
                </a:solidFill>
                <a:effectLst/>
                <a:uLnTx/>
                <a:uFillTx/>
                <a:latin typeface="Calibri"/>
                <a:ea typeface="+mn-ea"/>
                <a:cs typeface="+mn-cs"/>
              </a:rPr>
              <a:t>chalenges</a:t>
            </a:r>
            <a:br>
              <a:rPr kumimoji="0" lang="en-IQ" sz="3200" b="0" i="0" u="none" strike="noStrike" kern="1200" cap="none" spc="0" normalizeH="0" baseline="0" noProof="0" dirty="0">
                <a:ln>
                  <a:noFill/>
                </a:ln>
                <a:solidFill>
                  <a:prstClr val="white"/>
                </a:solidFill>
                <a:effectLst/>
                <a:uLnTx/>
                <a:uFillTx/>
                <a:latin typeface="Calibri"/>
                <a:ea typeface="+mn-ea"/>
                <a:cs typeface="+mn-cs"/>
              </a:rPr>
            </a:br>
            <a:endParaRPr lang="en-IQ" sz="4400" dirty="0"/>
          </a:p>
        </p:txBody>
      </p:sp>
      <p:sp>
        <p:nvSpPr>
          <p:cNvPr id="4" name="Content Placeholder 3">
            <a:extLst>
              <a:ext uri="{FF2B5EF4-FFF2-40B4-BE49-F238E27FC236}">
                <a16:creationId xmlns:a16="http://schemas.microsoft.com/office/drawing/2014/main" id="{F131F429-5813-7E44-2236-A2262A6AD6E6}"/>
              </a:ext>
            </a:extLst>
          </p:cNvPr>
          <p:cNvSpPr>
            <a:spLocks noGrp="1"/>
          </p:cNvSpPr>
          <p:nvPr>
            <p:ph sz="half" idx="2"/>
          </p:nvPr>
        </p:nvSpPr>
        <p:spPr>
          <a:xfrm>
            <a:off x="-9150" y="1197405"/>
            <a:ext cx="8856890" cy="3817625"/>
          </a:xfrm>
        </p:spPr>
        <p:txBody>
          <a:bodyPr>
            <a:normAutofit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sng" strike="noStrike" kern="1200" cap="none" spc="0" normalizeH="0" baseline="0" noProof="0" dirty="0">
                <a:ln>
                  <a:noFill/>
                </a:ln>
                <a:solidFill>
                  <a:srgbClr val="FF0000"/>
                </a:solidFill>
                <a:effectLst/>
                <a:uLnTx/>
                <a:uFillTx/>
                <a:latin typeface="Calibri"/>
                <a:ea typeface="+mn-ea"/>
                <a:cs typeface="+mn-cs"/>
              </a:rPr>
              <a:t>1: solution to circularity:</a:t>
            </a:r>
            <a:r>
              <a:rPr kumimoji="0" lang="en-US" sz="2800" b="1" i="0" u="none" strike="noStrike" kern="1200" cap="none" spc="0" normalizeH="0" baseline="0" noProof="0" dirty="0">
                <a:ln>
                  <a:noFill/>
                </a:ln>
                <a:solidFill>
                  <a:srgbClr val="FF0000"/>
                </a:solidFill>
                <a:effectLst/>
                <a:uLnTx/>
                <a:uFillTx/>
                <a:latin typeface="Calibri"/>
                <a:ea typeface="+mn-ea"/>
                <a:cs typeface="+mn-cs"/>
              </a:rPr>
              <a:t> </a:t>
            </a:r>
            <a:r>
              <a:rPr kumimoji="0" lang="en-US" sz="2800" b="0" i="0" u="none" strike="noStrike" kern="1200" cap="none" spc="0" normalizeH="0" baseline="0" noProof="0" dirty="0">
                <a:ln>
                  <a:noFill/>
                </a:ln>
                <a:solidFill>
                  <a:prstClr val="white"/>
                </a:solidFill>
                <a:effectLst/>
                <a:uLnTx/>
                <a:uFillTx/>
                <a:latin typeface="Calibri"/>
                <a:ea typeface="+mn-ea"/>
                <a:cs typeface="+mn-cs"/>
              </a:rPr>
              <a:t>Metalanguage.</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Calibri"/>
                <a:ea typeface="+mn-ea"/>
                <a:cs typeface="+mn-cs"/>
              </a:rPr>
              <a:t>We use the language to express the language, so in the grammar of Arabic written in French, Arabic is the object language. French is the Metalanguage.</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sng" strike="noStrike" kern="1200" cap="none" spc="0" normalizeH="0" baseline="0" noProof="0" dirty="0">
                <a:ln>
                  <a:noFill/>
                </a:ln>
                <a:solidFill>
                  <a:srgbClr val="FF0000"/>
                </a:solidFill>
                <a:effectLst/>
                <a:uLnTx/>
                <a:uFillTx/>
                <a:latin typeface="Calibri"/>
                <a:ea typeface="+mn-ea"/>
                <a:cs typeface="+mn-cs"/>
              </a:rPr>
              <a:t>2: solution to encyclopedic: </a:t>
            </a:r>
            <a:r>
              <a:rPr kumimoji="0" lang="en-US" sz="2000" b="0" i="0" u="none" strike="noStrike" kern="1200" cap="none" spc="0" normalizeH="0" baseline="0" noProof="0" dirty="0">
                <a:ln>
                  <a:noFill/>
                </a:ln>
                <a:solidFill>
                  <a:prstClr val="white"/>
                </a:solidFill>
                <a:effectLst/>
                <a:uLnTx/>
                <a:uFillTx/>
                <a:latin typeface="Calibri"/>
                <a:ea typeface="+mn-ea"/>
                <a:cs typeface="+mn-cs"/>
              </a:rPr>
              <a:t>If we get back to the previous instance about the whale, if you knew that the word is a mammal or not, does that affect our thinking of the word whale, and if we knew he is an animal living in the sea is that enough for an answer? Does the amount of knowledge that we should have affect how we use a word?</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sng" strike="noStrike" kern="1200" cap="none" spc="0" normalizeH="0" baseline="0" noProof="0" dirty="0">
                <a:ln>
                  <a:noFill/>
                </a:ln>
                <a:solidFill>
                  <a:srgbClr val="FF0000"/>
                </a:solidFill>
                <a:effectLst/>
                <a:uLnTx/>
                <a:uFillTx/>
                <a:latin typeface="Calibri"/>
                <a:ea typeface="+mn-ea"/>
                <a:cs typeface="+mn-cs"/>
              </a:rPr>
              <a:t>3: conventional or literal. pragmatics.</a:t>
            </a:r>
          </a:p>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prstClr val="white"/>
                </a:solidFill>
                <a:effectLst/>
                <a:uLnTx/>
                <a:uFillTx/>
                <a:latin typeface="Calibri"/>
                <a:ea typeface="+mn-ea"/>
                <a:cs typeface="+mn-cs"/>
              </a:rPr>
              <a:t>The listener has a great role, in addition to his knowledge to communicate, and to conclude about what the speaker is talking about.</a:t>
            </a:r>
            <a:endParaRPr kumimoji="0" lang="en-IQ" sz="2000" b="0" i="0" u="none" strike="noStrike" kern="120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381277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2945</TotalTime>
  <Words>984</Words>
  <Application>Microsoft Office PowerPoint</Application>
  <PresentationFormat>On-screen Show (16:9)</PresentationFormat>
  <Paragraphs>64</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Dubai</vt:lpstr>
      <vt:lpstr>Office Theme</vt:lpstr>
      <vt:lpstr>Prepared by: Ali Abbas Kadhim  </vt:lpstr>
      <vt:lpstr>Contents </vt:lpstr>
      <vt:lpstr>Introduction</vt:lpstr>
      <vt:lpstr>Levels of analysis:</vt:lpstr>
      <vt:lpstr>Entailment</vt:lpstr>
      <vt:lpstr>PowerPoint Presentation</vt:lpstr>
      <vt:lpstr>PowerPoint Presentation</vt:lpstr>
      <vt:lpstr>PowerPoint Presentation</vt:lpstr>
      <vt:lpstr>Meeting the chalenges </vt:lpstr>
      <vt:lpstr>Word meaning and sentence meaning</vt:lpstr>
      <vt:lpstr>PowerPoint Presentation</vt:lpstr>
      <vt:lpstr>Reference and sense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Julian</dc:creator>
  <cp:lastModifiedBy>ahmed qadoury</cp:lastModifiedBy>
  <cp:revision>191</cp:revision>
  <dcterms:created xsi:type="dcterms:W3CDTF">2013-08-21T19:17:07Z</dcterms:created>
  <dcterms:modified xsi:type="dcterms:W3CDTF">2023-12-05T10:49:57Z</dcterms:modified>
</cp:coreProperties>
</file>