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9" r:id="rId2"/>
    <p:sldId id="271" r:id="rId3"/>
    <p:sldId id="270" r:id="rId4"/>
    <p:sldId id="268" r:id="rId5"/>
    <p:sldId id="267" r:id="rId6"/>
    <p:sldId id="266" r:id="rId7"/>
    <p:sldId id="265" r:id="rId8"/>
    <p:sldId id="264" r:id="rId9"/>
    <p:sldId id="277" r:id="rId10"/>
    <p:sldId id="263" r:id="rId11"/>
    <p:sldId id="257" r:id="rId12"/>
    <p:sldId id="258" r:id="rId13"/>
    <p:sldId id="259" r:id="rId14"/>
    <p:sldId id="260" r:id="rId15"/>
    <p:sldId id="261" r:id="rId16"/>
    <p:sldId id="262"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59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12/5/2023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12/5/2023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12/5/2023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12/5/2023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12/5/2023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12/5/2023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12/5/2023</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12/5/2023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831947-E0D8-8E11-A239-C2988A81D62E}"/>
              </a:ext>
            </a:extLst>
          </p:cNvPr>
          <p:cNvSpPr>
            <a:spLocks noGrp="1"/>
          </p:cNvSpPr>
          <p:nvPr>
            <p:ph type="ctrTitle"/>
          </p:nvPr>
        </p:nvSpPr>
        <p:spPr>
          <a:xfrm>
            <a:off x="12848253" y="485192"/>
            <a:ext cx="410546" cy="3565644"/>
          </a:xfrm>
        </p:spPr>
        <p:txBody>
          <a:bodyPr/>
          <a:lstStyle/>
          <a:p>
            <a:endParaRPr lang="en-US" dirty="0"/>
          </a:p>
        </p:txBody>
      </p:sp>
      <p:sp>
        <p:nvSpPr>
          <p:cNvPr id="3" name="Subtitle 2">
            <a:extLst>
              <a:ext uri="{FF2B5EF4-FFF2-40B4-BE49-F238E27FC236}">
                <a16:creationId xmlns:a16="http://schemas.microsoft.com/office/drawing/2014/main" id="{0F2FD2E9-9994-2970-16A5-2E21F54D6734}"/>
              </a:ext>
            </a:extLst>
          </p:cNvPr>
          <p:cNvSpPr>
            <a:spLocks noGrp="1"/>
          </p:cNvSpPr>
          <p:nvPr>
            <p:ph type="subTitle" idx="1"/>
          </p:nvPr>
        </p:nvSpPr>
        <p:spPr>
          <a:xfrm>
            <a:off x="727788" y="242597"/>
            <a:ext cx="9657183" cy="6288832"/>
          </a:xfrm>
        </p:spPr>
        <p:txBody>
          <a:bodyPr>
            <a:normAutofit/>
          </a:bodyPr>
          <a:lstStyle/>
          <a:p>
            <a:pPr algn="ctr"/>
            <a:r>
              <a:rPr lang="en-US" sz="3600" b="1" i="1" dirty="0">
                <a:solidFill>
                  <a:schemeClr val="tx1">
                    <a:lumMod val="95000"/>
                    <a:lumOff val="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Semantics for translation students</a:t>
            </a:r>
          </a:p>
          <a:p>
            <a:pPr algn="ctr"/>
            <a:r>
              <a:rPr lang="en-US" sz="3600" b="1" i="1" dirty="0">
                <a:solidFill>
                  <a:schemeClr val="tx1">
                    <a:lumMod val="95000"/>
                    <a:lumOff val="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Chapter 9</a:t>
            </a:r>
          </a:p>
          <a:p>
            <a:pPr algn="just"/>
            <a:endParaRPr lang="en-US" b="1" dirty="0">
              <a:latin typeface="Times New Roman" panose="02020603050405020304" pitchFamily="18" charset="0"/>
              <a:cs typeface="Times New Roman" panose="02020603050405020304" pitchFamily="18" charset="0"/>
            </a:endParaRPr>
          </a:p>
          <a:p>
            <a:pPr algn="just"/>
            <a:r>
              <a:rPr lang="en-US" sz="2800" b="1" i="1" dirty="0">
                <a:solidFill>
                  <a:schemeClr val="tx1">
                    <a:lumMod val="95000"/>
                    <a:lumOff val="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Contents:</a:t>
            </a:r>
          </a:p>
          <a:p>
            <a:pPr algn="just"/>
            <a:r>
              <a:rPr lang="en-US" sz="2800" b="1" i="1" dirty="0">
                <a:solidFill>
                  <a:schemeClr val="tx1">
                    <a:lumMod val="95000"/>
                    <a:lumOff val="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Semantic principles</a:t>
            </a:r>
          </a:p>
          <a:p>
            <a:pPr algn="just"/>
            <a:r>
              <a:rPr lang="en-US" sz="2800" b="1" i="1" dirty="0">
                <a:solidFill>
                  <a:schemeClr val="tx1">
                    <a:lumMod val="95000"/>
                    <a:lumOff val="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The open choice principle</a:t>
            </a:r>
          </a:p>
          <a:p>
            <a:pPr algn="just"/>
            <a:r>
              <a:rPr lang="en-US" sz="2800" b="1" i="1" dirty="0">
                <a:solidFill>
                  <a:schemeClr val="tx1">
                    <a:lumMod val="95000"/>
                    <a:lumOff val="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The idiom principle</a:t>
            </a:r>
          </a:p>
          <a:p>
            <a:pPr algn="just"/>
            <a:r>
              <a:rPr lang="en-US" sz="2800" b="1" i="1" dirty="0">
                <a:solidFill>
                  <a:schemeClr val="tx1">
                    <a:lumMod val="95000"/>
                    <a:lumOff val="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Idioms versus collocations</a:t>
            </a:r>
          </a:p>
          <a:p>
            <a:pPr algn="just"/>
            <a:r>
              <a:rPr lang="en-US" sz="2800" b="1" i="1" dirty="0">
                <a:solidFill>
                  <a:schemeClr val="tx1">
                    <a:lumMod val="95000"/>
                    <a:lumOff val="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Phrasal verbs</a:t>
            </a:r>
          </a:p>
          <a:p>
            <a:pPr algn="just"/>
            <a:endParaRPr lang="en-US" b="1">
              <a:latin typeface="Times New Roman" panose="02020603050405020304" pitchFamily="18" charset="0"/>
              <a:cs typeface="Times New Roman" panose="02020603050405020304" pitchFamily="18" charset="0"/>
            </a:endParaRPr>
          </a:p>
          <a:p>
            <a:pPr algn="just"/>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372132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831947-E0D8-8E11-A239-C2988A81D62E}"/>
              </a:ext>
            </a:extLst>
          </p:cNvPr>
          <p:cNvSpPr>
            <a:spLocks noGrp="1"/>
          </p:cNvSpPr>
          <p:nvPr>
            <p:ph type="ctrTitle"/>
          </p:nvPr>
        </p:nvSpPr>
        <p:spPr>
          <a:xfrm>
            <a:off x="12848253" y="485192"/>
            <a:ext cx="410546" cy="3565644"/>
          </a:xfrm>
        </p:spPr>
        <p:txBody>
          <a:bodyPr/>
          <a:lstStyle/>
          <a:p>
            <a:endParaRPr lang="en-US" dirty="0"/>
          </a:p>
        </p:txBody>
      </p:sp>
      <p:sp>
        <p:nvSpPr>
          <p:cNvPr id="3" name="Subtitle 2">
            <a:extLst>
              <a:ext uri="{FF2B5EF4-FFF2-40B4-BE49-F238E27FC236}">
                <a16:creationId xmlns:a16="http://schemas.microsoft.com/office/drawing/2014/main" id="{0F2FD2E9-9994-2970-16A5-2E21F54D6734}"/>
              </a:ext>
            </a:extLst>
          </p:cNvPr>
          <p:cNvSpPr>
            <a:spLocks noGrp="1"/>
          </p:cNvSpPr>
          <p:nvPr>
            <p:ph type="subTitle" idx="1"/>
          </p:nvPr>
        </p:nvSpPr>
        <p:spPr>
          <a:xfrm>
            <a:off x="727788" y="242597"/>
            <a:ext cx="9657183" cy="6288832"/>
          </a:xfrm>
        </p:spPr>
        <p:txBody>
          <a:bodyPr>
            <a:normAutofit lnSpcReduction="10000"/>
          </a:bodyPr>
          <a:lstStyle/>
          <a:p>
            <a:pPr algn="just"/>
            <a:r>
              <a:rPr lang="en-US" sz="2400" b="1" dirty="0">
                <a:solidFill>
                  <a:schemeClr val="tx1"/>
                </a:solidFill>
                <a:latin typeface="Times New Roman" panose="02020603050405020304" pitchFamily="18" charset="0"/>
                <a:cs typeface="Times New Roman" panose="02020603050405020304" pitchFamily="18" charset="0"/>
              </a:rPr>
              <a:t>Phrasal verbs</a:t>
            </a:r>
          </a:p>
          <a:p>
            <a:pPr algn="just"/>
            <a:endParaRPr lang="en-US" b="1" dirty="0">
              <a:latin typeface="Times New Roman" panose="02020603050405020304" pitchFamily="18" charset="0"/>
              <a:cs typeface="Times New Roman" panose="02020603050405020304" pitchFamily="18" charset="0"/>
            </a:endParaRPr>
          </a:p>
          <a:p>
            <a:pPr algn="just"/>
            <a:r>
              <a:rPr lang="en-US" sz="2000" dirty="0">
                <a:solidFill>
                  <a:schemeClr val="tx1"/>
                </a:solidFill>
                <a:latin typeface="Times New Roman" panose="02020603050405020304" pitchFamily="18" charset="0"/>
                <a:cs typeface="Times New Roman" panose="02020603050405020304" pitchFamily="18" charset="0"/>
              </a:rPr>
              <a:t>Phrasal verbs are very important in everyday English. Phrasal verbs are important for anyone who wants to learn English or translate. One of the hardest parts of this type of idiomatic English for English teachers, translators, and interpreters is dealing with phrasal verbs.  </a:t>
            </a:r>
          </a:p>
          <a:p>
            <a:pPr algn="just"/>
            <a:r>
              <a:rPr lang="en-US" sz="2000" dirty="0" err="1">
                <a:solidFill>
                  <a:schemeClr val="tx1"/>
                </a:solidFill>
                <a:latin typeface="Times New Roman" panose="02020603050405020304" pitchFamily="18" charset="0"/>
                <a:cs typeface="Times New Roman" panose="02020603050405020304" pitchFamily="18" charset="0"/>
              </a:rPr>
              <a:t>Biber</a:t>
            </a:r>
            <a:r>
              <a:rPr lang="en-US" sz="2000" dirty="0">
                <a:solidFill>
                  <a:schemeClr val="tx1"/>
                </a:solidFill>
                <a:latin typeface="Times New Roman" panose="02020603050405020304" pitchFamily="18" charset="0"/>
                <a:cs typeface="Times New Roman" panose="02020603050405020304" pitchFamily="18" charset="0"/>
              </a:rPr>
              <a:t> et al. (2002), the Longman Student Grammar of Spoken and Written English, says that a phrasal verb is a word that is followed by an adverbial particle, like </a:t>
            </a:r>
            <a:r>
              <a:rPr lang="en-US" sz="2000" b="1" i="1" dirty="0">
                <a:solidFill>
                  <a:schemeClr val="tx1"/>
                </a:solidFill>
                <a:latin typeface="Times New Roman" panose="02020603050405020304" pitchFamily="18" charset="0"/>
                <a:cs typeface="Times New Roman" panose="02020603050405020304" pitchFamily="18" charset="0"/>
              </a:rPr>
              <a:t>off, out, up, at, </a:t>
            </a:r>
            <a:r>
              <a:rPr lang="en-US" sz="2000" dirty="0">
                <a:solidFill>
                  <a:schemeClr val="tx1"/>
                </a:solidFill>
                <a:latin typeface="Times New Roman" panose="02020603050405020304" pitchFamily="18" charset="0"/>
                <a:cs typeface="Times New Roman" panose="02020603050405020304" pitchFamily="18" charset="0"/>
              </a:rPr>
              <a:t>etc. A lot of phrasal verbs are informal because the adverbs that go with them aren't always clear. The phrasal verb can be changed to a single-word verb when this idiomatic sense is used. You can use the phrasal word "</a:t>
            </a:r>
            <a:r>
              <a:rPr lang="en-US" sz="2000" b="1" i="1" dirty="0">
                <a:solidFill>
                  <a:schemeClr val="tx1"/>
                </a:solidFill>
                <a:latin typeface="Times New Roman" panose="02020603050405020304" pitchFamily="18" charset="0"/>
                <a:cs typeface="Times New Roman" panose="02020603050405020304" pitchFamily="18" charset="0"/>
              </a:rPr>
              <a:t>postpone</a:t>
            </a:r>
            <a:r>
              <a:rPr lang="en-US" sz="2000" dirty="0">
                <a:solidFill>
                  <a:schemeClr val="tx1"/>
                </a:solidFill>
                <a:latin typeface="Times New Roman" panose="02020603050405020304" pitchFamily="18" charset="0"/>
                <a:cs typeface="Times New Roman" panose="02020603050405020304" pitchFamily="18" charset="0"/>
              </a:rPr>
              <a:t>" instead of "</a:t>
            </a:r>
            <a:r>
              <a:rPr lang="en-US" sz="2000" b="1" i="1" dirty="0">
                <a:solidFill>
                  <a:schemeClr val="tx1"/>
                </a:solidFill>
                <a:latin typeface="Times New Roman" panose="02020603050405020304" pitchFamily="18" charset="0"/>
                <a:cs typeface="Times New Roman" panose="02020603050405020304" pitchFamily="18" charset="0"/>
              </a:rPr>
              <a:t>put off</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Biber</a:t>
            </a:r>
            <a:r>
              <a:rPr lang="en-US" sz="2000" dirty="0">
                <a:solidFill>
                  <a:schemeClr val="tx1"/>
                </a:solidFill>
                <a:latin typeface="Times New Roman" panose="02020603050405020304" pitchFamily="18" charset="0"/>
                <a:cs typeface="Times New Roman" panose="02020603050405020304" pitchFamily="18" charset="0"/>
              </a:rPr>
              <a:t> et al. 2002). Phrasal verbs are important for anyone who wants to learn English. The most common description came from </a:t>
            </a:r>
            <a:r>
              <a:rPr lang="en-US" sz="2000" dirty="0" err="1">
                <a:solidFill>
                  <a:schemeClr val="tx1"/>
                </a:solidFill>
                <a:latin typeface="Times New Roman" panose="02020603050405020304" pitchFamily="18" charset="0"/>
                <a:cs typeface="Times New Roman" panose="02020603050405020304" pitchFamily="18" charset="0"/>
              </a:rPr>
              <a:t>Celce</a:t>
            </a:r>
            <a:r>
              <a:rPr lang="en-US" sz="2000" dirty="0">
                <a:solidFill>
                  <a:schemeClr val="tx1"/>
                </a:solidFill>
                <a:latin typeface="Times New Roman" panose="02020603050405020304" pitchFamily="18" charset="0"/>
                <a:cs typeface="Times New Roman" panose="02020603050405020304" pitchFamily="18" charset="0"/>
              </a:rPr>
              <a:t>-Murcia and Larsen-Freeman (1999). They divide phrasal verbs into three groups: </a:t>
            </a:r>
            <a:r>
              <a:rPr lang="en-US" sz="2000" b="1" dirty="0">
                <a:solidFill>
                  <a:schemeClr val="tx1"/>
                </a:solidFill>
                <a:latin typeface="Times New Roman" panose="02020603050405020304" pitchFamily="18" charset="0"/>
                <a:cs typeface="Times New Roman" panose="02020603050405020304" pitchFamily="18" charset="0"/>
              </a:rPr>
              <a:t>literal, aspectual, and colloquial</a:t>
            </a:r>
            <a:r>
              <a:rPr lang="en-US" sz="2000" dirty="0">
                <a:solidFill>
                  <a:schemeClr val="tx1"/>
                </a:solidFill>
                <a:latin typeface="Times New Roman" panose="02020603050405020304" pitchFamily="18" charset="0"/>
                <a:cs typeface="Times New Roman" panose="02020603050405020304" pitchFamily="18" charset="0"/>
              </a:rPr>
              <a:t>.</a:t>
            </a:r>
          </a:p>
          <a:p>
            <a:pPr algn="just"/>
            <a:r>
              <a:rPr lang="en-US" sz="2000" dirty="0">
                <a:solidFill>
                  <a:schemeClr val="tx1"/>
                </a:solidFill>
                <a:latin typeface="Times New Roman" panose="02020603050405020304" pitchFamily="18" charset="0"/>
                <a:cs typeface="Times New Roman" panose="02020603050405020304" pitchFamily="18" charset="0"/>
              </a:rPr>
              <a:t>They use compositionality to tell the difference between other verbs and actual phrasal verbs. They think that actual phrasal verbs can be either compositional or non-compositional. It can be hard to put phrasal verbs into groups because some of them don't have a compound form. Use the phrase "look up."  The phrasal word to look up may mean to look up based on its classification. This phrasal word can mean more than one thing, like looking for someone or something, looking for information in a book, or going to see someone. The study divides phrasal verbs into four groups: literal, aspectual, colloquial, and polysemous. </a:t>
            </a:r>
          </a:p>
          <a:p>
            <a:pPr algn="just"/>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19005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390055-57C7-8DDA-8FFA-DD64DADA1251}"/>
              </a:ext>
            </a:extLst>
          </p:cNvPr>
          <p:cNvSpPr>
            <a:spLocks noGrp="1"/>
          </p:cNvSpPr>
          <p:nvPr>
            <p:ph type="title"/>
          </p:nvPr>
        </p:nvSpPr>
        <p:spPr>
          <a:xfrm>
            <a:off x="12782939" y="609600"/>
            <a:ext cx="242595" cy="1320800"/>
          </a:xfrm>
        </p:spPr>
        <p:txBody>
          <a:bodyPr/>
          <a:lstStyle/>
          <a:p>
            <a:endParaRPr lang="en-US" dirty="0"/>
          </a:p>
        </p:txBody>
      </p:sp>
      <p:sp>
        <p:nvSpPr>
          <p:cNvPr id="3" name="Content Placeholder 2">
            <a:extLst>
              <a:ext uri="{FF2B5EF4-FFF2-40B4-BE49-F238E27FC236}">
                <a16:creationId xmlns:a16="http://schemas.microsoft.com/office/drawing/2014/main" id="{F2325084-7D4B-199F-886B-35AAAC32DBB0}"/>
              </a:ext>
            </a:extLst>
          </p:cNvPr>
          <p:cNvSpPr>
            <a:spLocks noGrp="1"/>
          </p:cNvSpPr>
          <p:nvPr>
            <p:ph idx="1"/>
          </p:nvPr>
        </p:nvSpPr>
        <p:spPr>
          <a:xfrm>
            <a:off x="677334" y="354563"/>
            <a:ext cx="8596668" cy="6204857"/>
          </a:xfrm>
        </p:spPr>
        <p:txBody>
          <a:bodyPr/>
          <a:lstStyle/>
          <a:p>
            <a:pPr algn="just"/>
            <a:r>
              <a:rPr lang="en-US" sz="2000" b="1" dirty="0">
                <a:latin typeface="Times New Roman" panose="02020603050405020304" pitchFamily="18" charset="0"/>
                <a:cs typeface="Times New Roman" panose="02020603050405020304" pitchFamily="18" charset="0"/>
              </a:rPr>
              <a:t>Types of Phrasal Verbs</a:t>
            </a:r>
          </a:p>
          <a:p>
            <a:pPr algn="just"/>
            <a:endParaRPr lang="en-US" b="1" dirty="0">
              <a:latin typeface="Times New Roman" panose="02020603050405020304" pitchFamily="18" charset="0"/>
              <a:cs typeface="Times New Roman" panose="02020603050405020304" pitchFamily="18" charset="0"/>
            </a:endParaRPr>
          </a:p>
          <a:p>
            <a:pPr algn="just"/>
            <a:r>
              <a:rPr lang="en-US" b="1" dirty="0">
                <a:latin typeface="Times New Roman" panose="02020603050405020304" pitchFamily="18" charset="0"/>
                <a:cs typeface="Times New Roman" panose="02020603050405020304" pitchFamily="18" charset="0"/>
              </a:rPr>
              <a:t>Literal phrasal verbs</a:t>
            </a:r>
          </a:p>
          <a:p>
            <a:pPr marL="0" indent="0" algn="just">
              <a:buNone/>
            </a:pPr>
            <a:r>
              <a:rPr lang="en-US" sz="2400" dirty="0">
                <a:latin typeface="Times New Roman" panose="02020603050405020304" pitchFamily="18" charset="0"/>
                <a:cs typeface="Times New Roman" panose="02020603050405020304" pitchFamily="18" charset="0"/>
              </a:rPr>
              <a:t>Literal phrasal verbs are very easy to understand. For example, it is not difficult to pinpoint the meaning of </a:t>
            </a:r>
            <a:r>
              <a:rPr lang="en-US" sz="2400" b="1" i="1" dirty="0">
                <a:latin typeface="Times New Roman" panose="02020603050405020304" pitchFamily="18" charset="0"/>
                <a:cs typeface="Times New Roman" panose="02020603050405020304" pitchFamily="18" charset="0"/>
              </a:rPr>
              <a:t>sit down</a:t>
            </a:r>
            <a:r>
              <a:rPr lang="en-US" sz="2400" dirty="0">
                <a:latin typeface="Times New Roman" panose="02020603050405020304" pitchFamily="18" charset="0"/>
                <a:cs typeface="Times New Roman" panose="02020603050405020304" pitchFamily="18" charset="0"/>
              </a:rPr>
              <a:t>, </a:t>
            </a:r>
            <a:r>
              <a:rPr lang="en-US" sz="2400" b="1" i="1" dirty="0">
                <a:latin typeface="Times New Roman" panose="02020603050405020304" pitchFamily="18" charset="0"/>
                <a:cs typeface="Times New Roman" panose="02020603050405020304" pitchFamily="18" charset="0"/>
              </a:rPr>
              <a:t>stand up, </a:t>
            </a:r>
            <a:r>
              <a:rPr lang="en-US" sz="2400" dirty="0">
                <a:latin typeface="Times New Roman" panose="02020603050405020304" pitchFamily="18" charset="0"/>
                <a:cs typeface="Times New Roman" panose="02020603050405020304" pitchFamily="18" charset="0"/>
              </a:rPr>
              <a:t>or </a:t>
            </a:r>
            <a:r>
              <a:rPr lang="en-US" sz="2400" b="1" i="1" dirty="0">
                <a:latin typeface="Times New Roman" panose="02020603050405020304" pitchFamily="18" charset="0"/>
                <a:cs typeface="Times New Roman" panose="02020603050405020304" pitchFamily="18" charset="0"/>
              </a:rPr>
              <a:t>come in </a:t>
            </a:r>
            <a:r>
              <a:rPr lang="en-US" sz="2400" dirty="0">
                <a:latin typeface="Times New Roman" panose="02020603050405020304" pitchFamily="18" charset="0"/>
                <a:cs typeface="Times New Roman" panose="02020603050405020304" pitchFamily="18" charset="0"/>
              </a:rPr>
              <a:t>because their meanings are obvious. Most commonly, literal phrasal verbs are verbs + directional particles. For instance, </a:t>
            </a:r>
            <a:r>
              <a:rPr lang="en-US" sz="2400" b="1" i="1" dirty="0">
                <a:latin typeface="Times New Roman" panose="02020603050405020304" pitchFamily="18" charset="0"/>
                <a:cs typeface="Times New Roman" panose="02020603050405020304" pitchFamily="18" charset="0"/>
              </a:rPr>
              <a:t>sit down</a:t>
            </a:r>
            <a:r>
              <a:rPr lang="en-US" sz="2400" dirty="0">
                <a:latin typeface="Times New Roman" panose="02020603050405020304" pitchFamily="18" charset="0"/>
                <a:cs typeface="Times New Roman" panose="02020603050405020304" pitchFamily="18" charset="0"/>
              </a:rPr>
              <a:t>, </a:t>
            </a:r>
            <a:r>
              <a:rPr lang="en-US" sz="2400" b="1" i="1" dirty="0">
                <a:latin typeface="Times New Roman" panose="02020603050405020304" pitchFamily="18" charset="0"/>
                <a:cs typeface="Times New Roman" panose="02020603050405020304" pitchFamily="18" charset="0"/>
              </a:rPr>
              <a:t>stand up, pick up, bend down, put down, pass through, fall down, climb up</a:t>
            </a:r>
            <a:r>
              <a:rPr lang="en-US" sz="2400" dirty="0">
                <a:latin typeface="Times New Roman" panose="02020603050405020304" pitchFamily="18" charset="0"/>
                <a:cs typeface="Times New Roman" panose="02020603050405020304" pitchFamily="18" charset="0"/>
              </a:rPr>
              <a:t>, and so on are all verbs followed by directional particles. </a:t>
            </a:r>
          </a:p>
          <a:p>
            <a:pPr marL="0" indent="0" algn="just">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819256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FB848E-9B97-06E6-A854-8B8430A05B81}"/>
              </a:ext>
            </a:extLst>
          </p:cNvPr>
          <p:cNvSpPr>
            <a:spLocks noGrp="1"/>
          </p:cNvSpPr>
          <p:nvPr>
            <p:ph type="title"/>
          </p:nvPr>
        </p:nvSpPr>
        <p:spPr>
          <a:xfrm>
            <a:off x="12531012" y="609600"/>
            <a:ext cx="382554" cy="1320800"/>
          </a:xfrm>
        </p:spPr>
        <p:txBody>
          <a:bodyPr/>
          <a:lstStyle/>
          <a:p>
            <a:endParaRPr lang="en-US" dirty="0"/>
          </a:p>
        </p:txBody>
      </p:sp>
      <p:sp>
        <p:nvSpPr>
          <p:cNvPr id="3" name="Content Placeholder 2">
            <a:extLst>
              <a:ext uri="{FF2B5EF4-FFF2-40B4-BE49-F238E27FC236}">
                <a16:creationId xmlns:a16="http://schemas.microsoft.com/office/drawing/2014/main" id="{A1DE1572-3226-75FA-FDD7-5A92F4EA0192}"/>
              </a:ext>
            </a:extLst>
          </p:cNvPr>
          <p:cNvSpPr>
            <a:spLocks noGrp="1"/>
          </p:cNvSpPr>
          <p:nvPr>
            <p:ph idx="1"/>
          </p:nvPr>
        </p:nvSpPr>
        <p:spPr>
          <a:xfrm>
            <a:off x="677334" y="139960"/>
            <a:ext cx="8596668" cy="6260840"/>
          </a:xfrm>
        </p:spPr>
        <p:txBody>
          <a:bodyPr>
            <a:normAutofit/>
          </a:bodyPr>
          <a:lstStyle/>
          <a:p>
            <a:pPr marL="0" indent="0" algn="just">
              <a:buNone/>
            </a:pPr>
            <a:endParaRPr lang="en-US" dirty="0">
              <a:latin typeface="Times New Roman" panose="02020603050405020304" pitchFamily="18" charset="0"/>
              <a:cs typeface="Times New Roman" panose="02020603050405020304" pitchFamily="18" charset="0"/>
            </a:endParaRPr>
          </a:p>
          <a:p>
            <a:pPr algn="just"/>
            <a:r>
              <a:rPr lang="en-US" sz="2000" b="1" dirty="0">
                <a:latin typeface="Times New Roman" panose="02020603050405020304" pitchFamily="18" charset="0"/>
                <a:cs typeface="Times New Roman" panose="02020603050405020304" pitchFamily="18" charset="0"/>
              </a:rPr>
              <a:t>Aspectual phrasal verbs</a:t>
            </a:r>
          </a:p>
          <a:p>
            <a:pPr algn="just"/>
            <a:r>
              <a:rPr lang="en-US" sz="2000" dirty="0">
                <a:latin typeface="Times New Roman" panose="02020603050405020304" pitchFamily="18" charset="0"/>
                <a:cs typeface="Times New Roman" panose="02020603050405020304" pitchFamily="18" charset="0"/>
              </a:rPr>
              <a:t>Aspectual phrasal verbs are phrasal verbs whose meanings are not as transparent as literal phrasal verbs; however, their meanings are not idiomatic either. Examples of this type of phrasal verbs include </a:t>
            </a:r>
            <a:r>
              <a:rPr lang="en-US" sz="2000" b="1" i="1" dirty="0">
                <a:latin typeface="Times New Roman" panose="02020603050405020304" pitchFamily="18" charset="0"/>
                <a:cs typeface="Times New Roman" panose="02020603050405020304" pitchFamily="18" charset="0"/>
              </a:rPr>
              <a:t>set up, take off, start out, </a:t>
            </a:r>
            <a:r>
              <a:rPr lang="en-US" sz="2000" dirty="0">
                <a:latin typeface="Times New Roman" panose="02020603050405020304" pitchFamily="18" charset="0"/>
                <a:cs typeface="Times New Roman" panose="02020603050405020304" pitchFamily="18" charset="0"/>
              </a:rPr>
              <a:t>and</a:t>
            </a:r>
            <a:r>
              <a:rPr lang="en-US" sz="2000" b="1" i="1" dirty="0">
                <a:latin typeface="Times New Roman" panose="02020603050405020304" pitchFamily="18" charset="0"/>
                <a:cs typeface="Times New Roman" panose="02020603050405020304" pitchFamily="18" charset="0"/>
              </a:rPr>
              <a:t> so forth</a:t>
            </a:r>
            <a:r>
              <a:rPr lang="en-US" sz="2000" dirty="0">
                <a:latin typeface="Times New Roman" panose="02020603050405020304" pitchFamily="18" charset="0"/>
                <a:cs typeface="Times New Roman" panose="02020603050405020304" pitchFamily="18" charset="0"/>
              </a:rPr>
              <a:t>. These phrasal verbs can be classified into a number of semantic classes, depending on the semantic contribution of the particle used, as in:</a:t>
            </a:r>
          </a:p>
          <a:p>
            <a:pPr marL="0" indent="0" algn="just">
              <a:buNone/>
            </a:pPr>
            <a:r>
              <a:rPr lang="en-US" sz="2000" dirty="0">
                <a:latin typeface="Times New Roman" panose="02020603050405020304" pitchFamily="18" charset="0"/>
                <a:cs typeface="Times New Roman" panose="02020603050405020304" pitchFamily="18" charset="0"/>
              </a:rPr>
              <a:t>1- Inceptive: signaling a beginning state, as </a:t>
            </a:r>
            <a:r>
              <a:rPr lang="en-US" sz="2000" b="1" i="1" dirty="0">
                <a:latin typeface="Times New Roman" panose="02020603050405020304" pitchFamily="18" charset="0"/>
                <a:cs typeface="Times New Roman" panose="02020603050405020304" pitchFamily="18" charset="0"/>
              </a:rPr>
              <a:t>in take off, set out, start up</a:t>
            </a:r>
            <a:r>
              <a:rPr lang="en-US" sz="2000" dirty="0">
                <a:latin typeface="Times New Roman" panose="02020603050405020304" pitchFamily="18" charset="0"/>
                <a:cs typeface="Times New Roman" panose="02020603050405020304" pitchFamily="18" charset="0"/>
              </a:rPr>
              <a:t>, etc.•	 </a:t>
            </a:r>
          </a:p>
          <a:p>
            <a:pPr marL="0" indent="0" algn="just">
              <a:buNone/>
            </a:pPr>
            <a:r>
              <a:rPr lang="en-US" sz="2000" dirty="0">
                <a:latin typeface="Times New Roman" panose="02020603050405020304" pitchFamily="18" charset="0"/>
                <a:cs typeface="Times New Roman" panose="02020603050405020304" pitchFamily="18" charset="0"/>
              </a:rPr>
              <a:t>2-Continuative: emphasizing the continuity of the action, as in </a:t>
            </a:r>
            <a:r>
              <a:rPr lang="en-US" sz="2000" b="1" i="1" dirty="0">
                <a:latin typeface="Times New Roman" panose="02020603050405020304" pitchFamily="18" charset="0"/>
                <a:cs typeface="Times New Roman" panose="02020603050405020304" pitchFamily="18" charset="0"/>
              </a:rPr>
              <a:t>run on and on, hurry along, read through, skim through, think through, work away, play around, mess around, travel around</a:t>
            </a:r>
            <a:r>
              <a:rPr lang="en-US" sz="2000" dirty="0">
                <a:latin typeface="Times New Roman" panose="02020603050405020304" pitchFamily="18" charset="0"/>
                <a:cs typeface="Times New Roman" panose="02020603050405020304" pitchFamily="18" charset="0"/>
              </a:rPr>
              <a:t>, etc.</a:t>
            </a:r>
          </a:p>
          <a:p>
            <a:pPr marL="0" indent="0" algn="just">
              <a:buNone/>
            </a:pPr>
            <a:r>
              <a:rPr lang="en-US" sz="2000" dirty="0">
                <a:latin typeface="Times New Roman" panose="02020603050405020304" pitchFamily="18" charset="0"/>
                <a:cs typeface="Times New Roman" panose="02020603050405020304" pitchFamily="18" charset="0"/>
              </a:rPr>
              <a:t>3- Iterative: emphasizing the repetition of the action, as in </a:t>
            </a:r>
            <a:r>
              <a:rPr lang="en-US" sz="2000" b="1" i="1" dirty="0">
                <a:latin typeface="Times New Roman" panose="02020603050405020304" pitchFamily="18" charset="0"/>
                <a:cs typeface="Times New Roman" panose="02020603050405020304" pitchFamily="18" charset="0"/>
              </a:rPr>
              <a:t>do over and over, turn over and over, write over, think over, type over,</a:t>
            </a:r>
            <a:r>
              <a:rPr lang="en-US" sz="2000" dirty="0">
                <a:latin typeface="Times New Roman" panose="02020603050405020304" pitchFamily="18" charset="0"/>
                <a:cs typeface="Times New Roman" panose="02020603050405020304" pitchFamily="18" charset="0"/>
              </a:rPr>
              <a:t> etc.</a:t>
            </a:r>
          </a:p>
          <a:p>
            <a:pPr marL="0" indent="0" algn="just">
              <a:buNone/>
            </a:pPr>
            <a:r>
              <a:rPr lang="en-US" sz="2000" dirty="0">
                <a:latin typeface="Times New Roman" panose="02020603050405020304" pitchFamily="18" charset="0"/>
                <a:cs typeface="Times New Roman" panose="02020603050405020304" pitchFamily="18" charset="0"/>
              </a:rPr>
              <a:t>4- Completive: emphasizing the completion of the action, as in </a:t>
            </a:r>
            <a:r>
              <a:rPr lang="en-US" sz="2000" b="1" i="1" dirty="0">
                <a:latin typeface="Times New Roman" panose="02020603050405020304" pitchFamily="18" charset="0"/>
                <a:cs typeface="Times New Roman" panose="02020603050405020304" pitchFamily="18" charset="0"/>
              </a:rPr>
              <a:t>drink  up, eat up, close up, clean up, catch up, wind up, mix up, find out, fade out, wear out, blow out, check over, win over, cut off, turn off, burn down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etc</a:t>
            </a:r>
            <a:endParaRPr lang="en-US" sz="2000" dirty="0">
              <a:latin typeface="Times New Roman" panose="02020603050405020304" pitchFamily="18" charset="0"/>
              <a:cs typeface="Times New Roman" panose="02020603050405020304" pitchFamily="18" charset="0"/>
            </a:endParaRPr>
          </a:p>
          <a:p>
            <a:pPr algn="just"/>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491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78335E-A112-26A2-A2A1-5FD457820F82}"/>
              </a:ext>
            </a:extLst>
          </p:cNvPr>
          <p:cNvSpPr>
            <a:spLocks noGrp="1"/>
          </p:cNvSpPr>
          <p:nvPr>
            <p:ph type="title"/>
          </p:nvPr>
        </p:nvSpPr>
        <p:spPr>
          <a:xfrm>
            <a:off x="12419045" y="609600"/>
            <a:ext cx="578497" cy="1320800"/>
          </a:xfrm>
        </p:spPr>
        <p:txBody>
          <a:bodyPr/>
          <a:lstStyle/>
          <a:p>
            <a:endParaRPr lang="en-US" dirty="0"/>
          </a:p>
        </p:txBody>
      </p:sp>
      <p:sp>
        <p:nvSpPr>
          <p:cNvPr id="3" name="Content Placeholder 2">
            <a:extLst>
              <a:ext uri="{FF2B5EF4-FFF2-40B4-BE49-F238E27FC236}">
                <a16:creationId xmlns:a16="http://schemas.microsoft.com/office/drawing/2014/main" id="{8E57E624-6A17-10CD-5F7E-0B8B5E9659E8}"/>
              </a:ext>
            </a:extLst>
          </p:cNvPr>
          <p:cNvSpPr>
            <a:spLocks noGrp="1"/>
          </p:cNvSpPr>
          <p:nvPr>
            <p:ph idx="1"/>
          </p:nvPr>
        </p:nvSpPr>
        <p:spPr>
          <a:xfrm>
            <a:off x="677334" y="345233"/>
            <a:ext cx="8596668" cy="6055567"/>
          </a:xfrm>
        </p:spPr>
        <p:txBody>
          <a:bodyPr/>
          <a:lstStyle/>
          <a:p>
            <a:pPr algn="just"/>
            <a:r>
              <a:rPr lang="en-US" sz="2800" b="1" dirty="0">
                <a:latin typeface="Times New Roman" panose="02020603050405020304" pitchFamily="18" charset="0"/>
                <a:cs typeface="Times New Roman" panose="02020603050405020304" pitchFamily="18" charset="0"/>
              </a:rPr>
              <a:t>Idiomatic phrasal verbs </a:t>
            </a:r>
          </a:p>
          <a:p>
            <a:pPr algn="just"/>
            <a:r>
              <a:rPr lang="en-US" sz="2400" dirty="0">
                <a:latin typeface="Times New Roman" panose="02020603050405020304" pitchFamily="18" charset="0"/>
                <a:cs typeface="Times New Roman" panose="02020603050405020304" pitchFamily="18" charset="0"/>
              </a:rPr>
              <a:t>The meanings of idiomatic phrasal verbs are difficult to predict. So, the meaning of the full phrasal verb is unrelated to its elements. </a:t>
            </a:r>
            <a:r>
              <a:rPr lang="en-US" sz="2400" b="1" i="1" dirty="0">
                <a:latin typeface="Times New Roman" panose="02020603050405020304" pitchFamily="18" charset="0"/>
                <a:cs typeface="Times New Roman" panose="02020603050405020304" pitchFamily="18" charset="0"/>
              </a:rPr>
              <a:t>Keep up, brush off, zero in, close in, run up, tune out, zone out, </a:t>
            </a:r>
            <a:r>
              <a:rPr lang="en-US" sz="2400" dirty="0">
                <a:latin typeface="Times New Roman" panose="02020603050405020304" pitchFamily="18" charset="0"/>
                <a:cs typeface="Times New Roman" panose="02020603050405020304" pitchFamily="18" charset="0"/>
              </a:rPr>
              <a:t>and</a:t>
            </a:r>
            <a:r>
              <a:rPr lang="en-US" sz="2400" b="1" i="1" dirty="0">
                <a:latin typeface="Times New Roman" panose="02020603050405020304" pitchFamily="18" charset="0"/>
                <a:cs typeface="Times New Roman" panose="02020603050405020304" pitchFamily="18" charset="0"/>
              </a:rPr>
              <a:t> chew out</a:t>
            </a:r>
            <a:r>
              <a:rPr lang="en-US" sz="2400" dirty="0">
                <a:latin typeface="Times New Roman" panose="02020603050405020304" pitchFamily="18" charset="0"/>
                <a:cs typeface="Times New Roman" panose="02020603050405020304" pitchFamily="18" charset="0"/>
              </a:rPr>
              <a:t> are idiomatic phrasal verbs.</a:t>
            </a:r>
          </a:p>
          <a:p>
            <a:pPr algn="just"/>
            <a:endParaRPr lang="en-US" sz="2400" dirty="0">
              <a:latin typeface="Times New Roman" panose="02020603050405020304" pitchFamily="18" charset="0"/>
              <a:cs typeface="Times New Roman" panose="02020603050405020304" pitchFamily="18" charset="0"/>
            </a:endParaRPr>
          </a:p>
          <a:p>
            <a:pPr algn="just"/>
            <a:r>
              <a:rPr lang="en-US" sz="2800" b="1" dirty="0" err="1">
                <a:latin typeface="Times New Roman" panose="02020603050405020304" pitchFamily="18" charset="0"/>
                <a:cs typeface="Times New Roman" panose="02020603050405020304" pitchFamily="18" charset="0"/>
              </a:rPr>
              <a:t>Polysemous</a:t>
            </a:r>
            <a:r>
              <a:rPr lang="en-US" sz="2800" b="1" dirty="0">
                <a:latin typeface="Times New Roman" panose="02020603050405020304" pitchFamily="18" charset="0"/>
                <a:cs typeface="Times New Roman" panose="02020603050405020304" pitchFamily="18" charset="0"/>
              </a:rPr>
              <a:t> phrasal verbs </a:t>
            </a:r>
          </a:p>
          <a:p>
            <a:pPr algn="just"/>
            <a:r>
              <a:rPr lang="en-US" sz="2400" dirty="0">
                <a:latin typeface="Times New Roman" panose="02020603050405020304" pitchFamily="18" charset="0"/>
                <a:cs typeface="Times New Roman" panose="02020603050405020304" pitchFamily="18" charset="0"/>
              </a:rPr>
              <a:t>The final type of phrasal verbs is polysemous. As the name suggests, </a:t>
            </a:r>
            <a:r>
              <a:rPr lang="en-US" sz="2400" dirty="0" err="1">
                <a:latin typeface="Times New Roman" panose="02020603050405020304" pitchFamily="18" charset="0"/>
                <a:cs typeface="Times New Roman" panose="02020603050405020304" pitchFamily="18" charset="0"/>
              </a:rPr>
              <a:t>polysemous</a:t>
            </a:r>
            <a:r>
              <a:rPr lang="en-US" sz="2400" dirty="0">
                <a:latin typeface="Times New Roman" panose="02020603050405020304" pitchFamily="18" charset="0"/>
                <a:cs typeface="Times New Roman" panose="02020603050405020304" pitchFamily="18" charset="0"/>
              </a:rPr>
              <a:t> phrasal verbs can have multiple meanings, such as </a:t>
            </a:r>
            <a:r>
              <a:rPr lang="en-US" sz="2400" b="1" i="1" dirty="0">
                <a:latin typeface="Times New Roman" panose="02020603050405020304" pitchFamily="18" charset="0"/>
                <a:cs typeface="Times New Roman" panose="02020603050405020304" pitchFamily="18" charset="0"/>
              </a:rPr>
              <a:t>check out, look up, make up, go off, go out, </a:t>
            </a:r>
            <a:r>
              <a:rPr lang="en-US" sz="2400" dirty="0">
                <a:latin typeface="Times New Roman" panose="02020603050405020304" pitchFamily="18" charset="0"/>
                <a:cs typeface="Times New Roman" panose="02020603050405020304" pitchFamily="18" charset="0"/>
              </a:rPr>
              <a:t>and</a:t>
            </a:r>
            <a:r>
              <a:rPr lang="en-US" sz="2400" b="1" i="1" dirty="0">
                <a:latin typeface="Times New Roman" panose="02020603050405020304" pitchFamily="18" charset="0"/>
                <a:cs typeface="Times New Roman" panose="02020603050405020304" pitchFamily="18" charset="0"/>
              </a:rPr>
              <a:t> set of.</a:t>
            </a:r>
          </a:p>
          <a:p>
            <a:pPr algn="just"/>
            <a:r>
              <a:rPr lang="en-US" sz="2400" dirty="0">
                <a:latin typeface="Times New Roman" panose="02020603050405020304" pitchFamily="18" charset="0"/>
                <a:cs typeface="Times New Roman" panose="02020603050405020304" pitchFamily="18" charset="0"/>
              </a:rPr>
              <a:t>The following examples and three translations from University of </a:t>
            </a:r>
            <a:r>
              <a:rPr lang="en-US" sz="2400" dirty="0" err="1">
                <a:latin typeface="Times New Roman" panose="02020603050405020304" pitchFamily="18" charset="0"/>
                <a:cs typeface="Times New Roman" panose="02020603050405020304" pitchFamily="18" charset="0"/>
              </a:rPr>
              <a:t>Basrah</a:t>
            </a:r>
            <a:r>
              <a:rPr lang="en-US" sz="2400" dirty="0">
                <a:latin typeface="Times New Roman" panose="02020603050405020304" pitchFamily="18" charset="0"/>
                <a:cs typeface="Times New Roman" panose="02020603050405020304" pitchFamily="18" charset="0"/>
              </a:rPr>
              <a:t> students demonstrate how neglecting the unitary nature of phrasal verbs and relying solely on their meanings can significantly impact understanding and translation. </a:t>
            </a:r>
          </a:p>
          <a:p>
            <a:pPr algn="just"/>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619083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897C36-7538-268C-017F-0C11638F98AA}"/>
              </a:ext>
            </a:extLst>
          </p:cNvPr>
          <p:cNvSpPr>
            <a:spLocks noGrp="1"/>
          </p:cNvSpPr>
          <p:nvPr>
            <p:ph type="title"/>
          </p:nvPr>
        </p:nvSpPr>
        <p:spPr>
          <a:xfrm>
            <a:off x="12391052" y="609600"/>
            <a:ext cx="503853" cy="1320800"/>
          </a:xfrm>
        </p:spPr>
        <p:txBody>
          <a:bodyPr/>
          <a:lstStyle/>
          <a:p>
            <a:endParaRPr lang="en-US" dirty="0"/>
          </a:p>
        </p:txBody>
      </p:sp>
      <p:sp>
        <p:nvSpPr>
          <p:cNvPr id="3" name="Content Placeholder 2">
            <a:extLst>
              <a:ext uri="{FF2B5EF4-FFF2-40B4-BE49-F238E27FC236}">
                <a16:creationId xmlns:a16="http://schemas.microsoft.com/office/drawing/2014/main" id="{75669020-8E7A-E650-03B2-7C26A4A7145E}"/>
              </a:ext>
            </a:extLst>
          </p:cNvPr>
          <p:cNvSpPr>
            <a:spLocks noGrp="1"/>
          </p:cNvSpPr>
          <p:nvPr>
            <p:ph idx="1"/>
          </p:nvPr>
        </p:nvSpPr>
        <p:spPr>
          <a:xfrm>
            <a:off x="677334" y="382555"/>
            <a:ext cx="8596668" cy="6344816"/>
          </a:xfrm>
        </p:spPr>
        <p:txBody>
          <a:bodyPr>
            <a:normAutofit/>
          </a:bodyPr>
          <a:lstStyle/>
          <a:p>
            <a:r>
              <a:rPr lang="en-US" sz="2400" dirty="0">
                <a:latin typeface="Times New Roman" panose="02020603050405020304" pitchFamily="18" charset="0"/>
                <a:cs typeface="Times New Roman" panose="02020603050405020304" pitchFamily="18" charset="0"/>
              </a:rPr>
              <a:t>ST:</a:t>
            </a:r>
          </a:p>
          <a:p>
            <a:r>
              <a:rPr lang="en-US" sz="2400" dirty="0">
                <a:latin typeface="Times New Roman" panose="02020603050405020304" pitchFamily="18" charset="0"/>
                <a:cs typeface="Times New Roman" panose="02020603050405020304" pitchFamily="18" charset="0"/>
              </a:rPr>
              <a:t>Jehad burst out of the editing suite screaming. He sprinted down the stairs, his head in his hands, his face ripped with anguish.</a:t>
            </a:r>
          </a:p>
          <a:p>
            <a:endParaRPr lang="en-US" sz="2400" dirty="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TT 1:</a:t>
            </a:r>
          </a:p>
          <a:p>
            <a:pPr marL="0" indent="0" algn="r">
              <a:buNone/>
            </a:pPr>
            <a:r>
              <a:rPr lang="ar-IQ" sz="2400" dirty="0">
                <a:latin typeface="Simplified Arabic" panose="02020603050405020304" pitchFamily="18" charset="-78"/>
                <a:cs typeface="Simplified Arabic" panose="02020603050405020304" pitchFamily="18" charset="-78"/>
              </a:rPr>
              <a:t>خرج جهاد من مكتب التحرير صارخا. وركض بأقصى سرعة إلى الطابق السفلي وكان</a:t>
            </a:r>
          </a:p>
          <a:p>
            <a:pPr marL="0" indent="0" algn="r">
              <a:buNone/>
            </a:pPr>
            <a:r>
              <a:rPr lang="ar-IQ" sz="2400" dirty="0">
                <a:latin typeface="Simplified Arabic" panose="02020603050405020304" pitchFamily="18" charset="-78"/>
                <a:cs typeface="Simplified Arabic" panose="02020603050405020304" pitchFamily="18" charset="-78"/>
              </a:rPr>
              <a:t>منفزعا ووجهه حامال علامات الالم.</a:t>
            </a:r>
          </a:p>
          <a:p>
            <a:pPr marL="0" indent="0">
              <a:buNone/>
            </a:pPr>
            <a:r>
              <a:rPr lang="en-US" sz="2400" dirty="0">
                <a:latin typeface="Times New Roman" panose="02020603050405020304" pitchFamily="18" charset="0"/>
                <a:cs typeface="Times New Roman" panose="02020603050405020304" pitchFamily="18" charset="0"/>
              </a:rPr>
              <a:t>TT 2:</a:t>
            </a:r>
            <a:endParaRPr lang="en-US" sz="2400" dirty="0">
              <a:latin typeface="Simplified Arabic" panose="02020603050405020304" pitchFamily="18" charset="-78"/>
              <a:cs typeface="Simplified Arabic" panose="02020603050405020304" pitchFamily="18" charset="-78"/>
            </a:endParaRPr>
          </a:p>
          <a:p>
            <a:pPr marL="0" indent="0" algn="r">
              <a:buNone/>
            </a:pPr>
            <a:r>
              <a:rPr lang="ar-IQ" sz="2400" dirty="0">
                <a:latin typeface="Simplified Arabic" panose="02020603050405020304" pitchFamily="18" charset="-78"/>
                <a:cs typeface="Simplified Arabic" panose="02020603050405020304" pitchFamily="18" charset="-78"/>
              </a:rPr>
              <a:t>اندفع جهاد من قسم التحرير منفجرا بالصراخ والعويل وراكضا بأقصى سرعته</a:t>
            </a:r>
          </a:p>
          <a:p>
            <a:pPr marL="0" indent="0" algn="r">
              <a:buNone/>
            </a:pPr>
            <a:r>
              <a:rPr lang="ar-IQ" sz="2400" dirty="0">
                <a:latin typeface="Simplified Arabic" panose="02020603050405020304" pitchFamily="18" charset="-78"/>
                <a:cs typeface="Simplified Arabic" panose="02020603050405020304" pitchFamily="18" charset="-78"/>
              </a:rPr>
              <a:t>إلى الطابق السفلي ويده على رأسه.</a:t>
            </a:r>
          </a:p>
          <a:p>
            <a:pPr marL="0" indent="0">
              <a:buNone/>
            </a:pPr>
            <a:r>
              <a:rPr lang="en-US" sz="2400" dirty="0">
                <a:latin typeface="Times New Roman" panose="02020603050405020304" pitchFamily="18" charset="0"/>
                <a:cs typeface="Times New Roman" panose="02020603050405020304" pitchFamily="18" charset="0"/>
              </a:rPr>
              <a:t>TT 3:</a:t>
            </a:r>
          </a:p>
          <a:p>
            <a:pPr marL="0" indent="0" algn="r">
              <a:buNone/>
            </a:pPr>
            <a:r>
              <a:rPr lang="ar-IQ" sz="2400" dirty="0">
                <a:latin typeface="Simplified Arabic" panose="02020603050405020304" pitchFamily="18" charset="-78"/>
                <a:cs typeface="Simplified Arabic" panose="02020603050405020304" pitchFamily="18" charset="-78"/>
              </a:rPr>
              <a:t>خرج جهاد من قسم التحرير بأقصى سرعته وهو يصرخ ويده على رأسه وبدت على</a:t>
            </a:r>
          </a:p>
          <a:p>
            <a:pPr marL="0" indent="0" algn="r">
              <a:buNone/>
            </a:pPr>
            <a:r>
              <a:rPr lang="ar-IQ" sz="2400" dirty="0">
                <a:latin typeface="Simplified Arabic" panose="02020603050405020304" pitchFamily="18" charset="-78"/>
                <a:cs typeface="Simplified Arabic" panose="02020603050405020304" pitchFamily="18" charset="-78"/>
              </a:rPr>
              <a:t>وجه عالمات الحزن.</a:t>
            </a:r>
            <a:endParaRPr lang="en-US" sz="24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178557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FE5ADA-D8B4-8244-615A-65EED724AF5A}"/>
              </a:ext>
            </a:extLst>
          </p:cNvPr>
          <p:cNvSpPr>
            <a:spLocks noGrp="1"/>
          </p:cNvSpPr>
          <p:nvPr>
            <p:ph type="title"/>
          </p:nvPr>
        </p:nvSpPr>
        <p:spPr>
          <a:xfrm>
            <a:off x="12754947" y="609600"/>
            <a:ext cx="298579" cy="1320800"/>
          </a:xfrm>
        </p:spPr>
        <p:txBody>
          <a:bodyPr/>
          <a:lstStyle/>
          <a:p>
            <a:endParaRPr lang="en-US" dirty="0"/>
          </a:p>
        </p:txBody>
      </p:sp>
      <p:sp>
        <p:nvSpPr>
          <p:cNvPr id="3" name="Content Placeholder 2">
            <a:extLst>
              <a:ext uri="{FF2B5EF4-FFF2-40B4-BE49-F238E27FC236}">
                <a16:creationId xmlns:a16="http://schemas.microsoft.com/office/drawing/2014/main" id="{E0122B5C-C1CE-40B3-DD8C-5247E5B70B51}"/>
              </a:ext>
            </a:extLst>
          </p:cNvPr>
          <p:cNvSpPr>
            <a:spLocks noGrp="1"/>
          </p:cNvSpPr>
          <p:nvPr>
            <p:ph idx="1"/>
          </p:nvPr>
        </p:nvSpPr>
        <p:spPr>
          <a:xfrm>
            <a:off x="677334" y="298581"/>
            <a:ext cx="8596668" cy="6083558"/>
          </a:xfrm>
        </p:spPr>
        <p:txBody>
          <a:bodyPr>
            <a:normAutofit/>
          </a:bodyPr>
          <a:lstStyle/>
          <a:p>
            <a:pPr algn="just"/>
            <a:r>
              <a:rPr lang="en-US" sz="2400" dirty="0">
                <a:latin typeface="Times New Roman" panose="02020603050405020304" pitchFamily="18" charset="0"/>
                <a:cs typeface="Times New Roman" panose="02020603050405020304" pitchFamily="18" charset="0"/>
              </a:rPr>
              <a:t>Here, two phrasal verbs are used in the original text, viz. burst out and sprint down. To begin with the first phrasal verb to burst out, it has been translated into </a:t>
            </a:r>
            <a:r>
              <a:rPr lang="ar-IQ" sz="2400" dirty="0">
                <a:latin typeface="Times New Roman" panose="02020603050405020304" pitchFamily="18" charset="0"/>
                <a:cs typeface="Times New Roman" panose="02020603050405020304" pitchFamily="18" charset="0"/>
              </a:rPr>
              <a:t> </a:t>
            </a:r>
            <a:r>
              <a:rPr lang="ar-IQ" sz="2400" b="1" dirty="0">
                <a:latin typeface="Times New Roman" panose="02020603050405020304" pitchFamily="18" charset="0"/>
                <a:cs typeface="Times New Roman" panose="02020603050405020304" pitchFamily="18" charset="0"/>
              </a:rPr>
              <a:t>خرج</a:t>
            </a:r>
            <a:r>
              <a:rPr lang="ar-IQ" sz="24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to go out) by one trainee and </a:t>
            </a:r>
            <a:r>
              <a:rPr lang="ar-IQ" sz="2400" b="1" dirty="0">
                <a:latin typeface="Times New Roman" panose="02020603050405020304" pitchFamily="18" charset="0"/>
                <a:cs typeface="Times New Roman" panose="02020603050405020304" pitchFamily="18" charset="0"/>
              </a:rPr>
              <a:t>اندفع</a:t>
            </a:r>
            <a:r>
              <a:rPr lang="ar-IQ" sz="24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 to burst out) by two trainees. In Arabic, the verb </a:t>
            </a:r>
            <a:r>
              <a:rPr lang="ar-IQ" sz="2400" b="1" dirty="0">
                <a:latin typeface="Times New Roman" panose="02020603050405020304" pitchFamily="18" charset="0"/>
                <a:cs typeface="Times New Roman" panose="02020603050405020304" pitchFamily="18" charset="0"/>
              </a:rPr>
              <a:t>خرج</a:t>
            </a:r>
            <a:r>
              <a:rPr lang="ar-IQ" sz="24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 to go out) is different from </a:t>
            </a:r>
            <a:r>
              <a:rPr lang="ar-IQ" sz="2400" b="1" dirty="0">
                <a:latin typeface="Times New Roman" panose="02020603050405020304" pitchFamily="18" charset="0"/>
                <a:cs typeface="Times New Roman" panose="02020603050405020304" pitchFamily="18" charset="0"/>
              </a:rPr>
              <a:t>اندفع</a:t>
            </a:r>
            <a:r>
              <a:rPr lang="ar-IQ" sz="24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 to burst out) as the former does not indicate that the actor of the action Jehad</a:t>
            </a:r>
            <a:r>
              <a:rPr lang="ar-IQ" sz="24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has gone with all haste, while the latter does. Therefore, one of the trainees has opted for     </a:t>
            </a:r>
            <a:r>
              <a:rPr lang="ar-IQ" sz="2400" b="1" dirty="0">
                <a:latin typeface="Times New Roman" panose="02020603050405020304" pitchFamily="18" charset="0"/>
                <a:cs typeface="Times New Roman" panose="02020603050405020304" pitchFamily="18" charset="0"/>
              </a:rPr>
              <a:t>خرج</a:t>
            </a:r>
            <a:r>
              <a:rPr lang="ar-IQ" sz="24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 to go out) followed by </a:t>
            </a:r>
            <a:r>
              <a:rPr lang="ar-IQ" sz="2400" dirty="0">
                <a:latin typeface="Times New Roman" panose="02020603050405020304" pitchFamily="18" charset="0"/>
                <a:cs typeface="Times New Roman" panose="02020603050405020304" pitchFamily="18" charset="0"/>
              </a:rPr>
              <a:t> </a:t>
            </a:r>
            <a:r>
              <a:rPr lang="ar-IQ" sz="2400" b="1" dirty="0">
                <a:latin typeface="Times New Roman" panose="02020603050405020304" pitchFamily="18" charset="0"/>
                <a:cs typeface="Times New Roman" panose="02020603050405020304" pitchFamily="18" charset="0"/>
              </a:rPr>
              <a:t>بأقصى سرعته</a:t>
            </a:r>
            <a:r>
              <a:rPr lang="ar-IQ" sz="24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with his top speed), to create a similar mental image. As for the second phrasal verb to sprint out, it has been translated into </a:t>
            </a:r>
            <a:r>
              <a:rPr lang="ar-IQ" sz="2400" b="1" dirty="0">
                <a:latin typeface="Times New Roman" panose="02020603050405020304" pitchFamily="18" charset="0"/>
                <a:cs typeface="Times New Roman" panose="02020603050405020304" pitchFamily="18" charset="0"/>
              </a:rPr>
              <a:t>ركض</a:t>
            </a:r>
            <a:r>
              <a:rPr lang="ar-IQ" sz="24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 to run) followed by </a:t>
            </a:r>
            <a:r>
              <a:rPr lang="ar-IQ" sz="2400" b="1" dirty="0">
                <a:latin typeface="Times New Roman" panose="02020603050405020304" pitchFamily="18" charset="0"/>
                <a:cs typeface="Times New Roman" panose="02020603050405020304" pitchFamily="18" charset="0"/>
              </a:rPr>
              <a:t>بأقصى</a:t>
            </a:r>
            <a:r>
              <a:rPr lang="ar-IQ" sz="2400" dirty="0">
                <a:latin typeface="Times New Roman" panose="02020603050405020304" pitchFamily="18" charset="0"/>
                <a:cs typeface="Times New Roman" panose="02020603050405020304" pitchFamily="18" charset="0"/>
              </a:rPr>
              <a:t> </a:t>
            </a:r>
            <a:r>
              <a:rPr lang="ar-IQ" sz="2400" b="1" dirty="0">
                <a:latin typeface="Times New Roman" panose="02020603050405020304" pitchFamily="18" charset="0"/>
                <a:cs typeface="Times New Roman" panose="02020603050405020304" pitchFamily="18" charset="0"/>
              </a:rPr>
              <a:t>سرعته </a:t>
            </a:r>
            <a:r>
              <a:rPr lang="en-US" sz="2400" b="1"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with his top speed) by two trainees, while it has been merged with the verb </a:t>
            </a:r>
            <a:r>
              <a:rPr lang="ar-IQ" sz="2400" b="1" dirty="0">
                <a:latin typeface="Times New Roman" panose="02020603050405020304" pitchFamily="18" charset="0"/>
                <a:cs typeface="Times New Roman" panose="02020603050405020304" pitchFamily="18" charset="0"/>
              </a:rPr>
              <a:t>خرج</a:t>
            </a:r>
            <a:r>
              <a:rPr lang="ar-IQ" sz="24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 to go out) into one verb by one trainee.</a:t>
            </a:r>
          </a:p>
        </p:txBody>
      </p:sp>
    </p:spTree>
    <p:extLst>
      <p:ext uri="{BB962C8B-B14F-4D97-AF65-F5344CB8AC3E}">
        <p14:creationId xmlns:p14="http://schemas.microsoft.com/office/powerpoint/2010/main" val="4647835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37ED0-1CDE-354C-7C28-74243C8FC478}"/>
              </a:ext>
            </a:extLst>
          </p:cNvPr>
          <p:cNvSpPr>
            <a:spLocks noGrp="1"/>
          </p:cNvSpPr>
          <p:nvPr>
            <p:ph type="title"/>
          </p:nvPr>
        </p:nvSpPr>
        <p:spPr>
          <a:xfrm>
            <a:off x="677334" y="2547257"/>
            <a:ext cx="8596668" cy="2528595"/>
          </a:xfrm>
        </p:spPr>
        <p:txBody>
          <a:bodyPr>
            <a:normAutofit/>
          </a:bodyPr>
          <a:lstStyle/>
          <a:p>
            <a:pPr algn="ctr"/>
            <a:r>
              <a:rPr lang="en-US" sz="4800" b="1" i="1" dirty="0">
                <a:solidFill>
                  <a:schemeClr val="tx1"/>
                </a:solidFill>
                <a:latin typeface="Times New Roman" panose="02020603050405020304" pitchFamily="18" charset="0"/>
                <a:cs typeface="Times New Roman" panose="02020603050405020304" pitchFamily="18" charset="0"/>
              </a:rPr>
              <a:t>THANK YOU  </a:t>
            </a:r>
            <a:br>
              <a:rPr lang="en-US" sz="4800" b="1" i="1" dirty="0">
                <a:solidFill>
                  <a:schemeClr val="tx1"/>
                </a:solidFill>
                <a:latin typeface="Times New Roman" panose="02020603050405020304" pitchFamily="18" charset="0"/>
                <a:cs typeface="Times New Roman" panose="02020603050405020304" pitchFamily="18" charset="0"/>
              </a:rPr>
            </a:br>
            <a:r>
              <a:rPr lang="en-US" sz="4800" b="1" i="1" dirty="0">
                <a:solidFill>
                  <a:schemeClr val="tx1"/>
                </a:solidFill>
                <a:latin typeface="Times New Roman" panose="02020603050405020304" pitchFamily="18" charset="0"/>
                <a:cs typeface="Times New Roman" panose="02020603050405020304" pitchFamily="18" charset="0"/>
              </a:rPr>
              <a:t>FOR LISTENING </a:t>
            </a:r>
          </a:p>
        </p:txBody>
      </p:sp>
      <p:sp>
        <p:nvSpPr>
          <p:cNvPr id="3" name="Content Placeholder 2">
            <a:extLst>
              <a:ext uri="{FF2B5EF4-FFF2-40B4-BE49-F238E27FC236}">
                <a16:creationId xmlns:a16="http://schemas.microsoft.com/office/drawing/2014/main" id="{314C8819-1C62-5254-ED7D-BFBB5775BD6E}"/>
              </a:ext>
            </a:extLst>
          </p:cNvPr>
          <p:cNvSpPr>
            <a:spLocks noGrp="1"/>
          </p:cNvSpPr>
          <p:nvPr>
            <p:ph idx="1"/>
          </p:nvPr>
        </p:nvSpPr>
        <p:spPr>
          <a:xfrm>
            <a:off x="12531012" y="2160589"/>
            <a:ext cx="905070" cy="3880773"/>
          </a:xfrm>
        </p:spPr>
        <p:txBody>
          <a:bodyPr/>
          <a:lstStyle/>
          <a:p>
            <a:endParaRPr lang="en-US" dirty="0"/>
          </a:p>
        </p:txBody>
      </p:sp>
    </p:spTree>
    <p:extLst>
      <p:ext uri="{BB962C8B-B14F-4D97-AF65-F5344CB8AC3E}">
        <p14:creationId xmlns:p14="http://schemas.microsoft.com/office/powerpoint/2010/main" val="10631754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831947-E0D8-8E11-A239-C2988A81D62E}"/>
              </a:ext>
            </a:extLst>
          </p:cNvPr>
          <p:cNvSpPr>
            <a:spLocks noGrp="1"/>
          </p:cNvSpPr>
          <p:nvPr>
            <p:ph type="ctrTitle"/>
          </p:nvPr>
        </p:nvSpPr>
        <p:spPr>
          <a:xfrm>
            <a:off x="12848253" y="485192"/>
            <a:ext cx="410546" cy="3565644"/>
          </a:xfrm>
        </p:spPr>
        <p:txBody>
          <a:bodyPr/>
          <a:lstStyle/>
          <a:p>
            <a:endParaRPr lang="en-US" dirty="0"/>
          </a:p>
        </p:txBody>
      </p:sp>
      <p:sp>
        <p:nvSpPr>
          <p:cNvPr id="3" name="Subtitle 2">
            <a:extLst>
              <a:ext uri="{FF2B5EF4-FFF2-40B4-BE49-F238E27FC236}">
                <a16:creationId xmlns:a16="http://schemas.microsoft.com/office/drawing/2014/main" id="{0F2FD2E9-9994-2970-16A5-2E21F54D6734}"/>
              </a:ext>
            </a:extLst>
          </p:cNvPr>
          <p:cNvSpPr>
            <a:spLocks noGrp="1"/>
          </p:cNvSpPr>
          <p:nvPr>
            <p:ph type="subTitle" idx="1"/>
          </p:nvPr>
        </p:nvSpPr>
        <p:spPr>
          <a:xfrm>
            <a:off x="727788" y="242597"/>
            <a:ext cx="9657183" cy="6288832"/>
          </a:xfrm>
        </p:spPr>
        <p:txBody>
          <a:bodyPr>
            <a:normAutofit/>
          </a:bodyPr>
          <a:lstStyle/>
          <a:p>
            <a:pPr algn="just"/>
            <a:r>
              <a:rPr lang="en-US" sz="2000" b="1" dirty="0">
                <a:solidFill>
                  <a:schemeClr val="tx1">
                    <a:lumMod val="95000"/>
                    <a:lumOff val="5000"/>
                  </a:schemeClr>
                </a:solidFill>
                <a:latin typeface="Times New Roman" panose="02020603050405020304" pitchFamily="18" charset="0"/>
                <a:cs typeface="Times New Roman" panose="02020603050405020304" pitchFamily="18" charset="0"/>
              </a:rPr>
              <a:t>Semantic principles</a:t>
            </a:r>
          </a:p>
          <a:p>
            <a:pPr algn="just"/>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Language users use lexical and phraseological elements to make and understand utterances. They use the open choice principle (</a:t>
            </a:r>
            <a:r>
              <a:rPr lang="en-US" sz="2000" b="1" i="1" dirty="0">
                <a:solidFill>
                  <a:schemeClr val="tx1">
                    <a:lumMod val="95000"/>
                    <a:lumOff val="5000"/>
                  </a:schemeClr>
                </a:solidFill>
                <a:latin typeface="Times New Roman" panose="02020603050405020304" pitchFamily="18" charset="0"/>
                <a:cs typeface="Times New Roman" panose="02020603050405020304" pitchFamily="18" charset="0"/>
              </a:rPr>
              <a:t>or terminological tendency</a:t>
            </a: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 and the idiom principle (</a:t>
            </a:r>
            <a:r>
              <a:rPr lang="en-US" sz="2000" b="1" i="1" dirty="0">
                <a:solidFill>
                  <a:schemeClr val="tx1">
                    <a:lumMod val="95000"/>
                    <a:lumOff val="5000"/>
                  </a:schemeClr>
                </a:solidFill>
                <a:latin typeface="Times New Roman" panose="02020603050405020304" pitchFamily="18" charset="0"/>
                <a:cs typeface="Times New Roman" panose="02020603050405020304" pitchFamily="18" charset="0"/>
              </a:rPr>
              <a:t>or phraseological tendency</a:t>
            </a: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 to do so. </a:t>
            </a:r>
            <a:r>
              <a:rPr lang="en-US" sz="2000" b="1" i="1" dirty="0">
                <a:solidFill>
                  <a:schemeClr val="tx1">
                    <a:lumMod val="95000"/>
                    <a:lumOff val="5000"/>
                  </a:schemeClr>
                </a:solidFill>
                <a:latin typeface="Times New Roman" panose="02020603050405020304" pitchFamily="18" charset="0"/>
                <a:cs typeface="Times New Roman" panose="02020603050405020304" pitchFamily="18" charset="0"/>
              </a:rPr>
              <a:t>Sit down, stand up, come in, put down, pick up,</a:t>
            </a: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 and other literal phrasal verbs have both </a:t>
            </a:r>
            <a:r>
              <a:rPr lang="en-US" sz="2000" b="1" dirty="0">
                <a:solidFill>
                  <a:schemeClr val="tx1">
                    <a:lumMod val="95000"/>
                    <a:lumOff val="5000"/>
                  </a:schemeClr>
                </a:solidFill>
                <a:latin typeface="Times New Roman" panose="02020603050405020304" pitchFamily="18" charset="0"/>
                <a:cs typeface="Times New Roman" panose="02020603050405020304" pitchFamily="18" charset="0"/>
              </a:rPr>
              <a:t>a terminological </a:t>
            </a: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and</a:t>
            </a:r>
            <a:r>
              <a:rPr lang="en-US" sz="2000" b="1" dirty="0">
                <a:solidFill>
                  <a:schemeClr val="tx1">
                    <a:lumMod val="95000"/>
                    <a:lumOff val="5000"/>
                  </a:schemeClr>
                </a:solidFill>
                <a:latin typeface="Times New Roman" panose="02020603050405020304" pitchFamily="18" charset="0"/>
                <a:cs typeface="Times New Roman" panose="02020603050405020304" pitchFamily="18" charset="0"/>
              </a:rPr>
              <a:t> a phraseological inclination. </a:t>
            </a:r>
          </a:p>
          <a:p>
            <a:pPr algn="just"/>
            <a:endParaRPr lang="en-US" sz="2000" dirty="0">
              <a:solidFill>
                <a:schemeClr val="tx1">
                  <a:lumMod val="95000"/>
                  <a:lumOff val="5000"/>
                </a:schemeClr>
              </a:solidFill>
              <a:latin typeface="Times New Roman" panose="02020603050405020304" pitchFamily="18" charset="0"/>
              <a:cs typeface="Times New Roman" panose="02020603050405020304" pitchFamily="18" charset="0"/>
            </a:endParaRPr>
          </a:p>
          <a:p>
            <a:pPr algn="just"/>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Because terminological and phraseological tendencies are in sync, phrasal verbs with directed particles are easy to understand. Sometimes these two tendencies conflict, as in aspectual phrasal verbs like take-off, set up, etc., or idiomatic verbs like keep up, brush off, zone out, close in on, wind up, and zero in on. </a:t>
            </a:r>
          </a:p>
          <a:p>
            <a:pPr algn="just"/>
            <a:endParaRPr lang="en-US" sz="2000" dirty="0">
              <a:solidFill>
                <a:schemeClr val="tx1">
                  <a:lumMod val="95000"/>
                  <a:lumOff val="5000"/>
                </a:schemeClr>
              </a:solidFill>
              <a:latin typeface="Times New Roman" panose="02020603050405020304" pitchFamily="18" charset="0"/>
              <a:cs typeface="Times New Roman" panose="02020603050405020304" pitchFamily="18" charset="0"/>
            </a:endParaRPr>
          </a:p>
          <a:p>
            <a:pPr algn="just"/>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In these two forms of phrasal verbs, especially idiomatic ones, the overall verb's meaning is unrelated to its constituents' meanings. This tension has prompted lexicographers to consider both trends while creating dictionaries. Previously, they focused on terminological tendencies.</a:t>
            </a:r>
          </a:p>
        </p:txBody>
      </p:sp>
    </p:spTree>
    <p:extLst>
      <p:ext uri="{BB962C8B-B14F-4D97-AF65-F5344CB8AC3E}">
        <p14:creationId xmlns:p14="http://schemas.microsoft.com/office/powerpoint/2010/main" val="15312979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831947-E0D8-8E11-A239-C2988A81D62E}"/>
              </a:ext>
            </a:extLst>
          </p:cNvPr>
          <p:cNvSpPr>
            <a:spLocks noGrp="1"/>
          </p:cNvSpPr>
          <p:nvPr>
            <p:ph type="ctrTitle"/>
          </p:nvPr>
        </p:nvSpPr>
        <p:spPr>
          <a:xfrm>
            <a:off x="12848253" y="485192"/>
            <a:ext cx="410546" cy="3565644"/>
          </a:xfrm>
        </p:spPr>
        <p:txBody>
          <a:bodyPr/>
          <a:lstStyle/>
          <a:p>
            <a:endParaRPr lang="en-US" dirty="0"/>
          </a:p>
        </p:txBody>
      </p:sp>
      <p:sp>
        <p:nvSpPr>
          <p:cNvPr id="3" name="Subtitle 2">
            <a:extLst>
              <a:ext uri="{FF2B5EF4-FFF2-40B4-BE49-F238E27FC236}">
                <a16:creationId xmlns:a16="http://schemas.microsoft.com/office/drawing/2014/main" id="{0F2FD2E9-9994-2970-16A5-2E21F54D6734}"/>
              </a:ext>
            </a:extLst>
          </p:cNvPr>
          <p:cNvSpPr>
            <a:spLocks noGrp="1"/>
          </p:cNvSpPr>
          <p:nvPr>
            <p:ph type="subTitle" idx="1"/>
          </p:nvPr>
        </p:nvSpPr>
        <p:spPr>
          <a:xfrm>
            <a:off x="727788" y="242597"/>
            <a:ext cx="9657183" cy="6288832"/>
          </a:xfrm>
        </p:spPr>
        <p:txBody>
          <a:bodyPr>
            <a:normAutofit/>
          </a:bodyPr>
          <a:lstStyle/>
          <a:p>
            <a:pPr algn="just"/>
            <a:r>
              <a:rPr lang="en-US" sz="2000" b="1" dirty="0">
                <a:solidFill>
                  <a:schemeClr val="tx1">
                    <a:lumMod val="95000"/>
                    <a:lumOff val="5000"/>
                  </a:schemeClr>
                </a:solidFill>
                <a:latin typeface="Times New Roman" panose="02020603050405020304" pitchFamily="18" charset="0"/>
                <a:cs typeface="Times New Roman" panose="02020603050405020304" pitchFamily="18" charset="0"/>
              </a:rPr>
              <a:t>The open choice principle</a:t>
            </a:r>
          </a:p>
          <a:p>
            <a:pPr algn="just"/>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According to (</a:t>
            </a:r>
            <a:r>
              <a:rPr lang="en-US" sz="2000" b="1" dirty="0">
                <a:solidFill>
                  <a:schemeClr val="tx1">
                    <a:lumMod val="95000"/>
                    <a:lumOff val="5000"/>
                  </a:schemeClr>
                </a:solidFill>
                <a:latin typeface="Times New Roman" panose="02020603050405020304" pitchFamily="18" charset="0"/>
                <a:cs typeface="Times New Roman" panose="02020603050405020304" pitchFamily="18" charset="0"/>
              </a:rPr>
              <a:t>Sinclair 1991: 109</a:t>
            </a: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 the open-choice principle allows a language user to understand the meaning of the whole sentence or clause from its words and their arrangements, the syntax of any language can specify the slots into which memorized items can be inserted. This principle tells us the basic restrictions on the possible choices of lexical items that can be utilized by a language user to syntactically fill in every slot identified in any given text.  For example:</a:t>
            </a:r>
          </a:p>
          <a:p>
            <a:pPr algn="just"/>
            <a:r>
              <a:rPr lang="en-US" sz="2000" b="1" i="1" dirty="0">
                <a:solidFill>
                  <a:schemeClr val="tx1">
                    <a:lumMod val="95000"/>
                    <a:lumOff val="5000"/>
                  </a:schemeClr>
                </a:solidFill>
                <a:latin typeface="Times New Roman" panose="02020603050405020304" pitchFamily="18" charset="0"/>
                <a:cs typeface="Times New Roman" panose="02020603050405020304" pitchFamily="18" charset="0"/>
              </a:rPr>
              <a:t>My friend will travel to London next week.</a:t>
            </a:r>
          </a:p>
          <a:p>
            <a:pPr algn="just"/>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This is compositionally driven by the meanings of its lexical items along with the grammatical markers used in the sentence:</a:t>
            </a:r>
          </a:p>
          <a:p>
            <a:pPr algn="just"/>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b="1" dirty="0">
                <a:solidFill>
                  <a:schemeClr val="tx1">
                    <a:lumMod val="95000"/>
                    <a:lumOff val="5000"/>
                  </a:schemeClr>
                </a:solidFill>
                <a:latin typeface="Times New Roman" panose="02020603050405020304" pitchFamily="18" charset="0"/>
                <a:cs typeface="Times New Roman" panose="02020603050405020304" pitchFamily="18" charset="0"/>
              </a:rPr>
              <a:t>friend</a:t>
            </a: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 preceded by the possessive pronoun my functions as a deictic expression referring to the speaker.</a:t>
            </a:r>
          </a:p>
          <a:p>
            <a:pPr algn="just"/>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b="1" dirty="0">
                <a:solidFill>
                  <a:schemeClr val="tx1">
                    <a:lumMod val="95000"/>
                    <a:lumOff val="5000"/>
                  </a:schemeClr>
                </a:solidFill>
                <a:latin typeface="Times New Roman" panose="02020603050405020304" pitchFamily="18" charset="0"/>
                <a:cs typeface="Times New Roman" panose="02020603050405020304" pitchFamily="18" charset="0"/>
              </a:rPr>
              <a:t>travel</a:t>
            </a: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 in the future tense indicated by the modal verb will.</a:t>
            </a:r>
          </a:p>
          <a:p>
            <a:pPr algn="just"/>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b="1" dirty="0">
                <a:solidFill>
                  <a:schemeClr val="tx1">
                    <a:lumMod val="95000"/>
                    <a:lumOff val="5000"/>
                  </a:schemeClr>
                </a:solidFill>
                <a:latin typeface="Times New Roman" panose="02020603050405020304" pitchFamily="18" charset="0"/>
                <a:cs typeface="Times New Roman" panose="02020603050405020304" pitchFamily="18" charset="0"/>
              </a:rPr>
              <a:t>London</a:t>
            </a: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 is preceded by the preposition to, thus indicating the final destination of the actor.</a:t>
            </a:r>
          </a:p>
          <a:p>
            <a:pPr algn="just"/>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b="1" dirty="0">
                <a:solidFill>
                  <a:schemeClr val="tx1">
                    <a:lumMod val="95000"/>
                    <a:lumOff val="5000"/>
                  </a:schemeClr>
                </a:solidFill>
                <a:latin typeface="Times New Roman" panose="02020603050405020304" pitchFamily="18" charset="0"/>
                <a:cs typeface="Times New Roman" panose="02020603050405020304" pitchFamily="18" charset="0"/>
              </a:rPr>
              <a:t>week</a:t>
            </a: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 preceded by the word next, thus functioning together as a deictic expression indicating when the actor of the action will travel.</a:t>
            </a:r>
          </a:p>
        </p:txBody>
      </p:sp>
    </p:spTree>
    <p:extLst>
      <p:ext uri="{BB962C8B-B14F-4D97-AF65-F5344CB8AC3E}">
        <p14:creationId xmlns:p14="http://schemas.microsoft.com/office/powerpoint/2010/main" val="19953357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831947-E0D8-8E11-A239-C2988A81D62E}"/>
              </a:ext>
            </a:extLst>
          </p:cNvPr>
          <p:cNvSpPr>
            <a:spLocks noGrp="1"/>
          </p:cNvSpPr>
          <p:nvPr>
            <p:ph type="ctrTitle"/>
          </p:nvPr>
        </p:nvSpPr>
        <p:spPr>
          <a:xfrm>
            <a:off x="12848253" y="485192"/>
            <a:ext cx="410546" cy="3565644"/>
          </a:xfrm>
        </p:spPr>
        <p:txBody>
          <a:bodyPr/>
          <a:lstStyle/>
          <a:p>
            <a:endParaRPr lang="en-US" dirty="0"/>
          </a:p>
        </p:txBody>
      </p:sp>
      <p:sp>
        <p:nvSpPr>
          <p:cNvPr id="3" name="Subtitle 2">
            <a:extLst>
              <a:ext uri="{FF2B5EF4-FFF2-40B4-BE49-F238E27FC236}">
                <a16:creationId xmlns:a16="http://schemas.microsoft.com/office/drawing/2014/main" id="{0F2FD2E9-9994-2970-16A5-2E21F54D6734}"/>
              </a:ext>
            </a:extLst>
          </p:cNvPr>
          <p:cNvSpPr>
            <a:spLocks noGrp="1"/>
          </p:cNvSpPr>
          <p:nvPr>
            <p:ph type="subTitle" idx="1"/>
          </p:nvPr>
        </p:nvSpPr>
        <p:spPr>
          <a:xfrm>
            <a:off x="727788" y="242597"/>
            <a:ext cx="9657183" cy="6288832"/>
          </a:xfrm>
        </p:spPr>
        <p:txBody>
          <a:bodyPr>
            <a:normAutofit/>
          </a:bodyPr>
          <a:lstStyle/>
          <a:p>
            <a:pPr algn="just"/>
            <a:r>
              <a:rPr lang="en-US" dirty="0">
                <a:solidFill>
                  <a:schemeClr val="tx1">
                    <a:lumMod val="95000"/>
                    <a:lumOff val="5000"/>
                  </a:schemeClr>
                </a:solidFill>
                <a:latin typeface="Times New Roman" panose="02020603050405020304" pitchFamily="18" charset="0"/>
                <a:cs typeface="Times New Roman" panose="02020603050405020304" pitchFamily="18" charset="0"/>
              </a:rPr>
              <a:t>To elaborate, the following example may be considered:</a:t>
            </a:r>
          </a:p>
          <a:p>
            <a:r>
              <a:rPr lang="ar-IQ" b="1" i="1" dirty="0">
                <a:solidFill>
                  <a:schemeClr val="tx1">
                    <a:lumMod val="95000"/>
                    <a:lumOff val="5000"/>
                  </a:schemeClr>
                </a:solidFill>
                <a:latin typeface="Times New Roman" panose="02020603050405020304" pitchFamily="18" charset="0"/>
                <a:cs typeface="Times New Roman" panose="02020603050405020304" pitchFamily="18" charset="0"/>
              </a:rPr>
              <a:t>لا يزالُ مشهدُ الحادثِ يطاردني في أحلامي منذ سنتين.</a:t>
            </a:r>
          </a:p>
          <a:p>
            <a:pPr algn="just"/>
            <a:r>
              <a:rPr lang="en-US" dirty="0">
                <a:solidFill>
                  <a:schemeClr val="tx1">
                    <a:lumMod val="95000"/>
                    <a:lumOff val="5000"/>
                  </a:schemeClr>
                </a:solidFill>
                <a:latin typeface="Times New Roman" panose="02020603050405020304" pitchFamily="18" charset="0"/>
                <a:cs typeface="Times New Roman" panose="02020603050405020304" pitchFamily="18" charset="0"/>
              </a:rPr>
              <a:t>Again, the meaning of the above sentence is compositionally driven by the meanings of its lexical items along with the grammatical markers used in it:</a:t>
            </a:r>
          </a:p>
          <a:p>
            <a:pPr algn="just"/>
            <a:r>
              <a:rPr lang="ar-IQ" dirty="0">
                <a:solidFill>
                  <a:schemeClr val="tx1">
                    <a:lumMod val="95000"/>
                    <a:lumOff val="5000"/>
                  </a:schemeClr>
                </a:solidFill>
                <a:latin typeface="Times New Roman" panose="02020603050405020304" pitchFamily="18" charset="0"/>
                <a:cs typeface="Times New Roman" panose="02020603050405020304" pitchFamily="18" charset="0"/>
              </a:rPr>
              <a:t> </a:t>
            </a:r>
            <a:r>
              <a:rPr lang="ar-IQ" b="1" dirty="0">
                <a:solidFill>
                  <a:schemeClr val="tx1">
                    <a:lumMod val="95000"/>
                    <a:lumOff val="5000"/>
                  </a:schemeClr>
                </a:solidFill>
                <a:latin typeface="Times New Roman" panose="02020603050405020304" pitchFamily="18" charset="0"/>
                <a:cs typeface="Times New Roman" panose="02020603050405020304" pitchFamily="18" charset="0"/>
              </a:rPr>
              <a:t>مشهد</a:t>
            </a:r>
            <a:r>
              <a:rPr lang="ar-IQ" dirty="0">
                <a:solidFill>
                  <a:schemeClr val="tx1">
                    <a:lumMod val="95000"/>
                    <a:lumOff val="5000"/>
                  </a:schemeClr>
                </a:solidFill>
                <a:latin typeface="Times New Roman" panose="02020603050405020304" pitchFamily="18" charset="0"/>
                <a:cs typeface="Times New Roman" panose="02020603050405020304" pitchFamily="18" charset="0"/>
              </a:rPr>
              <a:t> • </a:t>
            </a:r>
            <a:r>
              <a:rPr lang="en-US" b="1" dirty="0">
                <a:solidFill>
                  <a:schemeClr val="tx1">
                    <a:lumMod val="95000"/>
                    <a:lumOff val="5000"/>
                  </a:schemeClr>
                </a:solidFill>
                <a:latin typeface="Times New Roman" panose="02020603050405020304" pitchFamily="18" charset="0"/>
                <a:cs typeface="Times New Roman" panose="02020603050405020304" pitchFamily="18" charset="0"/>
              </a:rPr>
              <a:t>scene</a:t>
            </a:r>
            <a:r>
              <a:rPr lang="en-US" dirty="0">
                <a:solidFill>
                  <a:schemeClr val="tx1">
                    <a:lumMod val="95000"/>
                    <a:lumOff val="5000"/>
                  </a:schemeClr>
                </a:solidFill>
                <a:latin typeface="Times New Roman" panose="02020603050405020304" pitchFamily="18" charset="0"/>
                <a:cs typeface="Times New Roman" panose="02020603050405020304" pitchFamily="18" charset="0"/>
              </a:rPr>
              <a:t>,  although it is not preceded by a definite article, such as </a:t>
            </a:r>
            <a:r>
              <a:rPr lang="ar-IQ" dirty="0">
                <a:solidFill>
                  <a:schemeClr val="tx1">
                    <a:lumMod val="95000"/>
                    <a:lumOff val="5000"/>
                  </a:schemeClr>
                </a:solidFill>
                <a:latin typeface="Times New Roman" panose="02020603050405020304" pitchFamily="18" charset="0"/>
                <a:cs typeface="Times New Roman" panose="02020603050405020304" pitchFamily="18" charset="0"/>
              </a:rPr>
              <a:t> أل </a:t>
            </a:r>
            <a:r>
              <a:rPr lang="en-US" dirty="0">
                <a:solidFill>
                  <a:schemeClr val="tx1">
                    <a:lumMod val="95000"/>
                    <a:lumOff val="5000"/>
                  </a:schemeClr>
                </a:solidFill>
                <a:latin typeface="Times New Roman" panose="02020603050405020304" pitchFamily="18" charset="0"/>
                <a:cs typeface="Times New Roman" panose="02020603050405020304" pitchFamily="18" charset="0"/>
              </a:rPr>
              <a:t>the, it is defined as it is followed by a defined noun </a:t>
            </a:r>
            <a:r>
              <a:rPr lang="ar-IQ" b="1" dirty="0">
                <a:solidFill>
                  <a:schemeClr val="tx1">
                    <a:lumMod val="95000"/>
                    <a:lumOff val="5000"/>
                  </a:schemeClr>
                </a:solidFill>
                <a:latin typeface="Times New Roman" panose="02020603050405020304" pitchFamily="18" charset="0"/>
                <a:cs typeface="Times New Roman" panose="02020603050405020304" pitchFamily="18" charset="0"/>
              </a:rPr>
              <a:t>الحادث </a:t>
            </a:r>
            <a:r>
              <a:rPr lang="en-US" b="1" dirty="0">
                <a:solidFill>
                  <a:schemeClr val="tx1">
                    <a:lumMod val="95000"/>
                    <a:lumOff val="5000"/>
                  </a:schemeClr>
                </a:solidFill>
                <a:latin typeface="Times New Roman" panose="02020603050405020304" pitchFamily="18" charset="0"/>
                <a:cs typeface="Times New Roman" panose="02020603050405020304" pitchFamily="18" charset="0"/>
              </a:rPr>
              <a:t> the accident</a:t>
            </a:r>
            <a:r>
              <a:rPr lang="en-US" dirty="0">
                <a:solidFill>
                  <a:schemeClr val="tx1">
                    <a:lumMod val="95000"/>
                    <a:lumOff val="5000"/>
                  </a:schemeClr>
                </a:solidFill>
                <a:latin typeface="Times New Roman" panose="02020603050405020304" pitchFamily="18" charset="0"/>
                <a:cs typeface="Times New Roman" panose="02020603050405020304" pitchFamily="18" charset="0"/>
              </a:rPr>
              <a:t>. It is assumed here that </a:t>
            </a:r>
            <a:r>
              <a:rPr lang="ar-IQ" dirty="0">
                <a:solidFill>
                  <a:schemeClr val="tx1">
                    <a:lumMod val="95000"/>
                    <a:lumOff val="5000"/>
                  </a:schemeClr>
                </a:solidFill>
                <a:latin typeface="Times New Roman" panose="02020603050405020304" pitchFamily="18" charset="0"/>
                <a:cs typeface="Times New Roman" panose="02020603050405020304" pitchFamily="18" charset="0"/>
              </a:rPr>
              <a:t> </a:t>
            </a:r>
            <a:r>
              <a:rPr lang="ar-IQ" b="1" dirty="0">
                <a:solidFill>
                  <a:schemeClr val="tx1">
                    <a:lumMod val="95000"/>
                    <a:lumOff val="5000"/>
                  </a:schemeClr>
                </a:solidFill>
                <a:latin typeface="Times New Roman" panose="02020603050405020304" pitchFamily="18" charset="0"/>
                <a:cs typeface="Times New Roman" panose="02020603050405020304" pitchFamily="18" charset="0"/>
              </a:rPr>
              <a:t>مشهد الحادث </a:t>
            </a:r>
            <a:r>
              <a:rPr lang="en-US" dirty="0">
                <a:solidFill>
                  <a:schemeClr val="tx1">
                    <a:lumMod val="95000"/>
                    <a:lumOff val="5000"/>
                  </a:schemeClr>
                </a:solidFill>
                <a:latin typeface="Times New Roman" panose="02020603050405020304" pitchFamily="18" charset="0"/>
                <a:cs typeface="Times New Roman" panose="02020603050405020304" pitchFamily="18" charset="0"/>
              </a:rPr>
              <a:t>the scene of the accident is known to the addressee. Otherwise, the speaker needs to run a preparatory check:</a:t>
            </a:r>
          </a:p>
          <a:p>
            <a:pPr algn="just"/>
            <a:r>
              <a:rPr lang="en-US" dirty="0">
                <a:solidFill>
                  <a:schemeClr val="tx1">
                    <a:lumMod val="95000"/>
                    <a:lumOff val="5000"/>
                  </a:schemeClr>
                </a:solidFill>
                <a:latin typeface="Times New Roman" panose="02020603050405020304" pitchFamily="18" charset="0"/>
                <a:cs typeface="Times New Roman" panose="02020603050405020304" pitchFamily="18" charset="0"/>
              </a:rPr>
              <a:t>if I uttered it, would the addressee know which </a:t>
            </a:r>
            <a:r>
              <a:rPr lang="ar-IQ" dirty="0">
                <a:solidFill>
                  <a:schemeClr val="tx1">
                    <a:lumMod val="95000"/>
                    <a:lumOff val="5000"/>
                  </a:schemeClr>
                </a:solidFill>
                <a:latin typeface="Times New Roman" panose="02020603050405020304" pitchFamily="18" charset="0"/>
                <a:cs typeface="Times New Roman" panose="02020603050405020304" pitchFamily="18" charset="0"/>
              </a:rPr>
              <a:t> </a:t>
            </a:r>
            <a:r>
              <a:rPr lang="ar-IQ" b="1" dirty="0">
                <a:solidFill>
                  <a:schemeClr val="tx1">
                    <a:lumMod val="95000"/>
                    <a:lumOff val="5000"/>
                  </a:schemeClr>
                </a:solidFill>
                <a:latin typeface="Times New Roman" panose="02020603050405020304" pitchFamily="18" charset="0"/>
                <a:cs typeface="Times New Roman" panose="02020603050405020304" pitchFamily="18" charset="0"/>
              </a:rPr>
              <a:t>مشهد</a:t>
            </a:r>
            <a:r>
              <a:rPr lang="ar-IQ"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b="1" dirty="0">
                <a:solidFill>
                  <a:schemeClr val="tx1">
                    <a:lumMod val="95000"/>
                    <a:lumOff val="5000"/>
                  </a:schemeClr>
                </a:solidFill>
                <a:latin typeface="Times New Roman" panose="02020603050405020304" pitchFamily="18" charset="0"/>
                <a:cs typeface="Times New Roman" panose="02020603050405020304" pitchFamily="18" charset="0"/>
              </a:rPr>
              <a:t>scene</a:t>
            </a:r>
            <a:r>
              <a:rPr lang="en-US" dirty="0">
                <a:solidFill>
                  <a:schemeClr val="tx1">
                    <a:lumMod val="95000"/>
                    <a:lumOff val="5000"/>
                  </a:schemeClr>
                </a:solidFill>
                <a:latin typeface="Times New Roman" panose="02020603050405020304" pitchFamily="18" charset="0"/>
                <a:cs typeface="Times New Roman" panose="02020603050405020304" pitchFamily="18" charset="0"/>
              </a:rPr>
              <a:t> I am talking about?</a:t>
            </a:r>
          </a:p>
          <a:p>
            <a:pPr algn="just"/>
            <a:r>
              <a:rPr lang="en-US" dirty="0">
                <a:solidFill>
                  <a:schemeClr val="tx1">
                    <a:lumMod val="95000"/>
                    <a:lumOff val="5000"/>
                  </a:schemeClr>
                </a:solidFill>
                <a:latin typeface="Times New Roman" panose="02020603050405020304" pitchFamily="18" charset="0"/>
                <a:cs typeface="Times New Roman" panose="02020603050405020304" pitchFamily="18" charset="0"/>
              </a:rPr>
              <a:t>• the verb</a:t>
            </a:r>
            <a:r>
              <a:rPr lang="en-US"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ar-IQ" b="1" dirty="0">
                <a:solidFill>
                  <a:schemeClr val="tx1">
                    <a:lumMod val="95000"/>
                    <a:lumOff val="5000"/>
                  </a:schemeClr>
                </a:solidFill>
                <a:latin typeface="Times New Roman" panose="02020603050405020304" pitchFamily="18" charset="0"/>
                <a:cs typeface="Times New Roman" panose="02020603050405020304" pitchFamily="18" charset="0"/>
              </a:rPr>
              <a:t> يطارد </a:t>
            </a:r>
            <a:r>
              <a:rPr lang="en-US" b="1" dirty="0">
                <a:solidFill>
                  <a:schemeClr val="tx1">
                    <a:lumMod val="95000"/>
                    <a:lumOff val="5000"/>
                  </a:schemeClr>
                </a:solidFill>
                <a:latin typeface="Times New Roman" panose="02020603050405020304" pitchFamily="18" charset="0"/>
                <a:cs typeface="Times New Roman" panose="02020603050405020304" pitchFamily="18" charset="0"/>
              </a:rPr>
              <a:t>to chase </a:t>
            </a:r>
            <a:r>
              <a:rPr lang="en-US" dirty="0">
                <a:solidFill>
                  <a:schemeClr val="tx1">
                    <a:lumMod val="95000"/>
                    <a:lumOff val="5000"/>
                  </a:schemeClr>
                </a:solidFill>
                <a:latin typeface="Times New Roman" panose="02020603050405020304" pitchFamily="18" charset="0"/>
                <a:cs typeface="Times New Roman" panose="02020603050405020304" pitchFamily="18" charset="0"/>
              </a:rPr>
              <a:t>is in the present tense. The emphasis is placed on both the continuity of the described action at the moment of speaking indicated by </a:t>
            </a:r>
            <a:r>
              <a:rPr lang="ar-IQ" dirty="0">
                <a:solidFill>
                  <a:schemeClr val="tx1">
                    <a:lumMod val="95000"/>
                    <a:lumOff val="5000"/>
                  </a:schemeClr>
                </a:solidFill>
                <a:latin typeface="Times New Roman" panose="02020603050405020304" pitchFamily="18" charset="0"/>
                <a:cs typeface="Times New Roman" panose="02020603050405020304" pitchFamily="18" charset="0"/>
              </a:rPr>
              <a:t> </a:t>
            </a:r>
            <a:r>
              <a:rPr lang="ar-IQ" b="1" dirty="0">
                <a:solidFill>
                  <a:schemeClr val="tx1">
                    <a:lumMod val="95000"/>
                    <a:lumOff val="5000"/>
                  </a:schemeClr>
                </a:solidFill>
                <a:latin typeface="Times New Roman" panose="02020603050405020304" pitchFamily="18" charset="0"/>
                <a:cs typeface="Times New Roman" panose="02020603050405020304" pitchFamily="18" charset="0"/>
              </a:rPr>
              <a:t>لا يزال </a:t>
            </a:r>
            <a:r>
              <a:rPr lang="en-US" b="1" dirty="0">
                <a:solidFill>
                  <a:schemeClr val="tx1">
                    <a:lumMod val="95000"/>
                    <a:lumOff val="5000"/>
                  </a:schemeClr>
                </a:solidFill>
                <a:latin typeface="Times New Roman" panose="02020603050405020304" pitchFamily="18" charset="0"/>
                <a:cs typeface="Times New Roman" panose="02020603050405020304" pitchFamily="18" charset="0"/>
              </a:rPr>
              <a:t>still</a:t>
            </a:r>
            <a:r>
              <a:rPr lang="en-US" dirty="0">
                <a:solidFill>
                  <a:schemeClr val="tx1">
                    <a:lumMod val="95000"/>
                    <a:lumOff val="5000"/>
                  </a:schemeClr>
                </a:solidFill>
                <a:latin typeface="Times New Roman" panose="02020603050405020304" pitchFamily="18" charset="0"/>
                <a:cs typeface="Times New Roman" panose="02020603050405020304" pitchFamily="18" charset="0"/>
              </a:rPr>
              <a:t> and the duration of the action that began in the past (two years ago) and is seen relevant to the present indicated by </a:t>
            </a:r>
            <a:r>
              <a:rPr lang="ar-IQ" dirty="0">
                <a:solidFill>
                  <a:schemeClr val="tx1">
                    <a:lumMod val="95000"/>
                    <a:lumOff val="5000"/>
                  </a:schemeClr>
                </a:solidFill>
                <a:latin typeface="Times New Roman" panose="02020603050405020304" pitchFamily="18" charset="0"/>
                <a:cs typeface="Times New Roman" panose="02020603050405020304" pitchFamily="18" charset="0"/>
              </a:rPr>
              <a:t> </a:t>
            </a:r>
            <a:r>
              <a:rPr lang="ar-IQ" b="1" dirty="0">
                <a:solidFill>
                  <a:schemeClr val="tx1">
                    <a:lumMod val="95000"/>
                    <a:lumOff val="5000"/>
                  </a:schemeClr>
                </a:solidFill>
                <a:latin typeface="Times New Roman" panose="02020603050405020304" pitchFamily="18" charset="0"/>
                <a:cs typeface="Times New Roman" panose="02020603050405020304" pitchFamily="18" charset="0"/>
              </a:rPr>
              <a:t>منذ</a:t>
            </a:r>
            <a:r>
              <a:rPr lang="ar-IQ"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b="1" dirty="0">
                <a:solidFill>
                  <a:schemeClr val="tx1">
                    <a:lumMod val="95000"/>
                    <a:lumOff val="5000"/>
                  </a:schemeClr>
                </a:solidFill>
                <a:latin typeface="Times New Roman" panose="02020603050405020304" pitchFamily="18" charset="0"/>
                <a:cs typeface="Times New Roman" panose="02020603050405020304" pitchFamily="18" charset="0"/>
              </a:rPr>
              <a:t>for/since</a:t>
            </a:r>
            <a:r>
              <a:rPr lang="en-US" dirty="0">
                <a:solidFill>
                  <a:schemeClr val="tx1">
                    <a:lumMod val="95000"/>
                    <a:lumOff val="5000"/>
                  </a:schemeClr>
                </a:solidFill>
                <a:latin typeface="Times New Roman" panose="02020603050405020304" pitchFamily="18" charset="0"/>
                <a:cs typeface="Times New Roman" panose="02020603050405020304" pitchFamily="18" charset="0"/>
              </a:rPr>
              <a:t>.</a:t>
            </a:r>
          </a:p>
          <a:p>
            <a:pPr algn="just"/>
            <a:r>
              <a:rPr lang="en-US" dirty="0">
                <a:solidFill>
                  <a:schemeClr val="tx1">
                    <a:lumMod val="95000"/>
                    <a:lumOff val="5000"/>
                  </a:schemeClr>
                </a:solidFill>
                <a:latin typeface="Times New Roman" panose="02020603050405020304" pitchFamily="18" charset="0"/>
                <a:cs typeface="Times New Roman" panose="02020603050405020304" pitchFamily="18" charset="0"/>
              </a:rPr>
              <a:t>• the pronoun </a:t>
            </a:r>
            <a:r>
              <a:rPr lang="ar-IQ" b="1" dirty="0" err="1">
                <a:solidFill>
                  <a:schemeClr val="tx1">
                    <a:lumMod val="95000"/>
                    <a:lumOff val="5000"/>
                  </a:schemeClr>
                </a:solidFill>
                <a:latin typeface="Times New Roman" panose="02020603050405020304" pitchFamily="18" charset="0"/>
                <a:cs typeface="Times New Roman" panose="02020603050405020304" pitchFamily="18" charset="0"/>
              </a:rPr>
              <a:t>ني</a:t>
            </a:r>
            <a:r>
              <a:rPr lang="en-US"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b="1" dirty="0">
                <a:solidFill>
                  <a:schemeClr val="tx1">
                    <a:lumMod val="95000"/>
                    <a:lumOff val="5000"/>
                  </a:schemeClr>
                </a:solidFill>
                <a:latin typeface="Times New Roman" panose="02020603050405020304" pitchFamily="18" charset="0"/>
                <a:cs typeface="Times New Roman" panose="02020603050405020304" pitchFamily="18" charset="0"/>
              </a:rPr>
              <a:t>me</a:t>
            </a:r>
            <a:r>
              <a:rPr lang="en-US" dirty="0">
                <a:solidFill>
                  <a:schemeClr val="tx1">
                    <a:lumMod val="95000"/>
                    <a:lumOff val="5000"/>
                  </a:schemeClr>
                </a:solidFill>
                <a:latin typeface="Times New Roman" panose="02020603050405020304" pitchFamily="18" charset="0"/>
                <a:cs typeface="Times New Roman" panose="02020603050405020304" pitchFamily="18" charset="0"/>
              </a:rPr>
              <a:t> is in the objective case referring to the speaker.</a:t>
            </a:r>
          </a:p>
          <a:p>
            <a:pPr algn="l"/>
            <a:r>
              <a:rPr lang="en-US" dirty="0">
                <a:solidFill>
                  <a:schemeClr val="tx1">
                    <a:lumMod val="95000"/>
                    <a:lumOff val="5000"/>
                  </a:schemeClr>
                </a:solidFill>
                <a:latin typeface="Times New Roman" panose="02020603050405020304" pitchFamily="18" charset="0"/>
                <a:cs typeface="Times New Roman" panose="02020603050405020304" pitchFamily="18" charset="0"/>
              </a:rPr>
              <a:t>the noun </a:t>
            </a:r>
            <a:r>
              <a:rPr lang="ar-IQ" b="1" dirty="0">
                <a:solidFill>
                  <a:schemeClr val="tx1">
                    <a:lumMod val="95000"/>
                    <a:lumOff val="5000"/>
                  </a:schemeClr>
                </a:solidFill>
                <a:latin typeface="Times New Roman" panose="02020603050405020304" pitchFamily="18" charset="0"/>
                <a:cs typeface="Times New Roman" panose="02020603050405020304" pitchFamily="18" charset="0"/>
              </a:rPr>
              <a:t>أحلام</a:t>
            </a:r>
            <a:r>
              <a:rPr lang="en-US"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b="1" dirty="0">
                <a:solidFill>
                  <a:schemeClr val="tx1">
                    <a:lumMod val="95000"/>
                    <a:lumOff val="5000"/>
                  </a:schemeClr>
                </a:solidFill>
                <a:latin typeface="Times New Roman" panose="02020603050405020304" pitchFamily="18" charset="0"/>
                <a:cs typeface="Times New Roman" panose="02020603050405020304" pitchFamily="18" charset="0"/>
              </a:rPr>
              <a:t>dreams</a:t>
            </a:r>
            <a:r>
              <a:rPr lang="en-US" dirty="0">
                <a:solidFill>
                  <a:schemeClr val="tx1">
                    <a:lumMod val="95000"/>
                    <a:lumOff val="5000"/>
                  </a:schemeClr>
                </a:solidFill>
                <a:latin typeface="Times New Roman" panose="02020603050405020304" pitchFamily="18" charset="0"/>
                <a:cs typeface="Times New Roman" panose="02020603050405020304" pitchFamily="18" charset="0"/>
              </a:rPr>
              <a:t> is the plural form of </a:t>
            </a:r>
            <a:r>
              <a:rPr lang="ar-IQ" b="1" dirty="0">
                <a:solidFill>
                  <a:schemeClr val="tx1">
                    <a:lumMod val="95000"/>
                    <a:lumOff val="5000"/>
                  </a:schemeClr>
                </a:solidFill>
                <a:latin typeface="Times New Roman" panose="02020603050405020304" pitchFamily="18" charset="0"/>
                <a:cs typeface="Times New Roman" panose="02020603050405020304" pitchFamily="18" charset="0"/>
              </a:rPr>
              <a:t>حلم</a:t>
            </a:r>
            <a:r>
              <a:rPr lang="ar-IQ"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b="1" dirty="0">
                <a:solidFill>
                  <a:schemeClr val="tx1">
                    <a:lumMod val="95000"/>
                    <a:lumOff val="5000"/>
                  </a:schemeClr>
                </a:solidFill>
                <a:latin typeface="Times New Roman" panose="02020603050405020304" pitchFamily="18" charset="0"/>
                <a:cs typeface="Times New Roman" panose="02020603050405020304" pitchFamily="18" charset="0"/>
              </a:rPr>
              <a:t>dream</a:t>
            </a:r>
            <a:r>
              <a:rPr lang="en-US" dirty="0">
                <a:solidFill>
                  <a:schemeClr val="tx1">
                    <a:lumMod val="95000"/>
                    <a:lumOff val="5000"/>
                  </a:schemeClr>
                </a:solidFill>
                <a:latin typeface="Times New Roman" panose="02020603050405020304" pitchFamily="18" charset="0"/>
                <a:cs typeface="Times New Roman" panose="02020603050405020304" pitchFamily="18" charset="0"/>
              </a:rPr>
              <a:t>; it is followed by the possessive pronoun </a:t>
            </a:r>
            <a:r>
              <a:rPr lang="ar-IQ" dirty="0">
                <a:solidFill>
                  <a:schemeClr val="tx1">
                    <a:lumMod val="95000"/>
                    <a:lumOff val="5000"/>
                  </a:schemeClr>
                </a:solidFill>
                <a:latin typeface="Times New Roman" panose="02020603050405020304" pitchFamily="18" charset="0"/>
                <a:cs typeface="Times New Roman" panose="02020603050405020304" pitchFamily="18" charset="0"/>
              </a:rPr>
              <a:t> </a:t>
            </a:r>
            <a:r>
              <a:rPr lang="ar-IQ" b="1" dirty="0">
                <a:solidFill>
                  <a:schemeClr val="tx1">
                    <a:lumMod val="95000"/>
                    <a:lumOff val="5000"/>
                  </a:schemeClr>
                </a:solidFill>
                <a:latin typeface="Times New Roman" panose="02020603050405020304" pitchFamily="18" charset="0"/>
                <a:cs typeface="Times New Roman" panose="02020603050405020304" pitchFamily="18" charset="0"/>
              </a:rPr>
              <a:t>ي</a:t>
            </a:r>
            <a:r>
              <a:rPr lang="ar-IQ"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b="1" dirty="0">
                <a:solidFill>
                  <a:schemeClr val="tx1">
                    <a:lumMod val="95000"/>
                    <a:lumOff val="5000"/>
                  </a:schemeClr>
                </a:solidFill>
                <a:latin typeface="Times New Roman" panose="02020603050405020304" pitchFamily="18" charset="0"/>
                <a:cs typeface="Times New Roman" panose="02020603050405020304" pitchFamily="18" charset="0"/>
              </a:rPr>
              <a:t>my</a:t>
            </a:r>
            <a:r>
              <a:rPr lang="en-US" dirty="0">
                <a:solidFill>
                  <a:schemeClr val="tx1">
                    <a:lumMod val="95000"/>
                    <a:lumOff val="5000"/>
                  </a:schemeClr>
                </a:solidFill>
                <a:latin typeface="Times New Roman" panose="02020603050405020304" pitchFamily="18" charset="0"/>
                <a:cs typeface="Times New Roman" panose="02020603050405020304" pitchFamily="18" charset="0"/>
              </a:rPr>
              <a:t> referring to the speaker.</a:t>
            </a:r>
          </a:p>
          <a:p>
            <a:pPr algn="l"/>
            <a:endParaRPr lang="en-US" dirty="0">
              <a:solidFill>
                <a:schemeClr val="tx1">
                  <a:lumMod val="95000"/>
                  <a:lumOff val="5000"/>
                </a:schemeClr>
              </a:solidFill>
              <a:latin typeface="Times New Roman" panose="02020603050405020304" pitchFamily="18" charset="0"/>
              <a:cs typeface="Times New Roman" panose="02020603050405020304" pitchFamily="18" charset="0"/>
            </a:endParaRPr>
          </a:p>
          <a:p>
            <a:pPr algn="l"/>
            <a:r>
              <a:rPr lang="en-US" dirty="0">
                <a:solidFill>
                  <a:schemeClr val="tx1">
                    <a:lumMod val="95000"/>
                    <a:lumOff val="5000"/>
                  </a:schemeClr>
                </a:solidFill>
                <a:latin typeface="Times New Roman" panose="02020603050405020304" pitchFamily="18" charset="0"/>
                <a:cs typeface="Times New Roman" panose="02020603050405020304" pitchFamily="18" charset="0"/>
              </a:rPr>
              <a:t>The perfect translation:</a:t>
            </a:r>
          </a:p>
          <a:p>
            <a:pPr algn="l"/>
            <a:r>
              <a:rPr lang="en-US" b="1" i="1" dirty="0">
                <a:solidFill>
                  <a:schemeClr val="tx1">
                    <a:lumMod val="95000"/>
                    <a:lumOff val="5000"/>
                  </a:schemeClr>
                </a:solidFill>
                <a:latin typeface="Times New Roman" panose="02020603050405020304" pitchFamily="18" charset="0"/>
                <a:cs typeface="Times New Roman" panose="02020603050405020304" pitchFamily="18" charset="0"/>
              </a:rPr>
              <a:t>The scene of the accident has been haunting my dreams for two years.</a:t>
            </a:r>
          </a:p>
        </p:txBody>
      </p:sp>
    </p:spTree>
    <p:extLst>
      <p:ext uri="{BB962C8B-B14F-4D97-AF65-F5344CB8AC3E}">
        <p14:creationId xmlns:p14="http://schemas.microsoft.com/office/powerpoint/2010/main" val="41037532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831947-E0D8-8E11-A239-C2988A81D62E}"/>
              </a:ext>
            </a:extLst>
          </p:cNvPr>
          <p:cNvSpPr>
            <a:spLocks noGrp="1"/>
          </p:cNvSpPr>
          <p:nvPr>
            <p:ph type="ctrTitle"/>
          </p:nvPr>
        </p:nvSpPr>
        <p:spPr>
          <a:xfrm>
            <a:off x="12848253" y="485192"/>
            <a:ext cx="410546" cy="3565644"/>
          </a:xfrm>
        </p:spPr>
        <p:txBody>
          <a:bodyPr/>
          <a:lstStyle/>
          <a:p>
            <a:endParaRPr lang="en-US" dirty="0"/>
          </a:p>
        </p:txBody>
      </p:sp>
      <p:sp>
        <p:nvSpPr>
          <p:cNvPr id="3" name="Subtitle 2">
            <a:extLst>
              <a:ext uri="{FF2B5EF4-FFF2-40B4-BE49-F238E27FC236}">
                <a16:creationId xmlns:a16="http://schemas.microsoft.com/office/drawing/2014/main" id="{0F2FD2E9-9994-2970-16A5-2E21F54D6734}"/>
              </a:ext>
            </a:extLst>
          </p:cNvPr>
          <p:cNvSpPr>
            <a:spLocks noGrp="1"/>
          </p:cNvSpPr>
          <p:nvPr>
            <p:ph type="subTitle" idx="1"/>
          </p:nvPr>
        </p:nvSpPr>
        <p:spPr>
          <a:xfrm>
            <a:off x="727788" y="242597"/>
            <a:ext cx="9657183" cy="6288832"/>
          </a:xfrm>
        </p:spPr>
        <p:txBody>
          <a:bodyPr>
            <a:normAutofit lnSpcReduction="10000"/>
          </a:bodyPr>
          <a:lstStyle/>
          <a:p>
            <a:pPr algn="just"/>
            <a:r>
              <a:rPr lang="en-US" dirty="0">
                <a:solidFill>
                  <a:schemeClr val="tx1">
                    <a:lumMod val="95000"/>
                    <a:lumOff val="5000"/>
                  </a:schemeClr>
                </a:solidFill>
                <a:latin typeface="Times New Roman" panose="02020603050405020304" pitchFamily="18" charset="0"/>
                <a:cs typeface="Times New Roman" panose="02020603050405020304" pitchFamily="18" charset="0"/>
              </a:rPr>
              <a:t>Closely related to Sinclair’s open choice principle is “</a:t>
            </a:r>
            <a:r>
              <a:rPr lang="en-US" b="1" dirty="0">
                <a:solidFill>
                  <a:schemeClr val="tx1">
                    <a:lumMod val="95000"/>
                    <a:lumOff val="5000"/>
                  </a:schemeClr>
                </a:solidFill>
                <a:latin typeface="Times New Roman" panose="02020603050405020304" pitchFamily="18" charset="0"/>
                <a:cs typeface="Times New Roman" panose="02020603050405020304" pitchFamily="18" charset="0"/>
              </a:rPr>
              <a:t>compositionality</a:t>
            </a:r>
            <a:r>
              <a:rPr lang="en-US" dirty="0">
                <a:solidFill>
                  <a:schemeClr val="tx1">
                    <a:lumMod val="95000"/>
                    <a:lumOff val="5000"/>
                  </a:schemeClr>
                </a:solidFill>
                <a:latin typeface="Times New Roman" panose="02020603050405020304" pitchFamily="18" charset="0"/>
                <a:cs typeface="Times New Roman" panose="02020603050405020304" pitchFamily="18" charset="0"/>
              </a:rPr>
              <a:t>”. Compositionality means that the meaning of a word, phrase, clause, or sentence is determined by the meanings of its components (</a:t>
            </a:r>
            <a:r>
              <a:rPr lang="en-US" b="1" dirty="0">
                <a:solidFill>
                  <a:schemeClr val="tx1">
                    <a:lumMod val="95000"/>
                    <a:lumOff val="5000"/>
                  </a:schemeClr>
                </a:solidFill>
                <a:latin typeface="Times New Roman" panose="02020603050405020304" pitchFamily="18" charset="0"/>
                <a:cs typeface="Times New Roman" panose="02020603050405020304" pitchFamily="18" charset="0"/>
              </a:rPr>
              <a:t>semantics</a:t>
            </a:r>
            <a:r>
              <a:rPr lang="en-US" dirty="0">
                <a:solidFill>
                  <a:schemeClr val="tx1">
                    <a:lumMod val="95000"/>
                    <a:lumOff val="5000"/>
                  </a:schemeClr>
                </a:solidFill>
                <a:latin typeface="Times New Roman" panose="02020603050405020304" pitchFamily="18" charset="0"/>
                <a:cs typeface="Times New Roman" panose="02020603050405020304" pitchFamily="18" charset="0"/>
              </a:rPr>
              <a:t>) and the way they are put together to form words, phrases, clauses, or sentences (</a:t>
            </a:r>
            <a:r>
              <a:rPr lang="en-US" b="1" dirty="0">
                <a:solidFill>
                  <a:schemeClr val="tx1">
                    <a:lumMod val="95000"/>
                    <a:lumOff val="5000"/>
                  </a:schemeClr>
                </a:solidFill>
                <a:latin typeface="Times New Roman" panose="02020603050405020304" pitchFamily="18" charset="0"/>
                <a:cs typeface="Times New Roman" panose="02020603050405020304" pitchFamily="18" charset="0"/>
              </a:rPr>
              <a:t>morphology and syntax</a:t>
            </a:r>
            <a:r>
              <a:rPr lang="en-US" dirty="0">
                <a:solidFill>
                  <a:schemeClr val="tx1">
                    <a:lumMod val="95000"/>
                    <a:lumOff val="5000"/>
                  </a:schemeClr>
                </a:solidFill>
                <a:latin typeface="Times New Roman" panose="02020603050405020304" pitchFamily="18" charset="0"/>
                <a:cs typeface="Times New Roman" panose="02020603050405020304" pitchFamily="18" charset="0"/>
              </a:rPr>
              <a:t>).</a:t>
            </a:r>
          </a:p>
          <a:p>
            <a:pPr algn="just"/>
            <a:r>
              <a:rPr lang="en-US" dirty="0">
                <a:solidFill>
                  <a:schemeClr val="tx1">
                    <a:lumMod val="95000"/>
                    <a:lumOff val="5000"/>
                  </a:schemeClr>
                </a:solidFill>
                <a:latin typeface="Times New Roman" panose="02020603050405020304" pitchFamily="18" charset="0"/>
                <a:cs typeface="Times New Roman" panose="02020603050405020304" pitchFamily="18" charset="0"/>
              </a:rPr>
              <a:t> The meaning of a word, for instance, is determined by the meanings of its morphemes, and the meaning of a clause or sentence is determined by its parts. Therefore, a language user cannot understand the meaning of the following sentence unless s/he knows the meanings of its parts and the way they are ordered to form such a sentence:</a:t>
            </a:r>
          </a:p>
          <a:p>
            <a:pPr algn="just"/>
            <a:r>
              <a:rPr lang="en-US" b="1" i="1" dirty="0">
                <a:solidFill>
                  <a:schemeClr val="tx1">
                    <a:lumMod val="95000"/>
                    <a:lumOff val="5000"/>
                  </a:schemeClr>
                </a:solidFill>
                <a:latin typeface="Times New Roman" panose="02020603050405020304" pitchFamily="18" charset="0"/>
                <a:cs typeface="Times New Roman" panose="02020603050405020304" pitchFamily="18" charset="0"/>
              </a:rPr>
              <a:t>I have been working in this company for ten years. (The year of uttering the sentence is 2016).</a:t>
            </a:r>
          </a:p>
          <a:p>
            <a:pPr algn="just"/>
            <a:endParaRPr lang="en-US" dirty="0">
              <a:solidFill>
                <a:schemeClr val="tx1">
                  <a:lumMod val="95000"/>
                  <a:lumOff val="5000"/>
                </a:schemeClr>
              </a:solidFill>
              <a:latin typeface="Times New Roman" panose="02020603050405020304" pitchFamily="18" charset="0"/>
              <a:cs typeface="Times New Roman" panose="02020603050405020304" pitchFamily="18" charset="0"/>
            </a:endParaRPr>
          </a:p>
          <a:p>
            <a:pPr algn="just"/>
            <a:r>
              <a:rPr lang="en-US"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b="1" dirty="0">
                <a:solidFill>
                  <a:schemeClr val="tx1">
                    <a:lumMod val="95000"/>
                    <a:lumOff val="5000"/>
                  </a:schemeClr>
                </a:solidFill>
                <a:latin typeface="Times New Roman" panose="02020603050405020304" pitchFamily="18" charset="0"/>
                <a:cs typeface="Times New Roman" panose="02020603050405020304" pitchFamily="18" charset="0"/>
              </a:rPr>
              <a:t>I</a:t>
            </a:r>
            <a:r>
              <a:rPr lang="en-US" dirty="0">
                <a:solidFill>
                  <a:schemeClr val="tx1">
                    <a:lumMod val="95000"/>
                    <a:lumOff val="5000"/>
                  </a:schemeClr>
                </a:solidFill>
                <a:latin typeface="Times New Roman" panose="02020603050405020304" pitchFamily="18" charset="0"/>
                <a:cs typeface="Times New Roman" panose="02020603050405020304" pitchFamily="18" charset="0"/>
              </a:rPr>
              <a:t>: the actor referring to the speaker; the pronoun I do not indicate the speaker’s gender, age, etc., but we can guess that his/her age is over twenty-eight.</a:t>
            </a:r>
          </a:p>
          <a:p>
            <a:pPr algn="just"/>
            <a:r>
              <a:rPr lang="en-US"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b="1" dirty="0">
                <a:solidFill>
                  <a:schemeClr val="tx1">
                    <a:lumMod val="95000"/>
                    <a:lumOff val="5000"/>
                  </a:schemeClr>
                </a:solidFill>
                <a:latin typeface="Times New Roman" panose="02020603050405020304" pitchFamily="18" charset="0"/>
                <a:cs typeface="Times New Roman" panose="02020603050405020304" pitchFamily="18" charset="0"/>
              </a:rPr>
              <a:t>have been working</a:t>
            </a:r>
            <a:r>
              <a:rPr lang="en-US" dirty="0">
                <a:solidFill>
                  <a:schemeClr val="tx1">
                    <a:lumMod val="95000"/>
                    <a:lumOff val="5000"/>
                  </a:schemeClr>
                </a:solidFill>
                <a:latin typeface="Times New Roman" panose="02020603050405020304" pitchFamily="18" charset="0"/>
                <a:cs typeface="Times New Roman" panose="02020603050405020304" pitchFamily="18" charset="0"/>
              </a:rPr>
              <a:t>: work means to do a job that needs a physical or mental effort to earn money. From its position in the sentence, it is a verb in the continuous perfect tense, so the aspect is perfect progressive, emphasizing that the speaker started working in the company in 2006 and is still working at the moment of uttering his/her sentence.</a:t>
            </a:r>
          </a:p>
          <a:p>
            <a:pPr algn="just"/>
            <a:r>
              <a:rPr lang="en-US"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b="1" dirty="0">
                <a:solidFill>
                  <a:schemeClr val="tx1">
                    <a:lumMod val="95000"/>
                    <a:lumOff val="5000"/>
                  </a:schemeClr>
                </a:solidFill>
                <a:latin typeface="Times New Roman" panose="02020603050405020304" pitchFamily="18" charset="0"/>
                <a:cs typeface="Times New Roman" panose="02020603050405020304" pitchFamily="18" charset="0"/>
              </a:rPr>
              <a:t>in this company</a:t>
            </a:r>
            <a:r>
              <a:rPr lang="en-US" dirty="0">
                <a:solidFill>
                  <a:schemeClr val="tx1">
                    <a:lumMod val="95000"/>
                    <a:lumOff val="5000"/>
                  </a:schemeClr>
                </a:solidFill>
                <a:latin typeface="Times New Roman" panose="02020603050405020304" pitchFamily="18" charset="0"/>
                <a:cs typeface="Times New Roman" panose="02020603050405020304" pitchFamily="18" charset="0"/>
              </a:rPr>
              <a:t>: company means a business organization selling goods or services. The demonstrative pronoun along with the preposition in means that the speaker works in the company that has been mentioned earlier by him/her or by the addressee, or it might be the place of uttering his/her sentence.</a:t>
            </a:r>
            <a:endParaRPr lang="en-US" b="1" dirty="0">
              <a:solidFill>
                <a:schemeClr val="tx1">
                  <a:lumMod val="95000"/>
                  <a:lumOff val="5000"/>
                </a:schemeClr>
              </a:solidFill>
              <a:latin typeface="Times New Roman" panose="02020603050405020304" pitchFamily="18" charset="0"/>
              <a:cs typeface="Times New Roman" panose="02020603050405020304" pitchFamily="18" charset="0"/>
            </a:endParaRPr>
          </a:p>
          <a:p>
            <a:pPr algn="just"/>
            <a:r>
              <a:rPr lang="en-US" b="1" dirty="0">
                <a:solidFill>
                  <a:schemeClr val="tx1">
                    <a:lumMod val="95000"/>
                    <a:lumOff val="5000"/>
                  </a:schemeClr>
                </a:solidFill>
                <a:latin typeface="Times New Roman" panose="02020603050405020304" pitchFamily="18" charset="0"/>
                <a:cs typeface="Times New Roman" panose="02020603050405020304" pitchFamily="18" charset="0"/>
              </a:rPr>
              <a:t>• for ten years</a:t>
            </a:r>
            <a:r>
              <a:rPr lang="en-US" dirty="0">
                <a:solidFill>
                  <a:schemeClr val="tx1">
                    <a:lumMod val="95000"/>
                    <a:lumOff val="5000"/>
                  </a:schemeClr>
                </a:solidFill>
                <a:latin typeface="Times New Roman" panose="02020603050405020304" pitchFamily="18" charset="0"/>
                <a:cs typeface="Times New Roman" panose="02020603050405020304" pitchFamily="18" charset="0"/>
              </a:rPr>
              <a:t>: covering the whole period from 2006 up to 2016.</a:t>
            </a:r>
          </a:p>
        </p:txBody>
      </p:sp>
    </p:spTree>
    <p:extLst>
      <p:ext uri="{BB962C8B-B14F-4D97-AF65-F5344CB8AC3E}">
        <p14:creationId xmlns:p14="http://schemas.microsoft.com/office/powerpoint/2010/main" val="35367147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831947-E0D8-8E11-A239-C2988A81D62E}"/>
              </a:ext>
            </a:extLst>
          </p:cNvPr>
          <p:cNvSpPr>
            <a:spLocks noGrp="1"/>
          </p:cNvSpPr>
          <p:nvPr>
            <p:ph type="ctrTitle"/>
          </p:nvPr>
        </p:nvSpPr>
        <p:spPr>
          <a:xfrm>
            <a:off x="12848253" y="485192"/>
            <a:ext cx="410546" cy="3565644"/>
          </a:xfrm>
        </p:spPr>
        <p:txBody>
          <a:bodyPr/>
          <a:lstStyle/>
          <a:p>
            <a:endParaRPr lang="en-US" dirty="0"/>
          </a:p>
        </p:txBody>
      </p:sp>
      <p:sp>
        <p:nvSpPr>
          <p:cNvPr id="3" name="Subtitle 2">
            <a:extLst>
              <a:ext uri="{FF2B5EF4-FFF2-40B4-BE49-F238E27FC236}">
                <a16:creationId xmlns:a16="http://schemas.microsoft.com/office/drawing/2014/main" id="{0F2FD2E9-9994-2970-16A5-2E21F54D6734}"/>
              </a:ext>
            </a:extLst>
          </p:cNvPr>
          <p:cNvSpPr>
            <a:spLocks noGrp="1"/>
          </p:cNvSpPr>
          <p:nvPr>
            <p:ph type="subTitle" idx="1"/>
          </p:nvPr>
        </p:nvSpPr>
        <p:spPr>
          <a:xfrm>
            <a:off x="727788" y="242597"/>
            <a:ext cx="9657183" cy="6288832"/>
          </a:xfrm>
        </p:spPr>
        <p:txBody>
          <a:bodyPr>
            <a:normAutofit/>
          </a:bodyPr>
          <a:lstStyle/>
          <a:p>
            <a:pPr algn="just"/>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Giving full consideration to the meanings of the parts of the above sentence and the way they are ordered to form such a sentence on the one hand, and paying extra attention to the linguistic and stylistic norms of the target language on the other, a well-trained translator may suggest a translation like this:</a:t>
            </a:r>
          </a:p>
          <a:p>
            <a:r>
              <a:rPr lang="ar-IQ" sz="2000" b="1" i="1" dirty="0">
                <a:solidFill>
                  <a:schemeClr val="tx1">
                    <a:lumMod val="95000"/>
                    <a:lumOff val="5000"/>
                  </a:schemeClr>
                </a:solidFill>
                <a:latin typeface="Times New Roman" panose="02020603050405020304" pitchFamily="18" charset="0"/>
                <a:cs typeface="Times New Roman" panose="02020603050405020304" pitchFamily="18" charset="0"/>
              </a:rPr>
              <a:t>منذُ عشر سنواتٍ وأنا أعملُ في هذه الشركة.</a:t>
            </a:r>
          </a:p>
          <a:p>
            <a:pPr algn="just"/>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Or</a:t>
            </a:r>
          </a:p>
          <a:p>
            <a:r>
              <a:rPr lang="ar-IQ" sz="2000" b="1" i="1" dirty="0">
                <a:solidFill>
                  <a:schemeClr val="tx1">
                    <a:lumMod val="95000"/>
                    <a:lumOff val="5000"/>
                  </a:schemeClr>
                </a:solidFill>
                <a:latin typeface="Times New Roman" panose="02020603050405020304" pitchFamily="18" charset="0"/>
                <a:cs typeface="Times New Roman" panose="02020603050405020304" pitchFamily="18" charset="0"/>
              </a:rPr>
              <a:t>لا أزالُ أعملُ في هذه الشركة منذ عشر سنوات.</a:t>
            </a:r>
          </a:p>
          <a:p>
            <a:pPr algn="just"/>
            <a:r>
              <a:rPr lang="en-US" sz="2000" b="1" dirty="0">
                <a:solidFill>
                  <a:schemeClr val="tx1">
                    <a:lumMod val="95000"/>
                    <a:lumOff val="5000"/>
                  </a:schemeClr>
                </a:solidFill>
                <a:latin typeface="Times New Roman" panose="02020603050405020304" pitchFamily="18" charset="0"/>
                <a:cs typeface="Times New Roman" panose="02020603050405020304" pitchFamily="18" charset="0"/>
              </a:rPr>
              <a:t>The idiom principle</a:t>
            </a:r>
          </a:p>
          <a:p>
            <a:pPr algn="just"/>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According to (</a:t>
            </a:r>
            <a:r>
              <a:rPr lang="en-US" sz="2000" b="1" dirty="0">
                <a:solidFill>
                  <a:schemeClr val="tx1">
                    <a:lumMod val="95000"/>
                    <a:lumOff val="5000"/>
                  </a:schemeClr>
                </a:solidFill>
                <a:latin typeface="Times New Roman" panose="02020603050405020304" pitchFamily="18" charset="0"/>
                <a:cs typeface="Times New Roman" panose="02020603050405020304" pitchFamily="18" charset="0"/>
              </a:rPr>
              <a:t>Sinclair 1991: 110</a:t>
            </a: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 the idiom principle, a language user “</a:t>
            </a:r>
            <a:r>
              <a:rPr lang="en-US" sz="2000" b="1" dirty="0">
                <a:solidFill>
                  <a:schemeClr val="tx1">
                    <a:lumMod val="95000"/>
                    <a:lumOff val="5000"/>
                  </a:schemeClr>
                </a:solidFill>
                <a:latin typeface="Times New Roman" panose="02020603050405020304" pitchFamily="18" charset="0"/>
                <a:cs typeface="Times New Roman" panose="02020603050405020304" pitchFamily="18" charset="0"/>
              </a:rPr>
              <a:t>has a large number of semi-</a:t>
            </a:r>
            <a:r>
              <a:rPr lang="en-US" sz="2000" b="1" dirty="0" err="1">
                <a:solidFill>
                  <a:schemeClr val="tx1">
                    <a:lumMod val="95000"/>
                    <a:lumOff val="5000"/>
                  </a:schemeClr>
                </a:solidFill>
                <a:latin typeface="Times New Roman" panose="02020603050405020304" pitchFamily="18" charset="0"/>
                <a:cs typeface="Times New Roman" panose="02020603050405020304" pitchFamily="18" charset="0"/>
              </a:rPr>
              <a:t>preconstructed</a:t>
            </a:r>
            <a:r>
              <a:rPr lang="en-US" sz="2000" b="1" dirty="0">
                <a:solidFill>
                  <a:schemeClr val="tx1">
                    <a:lumMod val="95000"/>
                    <a:lumOff val="5000"/>
                  </a:schemeClr>
                </a:solidFill>
                <a:latin typeface="Times New Roman" panose="02020603050405020304" pitchFamily="18" charset="0"/>
                <a:cs typeface="Times New Roman" panose="02020603050405020304" pitchFamily="18" charset="0"/>
              </a:rPr>
              <a:t> phrases that constitute single choices, even though they might appear to be analyzable into segments</a:t>
            </a: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a:t>
            </a:r>
          </a:p>
          <a:p>
            <a:pPr algn="just"/>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For example, the word </a:t>
            </a:r>
            <a:r>
              <a:rPr lang="en-US" sz="2000" b="1" dirty="0">
                <a:solidFill>
                  <a:schemeClr val="tx1">
                    <a:lumMod val="95000"/>
                    <a:lumOff val="5000"/>
                  </a:schemeClr>
                </a:solidFill>
                <a:latin typeface="Times New Roman" panose="02020603050405020304" pitchFamily="18" charset="0"/>
                <a:cs typeface="Times New Roman" panose="02020603050405020304" pitchFamily="18" charset="0"/>
              </a:rPr>
              <a:t>cheese</a:t>
            </a: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 has a relationship with words like </a:t>
            </a:r>
            <a:r>
              <a:rPr lang="en-US" sz="2000" b="1" dirty="0">
                <a:solidFill>
                  <a:schemeClr val="tx1">
                    <a:lumMod val="95000"/>
                    <a:lumOff val="5000"/>
                  </a:schemeClr>
                </a:solidFill>
                <a:latin typeface="Times New Roman" panose="02020603050405020304" pitchFamily="18" charset="0"/>
                <a:cs typeface="Times New Roman" panose="02020603050405020304" pitchFamily="18" charset="0"/>
              </a:rPr>
              <a:t>butter, milk, yogurt</a:t>
            </a: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 and so on as they are all parts of dairy products. Therefore, in a sentence like this:</a:t>
            </a:r>
          </a:p>
          <a:p>
            <a:pPr algn="just"/>
            <a:r>
              <a:rPr lang="en-US" sz="2000" b="1" i="1" dirty="0">
                <a:solidFill>
                  <a:schemeClr val="tx1">
                    <a:lumMod val="95000"/>
                    <a:lumOff val="5000"/>
                  </a:schemeClr>
                </a:solidFill>
                <a:latin typeface="Times New Roman" panose="02020603050405020304" pitchFamily="18" charset="0"/>
                <a:cs typeface="Times New Roman" panose="02020603050405020304" pitchFamily="18" charset="0"/>
              </a:rPr>
              <a:t>I will have (some cheese, some butter,  some milk, some eggs, a cup of coffee, a cup of tea)  for breakfast.</a:t>
            </a:r>
          </a:p>
          <a:p>
            <a:pPr algn="just"/>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604467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831947-E0D8-8E11-A239-C2988A81D62E}"/>
              </a:ext>
            </a:extLst>
          </p:cNvPr>
          <p:cNvSpPr>
            <a:spLocks noGrp="1"/>
          </p:cNvSpPr>
          <p:nvPr>
            <p:ph type="ctrTitle"/>
          </p:nvPr>
        </p:nvSpPr>
        <p:spPr>
          <a:xfrm>
            <a:off x="12848253" y="485192"/>
            <a:ext cx="410546" cy="3565644"/>
          </a:xfrm>
        </p:spPr>
        <p:txBody>
          <a:bodyPr/>
          <a:lstStyle/>
          <a:p>
            <a:endParaRPr lang="en-US" dirty="0"/>
          </a:p>
        </p:txBody>
      </p:sp>
      <p:sp>
        <p:nvSpPr>
          <p:cNvPr id="3" name="Subtitle 2">
            <a:extLst>
              <a:ext uri="{FF2B5EF4-FFF2-40B4-BE49-F238E27FC236}">
                <a16:creationId xmlns:a16="http://schemas.microsoft.com/office/drawing/2014/main" id="{0F2FD2E9-9994-2970-16A5-2E21F54D6734}"/>
              </a:ext>
            </a:extLst>
          </p:cNvPr>
          <p:cNvSpPr>
            <a:spLocks noGrp="1"/>
          </p:cNvSpPr>
          <p:nvPr>
            <p:ph type="subTitle" idx="1"/>
          </p:nvPr>
        </p:nvSpPr>
        <p:spPr>
          <a:xfrm>
            <a:off x="727788" y="242597"/>
            <a:ext cx="9657183" cy="6288832"/>
          </a:xfrm>
        </p:spPr>
        <p:txBody>
          <a:bodyPr>
            <a:normAutofit/>
          </a:bodyPr>
          <a:lstStyle/>
          <a:p>
            <a:pPr algn="just"/>
            <a:endParaRPr lang="en-US" b="1" dirty="0">
              <a:latin typeface="Times New Roman" panose="02020603050405020304" pitchFamily="18" charset="0"/>
              <a:cs typeface="Times New Roman" panose="02020603050405020304" pitchFamily="18" charset="0"/>
            </a:endParaRPr>
          </a:p>
          <a:p>
            <a:pPr algn="just"/>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A native speaker expects expressions like some </a:t>
            </a:r>
            <a:r>
              <a:rPr lang="en-US" sz="2000" b="1" dirty="0">
                <a:solidFill>
                  <a:schemeClr val="tx1">
                    <a:lumMod val="95000"/>
                    <a:lumOff val="5000"/>
                  </a:schemeClr>
                </a:solidFill>
                <a:latin typeface="Times New Roman" panose="02020603050405020304" pitchFamily="18" charset="0"/>
                <a:cs typeface="Times New Roman" panose="02020603050405020304" pitchFamily="18" charset="0"/>
              </a:rPr>
              <a:t>cheese, some butter, some milk, some eggs, some milk, a cup of coffee, a cup of tea</a:t>
            </a: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 and the like to syntactically complete the sentence. Such a principle is known as “</a:t>
            </a:r>
            <a:r>
              <a:rPr lang="en-US" sz="2000" b="1" dirty="0">
                <a:solidFill>
                  <a:schemeClr val="tx1">
                    <a:lumMod val="95000"/>
                    <a:lumOff val="5000"/>
                  </a:schemeClr>
                </a:solidFill>
                <a:latin typeface="Times New Roman" panose="02020603050405020304" pitchFamily="18" charset="0"/>
                <a:cs typeface="Times New Roman" panose="02020603050405020304" pitchFamily="18" charset="0"/>
              </a:rPr>
              <a:t>slot-and-filler</a:t>
            </a: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 as it tells the reader/listener the basic restrictions on the possible choices of lexical items that can be utilized by a language user to syntactically fill in every slot identified in any given text (</a:t>
            </a:r>
            <a:r>
              <a:rPr lang="en-US" sz="2000" b="1" dirty="0">
                <a:solidFill>
                  <a:schemeClr val="tx1">
                    <a:lumMod val="95000"/>
                    <a:lumOff val="5000"/>
                  </a:schemeClr>
                </a:solidFill>
                <a:latin typeface="Times New Roman" panose="02020603050405020304" pitchFamily="18" charset="0"/>
                <a:cs typeface="Times New Roman" panose="02020603050405020304" pitchFamily="18" charset="0"/>
              </a:rPr>
              <a:t>Sinclair 1991: 109</a:t>
            </a: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a:t>
            </a:r>
          </a:p>
          <a:p>
            <a:pPr algn="just"/>
            <a:r>
              <a:rPr lang="en-US" sz="2000" b="1" i="1" dirty="0">
                <a:solidFill>
                  <a:schemeClr val="tx1">
                    <a:lumMod val="95000"/>
                    <a:lumOff val="5000"/>
                  </a:schemeClr>
                </a:solidFill>
                <a:latin typeface="Times New Roman" panose="02020603050405020304" pitchFamily="18" charset="0"/>
                <a:cs typeface="Times New Roman" panose="02020603050405020304" pitchFamily="18" charset="0"/>
              </a:rPr>
              <a:t>This is your grade on the exam, so don’t try to butter me up. You have to do your best if you don’t like your presentation to be just milk and water.</a:t>
            </a:r>
          </a:p>
          <a:p>
            <a:pPr algn="just"/>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b="1" dirty="0">
                <a:solidFill>
                  <a:schemeClr val="tx1">
                    <a:lumMod val="95000"/>
                    <a:lumOff val="5000"/>
                  </a:schemeClr>
                </a:solidFill>
                <a:latin typeface="Times New Roman" panose="02020603050405020304" pitchFamily="18" charset="0"/>
                <a:cs typeface="Times New Roman" panose="02020603050405020304" pitchFamily="18" charset="0"/>
              </a:rPr>
              <a:t>To butter up </a:t>
            </a: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means to </a:t>
            </a:r>
            <a:r>
              <a:rPr lang="en-US" sz="2000" b="1" dirty="0">
                <a:solidFill>
                  <a:schemeClr val="tx1">
                    <a:lumMod val="95000"/>
                    <a:lumOff val="5000"/>
                  </a:schemeClr>
                </a:solidFill>
                <a:latin typeface="Times New Roman" panose="02020603050405020304" pitchFamily="18" charset="0"/>
                <a:cs typeface="Times New Roman" panose="02020603050405020304" pitchFamily="18" charset="0"/>
              </a:rPr>
              <a:t>treat somebody nicely in hopes of receiving special favors.</a:t>
            </a: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 As for the second example, </a:t>
            </a:r>
            <a:r>
              <a:rPr lang="en-US" sz="2000" b="1" dirty="0">
                <a:solidFill>
                  <a:schemeClr val="tx1">
                    <a:lumMod val="95000"/>
                    <a:lumOff val="5000"/>
                  </a:schemeClr>
                </a:solidFill>
                <a:latin typeface="Times New Roman" panose="02020603050405020304" pitchFamily="18" charset="0"/>
                <a:cs typeface="Times New Roman" panose="02020603050405020304" pitchFamily="18" charset="0"/>
              </a:rPr>
              <a:t>milk and water </a:t>
            </a: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mean</a:t>
            </a:r>
            <a:r>
              <a:rPr lang="en-US" sz="2000" b="1" dirty="0">
                <a:solidFill>
                  <a:schemeClr val="tx1">
                    <a:lumMod val="95000"/>
                    <a:lumOff val="5000"/>
                  </a:schemeClr>
                </a:solidFill>
                <a:latin typeface="Times New Roman" panose="02020603050405020304" pitchFamily="18" charset="0"/>
                <a:cs typeface="Times New Roman" panose="02020603050405020304" pitchFamily="18" charset="0"/>
              </a:rPr>
              <a:t> weak</a:t>
            </a: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 Therefore, the meanings of </a:t>
            </a:r>
            <a:r>
              <a:rPr lang="en-US" sz="2000" b="1" dirty="0">
                <a:solidFill>
                  <a:schemeClr val="tx1">
                    <a:lumMod val="95000"/>
                    <a:lumOff val="5000"/>
                  </a:schemeClr>
                </a:solidFill>
                <a:latin typeface="Times New Roman" panose="02020603050405020304" pitchFamily="18" charset="0"/>
                <a:cs typeface="Times New Roman" panose="02020603050405020304" pitchFamily="18" charset="0"/>
              </a:rPr>
              <a:t>butter up and milk and water</a:t>
            </a: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 are not related directly to the denotative meanings of their receptive constituents, that is, </a:t>
            </a:r>
            <a:r>
              <a:rPr lang="en-US" sz="2000" b="1" dirty="0">
                <a:solidFill>
                  <a:schemeClr val="tx1">
                    <a:lumMod val="95000"/>
                    <a:lumOff val="5000"/>
                  </a:schemeClr>
                </a:solidFill>
                <a:latin typeface="Times New Roman" panose="02020603050405020304" pitchFamily="18" charset="0"/>
                <a:cs typeface="Times New Roman" panose="02020603050405020304" pitchFamily="18" charset="0"/>
              </a:rPr>
              <a:t>butter + up and milk + water.</a:t>
            </a:r>
          </a:p>
          <a:p>
            <a:pPr algn="just"/>
            <a:endParaRPr lang="en-US"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239063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831947-E0D8-8E11-A239-C2988A81D62E}"/>
              </a:ext>
            </a:extLst>
          </p:cNvPr>
          <p:cNvSpPr>
            <a:spLocks noGrp="1"/>
          </p:cNvSpPr>
          <p:nvPr>
            <p:ph type="ctrTitle"/>
          </p:nvPr>
        </p:nvSpPr>
        <p:spPr>
          <a:xfrm>
            <a:off x="12848253" y="485192"/>
            <a:ext cx="410546" cy="3565644"/>
          </a:xfrm>
        </p:spPr>
        <p:txBody>
          <a:bodyPr/>
          <a:lstStyle/>
          <a:p>
            <a:endParaRPr lang="en-US" dirty="0"/>
          </a:p>
        </p:txBody>
      </p:sp>
      <p:sp>
        <p:nvSpPr>
          <p:cNvPr id="3" name="Subtitle 2">
            <a:extLst>
              <a:ext uri="{FF2B5EF4-FFF2-40B4-BE49-F238E27FC236}">
                <a16:creationId xmlns:a16="http://schemas.microsoft.com/office/drawing/2014/main" id="{0F2FD2E9-9994-2970-16A5-2E21F54D6734}"/>
              </a:ext>
            </a:extLst>
          </p:cNvPr>
          <p:cNvSpPr>
            <a:spLocks noGrp="1"/>
          </p:cNvSpPr>
          <p:nvPr>
            <p:ph type="subTitle" idx="1"/>
          </p:nvPr>
        </p:nvSpPr>
        <p:spPr>
          <a:xfrm>
            <a:off x="727788" y="242597"/>
            <a:ext cx="9657183" cy="6288832"/>
          </a:xfrm>
        </p:spPr>
        <p:txBody>
          <a:bodyPr>
            <a:normAutofit/>
          </a:bodyPr>
          <a:lstStyle/>
          <a:p>
            <a:pPr algn="just"/>
            <a:r>
              <a:rPr lang="en-US" sz="2000" b="1" dirty="0">
                <a:solidFill>
                  <a:schemeClr val="tx1">
                    <a:lumMod val="95000"/>
                    <a:lumOff val="5000"/>
                  </a:schemeClr>
                </a:solidFill>
                <a:latin typeface="Times New Roman" panose="02020603050405020304" pitchFamily="18" charset="0"/>
                <a:cs typeface="Times New Roman" panose="02020603050405020304" pitchFamily="18" charset="0"/>
              </a:rPr>
              <a:t>Idioms versus collocations</a:t>
            </a:r>
          </a:p>
          <a:p>
            <a:pPr algn="just"/>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Unlike </a:t>
            </a:r>
            <a:r>
              <a:rPr lang="en-US" sz="2000" b="1" dirty="0">
                <a:solidFill>
                  <a:schemeClr val="tx1">
                    <a:lumMod val="95000"/>
                    <a:lumOff val="5000"/>
                  </a:schemeClr>
                </a:solidFill>
                <a:latin typeface="Times New Roman" panose="02020603050405020304" pitchFamily="18" charset="0"/>
                <a:cs typeface="Times New Roman" panose="02020603050405020304" pitchFamily="18" charset="0"/>
              </a:rPr>
              <a:t>collocations</a:t>
            </a: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 which “</a:t>
            </a:r>
            <a:r>
              <a:rPr lang="en-US" sz="2000" b="1" dirty="0">
                <a:solidFill>
                  <a:schemeClr val="tx1">
                    <a:lumMod val="95000"/>
                    <a:lumOff val="5000"/>
                  </a:schemeClr>
                </a:solidFill>
                <a:latin typeface="Times New Roman" panose="02020603050405020304" pitchFamily="18" charset="0"/>
                <a:cs typeface="Times New Roman" panose="02020603050405020304" pitchFamily="18" charset="0"/>
              </a:rPr>
              <a:t>are fairly flexible patterns of language which allow several variations in the form</a:t>
            </a: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b="1" dirty="0">
                <a:solidFill>
                  <a:schemeClr val="tx1">
                    <a:lumMod val="95000"/>
                    <a:lumOff val="5000"/>
                  </a:schemeClr>
                </a:solidFill>
                <a:latin typeface="Times New Roman" panose="02020603050405020304" pitchFamily="18" charset="0"/>
                <a:cs typeface="Times New Roman" panose="02020603050405020304" pitchFamily="18" charset="0"/>
              </a:rPr>
              <a:t>idioms</a:t>
            </a: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 allow no variation (</a:t>
            </a:r>
            <a:r>
              <a:rPr lang="en-US" sz="2000" b="1" dirty="0">
                <a:solidFill>
                  <a:schemeClr val="tx1">
                    <a:lumMod val="95000"/>
                    <a:lumOff val="5000"/>
                  </a:schemeClr>
                </a:solidFill>
                <a:latin typeface="Times New Roman" panose="02020603050405020304" pitchFamily="18" charset="0"/>
                <a:cs typeface="Times New Roman" panose="02020603050405020304" pitchFamily="18" charset="0"/>
              </a:rPr>
              <a:t>Baker 1992: 63</a:t>
            </a: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 According to (</a:t>
            </a:r>
            <a:r>
              <a:rPr lang="en-US" sz="2000" b="1" dirty="0">
                <a:solidFill>
                  <a:schemeClr val="tx1">
                    <a:lumMod val="95000"/>
                    <a:lumOff val="5000"/>
                  </a:schemeClr>
                </a:solidFill>
                <a:latin typeface="Times New Roman" panose="02020603050405020304" pitchFamily="18" charset="0"/>
                <a:cs typeface="Times New Roman" panose="02020603050405020304" pitchFamily="18" charset="0"/>
              </a:rPr>
              <a:t>Carter 1998: 65</a:t>
            </a: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 Idiomatic expressions allow almost no variation in the form under normal circumstances and present particular difficulties because they are restricted collocations that cannot normally be understood from the literal meaning of the words that make them up. </a:t>
            </a:r>
          </a:p>
          <a:p>
            <a:pPr algn="just"/>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To understand the meaning of an idiomatic expression, language users and translators cannot rely on the open choice principle, that is to say, relying on the meanings of its components. For example:</a:t>
            </a:r>
          </a:p>
          <a:p>
            <a:pPr algn="just"/>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b="1" dirty="0">
                <a:solidFill>
                  <a:schemeClr val="tx1">
                    <a:lumMod val="95000"/>
                    <a:lumOff val="5000"/>
                  </a:schemeClr>
                </a:solidFill>
                <a:latin typeface="Times New Roman" panose="02020603050405020304" pitchFamily="18" charset="0"/>
                <a:cs typeface="Times New Roman" panose="02020603050405020304" pitchFamily="18" charset="0"/>
              </a:rPr>
              <a:t>to break a leg</a:t>
            </a:r>
          </a:p>
          <a:p>
            <a:pPr algn="just"/>
            <a:r>
              <a:rPr lang="en-US" sz="2000" b="1" dirty="0">
                <a:solidFill>
                  <a:schemeClr val="tx1">
                    <a:lumMod val="95000"/>
                    <a:lumOff val="5000"/>
                  </a:schemeClr>
                </a:solidFill>
                <a:latin typeface="Times New Roman" panose="02020603050405020304" pitchFamily="18" charset="0"/>
                <a:cs typeface="Times New Roman" panose="02020603050405020304" pitchFamily="18" charset="0"/>
              </a:rPr>
              <a:t>• A piece of cake</a:t>
            </a:r>
          </a:p>
          <a:p>
            <a:pPr algn="just"/>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cannot be modified into something like</a:t>
            </a:r>
          </a:p>
          <a:p>
            <a:pPr algn="just"/>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b="1" dirty="0">
                <a:solidFill>
                  <a:schemeClr val="tx1">
                    <a:lumMod val="95000"/>
                    <a:lumOff val="5000"/>
                  </a:schemeClr>
                </a:solidFill>
                <a:latin typeface="Times New Roman" panose="02020603050405020304" pitchFamily="18" charset="0"/>
                <a:cs typeface="Times New Roman" panose="02020603050405020304" pitchFamily="18" charset="0"/>
              </a:rPr>
              <a:t>Not literary breaking your leg (good luck)</a:t>
            </a:r>
          </a:p>
          <a:p>
            <a:pPr algn="just"/>
            <a:r>
              <a:rPr lang="en-US" sz="2000" b="1" dirty="0">
                <a:solidFill>
                  <a:schemeClr val="tx1">
                    <a:lumMod val="95000"/>
                    <a:lumOff val="5000"/>
                  </a:schemeClr>
                </a:solidFill>
                <a:latin typeface="Times New Roman" panose="02020603050405020304" pitchFamily="18" charset="0"/>
                <a:cs typeface="Times New Roman" panose="02020603050405020304" pitchFamily="18" charset="0"/>
              </a:rPr>
              <a:t>• Not literary A piece of cake (something is easy)</a:t>
            </a:r>
          </a:p>
          <a:p>
            <a:pPr algn="just"/>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947892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831947-E0D8-8E11-A239-C2988A81D62E}"/>
              </a:ext>
            </a:extLst>
          </p:cNvPr>
          <p:cNvSpPr>
            <a:spLocks noGrp="1"/>
          </p:cNvSpPr>
          <p:nvPr>
            <p:ph type="ctrTitle"/>
          </p:nvPr>
        </p:nvSpPr>
        <p:spPr>
          <a:xfrm>
            <a:off x="12848253" y="485192"/>
            <a:ext cx="410546" cy="3565644"/>
          </a:xfrm>
        </p:spPr>
        <p:txBody>
          <a:bodyPr/>
          <a:lstStyle/>
          <a:p>
            <a:endParaRPr lang="en-US" dirty="0"/>
          </a:p>
        </p:txBody>
      </p:sp>
      <p:sp>
        <p:nvSpPr>
          <p:cNvPr id="3" name="Subtitle 2">
            <a:extLst>
              <a:ext uri="{FF2B5EF4-FFF2-40B4-BE49-F238E27FC236}">
                <a16:creationId xmlns:a16="http://schemas.microsoft.com/office/drawing/2014/main" id="{0F2FD2E9-9994-2970-16A5-2E21F54D6734}"/>
              </a:ext>
            </a:extLst>
          </p:cNvPr>
          <p:cNvSpPr>
            <a:spLocks noGrp="1"/>
          </p:cNvSpPr>
          <p:nvPr>
            <p:ph type="subTitle" idx="1"/>
          </p:nvPr>
        </p:nvSpPr>
        <p:spPr>
          <a:xfrm>
            <a:off x="727788" y="242597"/>
            <a:ext cx="9657183" cy="6288832"/>
          </a:xfrm>
        </p:spPr>
        <p:txBody>
          <a:bodyPr>
            <a:normAutofit lnSpcReduction="10000"/>
          </a:bodyPr>
          <a:lstStyle/>
          <a:p>
            <a:pPr algn="just"/>
            <a:r>
              <a:rPr lang="en-US" dirty="0">
                <a:solidFill>
                  <a:schemeClr val="tx1">
                    <a:lumMod val="95000"/>
                    <a:lumOff val="5000"/>
                  </a:schemeClr>
                </a:solidFill>
                <a:latin typeface="Times New Roman" panose="02020603050405020304" pitchFamily="18" charset="0"/>
                <a:cs typeface="Times New Roman" panose="02020603050405020304" pitchFamily="18" charset="0"/>
              </a:rPr>
              <a:t>Collocation, on the other hand, means the tendency of </a:t>
            </a:r>
            <a:r>
              <a:rPr lang="en-US" b="1" dirty="0">
                <a:solidFill>
                  <a:schemeClr val="tx1">
                    <a:lumMod val="95000"/>
                    <a:lumOff val="5000"/>
                  </a:schemeClr>
                </a:solidFill>
                <a:latin typeface="Times New Roman" panose="02020603050405020304" pitchFamily="18" charset="0"/>
                <a:cs typeface="Times New Roman" panose="02020603050405020304" pitchFamily="18" charset="0"/>
              </a:rPr>
              <a:t>two or more lexical items to co-occur together </a:t>
            </a:r>
            <a:r>
              <a:rPr lang="en-US" dirty="0">
                <a:solidFill>
                  <a:schemeClr val="tx1">
                    <a:lumMod val="95000"/>
                    <a:lumOff val="5000"/>
                  </a:schemeClr>
                </a:solidFill>
                <a:latin typeface="Times New Roman" panose="02020603050405020304" pitchFamily="18" charset="0"/>
                <a:cs typeface="Times New Roman" panose="02020603050405020304" pitchFamily="18" charset="0"/>
              </a:rPr>
              <a:t>in certain contexts. Adjectives like </a:t>
            </a:r>
            <a:r>
              <a:rPr lang="en-US" b="1" i="1" dirty="0">
                <a:solidFill>
                  <a:schemeClr val="tx1">
                    <a:lumMod val="95000"/>
                    <a:lumOff val="5000"/>
                  </a:schemeClr>
                </a:solidFill>
                <a:latin typeface="Times New Roman" panose="02020603050405020304" pitchFamily="18" charset="0"/>
                <a:cs typeface="Times New Roman" panose="02020603050405020304" pitchFamily="18" charset="0"/>
              </a:rPr>
              <a:t>fast and quick</a:t>
            </a:r>
            <a:r>
              <a:rPr lang="en-US" dirty="0">
                <a:solidFill>
                  <a:schemeClr val="tx1">
                    <a:lumMod val="95000"/>
                    <a:lumOff val="5000"/>
                  </a:schemeClr>
                </a:solidFill>
                <a:latin typeface="Times New Roman" panose="02020603050405020304" pitchFamily="18" charset="0"/>
                <a:cs typeface="Times New Roman" panose="02020603050405020304" pitchFamily="18" charset="0"/>
              </a:rPr>
              <a:t>, for instance, are synonyms as they share the sense of “</a:t>
            </a:r>
            <a:r>
              <a:rPr lang="en-US" b="1" dirty="0">
                <a:solidFill>
                  <a:schemeClr val="tx1">
                    <a:lumMod val="95000"/>
                    <a:lumOff val="5000"/>
                  </a:schemeClr>
                </a:solidFill>
                <a:latin typeface="Times New Roman" panose="02020603050405020304" pitchFamily="18" charset="0"/>
                <a:cs typeface="Times New Roman" panose="02020603050405020304" pitchFamily="18" charset="0"/>
              </a:rPr>
              <a:t>doing something at speed</a:t>
            </a:r>
            <a:r>
              <a:rPr lang="en-US" dirty="0">
                <a:solidFill>
                  <a:schemeClr val="tx1">
                    <a:lumMod val="95000"/>
                    <a:lumOff val="5000"/>
                  </a:schemeClr>
                </a:solidFill>
                <a:latin typeface="Times New Roman" panose="02020603050405020304" pitchFamily="18" charset="0"/>
                <a:cs typeface="Times New Roman" panose="02020603050405020304" pitchFamily="18" charset="0"/>
              </a:rPr>
              <a:t>”. However, the adjective </a:t>
            </a:r>
            <a:r>
              <a:rPr lang="en-US" b="1" i="1" dirty="0">
                <a:solidFill>
                  <a:schemeClr val="tx1">
                    <a:lumMod val="95000"/>
                    <a:lumOff val="5000"/>
                  </a:schemeClr>
                </a:solidFill>
                <a:latin typeface="Times New Roman" panose="02020603050405020304" pitchFamily="18" charset="0"/>
                <a:cs typeface="Times New Roman" panose="02020603050405020304" pitchFamily="18" charset="0"/>
              </a:rPr>
              <a:t>fast</a:t>
            </a:r>
            <a:r>
              <a:rPr lang="en-US" dirty="0">
                <a:solidFill>
                  <a:schemeClr val="tx1">
                    <a:lumMod val="95000"/>
                    <a:lumOff val="5000"/>
                  </a:schemeClr>
                </a:solidFill>
                <a:latin typeface="Times New Roman" panose="02020603050405020304" pitchFamily="18" charset="0"/>
                <a:cs typeface="Times New Roman" panose="02020603050405020304" pitchFamily="18" charset="0"/>
              </a:rPr>
              <a:t> collocates well with nouns like </a:t>
            </a:r>
            <a:r>
              <a:rPr lang="en-US" b="1" i="1" dirty="0">
                <a:solidFill>
                  <a:schemeClr val="tx1">
                    <a:lumMod val="95000"/>
                    <a:lumOff val="5000"/>
                  </a:schemeClr>
                </a:solidFill>
                <a:latin typeface="Times New Roman" panose="02020603050405020304" pitchFamily="18" charset="0"/>
                <a:cs typeface="Times New Roman" panose="02020603050405020304" pitchFamily="18" charset="0"/>
              </a:rPr>
              <a:t>food</a:t>
            </a:r>
            <a:r>
              <a:rPr lang="en-US" dirty="0">
                <a:solidFill>
                  <a:schemeClr val="tx1">
                    <a:lumMod val="95000"/>
                    <a:lumOff val="5000"/>
                  </a:schemeClr>
                </a:solidFill>
                <a:latin typeface="Times New Roman" panose="02020603050405020304" pitchFamily="18" charset="0"/>
                <a:cs typeface="Times New Roman" panose="02020603050405020304" pitchFamily="18" charset="0"/>
              </a:rPr>
              <a:t> and </a:t>
            </a:r>
            <a:r>
              <a:rPr lang="en-US" b="1" i="1" dirty="0">
                <a:solidFill>
                  <a:schemeClr val="tx1">
                    <a:lumMod val="95000"/>
                    <a:lumOff val="5000"/>
                  </a:schemeClr>
                </a:solidFill>
                <a:latin typeface="Times New Roman" panose="02020603050405020304" pitchFamily="18" charset="0"/>
                <a:cs typeface="Times New Roman" panose="02020603050405020304" pitchFamily="18" charset="0"/>
              </a:rPr>
              <a:t>train</a:t>
            </a:r>
            <a:r>
              <a:rPr lang="en-US" dirty="0">
                <a:solidFill>
                  <a:schemeClr val="tx1">
                    <a:lumMod val="95000"/>
                    <a:lumOff val="5000"/>
                  </a:schemeClr>
                </a:solidFill>
                <a:latin typeface="Times New Roman" panose="02020603050405020304" pitchFamily="18" charset="0"/>
                <a:cs typeface="Times New Roman" panose="02020603050405020304" pitchFamily="18" charset="0"/>
              </a:rPr>
              <a:t>, but not </a:t>
            </a:r>
            <a:r>
              <a:rPr lang="en-US" b="1" i="1" dirty="0">
                <a:solidFill>
                  <a:schemeClr val="tx1">
                    <a:lumMod val="95000"/>
                    <a:lumOff val="5000"/>
                  </a:schemeClr>
                </a:solidFill>
                <a:latin typeface="Times New Roman" panose="02020603050405020304" pitchFamily="18" charset="0"/>
                <a:cs typeface="Times New Roman" panose="02020603050405020304" pitchFamily="18" charset="0"/>
              </a:rPr>
              <a:t>meal</a:t>
            </a:r>
            <a:r>
              <a:rPr lang="en-US" dirty="0">
                <a:solidFill>
                  <a:schemeClr val="tx1">
                    <a:lumMod val="95000"/>
                    <a:lumOff val="5000"/>
                  </a:schemeClr>
                </a:solidFill>
                <a:latin typeface="Times New Roman" panose="02020603050405020304" pitchFamily="18" charset="0"/>
                <a:cs typeface="Times New Roman" panose="02020603050405020304" pitchFamily="18" charset="0"/>
              </a:rPr>
              <a:t> or </a:t>
            </a:r>
            <a:r>
              <a:rPr lang="en-US" b="1" i="1" dirty="0">
                <a:solidFill>
                  <a:schemeClr val="tx1">
                    <a:lumMod val="95000"/>
                    <a:lumOff val="5000"/>
                  </a:schemeClr>
                </a:solidFill>
                <a:latin typeface="Times New Roman" panose="02020603050405020304" pitchFamily="18" charset="0"/>
                <a:cs typeface="Times New Roman" panose="02020603050405020304" pitchFamily="18" charset="0"/>
              </a:rPr>
              <a:t>shower</a:t>
            </a:r>
            <a:r>
              <a:rPr lang="en-US" dirty="0">
                <a:solidFill>
                  <a:schemeClr val="tx1">
                    <a:lumMod val="95000"/>
                    <a:lumOff val="5000"/>
                  </a:schemeClr>
                </a:solidFill>
                <a:latin typeface="Times New Roman" panose="02020603050405020304" pitchFamily="18" charset="0"/>
                <a:cs typeface="Times New Roman" panose="02020603050405020304" pitchFamily="18" charset="0"/>
              </a:rPr>
              <a:t>, while the adjective </a:t>
            </a:r>
            <a:r>
              <a:rPr lang="en-US" b="1" i="1" dirty="0">
                <a:solidFill>
                  <a:schemeClr val="tx1">
                    <a:lumMod val="95000"/>
                    <a:lumOff val="5000"/>
                  </a:schemeClr>
                </a:solidFill>
                <a:latin typeface="Times New Roman" panose="02020603050405020304" pitchFamily="18" charset="0"/>
                <a:cs typeface="Times New Roman" panose="02020603050405020304" pitchFamily="18" charset="0"/>
              </a:rPr>
              <a:t>quick</a:t>
            </a:r>
            <a:r>
              <a:rPr lang="en-US" dirty="0">
                <a:solidFill>
                  <a:schemeClr val="tx1">
                    <a:lumMod val="95000"/>
                    <a:lumOff val="5000"/>
                  </a:schemeClr>
                </a:solidFill>
                <a:latin typeface="Times New Roman" panose="02020603050405020304" pitchFamily="18" charset="0"/>
                <a:cs typeface="Times New Roman" panose="02020603050405020304" pitchFamily="18" charset="0"/>
              </a:rPr>
              <a:t> collocates well with nouns like </a:t>
            </a:r>
            <a:r>
              <a:rPr lang="en-US" b="1" i="1" dirty="0">
                <a:solidFill>
                  <a:schemeClr val="tx1">
                    <a:lumMod val="95000"/>
                    <a:lumOff val="5000"/>
                  </a:schemeClr>
                </a:solidFill>
                <a:latin typeface="Times New Roman" panose="02020603050405020304" pitchFamily="18" charset="0"/>
                <a:cs typeface="Times New Roman" panose="02020603050405020304" pitchFamily="18" charset="0"/>
              </a:rPr>
              <a:t>meal</a:t>
            </a:r>
            <a:r>
              <a:rPr lang="en-US" dirty="0">
                <a:solidFill>
                  <a:schemeClr val="tx1">
                    <a:lumMod val="95000"/>
                    <a:lumOff val="5000"/>
                  </a:schemeClr>
                </a:solidFill>
                <a:latin typeface="Times New Roman" panose="02020603050405020304" pitchFamily="18" charset="0"/>
                <a:cs typeface="Times New Roman" panose="02020603050405020304" pitchFamily="18" charset="0"/>
              </a:rPr>
              <a:t> and </a:t>
            </a:r>
            <a:r>
              <a:rPr lang="en-US" b="1" i="1" dirty="0">
                <a:solidFill>
                  <a:schemeClr val="tx1">
                    <a:lumMod val="95000"/>
                    <a:lumOff val="5000"/>
                  </a:schemeClr>
                </a:solidFill>
                <a:latin typeface="Times New Roman" panose="02020603050405020304" pitchFamily="18" charset="0"/>
                <a:cs typeface="Times New Roman" panose="02020603050405020304" pitchFamily="18" charset="0"/>
              </a:rPr>
              <a:t>shower</a:t>
            </a:r>
            <a:r>
              <a:rPr lang="en-US" dirty="0">
                <a:solidFill>
                  <a:schemeClr val="tx1">
                    <a:lumMod val="95000"/>
                    <a:lumOff val="5000"/>
                  </a:schemeClr>
                </a:solidFill>
                <a:latin typeface="Times New Roman" panose="02020603050405020304" pitchFamily="18" charset="0"/>
                <a:cs typeface="Times New Roman" panose="02020603050405020304" pitchFamily="18" charset="0"/>
              </a:rPr>
              <a:t>, but not </a:t>
            </a:r>
            <a:r>
              <a:rPr lang="en-US" b="1" i="1" dirty="0">
                <a:solidFill>
                  <a:schemeClr val="tx1">
                    <a:lumMod val="95000"/>
                    <a:lumOff val="5000"/>
                  </a:schemeClr>
                </a:solidFill>
                <a:latin typeface="Times New Roman" panose="02020603050405020304" pitchFamily="18" charset="0"/>
                <a:cs typeface="Times New Roman" panose="02020603050405020304" pitchFamily="18" charset="0"/>
              </a:rPr>
              <a:t>food</a:t>
            </a:r>
            <a:r>
              <a:rPr lang="en-US" dirty="0">
                <a:solidFill>
                  <a:schemeClr val="tx1">
                    <a:lumMod val="95000"/>
                    <a:lumOff val="5000"/>
                  </a:schemeClr>
                </a:solidFill>
                <a:latin typeface="Times New Roman" panose="02020603050405020304" pitchFamily="18" charset="0"/>
                <a:cs typeface="Times New Roman" panose="02020603050405020304" pitchFamily="18" charset="0"/>
              </a:rPr>
              <a:t> or </a:t>
            </a:r>
            <a:r>
              <a:rPr lang="en-US" b="1" i="1" dirty="0">
                <a:solidFill>
                  <a:schemeClr val="tx1">
                    <a:lumMod val="95000"/>
                    <a:lumOff val="5000"/>
                  </a:schemeClr>
                </a:solidFill>
                <a:latin typeface="Times New Roman" panose="02020603050405020304" pitchFamily="18" charset="0"/>
                <a:cs typeface="Times New Roman" panose="02020603050405020304" pitchFamily="18" charset="0"/>
              </a:rPr>
              <a:t>train</a:t>
            </a:r>
            <a:r>
              <a:rPr lang="en-US" dirty="0">
                <a:solidFill>
                  <a:schemeClr val="tx1">
                    <a:lumMod val="95000"/>
                    <a:lumOff val="5000"/>
                  </a:schemeClr>
                </a:solidFill>
                <a:latin typeface="Times New Roman" panose="02020603050405020304" pitchFamily="18" charset="0"/>
                <a:cs typeface="Times New Roman" panose="02020603050405020304" pitchFamily="18" charset="0"/>
              </a:rPr>
              <a:t>. Collocations are </a:t>
            </a:r>
            <a:r>
              <a:rPr lang="en-US" b="1" dirty="0">
                <a:solidFill>
                  <a:schemeClr val="tx1">
                    <a:lumMod val="95000"/>
                    <a:lumOff val="5000"/>
                  </a:schemeClr>
                </a:solidFill>
                <a:latin typeface="Times New Roman" panose="02020603050405020304" pitchFamily="18" charset="0"/>
                <a:cs typeface="Times New Roman" panose="02020603050405020304" pitchFamily="18" charset="0"/>
              </a:rPr>
              <a:t>language-specific</a:t>
            </a:r>
            <a:r>
              <a:rPr lang="en-US" dirty="0">
                <a:solidFill>
                  <a:schemeClr val="tx1">
                    <a:lumMod val="95000"/>
                    <a:lumOff val="5000"/>
                  </a:schemeClr>
                </a:solidFill>
                <a:latin typeface="Times New Roman" panose="02020603050405020304" pitchFamily="18" charset="0"/>
                <a:cs typeface="Times New Roman" panose="02020603050405020304" pitchFamily="18" charset="0"/>
              </a:rPr>
              <a:t>, that is, what is considered as collocation cannot be taken for granted in another. Further, they are not governed by fixed rules.</a:t>
            </a:r>
          </a:p>
          <a:p>
            <a:pPr algn="just"/>
            <a:endParaRPr lang="en-US" dirty="0">
              <a:solidFill>
                <a:schemeClr val="tx1">
                  <a:lumMod val="95000"/>
                  <a:lumOff val="5000"/>
                </a:schemeClr>
              </a:solidFill>
              <a:latin typeface="Times New Roman" panose="02020603050405020304" pitchFamily="18" charset="0"/>
              <a:cs typeface="Times New Roman" panose="02020603050405020304" pitchFamily="18" charset="0"/>
            </a:endParaRPr>
          </a:p>
          <a:p>
            <a:pPr algn="just"/>
            <a:r>
              <a:rPr lang="en-US" b="1" dirty="0">
                <a:solidFill>
                  <a:schemeClr val="tx1">
                    <a:lumMod val="95000"/>
                    <a:lumOff val="5000"/>
                  </a:schemeClr>
                </a:solidFill>
                <a:latin typeface="Times New Roman" panose="02020603050405020304" pitchFamily="18" charset="0"/>
                <a:cs typeface="Times New Roman" panose="02020603050405020304" pitchFamily="18" charset="0"/>
              </a:rPr>
              <a:t>Baker (1992: 48) </a:t>
            </a:r>
            <a:r>
              <a:rPr lang="en-US" dirty="0">
                <a:solidFill>
                  <a:schemeClr val="tx1">
                    <a:lumMod val="95000"/>
                    <a:lumOff val="5000"/>
                  </a:schemeClr>
                </a:solidFill>
                <a:latin typeface="Times New Roman" panose="02020603050405020304" pitchFamily="18" charset="0"/>
                <a:cs typeface="Times New Roman" panose="02020603050405020304" pitchFamily="18" charset="0"/>
              </a:rPr>
              <a:t>states that patterns of collocation are largely arbitrary and independent of meaning. This is so both within and across languages. The same degree of mismatch that can be observed when comparing the collocational patterns of synonyms and near-synonyms within the same language is evident in the collocational patterning of “</a:t>
            </a:r>
            <a:r>
              <a:rPr lang="en-US" b="1" dirty="0">
                <a:solidFill>
                  <a:schemeClr val="tx1">
                    <a:lumMod val="95000"/>
                    <a:lumOff val="5000"/>
                  </a:schemeClr>
                </a:solidFill>
                <a:latin typeface="Times New Roman" panose="02020603050405020304" pitchFamily="18" charset="0"/>
                <a:cs typeface="Times New Roman" panose="02020603050405020304" pitchFamily="18" charset="0"/>
              </a:rPr>
              <a:t>dictionary equivalents/ near equivalents</a:t>
            </a:r>
            <a:r>
              <a:rPr lang="en-US" dirty="0">
                <a:solidFill>
                  <a:schemeClr val="tx1">
                    <a:lumMod val="95000"/>
                    <a:lumOff val="5000"/>
                  </a:schemeClr>
                </a:solidFill>
                <a:latin typeface="Times New Roman" panose="02020603050405020304" pitchFamily="18" charset="0"/>
                <a:cs typeface="Times New Roman" panose="02020603050405020304" pitchFamily="18" charset="0"/>
              </a:rPr>
              <a:t>” in two languages.</a:t>
            </a:r>
          </a:p>
          <a:p>
            <a:pPr algn="just"/>
            <a:endParaRPr lang="en-US" dirty="0">
              <a:solidFill>
                <a:schemeClr val="tx1">
                  <a:lumMod val="95000"/>
                  <a:lumOff val="5000"/>
                </a:schemeClr>
              </a:solidFill>
              <a:latin typeface="Times New Roman" panose="02020603050405020304" pitchFamily="18" charset="0"/>
              <a:cs typeface="Times New Roman" panose="02020603050405020304" pitchFamily="18" charset="0"/>
            </a:endParaRPr>
          </a:p>
          <a:p>
            <a:pPr algn="just"/>
            <a:r>
              <a:rPr lang="en-US" dirty="0">
                <a:solidFill>
                  <a:schemeClr val="tx1">
                    <a:lumMod val="95000"/>
                    <a:lumOff val="5000"/>
                  </a:schemeClr>
                </a:solidFill>
                <a:latin typeface="Times New Roman" panose="02020603050405020304" pitchFamily="18" charset="0"/>
                <a:cs typeface="Times New Roman" panose="02020603050405020304" pitchFamily="18" charset="0"/>
              </a:rPr>
              <a:t>In a direct link with translation, it is essential that translators while translating collocation give full consideration to the degree of predictability of lexical co-occurrence, that is, the degree of its </a:t>
            </a:r>
            <a:r>
              <a:rPr lang="en-US" b="1" dirty="0" err="1">
                <a:solidFill>
                  <a:schemeClr val="tx1">
                    <a:lumMod val="95000"/>
                    <a:lumOff val="5000"/>
                  </a:schemeClr>
                </a:solidFill>
                <a:latin typeface="Times New Roman" panose="02020603050405020304" pitchFamily="18" charset="0"/>
                <a:cs typeface="Times New Roman" panose="02020603050405020304" pitchFamily="18" charset="0"/>
              </a:rPr>
              <a:t>markedness</a:t>
            </a:r>
            <a:r>
              <a:rPr lang="en-US" dirty="0">
                <a:solidFill>
                  <a:schemeClr val="tx1">
                    <a:lumMod val="95000"/>
                    <a:lumOff val="5000"/>
                  </a:schemeClr>
                </a:solidFill>
                <a:latin typeface="Times New Roman" panose="02020603050405020304" pitchFamily="18" charset="0"/>
                <a:cs typeface="Times New Roman" panose="02020603050405020304" pitchFamily="18" charset="0"/>
              </a:rPr>
              <a:t>, as opposed to </a:t>
            </a:r>
            <a:r>
              <a:rPr lang="en-US" b="1" dirty="0" err="1">
                <a:solidFill>
                  <a:schemeClr val="tx1">
                    <a:lumMod val="95000"/>
                    <a:lumOff val="5000"/>
                  </a:schemeClr>
                </a:solidFill>
                <a:latin typeface="Times New Roman" panose="02020603050405020304" pitchFamily="18" charset="0"/>
                <a:cs typeface="Times New Roman" panose="02020603050405020304" pitchFamily="18" charset="0"/>
              </a:rPr>
              <a:t>unmarkedness</a:t>
            </a:r>
            <a:r>
              <a:rPr lang="en-US" dirty="0">
                <a:solidFill>
                  <a:schemeClr val="tx1">
                    <a:lumMod val="95000"/>
                    <a:lumOff val="5000"/>
                  </a:schemeClr>
                </a:solidFill>
                <a:latin typeface="Times New Roman" panose="02020603050405020304" pitchFamily="18" charset="0"/>
                <a:cs typeface="Times New Roman" panose="02020603050405020304" pitchFamily="18" charset="0"/>
              </a:rPr>
              <a:t>. Combinations like:</a:t>
            </a:r>
          </a:p>
          <a:p>
            <a:r>
              <a:rPr lang="ar-IQ" b="1" i="1" dirty="0">
                <a:solidFill>
                  <a:schemeClr val="tx1">
                    <a:lumMod val="95000"/>
                    <a:lumOff val="5000"/>
                  </a:schemeClr>
                </a:solidFill>
                <a:latin typeface="Times New Roman" panose="02020603050405020304" pitchFamily="18" charset="0"/>
                <a:cs typeface="Times New Roman" panose="02020603050405020304" pitchFamily="18" charset="0"/>
              </a:rPr>
              <a:t>رغيف خبز، شريحة لحم، قطعة حلوى، حبّة زيتون</a:t>
            </a:r>
          </a:p>
          <a:p>
            <a:pPr algn="just"/>
            <a:r>
              <a:rPr lang="en-US" dirty="0">
                <a:solidFill>
                  <a:schemeClr val="tx1">
                    <a:lumMod val="95000"/>
                    <a:lumOff val="5000"/>
                  </a:schemeClr>
                </a:solidFill>
                <a:latin typeface="Times New Roman" panose="02020603050405020304" pitchFamily="18" charset="0"/>
                <a:cs typeface="Times New Roman" panose="02020603050405020304" pitchFamily="18" charset="0"/>
              </a:rPr>
              <a:t>These are labeled </a:t>
            </a:r>
            <a:r>
              <a:rPr lang="en-US" b="1" dirty="0">
                <a:solidFill>
                  <a:schemeClr val="tx1">
                    <a:lumMod val="95000"/>
                    <a:lumOff val="5000"/>
                  </a:schemeClr>
                </a:solidFill>
                <a:latin typeface="Times New Roman" panose="02020603050405020304" pitchFamily="18" charset="0"/>
                <a:cs typeface="Times New Roman" panose="02020603050405020304" pitchFamily="18" charset="0"/>
              </a:rPr>
              <a:t>unmarked</a:t>
            </a:r>
            <a:r>
              <a:rPr lang="en-US" dirty="0">
                <a:solidFill>
                  <a:schemeClr val="tx1">
                    <a:lumMod val="95000"/>
                    <a:lumOff val="5000"/>
                  </a:schemeClr>
                </a:solidFill>
                <a:latin typeface="Times New Roman" panose="02020603050405020304" pitchFamily="18" charset="0"/>
                <a:cs typeface="Times New Roman" panose="02020603050405020304" pitchFamily="18" charset="0"/>
              </a:rPr>
              <a:t> as they are natural combinations for native speakers of Arabic. Similarly, combinations like </a:t>
            </a:r>
            <a:r>
              <a:rPr lang="en-US" b="1" i="1" dirty="0">
                <a:solidFill>
                  <a:schemeClr val="tx1">
                    <a:lumMod val="95000"/>
                    <a:lumOff val="5000"/>
                  </a:schemeClr>
                </a:solidFill>
                <a:latin typeface="Times New Roman" panose="02020603050405020304" pitchFamily="18" charset="0"/>
                <a:cs typeface="Times New Roman" panose="02020603050405020304" pitchFamily="18" charset="0"/>
              </a:rPr>
              <a:t>bright face, bright child, bright idea, bright future, bright voice</a:t>
            </a:r>
            <a:r>
              <a:rPr lang="en-US" dirty="0">
                <a:solidFill>
                  <a:schemeClr val="tx1">
                    <a:lumMod val="95000"/>
                    <a:lumOff val="5000"/>
                  </a:schemeClr>
                </a:solidFill>
                <a:latin typeface="Times New Roman" panose="02020603050405020304" pitchFamily="18" charset="0"/>
                <a:cs typeface="Times New Roman" panose="02020603050405020304" pitchFamily="18" charset="0"/>
              </a:rPr>
              <a:t>, and so on are </a:t>
            </a:r>
            <a:r>
              <a:rPr lang="en-US" b="1" dirty="0">
                <a:solidFill>
                  <a:schemeClr val="tx1">
                    <a:lumMod val="95000"/>
                    <a:lumOff val="5000"/>
                  </a:schemeClr>
                </a:solidFill>
                <a:latin typeface="Times New Roman" panose="02020603050405020304" pitchFamily="18" charset="0"/>
                <a:cs typeface="Times New Roman" panose="02020603050405020304" pitchFamily="18" charset="0"/>
              </a:rPr>
              <a:t>unmarked</a:t>
            </a:r>
            <a:r>
              <a:rPr lang="en-US" dirty="0">
                <a:solidFill>
                  <a:schemeClr val="tx1">
                    <a:lumMod val="95000"/>
                    <a:lumOff val="5000"/>
                  </a:schemeClr>
                </a:solidFill>
                <a:latin typeface="Times New Roman" panose="02020603050405020304" pitchFamily="18" charset="0"/>
                <a:cs typeface="Times New Roman" panose="02020603050405020304" pitchFamily="18" charset="0"/>
              </a:rPr>
              <a:t> collocations as they sound natural for native speakers of English. </a:t>
            </a:r>
            <a:r>
              <a:rPr lang="en-US" b="1" dirty="0">
                <a:solidFill>
                  <a:schemeClr val="tx1">
                    <a:lumMod val="95000"/>
                    <a:lumOff val="5000"/>
                  </a:schemeClr>
                </a:solidFill>
                <a:latin typeface="Times New Roman" panose="02020603050405020304" pitchFamily="18" charset="0"/>
                <a:cs typeface="Times New Roman" panose="02020603050405020304" pitchFamily="18" charset="0"/>
              </a:rPr>
              <a:t>Marked</a:t>
            </a:r>
            <a:r>
              <a:rPr lang="en-US" dirty="0">
                <a:solidFill>
                  <a:schemeClr val="tx1">
                    <a:lumMod val="95000"/>
                    <a:lumOff val="5000"/>
                  </a:schemeClr>
                </a:solidFill>
                <a:latin typeface="Times New Roman" panose="02020603050405020304" pitchFamily="18" charset="0"/>
                <a:cs typeface="Times New Roman" panose="02020603050405020304" pitchFamily="18" charset="0"/>
              </a:rPr>
              <a:t> collocations, however, are </a:t>
            </a:r>
            <a:r>
              <a:rPr lang="en-US" b="1" dirty="0">
                <a:solidFill>
                  <a:schemeClr val="tx1">
                    <a:lumMod val="95000"/>
                    <a:lumOff val="5000"/>
                  </a:schemeClr>
                </a:solidFill>
                <a:latin typeface="Times New Roman" panose="02020603050405020304" pitchFamily="18" charset="0"/>
                <a:cs typeface="Times New Roman" panose="02020603050405020304" pitchFamily="18" charset="0"/>
              </a:rPr>
              <a:t>unnatural</a:t>
            </a:r>
            <a:r>
              <a:rPr lang="en-US" dirty="0">
                <a:solidFill>
                  <a:schemeClr val="tx1">
                    <a:lumMod val="95000"/>
                    <a:lumOff val="5000"/>
                  </a:schemeClr>
                </a:solidFill>
                <a:latin typeface="Times New Roman" panose="02020603050405020304" pitchFamily="18" charset="0"/>
                <a:cs typeface="Times New Roman" panose="02020603050405020304" pitchFamily="18" charset="0"/>
              </a:rPr>
              <a:t> combinations that are deliberately used by the speaker/writer to create new images (Baker 1992: 51).</a:t>
            </a:r>
          </a:p>
        </p:txBody>
      </p:sp>
    </p:spTree>
    <p:extLst>
      <p:ext uri="{BB962C8B-B14F-4D97-AF65-F5344CB8AC3E}">
        <p14:creationId xmlns:p14="http://schemas.microsoft.com/office/powerpoint/2010/main" val="361565305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183</TotalTime>
  <Words>2874</Words>
  <Application>Microsoft Office PowerPoint</Application>
  <PresentationFormat>Widescreen</PresentationFormat>
  <Paragraphs>105</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Simplified Arabic</vt:lpstr>
      <vt:lpstr>Times New Roman</vt:lpstr>
      <vt:lpstr>Trebuchet MS</vt:lpstr>
      <vt:lpstr>Wingdings 3</vt:lpstr>
      <vt:lpstr>Facet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   FOR LISTENING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Laith Ikram</dc:creator>
  <cp:lastModifiedBy>ahmed qadoury</cp:lastModifiedBy>
  <cp:revision>14</cp:revision>
  <dcterms:created xsi:type="dcterms:W3CDTF">2023-12-02T10:18:24Z</dcterms:created>
  <dcterms:modified xsi:type="dcterms:W3CDTF">2023-12-05T10:50:40Z</dcterms:modified>
</cp:coreProperties>
</file>