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72" r:id="rId8"/>
    <p:sldId id="261" r:id="rId9"/>
    <p:sldId id="262" r:id="rId10"/>
    <p:sldId id="265" r:id="rId11"/>
    <p:sldId id="263" r:id="rId12"/>
    <p:sldId id="267" r:id="rId13"/>
    <p:sldId id="268" r:id="rId14"/>
    <p:sldId id="269" r:id="rId15"/>
    <p:sldId id="270" r:id="rId16"/>
    <p:sldId id="273" r:id="rId17"/>
    <p:sldId id="274" r:id="rId18"/>
    <p:sldId id="276"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335641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A85CE8-E60F-4DCE-9076-F1D100F9C4AD}"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989491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509616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3732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888354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154297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821339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8687116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2819882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939926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2762906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A85CE8-E60F-4DCE-9076-F1D100F9C4AD}"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188295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A85CE8-E60F-4DCE-9076-F1D100F9C4AD}"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242795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895789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117685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01A85CE8-E60F-4DCE-9076-F1D100F9C4AD}" type="datetimeFigureOut">
              <a:rPr lang="en-US" smtClean="0"/>
              <a:t>12/5/2023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4022172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A85CE8-E60F-4DCE-9076-F1D100F9C4AD}"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136E3-48B0-4816-B469-DDE45DE9B4B1}" type="slidenum">
              <a:rPr lang="en-US" smtClean="0"/>
              <a:t>‹#›</a:t>
            </a:fld>
            <a:endParaRPr lang="en-US"/>
          </a:p>
        </p:txBody>
      </p:sp>
    </p:spTree>
    <p:extLst>
      <p:ext uri="{BB962C8B-B14F-4D97-AF65-F5344CB8AC3E}">
        <p14:creationId xmlns:p14="http://schemas.microsoft.com/office/powerpoint/2010/main" val="3647306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1A85CE8-E60F-4DCE-9076-F1D100F9C4AD}" type="datetimeFigureOut">
              <a:rPr lang="en-US" smtClean="0"/>
              <a:t>12/5/2023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64136E3-48B0-4816-B469-DDE45DE9B4B1}" type="slidenum">
              <a:rPr lang="en-US" smtClean="0"/>
              <a:t>‹#›</a:t>
            </a:fld>
            <a:endParaRPr lang="en-US"/>
          </a:p>
        </p:txBody>
      </p:sp>
    </p:spTree>
    <p:extLst>
      <p:ext uri="{BB962C8B-B14F-4D97-AF65-F5344CB8AC3E}">
        <p14:creationId xmlns:p14="http://schemas.microsoft.com/office/powerpoint/2010/main" val="155240643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D9165-205A-3429-0CFA-5C3C9572F339}"/>
              </a:ext>
            </a:extLst>
          </p:cNvPr>
          <p:cNvSpPr>
            <a:spLocks noGrp="1"/>
          </p:cNvSpPr>
          <p:nvPr>
            <p:ph type="ctrTitle"/>
          </p:nvPr>
        </p:nvSpPr>
        <p:spPr>
          <a:xfrm>
            <a:off x="1154955" y="1634836"/>
            <a:ext cx="8825658" cy="4003963"/>
          </a:xfrm>
        </p:spPr>
        <p:txBody>
          <a:bodyPr/>
          <a:lstStyle/>
          <a:p>
            <a:pPr algn="ctr"/>
            <a:r>
              <a:rPr lang="en-US" sz="2400" b="1" dirty="0">
                <a:solidFill>
                  <a:schemeClr val="bg1"/>
                </a:solidFill>
              </a:rPr>
              <a:t>BY: Nahid Abdul Sahib</a:t>
            </a:r>
          </a:p>
        </p:txBody>
      </p:sp>
      <p:sp>
        <p:nvSpPr>
          <p:cNvPr id="3" name="Subtitle 2">
            <a:extLst>
              <a:ext uri="{FF2B5EF4-FFF2-40B4-BE49-F238E27FC236}">
                <a16:creationId xmlns:a16="http://schemas.microsoft.com/office/drawing/2014/main" id="{FF0EFB10-182F-98DA-A66A-1DC8347EDCC3}"/>
              </a:ext>
            </a:extLst>
          </p:cNvPr>
          <p:cNvSpPr>
            <a:spLocks noGrp="1"/>
          </p:cNvSpPr>
          <p:nvPr>
            <p:ph type="subTitle" idx="1"/>
          </p:nvPr>
        </p:nvSpPr>
        <p:spPr>
          <a:xfrm>
            <a:off x="1057972" y="1351722"/>
            <a:ext cx="9132949" cy="3366051"/>
          </a:xfrm>
        </p:spPr>
        <p:txBody>
          <a:bodyPr>
            <a:normAutofit fontScale="85000" lnSpcReduction="20000"/>
          </a:bodyPr>
          <a:lstStyle/>
          <a:p>
            <a:pPr algn="ctr"/>
            <a:r>
              <a:rPr lang="en-US" sz="3600" b="1" dirty="0">
                <a:solidFill>
                  <a:schemeClr val="bg1"/>
                </a:solidFill>
              </a:rPr>
              <a:t>Annotating Semantic Issues</a:t>
            </a:r>
          </a:p>
          <a:p>
            <a:pPr algn="ctr"/>
            <a:r>
              <a:rPr lang="en-US" sz="3600" b="1" dirty="0">
                <a:solidFill>
                  <a:schemeClr val="bg1"/>
                </a:solidFill>
              </a:rPr>
              <a:t>(Chapter 12)</a:t>
            </a:r>
          </a:p>
          <a:p>
            <a:pPr algn="ctr"/>
            <a:r>
              <a:rPr lang="en-US" sz="3600" b="1" dirty="0">
                <a:solidFill>
                  <a:schemeClr val="bg1"/>
                </a:solidFill>
              </a:rPr>
              <a:t>Of </a:t>
            </a:r>
          </a:p>
          <a:p>
            <a:pPr algn="ctr"/>
            <a:r>
              <a:rPr lang="en-US" sz="3200" b="1" dirty="0">
                <a:solidFill>
                  <a:schemeClr val="bg1"/>
                </a:solidFill>
              </a:rPr>
              <a:t>Semantics for Translation Students </a:t>
            </a:r>
          </a:p>
          <a:p>
            <a:pPr algn="ctr"/>
            <a:r>
              <a:rPr lang="en-US" sz="3200" b="1" dirty="0">
                <a:solidFill>
                  <a:schemeClr val="bg1"/>
                </a:solidFill>
              </a:rPr>
              <a:t>Arabic–English–Arabic</a:t>
            </a:r>
          </a:p>
          <a:p>
            <a:pPr algn="ctr"/>
            <a:r>
              <a:rPr lang="en-US" sz="3200" b="1" dirty="0">
                <a:solidFill>
                  <a:schemeClr val="bg1"/>
                </a:solidFill>
              </a:rPr>
              <a:t>By </a:t>
            </a:r>
          </a:p>
          <a:p>
            <a:pPr algn="ctr"/>
            <a:r>
              <a:rPr lang="en-US" sz="3200" b="1" dirty="0">
                <a:solidFill>
                  <a:schemeClr val="bg1"/>
                </a:solidFill>
              </a:rPr>
              <a:t>Ali </a:t>
            </a:r>
            <a:r>
              <a:rPr lang="en-US" sz="3200" b="1" dirty="0" err="1">
                <a:solidFill>
                  <a:schemeClr val="bg1"/>
                </a:solidFill>
              </a:rPr>
              <a:t>Almanna</a:t>
            </a:r>
            <a:r>
              <a:rPr lang="en-US" sz="3200" b="1" dirty="0">
                <a:solidFill>
                  <a:schemeClr val="bg1"/>
                </a:solidFill>
              </a:rPr>
              <a:t> </a:t>
            </a:r>
            <a:endParaRPr lang="en-US" sz="3600" b="1" dirty="0">
              <a:solidFill>
                <a:schemeClr val="bg1"/>
              </a:solidFill>
            </a:endParaRPr>
          </a:p>
        </p:txBody>
      </p:sp>
    </p:spTree>
    <p:extLst>
      <p:ext uri="{BB962C8B-B14F-4D97-AF65-F5344CB8AC3E}">
        <p14:creationId xmlns:p14="http://schemas.microsoft.com/office/powerpoint/2010/main" val="3782816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3B922-091A-BC96-AF88-1DD4A3D83F4F}"/>
              </a:ext>
            </a:extLst>
          </p:cNvPr>
          <p:cNvSpPr>
            <a:spLocks noGrp="1"/>
          </p:cNvSpPr>
          <p:nvPr>
            <p:ph type="title"/>
          </p:nvPr>
        </p:nvSpPr>
        <p:spPr>
          <a:xfrm>
            <a:off x="646111" y="452718"/>
            <a:ext cx="9404723" cy="614082"/>
          </a:xfrm>
        </p:spPr>
        <p:txBody>
          <a:bodyPr/>
          <a:lstStyle/>
          <a:p>
            <a:r>
              <a:rPr lang="en-US" sz="2800" b="1" dirty="0">
                <a:solidFill>
                  <a:schemeClr val="bg1"/>
                </a:solidFill>
                <a:latin typeface="Arial" panose="020B0604020202020204" pitchFamily="34" charset="0"/>
                <a:cs typeface="Arial" panose="020B0604020202020204" pitchFamily="34" charset="0"/>
              </a:rPr>
              <a:t>How does asyndeton differ from syndeton?</a:t>
            </a:r>
            <a:br>
              <a:rPr lang="en-US" sz="2800" b="1" dirty="0">
                <a:solidFill>
                  <a:schemeClr val="bg1"/>
                </a:solidFill>
                <a:latin typeface="Arial" panose="020B0604020202020204" pitchFamily="34" charset="0"/>
                <a:cs typeface="Arial" panose="020B0604020202020204" pitchFamily="34" charset="0"/>
              </a:rPr>
            </a:br>
            <a:endParaRPr lang="en-US" sz="2800" b="1" dirty="0">
              <a:solidFill>
                <a:schemeClr val="bg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512618" y="955964"/>
            <a:ext cx="10238509" cy="5902036"/>
          </a:xfrm>
        </p:spPr>
        <p:txBody>
          <a:bodyPr>
            <a:normAutofit fontScale="92500" lnSpcReduction="20000"/>
          </a:bodyPr>
          <a:lstStyle/>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An asyndeton omits conjunctions between words, phrases, or clauses, while a syndeton uses conjunctions to connect phrases or clauses, a syndeton is the opposite of an asyndeton.</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A collection of words or clauses can be an asyndeton or a syndeton, depending on the writer’s objective. Here’s an example.</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Reduce, reuse, recycle.</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Reduce, reuse, and recycle.</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The first example is an asyndeton that’s used to make the phrases more memorable in the hopes that people will produce less waste. The second is more direct and reads like a list. Both are correct, but asyndeton's tend to be easier for most people to remember and sound more conversational than a list or a syndeton.</a:t>
            </a:r>
          </a:p>
          <a:p>
            <a:pPr marL="0" indent="0">
              <a:lnSpc>
                <a:spcPct val="150000"/>
              </a:lnSpc>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9504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lnSpc>
                <a:spcPct val="150000"/>
              </a:lnSpc>
              <a:buNone/>
            </a:pPr>
            <a:r>
              <a:rPr lang="en-US" sz="2400" b="1" dirty="0">
                <a:solidFill>
                  <a:schemeClr val="bg1"/>
                </a:solidFill>
                <a:latin typeface="Arial" panose="020B0604020202020204" pitchFamily="34" charset="0"/>
                <a:cs typeface="Arial" panose="020B0604020202020204" pitchFamily="34" charset="0"/>
              </a:rPr>
              <a:t>3- </a:t>
            </a:r>
            <a:r>
              <a:rPr lang="en-US" sz="2400" dirty="0">
                <a:solidFill>
                  <a:schemeClr val="bg1"/>
                </a:solidFill>
                <a:latin typeface="Arial" panose="020B0604020202020204" pitchFamily="34" charset="0"/>
                <a:cs typeface="Arial" panose="020B0604020202020204" pitchFamily="34" charset="0"/>
              </a:rPr>
              <a:t>The text discusses a specific phrase, "</a:t>
            </a:r>
            <a:r>
              <a:rPr lang="ar-IQ" sz="2400" dirty="0">
                <a:solidFill>
                  <a:schemeClr val="bg1"/>
                </a:solidFill>
                <a:latin typeface="Arial" panose="020B0604020202020204" pitchFamily="34" charset="0"/>
                <a:cs typeface="Arial" panose="020B0604020202020204" pitchFamily="34" charset="0"/>
              </a:rPr>
              <a:t>ومن ذا الذي," </a:t>
            </a:r>
            <a:r>
              <a:rPr lang="en-US" sz="2400" dirty="0">
                <a:solidFill>
                  <a:schemeClr val="bg1"/>
                </a:solidFill>
                <a:latin typeface="Arial" panose="020B0604020202020204" pitchFamily="34" charset="0"/>
                <a:cs typeface="Arial" panose="020B0604020202020204" pitchFamily="34" charset="0"/>
              </a:rPr>
              <a:t>and emphasizes its formal structure, particularly the use of an archaic term "</a:t>
            </a:r>
            <a:r>
              <a:rPr lang="ar-IQ" sz="2400" dirty="0">
                <a:solidFill>
                  <a:schemeClr val="bg1"/>
                </a:solidFill>
                <a:latin typeface="Arial" panose="020B0604020202020204" pitchFamily="34" charset="0"/>
                <a:cs typeface="Arial" panose="020B0604020202020204" pitchFamily="34" charset="0"/>
              </a:rPr>
              <a:t>عسعس" </a:t>
            </a:r>
            <a:r>
              <a:rPr lang="en-US" sz="2400" dirty="0">
                <a:solidFill>
                  <a:schemeClr val="bg1"/>
                </a:solidFill>
                <a:latin typeface="Arial" panose="020B0604020202020204" pitchFamily="34" charset="0"/>
                <a:cs typeface="Arial" panose="020B0604020202020204" pitchFamily="34" charset="0"/>
              </a:rPr>
              <a:t>with a religious meaning. The writer creates a connection with a verse from the Quran, specifically verse 17 from </a:t>
            </a:r>
            <a:r>
              <a:rPr lang="ar-IQ" sz="2400" dirty="0">
                <a:solidFill>
                  <a:schemeClr val="bg1"/>
                </a:solidFill>
                <a:latin typeface="Arial" panose="020B0604020202020204" pitchFamily="34" charset="0"/>
                <a:cs typeface="Arial" panose="020B0604020202020204" pitchFamily="34" charset="0"/>
              </a:rPr>
              <a:t>سورة التكوير </a:t>
            </a:r>
            <a:r>
              <a:rPr lang="en-US" sz="2400" dirty="0">
                <a:solidFill>
                  <a:schemeClr val="bg1"/>
                </a:solidFill>
                <a:latin typeface="Arial" panose="020B0604020202020204" pitchFamily="34" charset="0"/>
                <a:cs typeface="Arial" panose="020B0604020202020204" pitchFamily="34" charset="0"/>
              </a:rPr>
              <a:t>(</a:t>
            </a:r>
            <a:r>
              <a:rPr lang="en-US" sz="2400" dirty="0" err="1">
                <a:solidFill>
                  <a:schemeClr val="bg1"/>
                </a:solidFill>
                <a:latin typeface="Arial" panose="020B0604020202020204" pitchFamily="34" charset="0"/>
                <a:cs typeface="Arial" panose="020B0604020202020204" pitchFamily="34" charset="0"/>
              </a:rPr>
              <a:t>Sūrāt</a:t>
            </a:r>
            <a:r>
              <a:rPr lang="en-US" sz="2400" dirty="0">
                <a:solidFill>
                  <a:schemeClr val="bg1"/>
                </a:solidFill>
                <a:latin typeface="Arial" panose="020B0604020202020204" pitchFamily="34" charset="0"/>
                <a:cs typeface="Arial" panose="020B0604020202020204" pitchFamily="34" charset="0"/>
              </a:rPr>
              <a:t> Al-</a:t>
            </a:r>
            <a:r>
              <a:rPr lang="en-US" sz="2400" dirty="0" err="1">
                <a:solidFill>
                  <a:schemeClr val="bg1"/>
                </a:solidFill>
                <a:latin typeface="Arial" panose="020B0604020202020204" pitchFamily="34" charset="0"/>
                <a:cs typeface="Arial" panose="020B0604020202020204" pitchFamily="34" charset="0"/>
              </a:rPr>
              <a:t>Takwīr</a:t>
            </a:r>
            <a:r>
              <a:rPr lang="en-US" sz="2400" dirty="0">
                <a:solidFill>
                  <a:schemeClr val="bg1"/>
                </a:solidFill>
                <a:latin typeface="Arial" panose="020B0604020202020204" pitchFamily="34" charset="0"/>
                <a:cs typeface="Arial" panose="020B0604020202020204" pitchFamily="34" charset="0"/>
              </a:rPr>
              <a:t>). By doing this, the term "</a:t>
            </a:r>
            <a:r>
              <a:rPr lang="ar-IQ" sz="2400" dirty="0">
                <a:solidFill>
                  <a:schemeClr val="bg1"/>
                </a:solidFill>
                <a:latin typeface="Arial" panose="020B0604020202020204" pitchFamily="34" charset="0"/>
                <a:cs typeface="Arial" panose="020B0604020202020204" pitchFamily="34" charset="0"/>
              </a:rPr>
              <a:t>عسعس" </a:t>
            </a:r>
            <a:r>
              <a:rPr lang="en-US" sz="2400" dirty="0">
                <a:solidFill>
                  <a:schemeClr val="bg1"/>
                </a:solidFill>
                <a:latin typeface="Arial" panose="020B0604020202020204" pitchFamily="34" charset="0"/>
                <a:cs typeface="Arial" panose="020B0604020202020204" pitchFamily="34" charset="0"/>
              </a:rPr>
              <a:t>gains not only its literal meaning but also an allusive meaning through intertextuality, where it brings to mind the associated Quranic verse, making that verse's meaning a part of the term's significance for the reader or listener.</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4365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9DD56C03-3B15-D6CC-09B4-B69350452496}"/>
              </a:ext>
            </a:extLst>
          </p:cNvPr>
          <p:cNvSpPr txBox="1"/>
          <p:nvPr/>
        </p:nvSpPr>
        <p:spPr>
          <a:xfrm>
            <a:off x="512610" y="609601"/>
            <a:ext cx="9718068" cy="7478970"/>
          </a:xfrm>
          <a:prstGeom prst="rect">
            <a:avLst/>
          </a:prstGeom>
          <a:noFill/>
        </p:spPr>
        <p:txBody>
          <a:bodyPr wrap="square">
            <a:spAutoFit/>
          </a:bodyPr>
          <a:lstStyle/>
          <a:p>
            <a:endParaRPr lang="en-US" sz="2400" dirty="0">
              <a:solidFill>
                <a:schemeClr val="bg1"/>
              </a:solidFill>
              <a:latin typeface="Arial" panose="020B0604020202020204" pitchFamily="34" charset="0"/>
              <a:cs typeface="Arial" panose="020B0604020202020204" pitchFamily="34" charset="0"/>
            </a:endParaRPr>
          </a:p>
          <a:p>
            <a:pPr>
              <a:lnSpc>
                <a:spcPct val="150000"/>
              </a:lnSpc>
            </a:pPr>
            <a:r>
              <a:rPr lang="en-US" sz="2400" b="1" dirty="0">
                <a:solidFill>
                  <a:schemeClr val="bg1"/>
                </a:solidFill>
                <a:latin typeface="Arial" panose="020B0604020202020204" pitchFamily="34" charset="0"/>
                <a:cs typeface="Arial" panose="020B0604020202020204" pitchFamily="34" charset="0"/>
              </a:rPr>
              <a:t>Exercise 2 </a:t>
            </a:r>
          </a:p>
          <a:p>
            <a:pPr>
              <a:lnSpc>
                <a:spcPct val="150000"/>
              </a:lnSpc>
            </a:pPr>
            <a:r>
              <a:rPr lang="en-US" sz="2400" dirty="0">
                <a:solidFill>
                  <a:schemeClr val="bg1"/>
                </a:solidFill>
                <a:latin typeface="Arial" panose="020B0604020202020204" pitchFamily="34" charset="0"/>
                <a:cs typeface="Arial" panose="020B0604020202020204" pitchFamily="34" charset="0"/>
              </a:rPr>
              <a:t>ST:</a:t>
            </a:r>
          </a:p>
          <a:p>
            <a:pPr>
              <a:lnSpc>
                <a:spcPct val="150000"/>
              </a:lnSpc>
            </a:pPr>
            <a:r>
              <a:rPr lang="ar-IQ" sz="2400" dirty="0">
                <a:solidFill>
                  <a:schemeClr val="bg1"/>
                </a:solidFill>
                <a:latin typeface="Arial" panose="020B0604020202020204" pitchFamily="34" charset="0"/>
                <a:cs typeface="Arial" panose="020B0604020202020204" pitchFamily="34" charset="0"/>
              </a:rPr>
              <a:t>قام أحدهم بطلي إبهامه بسائل قاتم لزج ثم نزع يده وألصقها على ورقة بيضاء وأخذ</a:t>
            </a:r>
          </a:p>
          <a:p>
            <a:pPr>
              <a:lnSpc>
                <a:spcPct val="150000"/>
              </a:lnSpc>
            </a:pPr>
            <a:r>
              <a:rPr lang="ar-IQ" sz="2400" dirty="0">
                <a:solidFill>
                  <a:schemeClr val="bg1"/>
                </a:solidFill>
                <a:latin typeface="Arial" panose="020B0604020202020204" pitchFamily="34" charset="0"/>
                <a:cs typeface="Arial" panose="020B0604020202020204" pitchFamily="34" charset="0"/>
              </a:rPr>
              <a:t>يضغط عليها ويحركها يميناً ويساراً حتى حصل على صورة كاملة لبصمته …</a:t>
            </a:r>
          </a:p>
          <a:p>
            <a:pPr>
              <a:lnSpc>
                <a:spcPct val="150000"/>
              </a:lnSpc>
            </a:pPr>
            <a:r>
              <a:rPr lang="en-US" sz="2400" dirty="0">
                <a:solidFill>
                  <a:schemeClr val="bg1"/>
                </a:solidFill>
                <a:latin typeface="Arial" panose="020B0604020202020204" pitchFamily="34" charset="0"/>
                <a:cs typeface="Arial" panose="020B0604020202020204" pitchFamily="34" charset="0"/>
              </a:rPr>
              <a:t>TT:</a:t>
            </a:r>
          </a:p>
          <a:p>
            <a:pPr>
              <a:lnSpc>
                <a:spcPct val="150000"/>
              </a:lnSpc>
            </a:pPr>
            <a:r>
              <a:rPr lang="en-US" sz="2400" dirty="0">
                <a:solidFill>
                  <a:schemeClr val="bg1"/>
                </a:solidFill>
                <a:latin typeface="Arial" panose="020B0604020202020204" pitchFamily="34" charset="0"/>
                <a:cs typeface="Arial" panose="020B0604020202020204" pitchFamily="34" charset="0"/>
              </a:rPr>
              <a:t>One of them dipped our friend’s thumb in a dark sticky liquid, then took out his hand and stuck it on a blank piece of paper. He started pressing on it moving it to the right and left until he got a complete image of his fingerprint.</a:t>
            </a:r>
          </a:p>
          <a:p>
            <a:pPr>
              <a:lnSpc>
                <a:spcPct val="150000"/>
              </a:lnSpc>
            </a:pPr>
            <a:endParaRPr lang="en-US" sz="2400" b="1" dirty="0">
              <a:solidFill>
                <a:schemeClr val="bg1"/>
              </a:solidFill>
              <a:latin typeface="Arial" panose="020B0604020202020204" pitchFamily="34" charset="0"/>
              <a:cs typeface="Arial" panose="020B0604020202020204" pitchFamily="34" charset="0"/>
            </a:endParaRPr>
          </a:p>
          <a:p>
            <a:endParaRPr lang="en-US" sz="2400" b="1" dirty="0">
              <a:solidFill>
                <a:schemeClr val="bg1"/>
              </a:solidFill>
              <a:latin typeface="Arial" panose="020B0604020202020204" pitchFamily="34" charset="0"/>
              <a:cs typeface="Arial" panose="020B0604020202020204" pitchFamily="34" charset="0"/>
            </a:endParaRPr>
          </a:p>
          <a:p>
            <a:endParaRPr lang="en-US" sz="2400" b="1" dirty="0">
              <a:solidFill>
                <a:schemeClr val="bg1"/>
              </a:solidFill>
              <a:latin typeface="Arial" panose="020B0604020202020204" pitchFamily="34" charset="0"/>
              <a:cs typeface="Arial" panose="020B0604020202020204" pitchFamily="34" charset="0"/>
            </a:endParaRPr>
          </a:p>
          <a:p>
            <a:endParaRPr lang="en-US" sz="2400" b="1" dirty="0">
              <a:solidFill>
                <a:schemeClr val="bg1"/>
              </a:solidFill>
              <a:latin typeface="Arial" panose="020B0604020202020204" pitchFamily="34" charset="0"/>
              <a:cs typeface="Arial" panose="020B0604020202020204" pitchFamily="34" charset="0"/>
            </a:endParaRPr>
          </a:p>
          <a:p>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063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832764"/>
          </a:xfrm>
        </p:spPr>
        <p:txBody>
          <a:bodyPr>
            <a:normAutofit/>
          </a:bodyPr>
          <a:lstStyle/>
          <a:p>
            <a:pPr marL="0" indent="0">
              <a:buNone/>
            </a:pPr>
            <a:r>
              <a:rPr lang="en-US" sz="2400" b="1" dirty="0">
                <a:solidFill>
                  <a:schemeClr val="bg1"/>
                </a:solidFill>
                <a:latin typeface="Arial" panose="020B0604020202020204" pitchFamily="34" charset="0"/>
                <a:cs typeface="Arial" panose="020B0604020202020204" pitchFamily="34" charset="0"/>
              </a:rPr>
              <a:t>Annotation</a:t>
            </a:r>
            <a:r>
              <a:rPr lang="en-US" sz="2400" dirty="0">
                <a:solidFill>
                  <a:schemeClr val="bg1"/>
                </a:solidFill>
                <a:latin typeface="Arial" panose="020B0604020202020204" pitchFamily="34" charset="0"/>
                <a:cs typeface="Arial" panose="020B0604020202020204" pitchFamily="34" charset="0"/>
              </a:rPr>
              <a: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The text discusses specific interpretations of Arabic verbs in certain contexts for accurate translation:</a:t>
            </a:r>
          </a:p>
          <a:p>
            <a:pPr marL="0" indent="0">
              <a:lnSpc>
                <a:spcPct val="150000"/>
              </a:lnSpc>
              <a:buNone/>
            </a:pPr>
            <a:r>
              <a:rPr lang="en-US" sz="2400" dirty="0" err="1">
                <a:solidFill>
                  <a:schemeClr val="bg1"/>
                </a:solidFill>
                <a:latin typeface="Arial" panose="020B0604020202020204" pitchFamily="34" charset="0"/>
                <a:cs typeface="Arial" panose="020B0604020202020204" pitchFamily="34" charset="0"/>
              </a:rPr>
              <a:t>i</a:t>
            </a:r>
            <a:r>
              <a:rPr lang="en-US" sz="2400" dirty="0">
                <a:solidFill>
                  <a:schemeClr val="bg1"/>
                </a:solidFill>
                <a:latin typeface="Arial" panose="020B0604020202020204" pitchFamily="34" charset="0"/>
                <a:cs typeface="Arial" panose="020B0604020202020204" pitchFamily="34" charset="0"/>
              </a:rPr>
              <a:t>. The verb "</a:t>
            </a:r>
            <a:r>
              <a:rPr lang="ar-IQ" sz="2400" dirty="0">
                <a:solidFill>
                  <a:schemeClr val="bg1"/>
                </a:solidFill>
                <a:latin typeface="Arial" panose="020B0604020202020204" pitchFamily="34" charset="0"/>
                <a:cs typeface="Arial" panose="020B0604020202020204" pitchFamily="34" charset="0"/>
              </a:rPr>
              <a:t>قام</a:t>
            </a:r>
            <a:r>
              <a:rPr lang="en-US" sz="2400" dirty="0">
                <a:solidFill>
                  <a:schemeClr val="bg1"/>
                </a:solidFill>
                <a:latin typeface="Arial" panose="020B0604020202020204" pitchFamily="34" charset="0"/>
                <a:cs typeface="Arial" panose="020B0604020202020204" pitchFamily="34" charset="0"/>
              </a:rPr>
              <a:t> “ (to stand), when followed by a prepositional phrase like "</a:t>
            </a:r>
            <a:r>
              <a:rPr lang="ar-IQ" sz="2400" dirty="0">
                <a:solidFill>
                  <a:schemeClr val="bg1"/>
                </a:solidFill>
                <a:latin typeface="Arial" panose="020B0604020202020204" pitchFamily="34" charset="0"/>
                <a:cs typeface="Arial" panose="020B0604020202020204" pitchFamily="34" charset="0"/>
              </a:rPr>
              <a:t>بطلي," </a:t>
            </a:r>
            <a:r>
              <a:rPr lang="en-US" sz="2400" dirty="0">
                <a:solidFill>
                  <a:schemeClr val="bg1"/>
                </a:solidFill>
                <a:latin typeface="Arial" panose="020B0604020202020204" pitchFamily="34" charset="0"/>
                <a:cs typeface="Arial" panose="020B0604020202020204" pitchFamily="34" charset="0"/>
              </a:rPr>
              <a:t>is translated as "</a:t>
            </a:r>
            <a:r>
              <a:rPr lang="ar-IQ" sz="2400" dirty="0">
                <a:solidFill>
                  <a:schemeClr val="bg1"/>
                </a:solidFill>
                <a:latin typeface="Arial" panose="020B0604020202020204" pitchFamily="34" charset="0"/>
                <a:cs typeface="Arial" panose="020B0604020202020204" pitchFamily="34" charset="0"/>
              </a:rPr>
              <a:t>طلى</a:t>
            </a:r>
            <a:r>
              <a:rPr lang="en-US" sz="2400" dirty="0">
                <a:solidFill>
                  <a:schemeClr val="bg1"/>
                </a:solidFill>
                <a:latin typeface="Arial" panose="020B0604020202020204" pitchFamily="34" charset="0"/>
                <a:cs typeface="Arial" panose="020B0604020202020204" pitchFamily="34" charset="0"/>
              </a:rPr>
              <a:t> “ meaning to paint. Specifically, the context suggests the action of dipping.</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ii. The verb </a:t>
            </a:r>
            <a:r>
              <a:rPr lang="ar-IQ" sz="2400" dirty="0">
                <a:solidFill>
                  <a:schemeClr val="bg1"/>
                </a:solidFill>
                <a:latin typeface="Arial" panose="020B0604020202020204" pitchFamily="34" charset="0"/>
                <a:cs typeface="Arial" panose="020B0604020202020204" pitchFamily="34" charset="0"/>
              </a:rPr>
              <a:t>نزع" </a:t>
            </a:r>
            <a:r>
              <a:rPr lang="en-US" sz="2400" dirty="0">
                <a:solidFill>
                  <a:schemeClr val="bg1"/>
                </a:solidFill>
                <a:latin typeface="Arial" panose="020B0604020202020204" pitchFamily="34" charset="0"/>
                <a:cs typeface="Arial" panose="020B0604020202020204" pitchFamily="34" charset="0"/>
              </a:rPr>
              <a:t> “ (to take off) refers to a soldier dipping the defendant's thumb into a dark liquid and then taking it out to stick on paper. Literal translation may create an inaccurate mental image.</a:t>
            </a: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3263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iii. To convey singularity/plurality of the noncountable noun "paper," terms like piece, item, or article can be used.</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iv. The verb "</a:t>
            </a:r>
            <a:r>
              <a:rPr lang="ar-IQ" sz="2400" dirty="0">
                <a:solidFill>
                  <a:schemeClr val="bg1"/>
                </a:solidFill>
                <a:latin typeface="Arial" panose="020B0604020202020204" pitchFamily="34" charset="0"/>
                <a:cs typeface="Arial" panose="020B0604020202020204" pitchFamily="34" charset="0"/>
              </a:rPr>
              <a:t>أخذ</a:t>
            </a:r>
            <a:r>
              <a:rPr lang="en-US" sz="2400" dirty="0">
                <a:solidFill>
                  <a:schemeClr val="bg1"/>
                </a:solidFill>
                <a:latin typeface="Arial" panose="020B0604020202020204" pitchFamily="34" charset="0"/>
                <a:cs typeface="Arial" panose="020B0604020202020204" pitchFamily="34" charset="0"/>
              </a:rPr>
              <a:t> “ (to take), when followed by a present tense verb like </a:t>
            </a:r>
            <a:r>
              <a:rPr lang="ar-IQ" sz="2400" dirty="0">
                <a:solidFill>
                  <a:schemeClr val="bg1"/>
                </a:solidFill>
                <a:latin typeface="Arial" panose="020B0604020202020204" pitchFamily="34" charset="0"/>
                <a:cs typeface="Arial" panose="020B0604020202020204" pitchFamily="34" charset="0"/>
              </a:rPr>
              <a:t>يضغط" </a:t>
            </a:r>
            <a:r>
              <a:rPr lang="en-US" sz="2400" dirty="0">
                <a:solidFill>
                  <a:schemeClr val="bg1"/>
                </a:solidFill>
                <a:latin typeface="Arial" panose="020B0604020202020204" pitchFamily="34" charset="0"/>
                <a:cs typeface="Arial" panose="020B0604020202020204" pitchFamily="34" charset="0"/>
              </a:rPr>
              <a:t>“ (to press), emphasizes the continuity of pressing in a specific past time, and it is suggested to be translated as "to begin" or "to start" in the past.</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1688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buNone/>
            </a:pPr>
            <a:r>
              <a:rPr lang="en-US" sz="2400" b="1" dirty="0">
                <a:solidFill>
                  <a:schemeClr val="bg1"/>
                </a:solidFill>
                <a:latin typeface="Arial" panose="020B0604020202020204" pitchFamily="34" charset="0"/>
                <a:cs typeface="Arial" panose="020B0604020202020204" pitchFamily="34" charset="0"/>
              </a:rPr>
              <a:t>Example 3:</a:t>
            </a:r>
          </a:p>
          <a:p>
            <a:pPr marL="0" indent="0">
              <a:buNone/>
            </a:pPr>
            <a:r>
              <a:rPr lang="en-US" sz="2400" dirty="0">
                <a:solidFill>
                  <a:schemeClr val="bg1"/>
                </a:solidFill>
                <a:latin typeface="Arial" panose="020B0604020202020204" pitchFamily="34" charset="0"/>
                <a:cs typeface="Arial" panose="020B0604020202020204" pitchFamily="34" charset="0"/>
              </a:rPr>
              <a:t>ST:</a:t>
            </a:r>
          </a:p>
          <a:p>
            <a:pPr marL="0" indent="0">
              <a:buNone/>
            </a:pPr>
            <a:r>
              <a:rPr lang="ar-IQ" sz="2400" dirty="0">
                <a:solidFill>
                  <a:schemeClr val="bg1"/>
                </a:solidFill>
                <a:latin typeface="Arial" panose="020B0604020202020204" pitchFamily="34" charset="0"/>
                <a:cs typeface="Arial" panose="020B0604020202020204" pitchFamily="34" charset="0"/>
              </a:rPr>
              <a:t>ثم التفت إلى صاحبنا … وسحب رسم بصمته الذي كان قد جف … وطابقه مع نفس</a:t>
            </a:r>
            <a:r>
              <a:rPr lang="en-US" sz="2400" dirty="0">
                <a:solidFill>
                  <a:schemeClr val="bg1"/>
                </a:solidFill>
                <a:latin typeface="Arial" panose="020B0604020202020204" pitchFamily="34" charset="0"/>
                <a:cs typeface="Arial" panose="020B0604020202020204" pitchFamily="34" charset="0"/>
              </a:rPr>
              <a:t>”</a:t>
            </a:r>
            <a:endParaRPr lang="ar-IQ" sz="2400" dirty="0">
              <a:solidFill>
                <a:schemeClr val="bg1"/>
              </a:solidFill>
              <a:latin typeface="Arial" panose="020B0604020202020204" pitchFamily="34" charset="0"/>
              <a:cs typeface="Arial" panose="020B0604020202020204" pitchFamily="34" charset="0"/>
            </a:endParaRPr>
          </a:p>
          <a:p>
            <a:pPr marL="0" indent="0">
              <a:buNone/>
            </a:pPr>
            <a:r>
              <a:rPr lang="ar-IQ" sz="2400" dirty="0">
                <a:solidFill>
                  <a:schemeClr val="bg1"/>
                </a:solidFill>
                <a:latin typeface="Arial" panose="020B0604020202020204" pitchFamily="34" charset="0"/>
                <a:cs typeface="Arial" panose="020B0604020202020204" pitchFamily="34" charset="0"/>
              </a:rPr>
              <a:t>… إنه هو … المتمرد … خذوه“ </a:t>
            </a:r>
            <a:r>
              <a:rPr lang="en-US" sz="2400" dirty="0">
                <a:solidFill>
                  <a:schemeClr val="bg1"/>
                </a:solidFill>
                <a:latin typeface="Arial" panose="020B0604020202020204" pitchFamily="34" charset="0"/>
                <a:cs typeface="Arial" panose="020B0604020202020204" pitchFamily="34" charset="0"/>
              </a:rPr>
              <a:t>“</a:t>
            </a:r>
            <a:r>
              <a:rPr lang="ar-IQ" sz="2400" dirty="0">
                <a:solidFill>
                  <a:schemeClr val="bg1"/>
                </a:solidFill>
                <a:latin typeface="Arial" panose="020B0604020202020204" pitchFamily="34" charset="0"/>
                <a:cs typeface="Arial" panose="020B0604020202020204" pitchFamily="34" charset="0"/>
              </a:rPr>
              <a:t>البصمة المُكبّرة … وعاد يقول</a:t>
            </a:r>
            <a:endParaRPr lang="en-US" sz="2400" dirty="0">
              <a:solidFill>
                <a:schemeClr val="bg1"/>
              </a:solidFill>
              <a:latin typeface="Arial" panose="020B0604020202020204" pitchFamily="34" charset="0"/>
              <a:cs typeface="Arial" panose="020B0604020202020204" pitchFamily="34" charset="0"/>
            </a:endParaRPr>
          </a:p>
          <a:p>
            <a:pPr marL="0" indent="0">
              <a:buNone/>
            </a:pPr>
            <a:r>
              <a:rPr lang="en-US" sz="2400" b="1" dirty="0">
                <a:solidFill>
                  <a:schemeClr val="bg1"/>
                </a:solidFill>
                <a:latin typeface="Arial" panose="020B0604020202020204" pitchFamily="34" charset="0"/>
                <a:cs typeface="Arial" panose="020B0604020202020204" pitchFamily="34" charset="0"/>
              </a:rPr>
              <a:t>TT: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Then, the officer turned to our friend and pulled up the depiction of his fingerprint which had dried and compared it to the magnified fingerprint. Once again, he stated: “It’s him, it’s the insubordinate, take him away”.</a:t>
            </a:r>
          </a:p>
          <a:p>
            <a:pPr marL="0" indent="0">
              <a:lnSpc>
                <a:spcPct val="150000"/>
              </a:lnSpc>
              <a:buNone/>
            </a:pPr>
            <a:endParaRPr lang="en-US" sz="2400" b="1" dirty="0">
              <a:solidFill>
                <a:schemeClr val="bg1"/>
              </a:solidFill>
              <a:latin typeface="Arial" panose="020B0604020202020204" pitchFamily="34" charset="0"/>
              <a:cs typeface="Arial" panose="020B0604020202020204" pitchFamily="34" charset="0"/>
            </a:endParaRPr>
          </a:p>
          <a:p>
            <a:pPr marL="0" indent="0">
              <a:lnSpc>
                <a:spcPct val="150000"/>
              </a:lnSpc>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8625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10272250" cy="5680364"/>
          </a:xfrm>
        </p:spPr>
        <p:txBody>
          <a:bodyPr>
            <a:normAutofit/>
          </a:bodyPr>
          <a:lstStyle/>
          <a:p>
            <a:pPr marL="0" indent="0">
              <a:buNone/>
            </a:pPr>
            <a:r>
              <a:rPr lang="en-US" sz="2400" b="1" dirty="0">
                <a:solidFill>
                  <a:schemeClr val="bg1"/>
                </a:solidFill>
                <a:latin typeface="Arial" panose="020B0604020202020204" pitchFamily="34" charset="0"/>
                <a:cs typeface="Arial" panose="020B0604020202020204" pitchFamily="34" charset="0"/>
              </a:rPr>
              <a:t>Annotation:</a:t>
            </a:r>
          </a:p>
          <a:p>
            <a:pPr marL="0" indent="0">
              <a:buNone/>
            </a:pPr>
            <a:r>
              <a:rPr lang="en-US" sz="2400" dirty="0">
                <a:solidFill>
                  <a:schemeClr val="bg1"/>
                </a:solidFill>
                <a:latin typeface="Arial" panose="020B0604020202020204" pitchFamily="34" charset="0"/>
                <a:cs typeface="Arial" panose="020B0604020202020204" pitchFamily="34" charset="0"/>
              </a:rPr>
              <a:t>1- In the original text, there are four actions: looking at someone, pulling up a dried fingerprint drawing, matching it with a magnified image, and saying something. It's important to note that the second and third actions are connected by the word "and," indicating no time gap between them. To maintain naturalness and readability in translation, it's suggested not to use connectors like "to" or "in order to," as they might create a slower perception of events.</a:t>
            </a:r>
          </a:p>
          <a:p>
            <a:pPr marL="0" indent="0">
              <a:buNone/>
            </a:pPr>
            <a:r>
              <a:rPr lang="en-US" sz="2400" dirty="0">
                <a:solidFill>
                  <a:schemeClr val="bg1"/>
                </a:solidFill>
                <a:latin typeface="Arial" panose="020B0604020202020204" pitchFamily="34" charset="0"/>
                <a:cs typeface="Arial" panose="020B0604020202020204" pitchFamily="34" charset="0"/>
              </a:rPr>
              <a:t>2- Additionally, the original clause "</a:t>
            </a:r>
            <a:r>
              <a:rPr lang="ar-IQ" sz="2400" dirty="0">
                <a:solidFill>
                  <a:schemeClr val="bg1"/>
                </a:solidFill>
                <a:latin typeface="Arial" panose="020B0604020202020204" pitchFamily="34" charset="0"/>
                <a:cs typeface="Arial" panose="020B0604020202020204" pitchFamily="34" charset="0"/>
              </a:rPr>
              <a:t>الذي كان قد جفّ </a:t>
            </a:r>
            <a:r>
              <a:rPr lang="en-US" sz="2400" dirty="0">
                <a:solidFill>
                  <a:schemeClr val="bg1"/>
                </a:solidFill>
                <a:latin typeface="Arial" panose="020B0604020202020204" pitchFamily="34" charset="0"/>
                <a:cs typeface="Arial" panose="020B0604020202020204" pitchFamily="34" charset="0"/>
              </a:rPr>
              <a:t> “emphasizes the duration of an action from the past relevant to pulling up the fingerprint drawing. It suggests using a past perfect tense like "had dried" to preserve the aspect and avoid changing the time reference, which could affect the overall meaning.</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3487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lnSpcReduction="10000"/>
          </a:bodyPr>
          <a:lstStyle/>
          <a:p>
            <a:pPr marL="0" indent="0">
              <a:buNone/>
            </a:pPr>
            <a:r>
              <a:rPr lang="en-US" sz="2400" b="1" dirty="0">
                <a:solidFill>
                  <a:schemeClr val="bg1"/>
                </a:solidFill>
                <a:latin typeface="Arial" panose="020B0604020202020204" pitchFamily="34" charset="0"/>
                <a:cs typeface="Arial" panose="020B0604020202020204" pitchFamily="34" charset="0"/>
              </a:rPr>
              <a:t>Example 4</a:t>
            </a:r>
          </a:p>
          <a:p>
            <a:pPr marL="0" indent="0">
              <a:buNone/>
            </a:pPr>
            <a:r>
              <a:rPr lang="en-US" sz="2400" dirty="0">
                <a:solidFill>
                  <a:schemeClr val="bg1"/>
                </a:solidFill>
                <a:latin typeface="Arial" panose="020B0604020202020204" pitchFamily="34" charset="0"/>
                <a:cs typeface="Arial" panose="020B0604020202020204" pitchFamily="34" charset="0"/>
              </a:rPr>
              <a:t>ST:</a:t>
            </a:r>
          </a:p>
          <a:p>
            <a:pPr marL="0" indent="0">
              <a:buNone/>
            </a:pPr>
            <a:r>
              <a:rPr lang="ar-IQ" sz="2400" dirty="0">
                <a:solidFill>
                  <a:schemeClr val="bg1"/>
                </a:solidFill>
                <a:latin typeface="Arial" panose="020B0604020202020204" pitchFamily="34" charset="0"/>
                <a:cs typeface="Arial" panose="020B0604020202020204" pitchFamily="34" charset="0"/>
              </a:rPr>
              <a:t>قال للضابط بتأدب مفتعل: عفواً يا سيدي … ألم تتطابق ذات البصمة مع المواطن</a:t>
            </a:r>
          </a:p>
          <a:p>
            <a:pPr marL="0" indent="0">
              <a:buNone/>
            </a:pPr>
            <a:r>
              <a:rPr lang="ar-IQ" sz="2400" dirty="0">
                <a:solidFill>
                  <a:schemeClr val="bg1"/>
                </a:solidFill>
                <a:latin typeface="Arial" panose="020B0604020202020204" pitchFamily="34" charset="0"/>
                <a:cs typeface="Arial" panose="020B0604020202020204" pitchFamily="34" charset="0"/>
              </a:rPr>
              <a:t>الذي سبقني …</a:t>
            </a:r>
            <a:endParaRPr lang="en-US" sz="2400" dirty="0">
              <a:solidFill>
                <a:schemeClr val="bg1"/>
              </a:solidFill>
              <a:latin typeface="Arial" panose="020B0604020202020204" pitchFamily="34" charset="0"/>
              <a:cs typeface="Arial" panose="020B0604020202020204" pitchFamily="34" charset="0"/>
            </a:endParaRPr>
          </a:p>
          <a:p>
            <a:pPr marL="0" indent="0">
              <a:buNone/>
            </a:pPr>
            <a:r>
              <a:rPr lang="en-US" sz="2400" b="1" dirty="0">
                <a:solidFill>
                  <a:schemeClr val="bg1"/>
                </a:solidFill>
                <a:latin typeface="Arial" panose="020B0604020202020204" pitchFamily="34" charset="0"/>
                <a:cs typeface="Arial" panose="020B0604020202020204" pitchFamily="34" charset="0"/>
              </a:rPr>
              <a:t>TT: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He said to the officer with forced politeness: “Pardon me sir. Isn’t that the same fingerprint that matched the citizen who went in front of me?”</a:t>
            </a:r>
          </a:p>
          <a:p>
            <a:pPr marL="0" indent="0">
              <a:buNone/>
            </a:pPr>
            <a:r>
              <a:rPr lang="en-US" sz="2400" b="1" dirty="0">
                <a:solidFill>
                  <a:schemeClr val="bg1"/>
                </a:solidFill>
                <a:latin typeface="Arial" panose="020B0604020202020204" pitchFamily="34" charset="0"/>
                <a:cs typeface="Arial" panose="020B0604020202020204" pitchFamily="34" charset="0"/>
              </a:rPr>
              <a:t>Annotation</a:t>
            </a:r>
          </a:p>
          <a:p>
            <a:pPr marL="0" indent="0">
              <a:lnSpc>
                <a:spcPct val="150000"/>
              </a:lnSpc>
              <a:buNone/>
            </a:pPr>
            <a:r>
              <a:rPr lang="en-US" sz="2400" dirty="0" err="1">
                <a:solidFill>
                  <a:schemeClr val="bg1"/>
                </a:solidFill>
                <a:latin typeface="Arial" panose="020B0604020202020204" pitchFamily="34" charset="0"/>
                <a:cs typeface="Arial" panose="020B0604020202020204" pitchFamily="34" charset="0"/>
              </a:rPr>
              <a:t>i</a:t>
            </a:r>
            <a:r>
              <a:rPr lang="en-US" sz="2400" dirty="0">
                <a:solidFill>
                  <a:schemeClr val="bg1"/>
                </a:solidFill>
                <a:latin typeface="Arial" panose="020B0604020202020204" pitchFamily="34" charset="0"/>
                <a:cs typeface="Arial" panose="020B0604020202020204" pitchFamily="34" charset="0"/>
              </a:rPr>
              <a:t>. When describing the act of saying, the focus is on completing the action, suggesting the use of a simple past tense like "he said."</a:t>
            </a: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7908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2" y="1025236"/>
            <a:ext cx="9912032" cy="5223163"/>
          </a:xfrm>
        </p:spPr>
        <p:txBody>
          <a:bodyPr>
            <a:normAutofit/>
          </a:bodyPr>
          <a:lstStyle/>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ii. The original writer uses the adverb of manner ".</a:t>
            </a:r>
            <a:r>
              <a:rPr lang="ar-IQ" sz="2400" dirty="0">
                <a:solidFill>
                  <a:schemeClr val="bg1"/>
                </a:solidFill>
                <a:latin typeface="Arial" panose="020B0604020202020204" pitchFamily="34" charset="0"/>
                <a:cs typeface="Arial" panose="020B0604020202020204" pitchFamily="34" charset="0"/>
              </a:rPr>
              <a:t>بتأدب مفتعل" </a:t>
            </a:r>
            <a:r>
              <a:rPr lang="en-US" sz="2400" dirty="0">
                <a:solidFill>
                  <a:schemeClr val="bg1"/>
                </a:solidFill>
                <a:latin typeface="Arial" panose="020B0604020202020204" pitchFamily="34" charset="0"/>
                <a:cs typeface="Arial" panose="020B0604020202020204" pitchFamily="34" charset="0"/>
              </a:rPr>
              <a:t>to illustrate the main character's way of speaking with the officer in written discourse. To convey this mode of speech accurately and create a clear mental image for the reader, translators can use expressions like "with forced politeness."</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For more information about the subject of this chapter there are other several examples in the book which need to be read. </a:t>
            </a:r>
          </a:p>
          <a:p>
            <a:pPr marL="0" indent="0">
              <a:buNone/>
            </a:pPr>
            <a:endParaRPr lang="en-US" sz="2400" b="1" dirty="0">
              <a:solidFill>
                <a:srgbClr val="FF0000"/>
              </a:solidFill>
              <a:latin typeface="Arial" panose="020B0604020202020204" pitchFamily="34" charset="0"/>
              <a:cs typeface="Arial" panose="020B0604020202020204" pitchFamily="34" charset="0"/>
            </a:endParaRPr>
          </a:p>
          <a:p>
            <a:pPr marL="0" indent="0">
              <a:buNone/>
            </a:pPr>
            <a:r>
              <a:rPr lang="en-US" sz="2400" b="1" dirty="0">
                <a:solidFill>
                  <a:schemeClr val="bg1"/>
                </a:solidFill>
                <a:latin typeface="Arial" panose="020B0604020202020204" pitchFamily="34" charset="0"/>
                <a:cs typeface="Arial" panose="020B0604020202020204" pitchFamily="34" charset="0"/>
              </a:rPr>
              <a:t>                                       </a:t>
            </a:r>
            <a:endParaRPr lang="en-US"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666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0AD7987-4197-FC88-8CA0-1B774FF099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3385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3B922-091A-BC96-AF88-1DD4A3D83F4F}"/>
              </a:ext>
            </a:extLst>
          </p:cNvPr>
          <p:cNvSpPr>
            <a:spLocks noGrp="1"/>
          </p:cNvSpPr>
          <p:nvPr>
            <p:ph type="title"/>
          </p:nvPr>
        </p:nvSpPr>
        <p:spPr>
          <a:xfrm>
            <a:off x="646111" y="452718"/>
            <a:ext cx="9786361" cy="766482"/>
          </a:xfrm>
        </p:spPr>
        <p:txBody>
          <a:bodyPr/>
          <a:lstStyle/>
          <a:p>
            <a:r>
              <a:rPr lang="en-US" sz="3200" u="sng" dirty="0">
                <a:solidFill>
                  <a:schemeClr val="bg1"/>
                </a:solidFill>
                <a:latin typeface="Arial" panose="020B0604020202020204" pitchFamily="34" charset="0"/>
                <a:cs typeface="Arial" panose="020B0604020202020204" pitchFamily="34" charset="0"/>
              </a:rPr>
              <a:t>Aim of research</a:t>
            </a:r>
          </a:p>
        </p:txBody>
      </p:sp>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1" y="1330035"/>
            <a:ext cx="10632469" cy="5527965"/>
          </a:xfrm>
        </p:spPr>
        <p:txBody>
          <a:bodyPr>
            <a:normAutofit lnSpcReduction="10000"/>
          </a:bodyPr>
          <a:lstStyle/>
          <a:p>
            <a:pPr marL="0" indent="0">
              <a:buNone/>
            </a:pPr>
            <a:r>
              <a:rPr lang="en-US" sz="2400" dirty="0">
                <a:solidFill>
                  <a:schemeClr val="bg1"/>
                </a:solidFill>
                <a:latin typeface="Arial" panose="020B0604020202020204" pitchFamily="34" charset="0"/>
                <a:cs typeface="Arial" panose="020B0604020202020204" pitchFamily="34" charset="0"/>
              </a:rPr>
              <a:t>The aim of this chapter is to the semantic issues to the actual act of</a:t>
            </a:r>
          </a:p>
          <a:p>
            <a:pPr marL="0" indent="0">
              <a:buNone/>
            </a:pPr>
            <a:r>
              <a:rPr lang="en-US" sz="2400" dirty="0">
                <a:solidFill>
                  <a:schemeClr val="bg1"/>
                </a:solidFill>
                <a:latin typeface="Arial" panose="020B0604020202020204" pitchFamily="34" charset="0"/>
                <a:cs typeface="Arial" panose="020B0604020202020204" pitchFamily="34" charset="0"/>
              </a:rPr>
              <a:t>translating by consolidating theoretical claims with authentic translational</a:t>
            </a:r>
          </a:p>
          <a:p>
            <a:pPr marL="0" indent="0">
              <a:buNone/>
            </a:pPr>
            <a:r>
              <a:rPr lang="en-US" sz="2400" dirty="0">
                <a:solidFill>
                  <a:schemeClr val="bg1"/>
                </a:solidFill>
                <a:latin typeface="Arial" panose="020B0604020202020204" pitchFamily="34" charset="0"/>
                <a:cs typeface="Arial" panose="020B0604020202020204" pitchFamily="34" charset="0"/>
              </a:rPr>
              <a:t>data, thus helping translation students annotate their own translations</a:t>
            </a:r>
          </a:p>
          <a:p>
            <a:pPr marL="0" indent="0">
              <a:buNone/>
            </a:pPr>
            <a:r>
              <a:rPr lang="en-US" sz="2400" dirty="0">
                <a:solidFill>
                  <a:schemeClr val="bg1"/>
                </a:solidFill>
                <a:latin typeface="Arial" panose="020B0604020202020204" pitchFamily="34" charset="0"/>
                <a:cs typeface="Arial" panose="020B0604020202020204" pitchFamily="34" charset="0"/>
              </a:rPr>
              <a:t>from a semantic perspective. To achieve this ,a text (386 words) is translated</a:t>
            </a:r>
          </a:p>
          <a:p>
            <a:pPr marL="0" indent="0">
              <a:buNone/>
            </a:pPr>
            <a:r>
              <a:rPr lang="en-US" sz="2400" dirty="0">
                <a:solidFill>
                  <a:schemeClr val="bg1"/>
                </a:solidFill>
                <a:latin typeface="Arial" panose="020B0604020202020204" pitchFamily="34" charset="0"/>
                <a:cs typeface="Arial" panose="020B0604020202020204" pitchFamily="34" charset="0"/>
              </a:rPr>
              <a:t>and annotated from a semantic perspective.</a:t>
            </a:r>
          </a:p>
          <a:p>
            <a:pPr marL="0" indent="0">
              <a:buNone/>
            </a:pPr>
            <a:r>
              <a:rPr lang="en-US" sz="3000" b="1" u="sng" dirty="0">
                <a:solidFill>
                  <a:schemeClr val="bg1"/>
                </a:solidFill>
                <a:latin typeface="Arial" panose="020B0604020202020204" pitchFamily="34" charset="0"/>
                <a:cs typeface="Arial" panose="020B0604020202020204" pitchFamily="34" charset="0"/>
              </a:rPr>
              <a:t>What is a semantic perspective</a:t>
            </a:r>
            <a:r>
              <a:rPr lang="en-US" sz="2400" dirty="0">
                <a:solidFill>
                  <a:schemeClr val="bg1"/>
                </a:solidFill>
                <a:latin typeface="Arial" panose="020B0604020202020204" pitchFamily="34" charset="0"/>
                <a:cs typeface="Arial" panose="020B0604020202020204" pitchFamily="34" charset="0"/>
              </a:rPr>
              <a:t>.</a:t>
            </a:r>
          </a:p>
          <a:p>
            <a:pPr marL="0" indent="0">
              <a:lnSpc>
                <a:spcPct val="150000"/>
              </a:lnSpc>
              <a:buNone/>
            </a:pPr>
            <a:r>
              <a:rPr lang="en-US" sz="2400" dirty="0">
                <a:solidFill>
                  <a:srgbClr val="0070C0"/>
                </a:solidFill>
                <a:latin typeface="Arial" panose="020B0604020202020204" pitchFamily="34" charset="0"/>
                <a:cs typeface="Arial" panose="020B0604020202020204" pitchFamily="34" charset="0"/>
              </a:rPr>
              <a:t>It is the process of using semantic information to aid in the translation of data in one representation or data model to another representation or data model. Semantic translation takes advantage of semantics that associate meaning with individual data elements in one dictionary to create an equivalent meaning in a second system.</a:t>
            </a:r>
          </a:p>
        </p:txBody>
      </p:sp>
    </p:spTree>
    <p:extLst>
      <p:ext uri="{BB962C8B-B14F-4D97-AF65-F5344CB8AC3E}">
        <p14:creationId xmlns:p14="http://schemas.microsoft.com/office/powerpoint/2010/main" val="984035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3B922-091A-BC96-AF88-1DD4A3D83F4F}"/>
              </a:ext>
            </a:extLst>
          </p:cNvPr>
          <p:cNvSpPr>
            <a:spLocks noGrp="1"/>
          </p:cNvSpPr>
          <p:nvPr>
            <p:ph type="title"/>
          </p:nvPr>
        </p:nvSpPr>
        <p:spPr>
          <a:xfrm>
            <a:off x="646111" y="452718"/>
            <a:ext cx="9786361" cy="766482"/>
          </a:xfrm>
        </p:spPr>
        <p:txBody>
          <a:bodyPr/>
          <a:lstStyle/>
          <a:p>
            <a:r>
              <a:rPr lang="en-US" sz="3200" u="sng" dirty="0">
                <a:solidFill>
                  <a:schemeClr val="bg1"/>
                </a:solidFill>
                <a:latin typeface="Arial" panose="020B0604020202020204" pitchFamily="34" charset="0"/>
                <a:cs typeface="Arial" panose="020B0604020202020204" pitchFamily="34" charset="0"/>
              </a:rPr>
              <a:t>What is a semantic perspective</a:t>
            </a:r>
          </a:p>
        </p:txBody>
      </p:sp>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6111" y="1219201"/>
            <a:ext cx="10632469" cy="5638800"/>
          </a:xfrm>
        </p:spPr>
        <p:txBody>
          <a:bodyPr>
            <a:normAutofit lnSpcReduction="10000"/>
          </a:bodyPr>
          <a:lstStyle/>
          <a:p>
            <a:pPr marL="0" indent="0">
              <a:buNone/>
            </a:pPr>
            <a:r>
              <a:rPr lang="en-US" sz="2400" b="1" dirty="0">
                <a:solidFill>
                  <a:schemeClr val="bg1"/>
                </a:solidFill>
                <a:latin typeface="Arial" panose="020B0604020202020204" pitchFamily="34" charset="0"/>
                <a:cs typeface="Arial" panose="020B0604020202020204" pitchFamily="34" charset="0"/>
              </a:rPr>
              <a:t>Note: </a:t>
            </a:r>
          </a:p>
          <a:p>
            <a:pPr marL="0" indent="0">
              <a:lnSpc>
                <a:spcPct val="150000"/>
              </a:lnSpc>
              <a:buNone/>
            </a:pPr>
            <a:r>
              <a:rPr lang="en-US" sz="2400" b="1" dirty="0">
                <a:solidFill>
                  <a:srgbClr val="0070C0"/>
                </a:solidFill>
                <a:latin typeface="Arial" panose="020B0604020202020204" pitchFamily="34" charset="0"/>
                <a:cs typeface="Arial" panose="020B0604020202020204" pitchFamily="34" charset="0"/>
              </a:rPr>
              <a:t>Semantics </a:t>
            </a:r>
            <a:r>
              <a:rPr lang="en-US" sz="2400" dirty="0">
                <a:solidFill>
                  <a:srgbClr val="0070C0"/>
                </a:solidFill>
                <a:latin typeface="Arial" panose="020B0604020202020204" pitchFamily="34" charset="0"/>
                <a:cs typeface="Arial" panose="020B0604020202020204" pitchFamily="34" charset="0"/>
              </a:rPr>
              <a:t>is the study of reference, meaning, or truth. The term can be used to refer to subfields of several distinct disciplines, including philosophy, linguistics and computer science.</a:t>
            </a:r>
          </a:p>
          <a:p>
            <a:pPr marL="0" indent="0">
              <a:lnSpc>
                <a:spcPct val="150000"/>
              </a:lnSpc>
              <a:buNone/>
            </a:pPr>
            <a:r>
              <a:rPr lang="en-US" sz="3200" u="sng" dirty="0">
                <a:solidFill>
                  <a:schemeClr val="bg1"/>
                </a:solidFill>
                <a:latin typeface="Arial" panose="020B0604020202020204" pitchFamily="34" charset="0"/>
                <a:cs typeface="Arial" panose="020B0604020202020204" pitchFamily="34" charset="0"/>
              </a:rPr>
              <a:t>Introduction about the text and the writer</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This text was written by the Syrian writer and editor, </a:t>
            </a:r>
            <a:r>
              <a:rPr lang="en-US" sz="2400" dirty="0" err="1">
                <a:solidFill>
                  <a:schemeClr val="bg1"/>
                </a:solidFill>
                <a:latin typeface="Arial" panose="020B0604020202020204" pitchFamily="34" charset="0"/>
                <a:cs typeface="Arial" panose="020B0604020202020204" pitchFamily="34" charset="0"/>
              </a:rPr>
              <a:t>Lubna</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Mahmūd</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Yāsīn</a:t>
            </a:r>
            <a:r>
              <a:rPr lang="en-US" sz="2400" dirty="0">
                <a:solidFill>
                  <a:schemeClr val="bg1"/>
                </a:solidFill>
                <a:latin typeface="Arial" panose="020B0604020202020204" pitchFamily="34" charset="0"/>
                <a:cs typeface="Arial" panose="020B0604020202020204" pitchFamily="34" charset="0"/>
              </a:rPr>
              <a:t>, who studied painting and sculpture in Damascus. Among her writings are</a:t>
            </a:r>
          </a:p>
          <a:p>
            <a:pPr marL="0" indent="0">
              <a:buNone/>
            </a:pPr>
            <a:r>
              <a:rPr lang="en-US" sz="2400" dirty="0">
                <a:solidFill>
                  <a:schemeClr val="bg1"/>
                </a:solidFill>
                <a:latin typeface="Arial" panose="020B0604020202020204" pitchFamily="34" charset="0"/>
                <a:cs typeface="Arial" panose="020B0604020202020204" pitchFamily="34" charset="0"/>
              </a:rPr>
              <a:t> ( </a:t>
            </a:r>
            <a:r>
              <a:rPr lang="ar-IQ" sz="2400" dirty="0">
                <a:solidFill>
                  <a:schemeClr val="bg1"/>
                </a:solidFill>
                <a:latin typeface="Arial" panose="020B0604020202020204" pitchFamily="34" charset="0"/>
                <a:cs typeface="Arial" panose="020B0604020202020204" pitchFamily="34" charset="0"/>
              </a:rPr>
              <a:t>أنثى في قفص ( 1</a:t>
            </a:r>
            <a:r>
              <a:rPr lang="en-US" sz="2400" dirty="0">
                <a:solidFill>
                  <a:schemeClr val="bg1"/>
                </a:solidFill>
                <a:latin typeface="Arial" panose="020B0604020202020204" pitchFamily="34" charset="0"/>
                <a:cs typeface="Arial" panose="020B0604020202020204" pitchFamily="34" charset="0"/>
              </a:rPr>
              <a:t>A Female in a Cage), a collection of short stories</a:t>
            </a:r>
          </a:p>
          <a:p>
            <a:pPr marL="0" indent="0">
              <a:buNone/>
            </a:pPr>
            <a:r>
              <a:rPr lang="en-US" sz="2400" dirty="0">
                <a:solidFill>
                  <a:schemeClr val="bg1"/>
                </a:solidFill>
                <a:latin typeface="Arial" panose="020B0604020202020204" pitchFamily="34" charset="0"/>
                <a:cs typeface="Arial" panose="020B0604020202020204" pitchFamily="34" charset="0"/>
              </a:rPr>
              <a:t>( </a:t>
            </a:r>
            <a:r>
              <a:rPr lang="ar-IQ" sz="2400" dirty="0">
                <a:solidFill>
                  <a:schemeClr val="bg1"/>
                </a:solidFill>
                <a:latin typeface="Arial" panose="020B0604020202020204" pitchFamily="34" charset="0"/>
                <a:cs typeface="Arial" panose="020B0604020202020204" pitchFamily="34" charset="0"/>
              </a:rPr>
              <a:t>طقوس متوحشّة ( 2</a:t>
            </a:r>
            <a:r>
              <a:rPr lang="en-US" sz="2400" dirty="0">
                <a:solidFill>
                  <a:schemeClr val="bg1"/>
                </a:solidFill>
                <a:latin typeface="Arial" panose="020B0604020202020204" pitchFamily="34" charset="0"/>
                <a:cs typeface="Arial" panose="020B0604020202020204" pitchFamily="34" charset="0"/>
              </a:rPr>
              <a:t>Wild Traditions), a collection of short stories</a:t>
            </a:r>
          </a:p>
          <a:p>
            <a:pPr marL="0" indent="0">
              <a:buNone/>
            </a:pPr>
            <a:r>
              <a:rPr lang="en-US" sz="2400" dirty="0">
                <a:solidFill>
                  <a:schemeClr val="bg1"/>
                </a:solidFill>
                <a:latin typeface="Arial" panose="020B0604020202020204" pitchFamily="34" charset="0"/>
                <a:cs typeface="Arial" panose="020B0604020202020204" pitchFamily="34" charset="0"/>
              </a:rPr>
              <a:t>( </a:t>
            </a:r>
            <a:r>
              <a:rPr lang="ar-IQ" sz="2400" dirty="0">
                <a:solidFill>
                  <a:schemeClr val="bg1"/>
                </a:solidFill>
                <a:latin typeface="Arial" panose="020B0604020202020204" pitchFamily="34" charset="0"/>
                <a:cs typeface="Arial" panose="020B0604020202020204" pitchFamily="34" charset="0"/>
              </a:rPr>
              <a:t>الموتُ صمتّاً ( 3</a:t>
            </a:r>
            <a:r>
              <a:rPr lang="en-US" sz="2400" dirty="0">
                <a:solidFill>
                  <a:schemeClr val="bg1"/>
                </a:solidFill>
                <a:latin typeface="Arial" panose="020B0604020202020204" pitchFamily="34" charset="0"/>
                <a:cs typeface="Arial" panose="020B0604020202020204" pitchFamily="34" charset="0"/>
              </a:rPr>
              <a:t>Dying Silently), a collection of short stories</a:t>
            </a:r>
            <a:r>
              <a:rPr lang="en-US" sz="2400" u="sng"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95862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3B922-091A-BC96-AF88-1DD4A3D83F4F}"/>
              </a:ext>
            </a:extLst>
          </p:cNvPr>
          <p:cNvSpPr>
            <a:spLocks noGrp="1"/>
          </p:cNvSpPr>
          <p:nvPr>
            <p:ph type="title"/>
          </p:nvPr>
        </p:nvSpPr>
        <p:spPr>
          <a:xfrm>
            <a:off x="646111" y="452718"/>
            <a:ext cx="9404723" cy="766482"/>
          </a:xfrm>
        </p:spPr>
        <p:txBody>
          <a:bodyPr/>
          <a:lstStyle/>
          <a:p>
            <a:r>
              <a:rPr lang="en-US" sz="3200" b="1" dirty="0">
                <a:solidFill>
                  <a:schemeClr val="bg1"/>
                </a:solidFill>
              </a:rPr>
              <a:t>Introduction about the text and the writer</a:t>
            </a:r>
            <a:br>
              <a:rPr lang="en-US" sz="3200" b="1" dirty="0">
                <a:solidFill>
                  <a:schemeClr val="bg1"/>
                </a:solidFill>
              </a:rPr>
            </a:br>
            <a:endParaRPr lang="en-US" sz="3200" b="1" dirty="0">
              <a:solidFill>
                <a:schemeClr val="bg1"/>
              </a:solidFill>
            </a:endParaRPr>
          </a:p>
        </p:txBody>
      </p:sp>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1" y="1219200"/>
            <a:ext cx="10687888" cy="5320145"/>
          </a:xfrm>
        </p:spPr>
        <p:txBody>
          <a:bodyPr>
            <a:normAutofit fontScale="92500" lnSpcReduction="10000"/>
          </a:bodyPr>
          <a:lstStyle/>
          <a:p>
            <a:pPr marL="0" indent="0">
              <a:buNone/>
            </a:pPr>
            <a:r>
              <a:rPr lang="en-US" sz="2400" b="1" dirty="0">
                <a:solidFill>
                  <a:schemeClr val="bg1"/>
                </a:solidFill>
                <a:latin typeface="Arial" panose="020B0604020202020204" pitchFamily="34" charset="0"/>
                <a:cs typeface="Arial" panose="020B0604020202020204" pitchFamily="34" charset="0"/>
              </a:rPr>
              <a:t>(4) </a:t>
            </a:r>
            <a:r>
              <a:rPr lang="en-US" sz="2400" dirty="0">
                <a:solidFill>
                  <a:schemeClr val="bg1"/>
                </a:solidFill>
                <a:latin typeface="Arial" panose="020B0604020202020204" pitchFamily="34" charset="0"/>
                <a:cs typeface="Arial" panose="020B0604020202020204" pitchFamily="34" charset="0"/>
              </a:rPr>
              <a:t>The story </a:t>
            </a:r>
            <a:r>
              <a:rPr lang="ar-IQ" sz="2400" dirty="0">
                <a:solidFill>
                  <a:schemeClr val="bg1"/>
                </a:solidFill>
                <a:latin typeface="Arial" panose="020B0604020202020204" pitchFamily="34" charset="0"/>
                <a:cs typeface="Arial" panose="020B0604020202020204" pitchFamily="34" charset="0"/>
              </a:rPr>
              <a:t>بصمة مواطن (</a:t>
            </a:r>
            <a:r>
              <a:rPr lang="en-US" sz="2400" dirty="0">
                <a:solidFill>
                  <a:schemeClr val="bg1"/>
                </a:solidFill>
                <a:latin typeface="Arial" panose="020B0604020202020204" pitchFamily="34" charset="0"/>
                <a:cs typeface="Arial" panose="020B0604020202020204" pitchFamily="34" charset="0"/>
              </a:rPr>
              <a:t>A Citizen’s Fingerprint) unfolds in an unnamed</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Arab country and the writer does not locate the main character in any particular place or time to evoke in the mind of the reader a range of memories and images.</a:t>
            </a:r>
          </a:p>
          <a:p>
            <a:pPr marL="0" indent="0">
              <a:lnSpc>
                <a:spcPct val="150000"/>
              </a:lnSpc>
              <a:buNone/>
            </a:pPr>
            <a:r>
              <a:rPr lang="en-US" sz="2600" b="1" dirty="0">
                <a:solidFill>
                  <a:schemeClr val="bg1"/>
                </a:solidFill>
                <a:latin typeface="Arial" panose="020B0604020202020204" pitchFamily="34" charset="0"/>
                <a:cs typeface="Arial" panose="020B0604020202020204" pitchFamily="34" charset="0"/>
              </a:rPr>
              <a:t>Important notes</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 In this presentation who undergoes no change or development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throughout the story, symbolizes the great number of people in</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the Arab world who suffer from the injustice, tyranny and oppression of</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the various regimes. These people do not have the right to choose, accept</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or object.</a:t>
            </a:r>
          </a:p>
        </p:txBody>
      </p:sp>
    </p:spTree>
    <p:extLst>
      <p:ext uri="{BB962C8B-B14F-4D97-AF65-F5344CB8AC3E}">
        <p14:creationId xmlns:p14="http://schemas.microsoft.com/office/powerpoint/2010/main" val="170374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31" y="651165"/>
            <a:ext cx="10660177" cy="6206836"/>
          </a:xfrm>
        </p:spPr>
        <p:txBody>
          <a:bodyPr>
            <a:normAutofit lnSpcReduction="10000"/>
          </a:bodyPr>
          <a:lstStyle/>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 The writer of the story emphasizes the importance of the message, language, and various stylistic elements. The story includes features like rhetorical questions, parallelism, formal language with old-fashioned words, lexical repetition, exaggeration, similes, and a mix of passive and active voice. The resulting poetic tone requires careful handling by the translator.</a:t>
            </a:r>
          </a:p>
          <a:p>
            <a:pPr marL="0" indent="0">
              <a:lnSpc>
                <a:spcPct val="150000"/>
              </a:lnSpc>
              <a:buNone/>
            </a:pPr>
            <a:r>
              <a:rPr lang="en-US" sz="3000" b="1" u="sng" dirty="0">
                <a:solidFill>
                  <a:schemeClr val="bg1"/>
                </a:solidFill>
                <a:latin typeface="Arial" panose="020B0604020202020204" pitchFamily="34" charset="0"/>
                <a:cs typeface="Arial" panose="020B0604020202020204" pitchFamily="34" charset="0"/>
              </a:rPr>
              <a:t>Translation and Annotation</a:t>
            </a: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1- To translate the text into English, a global strategy will be used, aiming to balance semantic accuracy and communicative effectiveness. The goal is to closely capture the contextual meaning of the original while also producing a similar impact on the English reader as the original text had on its audience, as suggested by Newmark in 1981.</a:t>
            </a:r>
          </a:p>
          <a:p>
            <a:pPr marL="0" indent="0">
              <a:lnSpc>
                <a:spcPct val="150000"/>
              </a:lnSpc>
              <a:buNone/>
            </a:pP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9365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45129" y="789709"/>
            <a:ext cx="10771015" cy="6068291"/>
          </a:xfrm>
        </p:spPr>
        <p:txBody>
          <a:bodyPr>
            <a:normAutofit/>
          </a:bodyPr>
          <a:lstStyle/>
          <a:p>
            <a:pPr marL="0" indent="0">
              <a:lnSpc>
                <a:spcPct val="170000"/>
              </a:lnSpc>
              <a:buNone/>
            </a:pPr>
            <a:r>
              <a:rPr lang="en-US" sz="2400" dirty="0">
                <a:solidFill>
                  <a:schemeClr val="bg1"/>
                </a:solidFill>
                <a:latin typeface="Arial" panose="020B0604020202020204" pitchFamily="34" charset="0"/>
                <a:cs typeface="Arial" panose="020B0604020202020204" pitchFamily="34" charset="0"/>
              </a:rPr>
              <a:t>2- In this section, the source text and its translation are divided into smaller parts for easier analysis. Each part, representing a complete idea consisting of a sentence or a group of related sentences, will be annotated to highlight different semantic aspects, making it simpler for the reader to follow the argumentation.</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02839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208040" y="143063"/>
            <a:ext cx="11006544" cy="6068291"/>
          </a:xfrm>
        </p:spPr>
        <p:txBody>
          <a:bodyPr>
            <a:noAutofit/>
          </a:bodyPr>
          <a:lstStyle/>
          <a:p>
            <a:pPr marL="0" indent="0">
              <a:lnSpc>
                <a:spcPct val="170000"/>
              </a:lnSpc>
              <a:buNone/>
            </a:pPr>
            <a:r>
              <a:rPr lang="en-US" b="1" dirty="0">
                <a:solidFill>
                  <a:schemeClr val="bg1"/>
                </a:solidFill>
                <a:latin typeface="Arial" panose="020B0604020202020204" pitchFamily="34" charset="0"/>
              </a:rPr>
              <a:t>3-Exercises</a:t>
            </a:r>
          </a:p>
          <a:p>
            <a:pPr marL="0" indent="0">
              <a:lnSpc>
                <a:spcPct val="170000"/>
              </a:lnSpc>
              <a:buNone/>
            </a:pPr>
            <a:r>
              <a:rPr lang="en-US" dirty="0">
                <a:solidFill>
                  <a:schemeClr val="bg1"/>
                </a:solidFill>
                <a:latin typeface="Arial" panose="020B0604020202020204" pitchFamily="34" charset="0"/>
              </a:rPr>
              <a:t>     </a:t>
            </a:r>
            <a:r>
              <a:rPr lang="en-US" b="1" dirty="0">
                <a:solidFill>
                  <a:schemeClr val="bg1"/>
                </a:solidFill>
                <a:latin typeface="Arial" panose="020B0604020202020204" pitchFamily="34" charset="0"/>
              </a:rPr>
              <a:t>a- Exercise 1:</a:t>
            </a:r>
          </a:p>
          <a:p>
            <a:pPr marL="0" indent="0">
              <a:lnSpc>
                <a:spcPct val="170000"/>
              </a:lnSpc>
              <a:buNone/>
            </a:pPr>
            <a:r>
              <a:rPr lang="en-US" dirty="0">
                <a:solidFill>
                  <a:schemeClr val="bg1"/>
                </a:solidFill>
                <a:latin typeface="Arial" panose="020B0604020202020204" pitchFamily="34" charset="0"/>
              </a:rPr>
              <a:t>ST (Source Text) :</a:t>
            </a:r>
          </a:p>
          <a:p>
            <a:pPr marL="0" indent="0">
              <a:lnSpc>
                <a:spcPct val="170000"/>
              </a:lnSpc>
              <a:buNone/>
            </a:pPr>
            <a:r>
              <a:rPr lang="ar-IQ" dirty="0">
                <a:solidFill>
                  <a:schemeClr val="bg1"/>
                </a:solidFill>
                <a:latin typeface="Arial" panose="020B0604020202020204" pitchFamily="34" charset="0"/>
              </a:rPr>
              <a:t>يبتلعه المساء … فيوغل في أحشاء الصمت … ومن ذا الذي يستطيع فراراً إذا عسعس</a:t>
            </a:r>
          </a:p>
          <a:p>
            <a:pPr marL="0" indent="0">
              <a:lnSpc>
                <a:spcPct val="170000"/>
              </a:lnSpc>
              <a:buNone/>
            </a:pPr>
            <a:r>
              <a:rPr lang="ar-IQ" dirty="0">
                <a:solidFill>
                  <a:schemeClr val="bg1"/>
                </a:solidFill>
                <a:latin typeface="Arial" panose="020B0604020202020204" pitchFamily="34" charset="0"/>
              </a:rPr>
              <a:t>الألم داخل النفس … وتوغلت الأحزان في حنايا الفؤاد … يتآكل قلبه … تتساقط أشلاؤه</a:t>
            </a:r>
          </a:p>
          <a:p>
            <a:pPr marL="0" indent="0">
              <a:lnSpc>
                <a:spcPct val="170000"/>
              </a:lnSpc>
              <a:buNone/>
            </a:pPr>
            <a:r>
              <a:rPr lang="ar-IQ" dirty="0">
                <a:solidFill>
                  <a:schemeClr val="bg1"/>
                </a:solidFill>
                <a:latin typeface="Arial" panose="020B0604020202020204" pitchFamily="34" charset="0"/>
              </a:rPr>
              <a:t>… يتمزق صوته على حدود الزمان ولا من مجيب …</a:t>
            </a:r>
          </a:p>
          <a:p>
            <a:pPr marL="0" indent="0">
              <a:lnSpc>
                <a:spcPct val="170000"/>
              </a:lnSpc>
              <a:buNone/>
            </a:pPr>
            <a:r>
              <a:rPr lang="en-US" dirty="0">
                <a:solidFill>
                  <a:schemeClr val="bg1"/>
                </a:solidFill>
                <a:latin typeface="Arial" panose="020B0604020202020204" pitchFamily="34" charset="0"/>
              </a:rPr>
              <a:t>TT (Translate Text):</a:t>
            </a:r>
          </a:p>
          <a:p>
            <a:pPr marL="0" indent="0">
              <a:lnSpc>
                <a:spcPct val="170000"/>
              </a:lnSpc>
              <a:buNone/>
            </a:pPr>
            <a:r>
              <a:rPr lang="en-US" dirty="0">
                <a:solidFill>
                  <a:schemeClr val="bg1"/>
                </a:solidFill>
                <a:latin typeface="Arial" panose="020B0604020202020204" pitchFamily="34" charset="0"/>
              </a:rPr>
              <a:t>The night swallows him so he delves ever deeper into the heart of silence. Who can, then, escape if the pain is densely settled inside the self and sadness penetrates the depths of the heart? … His heart erodes; his limbs fall off; his voice gets torn away at the boundaries of time, yet no response comes.</a:t>
            </a:r>
          </a:p>
          <a:p>
            <a:pPr marL="0" indent="0">
              <a:lnSpc>
                <a:spcPct val="170000"/>
              </a:lnSpc>
              <a:buNone/>
            </a:pPr>
            <a:endParaRPr lang="en-US" dirty="0">
              <a:solidFill>
                <a:schemeClr val="bg1"/>
              </a:solidFill>
              <a:latin typeface="Arial" panose="020B0604020202020204" pitchFamily="34" charset="0"/>
            </a:endParaRPr>
          </a:p>
          <a:p>
            <a:pPr marL="0" indent="0">
              <a:buNone/>
            </a:pPr>
            <a:endParaRPr lang="en-US" dirty="0">
              <a:solidFill>
                <a:schemeClr val="bg1"/>
              </a:solidFill>
              <a:latin typeface="Arial" panose="020B0604020202020204" pitchFamily="34" charset="0"/>
            </a:endParaRPr>
          </a:p>
          <a:p>
            <a:pPr marL="0" indent="0">
              <a:buNone/>
            </a:pPr>
            <a:endParaRPr lang="en-US" dirty="0">
              <a:solidFill>
                <a:schemeClr val="bg1"/>
              </a:solidFill>
              <a:latin typeface="Arial" panose="020B060402020202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28522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684888" y="484909"/>
            <a:ext cx="9801195" cy="5888182"/>
          </a:xfrm>
        </p:spPr>
        <p:txBody>
          <a:bodyPr>
            <a:normAutofit lnSpcReduction="10000"/>
          </a:bodyPr>
          <a:lstStyle/>
          <a:p>
            <a:pPr marL="0" indent="0">
              <a:buNone/>
            </a:pPr>
            <a:r>
              <a:rPr lang="en-US" sz="2400" b="1" dirty="0">
                <a:solidFill>
                  <a:schemeClr val="bg1"/>
                </a:solidFill>
                <a:latin typeface="Arial" panose="020B0604020202020204" pitchFamily="34" charset="0"/>
                <a:cs typeface="Arial" panose="020B0604020202020204" pitchFamily="34" charset="0"/>
              </a:rPr>
              <a:t>Annotation:</a:t>
            </a:r>
          </a:p>
          <a:p>
            <a:pPr marL="0" indent="0">
              <a:lnSpc>
                <a:spcPct val="150000"/>
              </a:lnSpc>
              <a:buNone/>
            </a:pPr>
            <a:r>
              <a:rPr lang="en-US" sz="2400" b="1" dirty="0">
                <a:solidFill>
                  <a:schemeClr val="bg1"/>
                </a:solidFill>
                <a:latin typeface="Arial" panose="020B0604020202020204" pitchFamily="34" charset="0"/>
                <a:cs typeface="Arial" panose="020B0604020202020204" pitchFamily="34" charset="0"/>
              </a:rPr>
              <a:t>1-</a:t>
            </a:r>
            <a:r>
              <a:rPr lang="en-US" sz="2400" dirty="0">
                <a:solidFill>
                  <a:schemeClr val="bg1"/>
                </a:solidFill>
                <a:latin typeface="Arial" panose="020B0604020202020204" pitchFamily="34" charset="0"/>
                <a:cs typeface="Arial" panose="020B0604020202020204" pitchFamily="34" charset="0"/>
              </a:rPr>
              <a:t> This part talks about verb tenses and aspects in a text. The source text uses verbs in the simple present form, like "</a:t>
            </a:r>
            <a:r>
              <a:rPr lang="ar-IQ" sz="2400" dirty="0">
                <a:solidFill>
                  <a:schemeClr val="bg1"/>
                </a:solidFill>
                <a:latin typeface="Arial" panose="020B0604020202020204" pitchFamily="34" charset="0"/>
                <a:cs typeface="Arial" panose="020B0604020202020204" pitchFamily="34" charset="0"/>
              </a:rPr>
              <a:t>تتساقط" </a:t>
            </a:r>
            <a:r>
              <a:rPr lang="en-US" sz="2400" dirty="0">
                <a:solidFill>
                  <a:schemeClr val="bg1"/>
                </a:solidFill>
                <a:latin typeface="Arial" panose="020B0604020202020204" pitchFamily="34" charset="0"/>
                <a:cs typeface="Arial" panose="020B0604020202020204" pitchFamily="34" charset="0"/>
              </a:rPr>
              <a:t>and "</a:t>
            </a:r>
            <a:r>
              <a:rPr lang="ar-IQ" sz="2400" dirty="0">
                <a:solidFill>
                  <a:schemeClr val="bg1"/>
                </a:solidFill>
                <a:latin typeface="Arial" panose="020B0604020202020204" pitchFamily="34" charset="0"/>
                <a:cs typeface="Arial" panose="020B0604020202020204" pitchFamily="34" charset="0"/>
              </a:rPr>
              <a:t>يتآكل." </a:t>
            </a:r>
            <a:r>
              <a:rPr lang="en-US" sz="2400" dirty="0">
                <a:solidFill>
                  <a:schemeClr val="bg1"/>
                </a:solidFill>
                <a:latin typeface="Arial" panose="020B0604020202020204" pitchFamily="34" charset="0"/>
                <a:cs typeface="Arial" panose="020B0604020202020204" pitchFamily="34" charset="0"/>
              </a:rPr>
              <a:t>Even though they're in the present, they emphasize actions completed in a specific past time. In this literary genre, where imaginative texts create their own world, the simple present tense is common. The text also discusses the challenge of translating a unique collocation, </a:t>
            </a:r>
            <a:endParaRPr lang="ar-IQ" sz="2400" dirty="0">
              <a:solidFill>
                <a:schemeClr val="bg1"/>
              </a:solidFill>
              <a:latin typeface="Arial" panose="020B0604020202020204" pitchFamily="34" charset="0"/>
              <a:cs typeface="Arial" panose="020B0604020202020204" pitchFamily="34" charset="0"/>
            </a:endParaRPr>
          </a:p>
          <a:p>
            <a:pPr marL="0" indent="0">
              <a:lnSpc>
                <a:spcPct val="150000"/>
              </a:lnSpc>
              <a:buNone/>
            </a:pPr>
            <a:r>
              <a:rPr lang="en-US" sz="2400" dirty="0">
                <a:solidFill>
                  <a:schemeClr val="bg1"/>
                </a:solidFill>
                <a:latin typeface="Arial" panose="020B0604020202020204" pitchFamily="34" charset="0"/>
                <a:cs typeface="Arial" panose="020B0604020202020204" pitchFamily="34" charset="0"/>
              </a:rPr>
              <a:t>“ </a:t>
            </a:r>
            <a:r>
              <a:rPr lang="ar-IQ" sz="2400" dirty="0">
                <a:solidFill>
                  <a:schemeClr val="bg1"/>
                </a:solidFill>
                <a:latin typeface="Arial" panose="020B0604020202020204" pitchFamily="34" charset="0"/>
                <a:cs typeface="Arial" panose="020B0604020202020204" pitchFamily="34" charset="0"/>
              </a:rPr>
              <a:t>) "أحشاء الصمت</a:t>
            </a:r>
            <a:r>
              <a:rPr lang="en-US" sz="2400" dirty="0">
                <a:solidFill>
                  <a:schemeClr val="bg1"/>
                </a:solidFill>
                <a:latin typeface="Arial" panose="020B0604020202020204" pitchFamily="34" charset="0"/>
                <a:cs typeface="Arial" panose="020B0604020202020204" pitchFamily="34" charset="0"/>
              </a:rPr>
              <a:t>the intestines of silence), without using a more common phrase like "wall of silence." The translator must consider maintaining the uniqueness of expressions rather than replacing them with more typical ones.</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6819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4000">
              <a:schemeClr val="tx1"/>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629A5F-765E-CDAC-5ABA-9AEA00CE4081}"/>
              </a:ext>
            </a:extLst>
          </p:cNvPr>
          <p:cNvSpPr>
            <a:spLocks noGrp="1"/>
          </p:cNvSpPr>
          <p:nvPr>
            <p:ph idx="1"/>
          </p:nvPr>
        </p:nvSpPr>
        <p:spPr>
          <a:xfrm>
            <a:off x="592131" y="477982"/>
            <a:ext cx="10584873" cy="5902036"/>
          </a:xfrm>
        </p:spPr>
        <p:txBody>
          <a:bodyPr>
            <a:normAutofit/>
          </a:bodyPr>
          <a:lstStyle/>
          <a:p>
            <a:pPr marL="0" indent="0">
              <a:lnSpc>
                <a:spcPct val="150000"/>
              </a:lnSpc>
              <a:buNone/>
            </a:pPr>
            <a:r>
              <a:rPr lang="en-US" sz="2400" b="1" dirty="0">
                <a:solidFill>
                  <a:schemeClr val="bg1"/>
                </a:solidFill>
                <a:latin typeface="Arial" panose="020B0604020202020204" pitchFamily="34" charset="0"/>
                <a:cs typeface="Arial" panose="020B0604020202020204" pitchFamily="34" charset="0"/>
              </a:rPr>
              <a:t>2-</a:t>
            </a:r>
            <a:r>
              <a:rPr lang="en-US" sz="2400" dirty="0">
                <a:solidFill>
                  <a:schemeClr val="bg1"/>
                </a:solidFill>
                <a:latin typeface="Arial" panose="020B0604020202020204" pitchFamily="34" charset="0"/>
                <a:cs typeface="Arial" panose="020B0604020202020204" pitchFamily="34" charset="0"/>
              </a:rPr>
              <a:t> In this passage, the text provides an example of </a:t>
            </a:r>
            <a:r>
              <a:rPr lang="en-US" sz="2400" dirty="0">
                <a:solidFill>
                  <a:srgbClr val="FF0000"/>
                </a:solidFill>
                <a:latin typeface="Arial" panose="020B0604020202020204" pitchFamily="34" charset="0"/>
                <a:cs typeface="Arial" panose="020B0604020202020204" pitchFamily="34" charset="0"/>
              </a:rPr>
              <a:t>parallelism</a:t>
            </a:r>
            <a:r>
              <a:rPr lang="en-US" sz="2400" dirty="0">
                <a:solidFill>
                  <a:schemeClr val="bg1"/>
                </a:solidFill>
                <a:latin typeface="Arial" panose="020B0604020202020204" pitchFamily="34" charset="0"/>
                <a:cs typeface="Arial" panose="020B0604020202020204" pitchFamily="34" charset="0"/>
              </a:rPr>
              <a:t> in the phrases "</a:t>
            </a:r>
            <a:r>
              <a:rPr lang="ar-IQ" sz="2400" dirty="0">
                <a:solidFill>
                  <a:schemeClr val="bg1"/>
                </a:solidFill>
                <a:latin typeface="Arial" panose="020B0604020202020204" pitchFamily="34" charset="0"/>
                <a:cs typeface="Arial" panose="020B0604020202020204" pitchFamily="34" charset="0"/>
              </a:rPr>
              <a:t>يتآكل قلبه," "تتساقط أشلاؤه," </a:t>
            </a:r>
            <a:r>
              <a:rPr lang="en-US" sz="2400" dirty="0">
                <a:solidFill>
                  <a:schemeClr val="bg1"/>
                </a:solidFill>
                <a:latin typeface="Arial" panose="020B0604020202020204" pitchFamily="34" charset="0"/>
                <a:cs typeface="Arial" panose="020B0604020202020204" pitchFamily="34" charset="0"/>
              </a:rPr>
              <a:t>and "</a:t>
            </a:r>
            <a:r>
              <a:rPr lang="ar-IQ" sz="2400" dirty="0">
                <a:solidFill>
                  <a:schemeClr val="bg1"/>
                </a:solidFill>
                <a:latin typeface="Arial" panose="020B0604020202020204" pitchFamily="34" charset="0"/>
                <a:cs typeface="Arial" panose="020B0604020202020204" pitchFamily="34" charset="0"/>
              </a:rPr>
              <a:t>يتمزّق صوته." </a:t>
            </a:r>
            <a:r>
              <a:rPr lang="en-US" sz="2400" dirty="0">
                <a:solidFill>
                  <a:schemeClr val="bg1"/>
                </a:solidFill>
                <a:latin typeface="Arial" panose="020B0604020202020204" pitchFamily="34" charset="0"/>
                <a:cs typeface="Arial" panose="020B0604020202020204" pitchFamily="34" charset="0"/>
              </a:rPr>
              <a:t>Parallelism involves using similar syntactic and semantic structures in rapid succession. The writer intentionally chooses not to use connectors between these parallel structures, creating an instance of "</a:t>
            </a:r>
            <a:r>
              <a:rPr lang="en-US" sz="2400" dirty="0">
                <a:solidFill>
                  <a:srgbClr val="FF0000"/>
                </a:solidFill>
                <a:latin typeface="Arial" panose="020B0604020202020204" pitchFamily="34" charset="0"/>
                <a:cs typeface="Arial" panose="020B0604020202020204" pitchFamily="34" charset="0"/>
              </a:rPr>
              <a:t>asyndeton</a:t>
            </a:r>
            <a:r>
              <a:rPr lang="en-US" sz="2400" dirty="0">
                <a:solidFill>
                  <a:schemeClr val="bg1"/>
                </a:solidFill>
                <a:latin typeface="Arial" panose="020B0604020202020204" pitchFamily="34" charset="0"/>
                <a:cs typeface="Arial" panose="020B0604020202020204" pitchFamily="34" charset="0"/>
              </a:rPr>
              <a:t>," which is the deliberate omission of connective particles between related clauses. According to the text, maintaining such stylistic choices, like parallelism and asyndeton, in the translated version can be important for preserving the literary effects of the original text.</a:t>
            </a:r>
          </a:p>
          <a:p>
            <a:pPr marL="0" indent="0">
              <a:buNone/>
            </a:pPr>
            <a:r>
              <a:rPr lang="en-US" sz="2400" dirty="0">
                <a:solidFill>
                  <a:srgbClr val="FF0000"/>
                </a:solidFill>
                <a:latin typeface="Arial" panose="020B0604020202020204" pitchFamily="34" charset="0"/>
                <a:cs typeface="Arial" panose="020B0604020202020204" pitchFamily="34" charset="0"/>
              </a:rPr>
              <a:t>Note: An asyndeton is a rhetorical and literary device in which conjunctions between words or clauses are omitted.</a:t>
            </a: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1519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304</TotalTime>
  <Words>1842</Words>
  <Application>Microsoft Office PowerPoint</Application>
  <PresentationFormat>Widescreen</PresentationFormat>
  <Paragraphs>134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vt:lpstr>
      <vt:lpstr>BY: Nahid Abdul Sahib</vt:lpstr>
      <vt:lpstr>Aim of research</vt:lpstr>
      <vt:lpstr>What is a semantic perspective</vt:lpstr>
      <vt:lpstr>Introduction about the text and the writer </vt:lpstr>
      <vt:lpstr>PowerPoint Presentation</vt:lpstr>
      <vt:lpstr>PowerPoint Presentation</vt:lpstr>
      <vt:lpstr>PowerPoint Presentation</vt:lpstr>
      <vt:lpstr>PowerPoint Presentation</vt:lpstr>
      <vt:lpstr>PowerPoint Presentation</vt:lpstr>
      <vt:lpstr>How does asyndeton differ from syndeton?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Nahid Al-shamma</dc:title>
  <dc:creator>dunia</dc:creator>
  <cp:lastModifiedBy>ahmed qadoury</cp:lastModifiedBy>
  <cp:revision>11</cp:revision>
  <dcterms:created xsi:type="dcterms:W3CDTF">2023-12-01T17:13:50Z</dcterms:created>
  <dcterms:modified xsi:type="dcterms:W3CDTF">2023-12-05T10:49:34Z</dcterms:modified>
</cp:coreProperties>
</file>