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0" r:id="rId1"/>
  </p:sldMasterIdLst>
  <p:sldIdLst>
    <p:sldId id="256" r:id="rId2"/>
    <p:sldId id="26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57" r:id="rId1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371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421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1565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0443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8994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807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797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390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547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819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6097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891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258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526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467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1778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542ED-10EC-4D7F-AA38-D01AB6770027}" type="datetimeFigureOut">
              <a:rPr lang="ar-IQ" smtClean="0"/>
              <a:t>25/08/1444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225D7F-FA4C-4340-BB0F-7B144EFDE70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559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1378" y="704675"/>
            <a:ext cx="9144000" cy="2387600"/>
          </a:xfrm>
        </p:spPr>
        <p:txBody>
          <a:bodyPr/>
          <a:lstStyle/>
          <a:p>
            <a:r>
              <a:rPr lang="ar-IQ" i="1" dirty="0" smtClean="0">
                <a:solidFill>
                  <a:srgbClr val="FF0000"/>
                </a:solidFill>
              </a:rPr>
              <a:t>دلالات الصورة الصحفية في الخطاب </a:t>
            </a:r>
            <a:r>
              <a:rPr lang="ar-IQ" i="1" dirty="0" smtClean="0">
                <a:solidFill>
                  <a:srgbClr val="FF0000"/>
                </a:solidFill>
              </a:rPr>
              <a:t>الاعلامي / اعداد / د. </a:t>
            </a:r>
            <a:r>
              <a:rPr lang="ar-IQ" i="1" smtClean="0">
                <a:solidFill>
                  <a:srgbClr val="FF0000"/>
                </a:solidFill>
              </a:rPr>
              <a:t>رائد الملا</a:t>
            </a:r>
            <a:endParaRPr lang="ar-IQ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27829"/>
          </a:xfrm>
        </p:spPr>
        <p:txBody>
          <a:bodyPr>
            <a:noAutofit/>
          </a:bodyPr>
          <a:lstStyle/>
          <a:p>
            <a:r>
              <a:rPr lang="ar-IQ" sz="4000" dirty="0" smtClean="0">
                <a:solidFill>
                  <a:srgbClr val="002060"/>
                </a:solidFill>
              </a:rPr>
              <a:t>1855 بدأ التصوير الصحفي ، فبل ذلك كانت اخبار دون صور /  حولت الصحافة الى حيوية بعد ان كانت رتيبة/ </a:t>
            </a:r>
          </a:p>
          <a:p>
            <a:r>
              <a:rPr lang="ar-IQ" sz="4000" dirty="0" smtClean="0">
                <a:solidFill>
                  <a:srgbClr val="002060"/>
                </a:solidFill>
              </a:rPr>
              <a:t>مر الفكر البشري بثلاث مراحل : </a:t>
            </a:r>
          </a:p>
          <a:p>
            <a:r>
              <a:rPr lang="ar-IQ" sz="4000" dirty="0" smtClean="0">
                <a:solidFill>
                  <a:srgbClr val="002060"/>
                </a:solidFill>
              </a:rPr>
              <a:t>كلام / كتابة / صور </a:t>
            </a:r>
          </a:p>
          <a:p>
            <a:r>
              <a:rPr lang="ar-IQ" sz="4000" dirty="0" smtClean="0">
                <a:solidFill>
                  <a:srgbClr val="002060"/>
                </a:solidFill>
              </a:rPr>
              <a:t>الصور / مجسمة ( مرسومة او منحوتة ) / رمزية  / متحركة / مابعد الحداثة</a:t>
            </a:r>
          </a:p>
          <a:p>
            <a:r>
              <a:rPr lang="ar-IQ" sz="4000" dirty="0" smtClean="0">
                <a:solidFill>
                  <a:srgbClr val="002060"/>
                </a:solidFill>
              </a:rPr>
              <a:t>تعبر عن العلاقة بين مرسل ومتلقي في كافة متغيرات الزمن والمكان / تعبر عن غير المألوف</a:t>
            </a:r>
          </a:p>
          <a:p>
            <a:r>
              <a:rPr lang="ar-IQ" sz="4000" dirty="0" smtClean="0">
                <a:solidFill>
                  <a:srgbClr val="002060"/>
                </a:solidFill>
              </a:rPr>
              <a:t>استخدمت منذالقدم / ملامحها على واجهات القصور والمعابد</a:t>
            </a:r>
          </a:p>
          <a:p>
            <a:r>
              <a:rPr lang="ar-IQ" sz="4000" dirty="0" smtClean="0">
                <a:solidFill>
                  <a:srgbClr val="002060"/>
                </a:solidFill>
              </a:rPr>
              <a:t>يتوجس منها المتنفذين على مر العصور</a:t>
            </a:r>
            <a:endParaRPr lang="ar-IQ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973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>
                <a:solidFill>
                  <a:srgbClr val="FF0000"/>
                </a:solidFill>
              </a:rPr>
              <a:t>دلالات الصورة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IQ" sz="12800" dirty="0" smtClean="0">
                <a:solidFill>
                  <a:srgbClr val="002060"/>
                </a:solidFill>
              </a:rPr>
              <a:t>الدلالة تعني المعنى الكامن في النص / تقديم معنى مجازي يحتمل اكثر من معنى/</a:t>
            </a:r>
          </a:p>
          <a:p>
            <a:r>
              <a:rPr lang="ar-IQ" sz="12800" dirty="0" smtClean="0">
                <a:solidFill>
                  <a:srgbClr val="002060"/>
                </a:solidFill>
              </a:rPr>
              <a:t>الرؤية عقلية / قلبية / عينية</a:t>
            </a:r>
          </a:p>
          <a:p>
            <a:r>
              <a:rPr lang="ar-IQ" sz="12800" dirty="0" smtClean="0">
                <a:solidFill>
                  <a:srgbClr val="002060"/>
                </a:solidFill>
              </a:rPr>
              <a:t>تحتاج الى ادراك ثم اعجاب ثم اقتناع</a:t>
            </a:r>
          </a:p>
          <a:p>
            <a:r>
              <a:rPr lang="ar-IQ" sz="12800" dirty="0" smtClean="0">
                <a:solidFill>
                  <a:srgbClr val="002060"/>
                </a:solidFill>
              </a:rPr>
              <a:t>الصورة وعاء الفكر</a:t>
            </a:r>
          </a:p>
          <a:p>
            <a:r>
              <a:rPr lang="ar-IQ" sz="12800" dirty="0" smtClean="0">
                <a:solidFill>
                  <a:srgbClr val="002060"/>
                </a:solidFill>
              </a:rPr>
              <a:t>تشكيل الافكار في الذهن نتيجة لتوارد الصور امام المتلقي</a:t>
            </a:r>
          </a:p>
          <a:p>
            <a:r>
              <a:rPr lang="ar-IQ" sz="12800" dirty="0" smtClean="0">
                <a:solidFill>
                  <a:srgbClr val="002060"/>
                </a:solidFill>
              </a:rPr>
              <a:t>فهم معنى اللفظ</a:t>
            </a:r>
          </a:p>
          <a:p>
            <a:r>
              <a:rPr lang="ar-IQ" sz="12800" dirty="0" smtClean="0">
                <a:solidFill>
                  <a:srgbClr val="002060"/>
                </a:solidFill>
              </a:rPr>
              <a:t>محتويات في الذهن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65735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i="1" dirty="0" smtClean="0">
                <a:solidFill>
                  <a:srgbClr val="C00000"/>
                </a:solidFill>
              </a:rPr>
              <a:t>دلالات الصورة الصحفية في الخطاب الاعلامي</a:t>
            </a:r>
            <a:endParaRPr lang="ar-IQ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IQ" sz="16000" dirty="0" smtClean="0">
                <a:solidFill>
                  <a:srgbClr val="00B050"/>
                </a:solidFill>
              </a:rPr>
              <a:t>الرمزية : الصور في المناسبات ومايتجدد من احداث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الفاعلية انتاج العلاقات الاجتماعية حسب الظروف والمستجدات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اشاعة ثقافة اللحظة الراهنة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الفضائية الانتقال الى محيط اكبر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الابهار وتسليع الافكار والاستهلاكية والغائية البحتة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حركات المودة والتشجيع ازاء مايستجد من ازياء ومكياج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السخرية من تصرفات غير مسؤولة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ادوار الاسرة وفعاليات المجتمع وتطوير المهارات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عقد المقارنات والاستدلال بقيم متناقضة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تقديم بدائل للسلوكيات وتغييب التاريخ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اثارة الشكل على حساب المضمون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استنساخ العادات والسلوكيات والتصميمبة الخارجية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اضفاء الحيوية للموضوعات الجادة والدقيقة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تحفيز الخيال والانفعالات والميول باتجاه فكرة معينة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اثارة الجدلية والفهم الخاظئ او غير المقصود او غير المسؤول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التشهير والاحادية الفكرية</a:t>
            </a:r>
          </a:p>
          <a:p>
            <a:r>
              <a:rPr lang="ar-IQ" sz="16000" dirty="0" smtClean="0">
                <a:solidFill>
                  <a:srgbClr val="00B050"/>
                </a:solidFill>
              </a:rPr>
              <a:t>قتل الابداع من خلال التقليد وثقافة الربح السريع</a:t>
            </a:r>
          </a:p>
          <a:p>
            <a:endParaRPr lang="ar-IQ" sz="11200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94585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mtClean="0"/>
              <a:t>شكرا لحضوركم واهتمامكم احبتي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307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مفهوم الدلالة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IQ" sz="16000" b="1" dirty="0">
                <a:solidFill>
                  <a:schemeClr val="tx1"/>
                </a:solidFill>
              </a:rPr>
              <a:t>الدلالة : </a:t>
            </a:r>
            <a:r>
              <a:rPr lang="ar-IQ" sz="16000" b="1" dirty="0" smtClean="0">
                <a:solidFill>
                  <a:schemeClr val="tx1"/>
                </a:solidFill>
              </a:rPr>
              <a:t>دل على الطريق : ارشده ، بيان الشئ بامارة نتعلمها  ، فهم </a:t>
            </a:r>
            <a:r>
              <a:rPr lang="ar-IQ" sz="16000" b="1" dirty="0">
                <a:solidFill>
                  <a:schemeClr val="tx1"/>
                </a:solidFill>
              </a:rPr>
              <a:t>معنى اللفظ ، التعريف بالشئ ، المعنى الكامن في النص ، احياء معنى الرمز ،تقديم معنى مجازي / الوردة مثلا دال </a:t>
            </a:r>
            <a:r>
              <a:rPr lang="ar-IQ" sz="16000" b="1" dirty="0" smtClean="0">
                <a:solidFill>
                  <a:schemeClr val="tx1"/>
                </a:solidFill>
              </a:rPr>
              <a:t>ومدلول ، دلالة الالفاظ على المعاني</a:t>
            </a:r>
          </a:p>
          <a:p>
            <a:r>
              <a:rPr lang="ar-IQ" sz="16000" b="1" dirty="0" smtClean="0">
                <a:solidFill>
                  <a:schemeClr val="tx1"/>
                </a:solidFill>
              </a:rPr>
              <a:t>الدلالة : الشروط الواجب توفرها في الرمز لكي يكون قادرا على حمل المعنى</a:t>
            </a:r>
          </a:p>
          <a:p>
            <a:r>
              <a:rPr lang="ar-IQ" sz="16000" b="1" dirty="0" smtClean="0">
                <a:solidFill>
                  <a:schemeClr val="tx1"/>
                </a:solidFill>
              </a:rPr>
              <a:t>الدلالة : مايوصل الانسان في الحياة سلوكا ومعيشة</a:t>
            </a:r>
          </a:p>
          <a:p>
            <a:r>
              <a:rPr lang="ar-IQ" sz="16000" b="1" dirty="0" smtClean="0">
                <a:solidFill>
                  <a:schemeClr val="tx1"/>
                </a:solidFill>
              </a:rPr>
              <a:t>الدلالة : مايوصل لمعرفة الاشياء / مايلزم لفهمه فهم شئ اخر</a:t>
            </a:r>
          </a:p>
          <a:p>
            <a:r>
              <a:rPr lang="ar-IQ" sz="16000" b="1" dirty="0" smtClean="0">
                <a:solidFill>
                  <a:schemeClr val="tx1"/>
                </a:solidFill>
              </a:rPr>
              <a:t>الدال الحروف والالفاظ / المدلول : القراءة او الفهم</a:t>
            </a:r>
          </a:p>
          <a:p>
            <a:r>
              <a:rPr lang="ar-IQ" sz="16000" b="1" dirty="0" smtClean="0">
                <a:solidFill>
                  <a:schemeClr val="tx1"/>
                </a:solidFill>
              </a:rPr>
              <a:t>الدلالة : دراسة المعاني ، السميولوجيا </a:t>
            </a:r>
          </a:p>
          <a:p>
            <a:endParaRPr lang="ar-IQ" b="1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9662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الخطاب الاعلامي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IQ" sz="14400" dirty="0" smtClean="0"/>
              <a:t>الخطاب هو مواجهة بالحديث بين شخص واخر بقصد التأثير عليهم </a:t>
            </a:r>
          </a:p>
          <a:p>
            <a:r>
              <a:rPr lang="ar-IQ" sz="14400" dirty="0" smtClean="0"/>
              <a:t>يدرك الخطاب غايته عندما يقسر المستقبل النص حسب ما يريدة المرسل</a:t>
            </a:r>
          </a:p>
          <a:p>
            <a:r>
              <a:rPr lang="ar-IQ" sz="14400" dirty="0" smtClean="0"/>
              <a:t>الخطاب هو انتاج المادي للغة ( نصوص ، دلالات )</a:t>
            </a:r>
          </a:p>
          <a:p>
            <a:r>
              <a:rPr lang="ar-IQ" sz="14400" dirty="0" smtClean="0"/>
              <a:t>الخطاب استعمال اللغة لغرض ما في زمن ومكان محددين</a:t>
            </a:r>
          </a:p>
          <a:p>
            <a:r>
              <a:rPr lang="ar-IQ" sz="14400" dirty="0" smtClean="0"/>
              <a:t>الخطاب هو الذي يعطيالوحدة اللغوية قيمتها الدلالية الملموسة</a:t>
            </a:r>
          </a:p>
          <a:p>
            <a:r>
              <a:rPr lang="ar-IQ" sz="14400" dirty="0" smtClean="0"/>
              <a:t>لغة الخطاب : اداة ايصال المعارف والجولات الفكرية التي يحملها الافراد</a:t>
            </a:r>
          </a:p>
          <a:p>
            <a:r>
              <a:rPr lang="ar-IQ" sz="14400" dirty="0" smtClean="0"/>
              <a:t>الشكل : مظهر النص</a:t>
            </a:r>
          </a:p>
          <a:p>
            <a:r>
              <a:rPr lang="ar-IQ" sz="14400" dirty="0" smtClean="0"/>
              <a:t>المضمون : ماوراء النص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9864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الخطاب الاعلامي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2800" dirty="0" smtClean="0">
                <a:solidFill>
                  <a:schemeClr val="accent4"/>
                </a:solidFill>
              </a:rPr>
              <a:t>هو الممارسة الصحفية لنفل الواقع  او تناول قضية حيوية تهم الرأي العام  وعرضها بشكل هادف منطقي واضح جذاب ، يركز فيه على الحقائق والافكار والمعطيات الاساسية بالفاظ وصور ورسوم متنوعة مختصرة سهلة الفهم الى جمهور واسع محدد يراعى معهة اداب الذوق العام واخلاقيات المهنة الصحفية </a:t>
            </a:r>
          </a:p>
          <a:p>
            <a:r>
              <a:rPr lang="ar-IQ" sz="2800" dirty="0" smtClean="0">
                <a:solidFill>
                  <a:schemeClr val="accent4"/>
                </a:solidFill>
              </a:rPr>
              <a:t>ويستلزم الخطاب الاعلامي عصرنة اللغة ، اهمية المعلومات وحداثتها ، حالة الجمهور الفكرية والاجتماعية ، العبارات المفهومة ، بناء الثقة مع الجمهور</a:t>
            </a:r>
            <a:endParaRPr lang="ar-IQ" sz="2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8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7200" i="1" dirty="0" smtClean="0">
                <a:solidFill>
                  <a:srgbClr val="FF0000"/>
                </a:solidFill>
              </a:rPr>
              <a:t>تعريف الصورة / </a:t>
            </a:r>
            <a:endParaRPr lang="ar-IQ" sz="72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3200" b="1" dirty="0" smtClean="0">
                <a:solidFill>
                  <a:schemeClr val="tx1"/>
                </a:solidFill>
              </a:rPr>
              <a:t>الصورة : تقييم عقلي / استرجاع خزين الذاكرة / الشكل / الهيئة المجردة / ماهية الشئ المجردة / الشبه / الطيف  / نقل مطابق للواقع</a:t>
            </a:r>
          </a:p>
          <a:p>
            <a:r>
              <a:rPr lang="ar-IQ" sz="3200" b="1" dirty="0" smtClean="0">
                <a:solidFill>
                  <a:schemeClr val="tx1"/>
                </a:solidFill>
              </a:rPr>
              <a:t>مايتعلق بالاحاسيس او حقل التمثيل او الطابع السحري</a:t>
            </a:r>
          </a:p>
          <a:p>
            <a:r>
              <a:rPr lang="ar-IQ" sz="3200" b="1" dirty="0" smtClean="0">
                <a:solidFill>
                  <a:schemeClr val="tx1"/>
                </a:solidFill>
              </a:rPr>
              <a:t>مجمل جهود الانسان من الاعمال الفوتوغرافية والسينمائية والتلفازية والحاسوبية والبيانية التي تعكس صورة شئ او حدث</a:t>
            </a:r>
          </a:p>
          <a:p>
            <a:r>
              <a:rPr lang="ar-IQ" sz="3200" b="1" dirty="0" smtClean="0">
                <a:solidFill>
                  <a:schemeClr val="tx1"/>
                </a:solidFill>
              </a:rPr>
              <a:t>لغة بصرية /سلطة مرمزة</a:t>
            </a:r>
          </a:p>
          <a:p>
            <a:r>
              <a:rPr lang="ar-IQ" sz="3200" b="1" dirty="0" smtClean="0">
                <a:solidFill>
                  <a:schemeClr val="tx1"/>
                </a:solidFill>
              </a:rPr>
              <a:t>الصورة الصحفية : الصورة الفنية ذات المضمون المعبر عن الصدق والامانة الصحفية شريطة ان تكون صالحة للنشر</a:t>
            </a:r>
          </a:p>
        </p:txBody>
      </p:sp>
    </p:spTree>
    <p:extLst>
      <p:ext uri="{BB962C8B-B14F-4D97-AF65-F5344CB8AC3E}">
        <p14:creationId xmlns:p14="http://schemas.microsoft.com/office/powerpoint/2010/main" val="369954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i="1" dirty="0" smtClean="0">
                <a:solidFill>
                  <a:srgbClr val="FF0000"/>
                </a:solidFill>
              </a:rPr>
              <a:t>اشكالها العامة</a:t>
            </a:r>
            <a:endParaRPr lang="ar-IQ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sz="5400" dirty="0" smtClean="0">
                <a:solidFill>
                  <a:srgbClr val="00B0F0"/>
                </a:solidFill>
              </a:rPr>
              <a:t>ذهنية ( عقلي ، فكري ) </a:t>
            </a:r>
          </a:p>
          <a:p>
            <a:r>
              <a:rPr lang="ar-IQ" sz="5400" dirty="0" smtClean="0">
                <a:solidFill>
                  <a:srgbClr val="00B0F0"/>
                </a:solidFill>
              </a:rPr>
              <a:t>نفسية ( اخيلة ، مشاعر )</a:t>
            </a:r>
          </a:p>
          <a:p>
            <a:r>
              <a:rPr lang="ar-IQ" sz="5400" dirty="0" smtClean="0">
                <a:solidFill>
                  <a:srgbClr val="00B0F0"/>
                </a:solidFill>
              </a:rPr>
              <a:t>لغوية ( اداب ، حوارات )</a:t>
            </a:r>
          </a:p>
          <a:p>
            <a:r>
              <a:rPr lang="ar-IQ" sz="5400" dirty="0" smtClean="0">
                <a:solidFill>
                  <a:srgbClr val="00B0F0"/>
                </a:solidFill>
              </a:rPr>
              <a:t>تذوقية ( رسم موسيقى )</a:t>
            </a:r>
          </a:p>
          <a:p>
            <a:r>
              <a:rPr lang="ar-IQ" sz="5400" dirty="0" smtClean="0">
                <a:solidFill>
                  <a:srgbClr val="00B0F0"/>
                </a:solidFill>
              </a:rPr>
              <a:t>سيميائية ( تشبيه ، ايحاء )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18333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IQ" sz="5400" i="1" dirty="0" smtClean="0">
                <a:solidFill>
                  <a:srgbClr val="FF0000"/>
                </a:solidFill>
              </a:rPr>
              <a:t>الانواع الصحفية </a:t>
            </a:r>
            <a:br>
              <a:rPr lang="ar-IQ" sz="5400" i="1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00B050"/>
                </a:solidFill>
              </a:rPr>
              <a:t>وهنا تعبر عن هوية الصحيفة باعتماد الصورة الثابتة لتكون </a:t>
            </a:r>
            <a:r>
              <a:rPr lang="ar-IQ" dirty="0" smtClean="0"/>
              <a:t>: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4800" dirty="0" smtClean="0">
                <a:solidFill>
                  <a:srgbClr val="C00000"/>
                </a:solidFill>
              </a:rPr>
              <a:t>اخبارية تعبر عن حدث ما</a:t>
            </a:r>
          </a:p>
          <a:p>
            <a:r>
              <a:rPr lang="ar-IQ" sz="4800" dirty="0" smtClean="0">
                <a:solidFill>
                  <a:srgbClr val="C00000"/>
                </a:solidFill>
              </a:rPr>
              <a:t>شخصية </a:t>
            </a:r>
          </a:p>
          <a:p>
            <a:r>
              <a:rPr lang="ar-IQ" sz="4800" dirty="0" smtClean="0">
                <a:solidFill>
                  <a:srgbClr val="C00000"/>
                </a:solidFill>
              </a:rPr>
              <a:t>انسانية</a:t>
            </a:r>
          </a:p>
          <a:p>
            <a:r>
              <a:rPr lang="ar-IQ" sz="4800" dirty="0" smtClean="0">
                <a:solidFill>
                  <a:srgbClr val="C00000"/>
                </a:solidFill>
              </a:rPr>
              <a:t>دلالية تجسيد المعاني</a:t>
            </a:r>
          </a:p>
          <a:p>
            <a:r>
              <a:rPr lang="ar-IQ" sz="4800" dirty="0" smtClean="0">
                <a:solidFill>
                  <a:srgbClr val="C00000"/>
                </a:solidFill>
              </a:rPr>
              <a:t>جمالية</a:t>
            </a:r>
          </a:p>
          <a:p>
            <a:r>
              <a:rPr lang="ar-IQ" sz="4800" dirty="0" smtClean="0">
                <a:solidFill>
                  <a:srgbClr val="C00000"/>
                </a:solidFill>
              </a:rPr>
              <a:t>اعلانية</a:t>
            </a:r>
          </a:p>
          <a:p>
            <a:r>
              <a:rPr lang="ar-IQ" sz="4800" dirty="0" smtClean="0">
                <a:solidFill>
                  <a:srgbClr val="C00000"/>
                </a:solidFill>
              </a:rPr>
              <a:t>تمثيل للموضوع</a:t>
            </a:r>
          </a:p>
          <a:p>
            <a:r>
              <a:rPr lang="ar-IQ" sz="4800" dirty="0" smtClean="0">
                <a:solidFill>
                  <a:srgbClr val="C00000"/>
                </a:solidFill>
              </a:rPr>
              <a:t>توجيهية</a:t>
            </a:r>
            <a:endParaRPr lang="ar-IQ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52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i="1" dirty="0" smtClean="0">
                <a:solidFill>
                  <a:srgbClr val="FF0000"/>
                </a:solidFill>
              </a:rPr>
              <a:t>خصائصها</a:t>
            </a:r>
            <a:endParaRPr lang="ar-IQ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IQ" sz="12800" dirty="0" smtClean="0">
                <a:solidFill>
                  <a:schemeClr val="tx1"/>
                </a:solidFill>
              </a:rPr>
              <a:t>اتصالية / وظفت دلالات المكان والزمان لتستحوذ على الخطاب البصري 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عمومية المعرفة / لغة عالمية / استحوذت على الثقافات وخطابات اللغة.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تدعم الفنون الصحفية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سريعة الفهم وسريعة الابدال والتعويض المستمرين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القدرة على الاقناع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زيادة المقروئية من خلال التعبير الحي للكلمات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استخلاص المعاني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تعطي معاني اكبر مما يقصده المصور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ملائمة كافة الاعمار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1994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i="1" dirty="0" smtClean="0">
                <a:solidFill>
                  <a:srgbClr val="FF0000"/>
                </a:solidFill>
              </a:rPr>
              <a:t>وظائف الصورة</a:t>
            </a:r>
            <a:endParaRPr lang="ar-IQ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IQ" sz="14400" dirty="0" smtClean="0">
                <a:solidFill>
                  <a:srgbClr val="C00000"/>
                </a:solidFill>
              </a:rPr>
              <a:t>اخبارية / تفسيرية / اي تدعم المصداقية والدقة / متابعة احداث العالم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الواقعية / تقديم الادوار / ربط اجزاء المجتمع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عززت اقتناء واستخدام التكنولوجيا بكل اشكالها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عززت التجديد المستمر لكافة مستلزمات الحياة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المتعة والترفيه / والهروب من الواقع / الابتعاد عن العزلة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تهيئة الاذهان وزيادة التذكر / زيادة الاهتمام /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مادة اساسية في الاخراج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تقديم المعنى بحسب حدود فكر المتلقي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سعة الفهم بكلمات اقل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اثارة المعاني وبناء الوعي  ادراكيا ونفسيا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تنمية اللغة المصورة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التوثيق</a:t>
            </a:r>
          </a:p>
          <a:p>
            <a:r>
              <a:rPr lang="ar-IQ" sz="14400" dirty="0" smtClean="0">
                <a:solidFill>
                  <a:srgbClr val="C00000"/>
                </a:solidFill>
              </a:rPr>
              <a:t>زيادة التوزيع والاعلانات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267705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319</TotalTime>
  <Words>733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Tahoma</vt:lpstr>
      <vt:lpstr>Trebuchet MS</vt:lpstr>
      <vt:lpstr>Wingdings 3</vt:lpstr>
      <vt:lpstr>Facet</vt:lpstr>
      <vt:lpstr>دلالات الصورة الصحفية في الخطاب الاعلامي / اعداد / د. رائد الملا</vt:lpstr>
      <vt:lpstr>مفهوم الدلالة </vt:lpstr>
      <vt:lpstr>الخطاب الاعلامي</vt:lpstr>
      <vt:lpstr>الخطاب الاعلامي</vt:lpstr>
      <vt:lpstr>تعريف الصورة / </vt:lpstr>
      <vt:lpstr>اشكالها العامة</vt:lpstr>
      <vt:lpstr>الانواع الصحفية  وهنا تعبر عن هوية الصحيفة باعتماد الصورة الثابتة لتكون : </vt:lpstr>
      <vt:lpstr>خصائصها</vt:lpstr>
      <vt:lpstr>وظائف الصورة</vt:lpstr>
      <vt:lpstr>دلالات الصورة </vt:lpstr>
      <vt:lpstr>دلالات الصورة الصحفية في الخطاب الاعلامي</vt:lpstr>
      <vt:lpstr>شكرا لحضوركم واهتمامكم احبتي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دلالات الصورة الصحفية في الخطاب الاعلامي</dc:title>
  <dc:creator>Raad</dc:creator>
  <cp:lastModifiedBy>Raad</cp:lastModifiedBy>
  <cp:revision>28</cp:revision>
  <dcterms:created xsi:type="dcterms:W3CDTF">2023-03-14T10:44:41Z</dcterms:created>
  <dcterms:modified xsi:type="dcterms:W3CDTF">2023-03-17T18:54:10Z</dcterms:modified>
</cp:coreProperties>
</file>