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D6D76A-3555-4D95-B85B-0F650C019FDB}" type="datetimeFigureOut">
              <a:rPr lang="ar-IQ" smtClean="0"/>
              <a:t>05/04/1444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AFF8843-652F-4AF1-8C88-7676E5575B80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368151"/>
          </a:xfrm>
        </p:spPr>
        <p:txBody>
          <a:bodyPr/>
          <a:lstStyle/>
          <a:p>
            <a:r>
              <a:rPr lang="en-US" sz="5400" dirty="0" smtClean="0"/>
              <a:t>Subordination</a:t>
            </a:r>
            <a:endParaRPr lang="ar-IQ" sz="5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Reason –purpose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Manner</a:t>
            </a:r>
          </a:p>
          <a:p>
            <a:pPr rtl="0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Result</a:t>
            </a:r>
          </a:p>
          <a:p>
            <a:pPr rtl="0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Condition</a:t>
            </a:r>
          </a:p>
          <a:p>
            <a:pPr rtl="0"/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contrast</a:t>
            </a:r>
          </a:p>
          <a:p>
            <a:pPr rtl="0"/>
            <a:endParaRPr lang="en-US" sz="32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of contrast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dirty="0" smtClean="0"/>
              <a:t>The conjunctions:</a:t>
            </a:r>
          </a:p>
          <a:p>
            <a:pPr algn="l"/>
            <a:r>
              <a:rPr lang="en-US" b="1" dirty="0" smtClean="0">
                <a:solidFill>
                  <a:srgbClr val="92D050"/>
                </a:solidFill>
              </a:rPr>
              <a:t>Although/though/ </a:t>
            </a:r>
            <a:r>
              <a:rPr lang="en-US" b="1" dirty="0" err="1" smtClean="0">
                <a:solidFill>
                  <a:srgbClr val="92D050"/>
                </a:solidFill>
              </a:rPr>
              <a:t>eventhough</a:t>
            </a:r>
            <a:r>
              <a:rPr lang="en-US" b="1" dirty="0" smtClean="0">
                <a:solidFill>
                  <a:srgbClr val="92D050"/>
                </a:solidFill>
              </a:rPr>
              <a:t>/while/in spite of the fact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While has two meanings:  time and contrast</a:t>
            </a:r>
            <a:endParaRPr lang="en-US" dirty="0"/>
          </a:p>
          <a:p>
            <a:pPr algn="l"/>
            <a:r>
              <a:rPr lang="en-US" dirty="0" smtClean="0"/>
              <a:t>If it expresses contrast the adverb clause always </a:t>
            </a:r>
            <a:endParaRPr lang="ar-IQ" dirty="0" smtClean="0"/>
          </a:p>
          <a:p>
            <a:pPr algn="l"/>
            <a:r>
              <a:rPr lang="en-US" dirty="0" smtClean="0"/>
              <a:t>come first</a:t>
            </a:r>
          </a:p>
          <a:p>
            <a:pPr algn="l"/>
            <a:r>
              <a:rPr lang="en-US" dirty="0" smtClean="0"/>
              <a:t>Ex: </a:t>
            </a:r>
            <a:r>
              <a:rPr lang="en-US" b="1" i="1" dirty="0" smtClean="0">
                <a:solidFill>
                  <a:srgbClr val="FFFF00"/>
                </a:solidFill>
              </a:rPr>
              <a:t>While I don’t like studying English grammar, I know I have to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Reason and purpose clause</a:t>
            </a:r>
            <a:endParaRPr lang="ar-IQ" sz="400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l" rtl="0"/>
            <a:r>
              <a:rPr lang="en-US" sz="2400" dirty="0" smtClean="0"/>
              <a:t>subordinating conjunctions of reason and purpose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So that</a:t>
            </a:r>
          </a:p>
          <a:p>
            <a:pPr algn="l" rtl="0">
              <a:buNone/>
            </a:pPr>
            <a:endParaRPr lang="en-US" sz="4000" b="1" dirty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In order that (more formal)</a:t>
            </a:r>
          </a:p>
          <a:p>
            <a:pPr algn="l" rtl="0">
              <a:buNone/>
            </a:pPr>
            <a:endParaRPr lang="en-US" sz="4000" b="1" dirty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So    (informal)</a:t>
            </a:r>
            <a:endParaRPr lang="ar-IQ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clause of reason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buNone/>
            </a:pPr>
            <a:r>
              <a:rPr lang="en-US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My parents are studying in California </a:t>
            </a:r>
            <a:r>
              <a:rPr lang="en-US" sz="4000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en-US" sz="4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they don’t like snow.</a:t>
            </a:r>
          </a:p>
          <a:p>
            <a:pPr algn="l" rtl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clause of purpose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My parent’s are going to move to California </a:t>
            </a:r>
          </a:p>
          <a:p>
            <a:pPr algn="l" rtl="0">
              <a:buNone/>
            </a:pPr>
            <a:r>
              <a:rPr lang="en-US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 that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can be closer to my brothers.</a:t>
            </a:r>
          </a:p>
          <a:p>
            <a:pPr algn="l" rtl="0">
              <a:buNone/>
            </a:pPr>
            <a:endParaRPr lang="en-US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My parent’s are going to move to California </a:t>
            </a:r>
          </a:p>
          <a:p>
            <a:pPr algn="l" rtl="0">
              <a:buNone/>
            </a:pPr>
            <a:r>
              <a:rPr lang="en-US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order that 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 can be closer to my brothers. (more formal)</a:t>
            </a:r>
          </a:p>
          <a:p>
            <a:pPr algn="l" rtl="0">
              <a:buNone/>
            </a:pPr>
            <a:endParaRPr lang="en-US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 made airline reservations early </a:t>
            </a:r>
            <a:r>
              <a:rPr lang="en-US" b="1" i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we would be sure of a seat. (informal)</a:t>
            </a:r>
            <a:endParaRPr lang="ar-IQ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clause of manner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600" dirty="0" smtClean="0">
                <a:solidFill>
                  <a:srgbClr val="FFFF00"/>
                </a:solidFill>
              </a:rPr>
              <a:t>The subordinate conjunctions used are the following:</a:t>
            </a:r>
          </a:p>
          <a:p>
            <a:pPr algn="l" rtl="0">
              <a:buNone/>
            </a:pPr>
            <a:r>
              <a:rPr lang="en-US" sz="3600" u="sng" dirty="0" smtClean="0">
                <a:solidFill>
                  <a:srgbClr val="FFFF00"/>
                </a:solidFill>
              </a:rPr>
              <a:t>as</a:t>
            </a:r>
            <a:r>
              <a:rPr lang="en-US" sz="3600" dirty="0" smtClean="0">
                <a:solidFill>
                  <a:srgbClr val="FFFF00"/>
                </a:solidFill>
              </a:rPr>
              <a:t>  means  the way   - time</a:t>
            </a:r>
          </a:p>
          <a:p>
            <a:pPr algn="l" rtl="0">
              <a:buNone/>
            </a:pPr>
            <a:r>
              <a:rPr lang="en-US" sz="3600" u="sng" dirty="0" smtClean="0">
                <a:solidFill>
                  <a:srgbClr val="FFFF00"/>
                </a:solidFill>
              </a:rPr>
              <a:t>as if/ as though</a:t>
            </a:r>
            <a:endParaRPr lang="en-US" sz="3600" u="sng" dirty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3600" b="1" i="1" dirty="0" smtClean="0">
                <a:solidFill>
                  <a:srgbClr val="FFFF00"/>
                </a:solidFill>
              </a:rPr>
              <a:t>He writes </a:t>
            </a:r>
            <a:r>
              <a:rPr lang="en-US" sz="3600" b="1" i="1" u="sng" dirty="0" smtClean="0">
                <a:solidFill>
                  <a:srgbClr val="FFFF00"/>
                </a:solidFill>
              </a:rPr>
              <a:t>as</a:t>
            </a:r>
            <a:r>
              <a:rPr lang="en-US" sz="3600" b="1" i="1" dirty="0" smtClean="0">
                <a:solidFill>
                  <a:srgbClr val="FFFF00"/>
                </a:solidFill>
              </a:rPr>
              <a:t> he talks</a:t>
            </a:r>
          </a:p>
          <a:p>
            <a:pPr algn="l" rtl="0">
              <a:buNone/>
            </a:pPr>
            <a:r>
              <a:rPr lang="en-US" sz="3600" b="1" i="1" dirty="0" smtClean="0">
                <a:solidFill>
                  <a:srgbClr val="FFFF00"/>
                </a:solidFill>
              </a:rPr>
              <a:t>In California, we can enjoy the beach </a:t>
            </a:r>
            <a:r>
              <a:rPr lang="en-US" sz="3600" b="1" i="1" u="sng" dirty="0" smtClean="0">
                <a:solidFill>
                  <a:srgbClr val="FFFF00"/>
                </a:solidFill>
              </a:rPr>
              <a:t>as </a:t>
            </a:r>
            <a:r>
              <a:rPr lang="en-US" sz="3600" b="1" i="1" dirty="0" smtClean="0">
                <a:solidFill>
                  <a:srgbClr val="FFFF00"/>
                </a:solidFill>
              </a:rPr>
              <a:t>we used to in Florida.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r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It looks as if it is going to rain  (real situation)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l" rtl="0">
              <a:buNone/>
            </a:pPr>
            <a:r>
              <a:rPr lang="en-US" dirty="0" smtClean="0"/>
              <a:t>(It might rain)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It looks as though everyone has gone home. </a:t>
            </a:r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He sounds </a:t>
            </a:r>
            <a:r>
              <a:rPr lang="en-US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as if / as though </a:t>
            </a: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he got a cold.</a:t>
            </a:r>
          </a:p>
          <a:p>
            <a:pPr algn="l" rtl="0">
              <a:buNone/>
            </a:pP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She treats me </a:t>
            </a:r>
            <a:r>
              <a:rPr lang="en-US" b="1" i="1" u="sng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as if /as though </a:t>
            </a:r>
            <a:r>
              <a:rPr 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she were/was my mother. (unreal situation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clause of result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 variety of conjunctions introduced this clause:</a:t>
            </a:r>
          </a:p>
          <a:p>
            <a:pPr algn="l" rtl="0">
              <a:buNone/>
            </a:pPr>
            <a:r>
              <a:rPr lang="en-US" dirty="0" smtClean="0"/>
              <a:t>So</a:t>
            </a:r>
          </a:p>
          <a:p>
            <a:pPr algn="l" rtl="0">
              <a:buNone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So ……that 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FFFF00"/>
                </a:solidFill>
              </a:rPr>
              <a:t>It was so hot that we couldn’t sleep)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00B0F0"/>
                </a:solidFill>
              </a:rPr>
              <a:t>Such</a:t>
            </a:r>
            <a:r>
              <a:rPr lang="en-US" dirty="0" smtClean="0"/>
              <a:t>…..</a:t>
            </a:r>
            <a:r>
              <a:rPr lang="en-US" dirty="0" smtClean="0">
                <a:solidFill>
                  <a:srgbClr val="00B0F0"/>
                </a:solidFill>
              </a:rPr>
              <a:t>that</a:t>
            </a:r>
            <a:r>
              <a:rPr lang="en-US" dirty="0" smtClean="0"/>
              <a:t> ( </a:t>
            </a:r>
            <a:r>
              <a:rPr lang="en-US" b="1" i="1" dirty="0" smtClean="0"/>
              <a:t>It was such a hot day that we couldn’t sleep</a:t>
            </a:r>
            <a:r>
              <a:rPr lang="en-US" dirty="0" smtClean="0"/>
              <a:t>)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The flood caused such a panic that everyone had to evacuate.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  <a:p>
            <a:pPr algn="l" rtl="0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The movie theater had such a long line that we had to wait an hour</a:t>
            </a:r>
            <a:r>
              <a:rPr lang="en-US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Adverb clause of condition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The conjunctions</a:t>
            </a:r>
            <a:r>
              <a:rPr lang="en-US" dirty="0" smtClean="0"/>
              <a:t>: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92D050"/>
                </a:solidFill>
              </a:rPr>
              <a:t>If/ in case/ unless/whether or not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I’ll leave whether you give me  a permission or not</a:t>
            </a:r>
            <a:r>
              <a:rPr lang="en-US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</TotalTime>
  <Words>350</Words>
  <Application>Microsoft Office PowerPoint</Application>
  <PresentationFormat>عرض على الشاشة (3:4)‏</PresentationFormat>
  <Paragraphs>71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حركة</vt:lpstr>
      <vt:lpstr>Subordination</vt:lpstr>
      <vt:lpstr>Reason and purpose clause</vt:lpstr>
      <vt:lpstr>Adverb clause of reason</vt:lpstr>
      <vt:lpstr>Adverb clause of purpose</vt:lpstr>
      <vt:lpstr>Adverb clause of manner</vt:lpstr>
      <vt:lpstr>الشريحة 6</vt:lpstr>
      <vt:lpstr>Adverb clause of result</vt:lpstr>
      <vt:lpstr>الشريحة 8</vt:lpstr>
      <vt:lpstr>Adverb clause of condition</vt:lpstr>
      <vt:lpstr>Adverb of contrast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Subordination</dc:title>
  <dc:creator>LENOVO</dc:creator>
  <cp:lastModifiedBy>LENOVO</cp:lastModifiedBy>
  <cp:revision>13</cp:revision>
  <dcterms:created xsi:type="dcterms:W3CDTF">2022-10-30T20:10:52Z</dcterms:created>
  <dcterms:modified xsi:type="dcterms:W3CDTF">2022-10-30T21:20:59Z</dcterms:modified>
</cp:coreProperties>
</file>