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8" r:id="rId3"/>
    <p:sldId id="269" r:id="rId4"/>
    <p:sldId id="272" r:id="rId5"/>
    <p:sldId id="270" r:id="rId6"/>
    <p:sldId id="257" r:id="rId7"/>
    <p:sldId id="267" r:id="rId8"/>
    <p:sldId id="271" r:id="rId9"/>
    <p:sldId id="258" r:id="rId10"/>
    <p:sldId id="259" r:id="rId11"/>
    <p:sldId id="260" r:id="rId12"/>
    <p:sldId id="261" r:id="rId13"/>
    <p:sldId id="262" r:id="rId14"/>
    <p:sldId id="263" r:id="rId15"/>
    <p:sldId id="264" r:id="rId16"/>
    <p:sldId id="265" r:id="rId17"/>
    <p:sldId id="266"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03/11/1443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03/11/1443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03/11/1443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03/11/1443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9592" y="476672"/>
            <a:ext cx="7772400" cy="1944216"/>
          </a:xfrm>
        </p:spPr>
        <p:txBody>
          <a:bodyPr>
            <a:normAutofit fontScale="90000"/>
          </a:bodyPr>
          <a:lstStyle/>
          <a:p>
            <a:r>
              <a:rPr lang="ar-IQ" dirty="0" smtClean="0"/>
              <a:t>3</a:t>
            </a:r>
            <a:r>
              <a:rPr lang="ar-IQ" smtClean="0"/>
              <a:t/>
            </a:r>
            <a:br>
              <a:rPr lang="ar-IQ" smtClean="0"/>
            </a:br>
            <a:r>
              <a:rPr lang="ar-IQ" smtClean="0"/>
              <a:t>تنمية </a:t>
            </a:r>
            <a:r>
              <a:rPr lang="ar-IQ" dirty="0" smtClean="0"/>
              <a:t>مصادر المعلومات</a:t>
            </a:r>
            <a:br>
              <a:rPr lang="ar-IQ" dirty="0" smtClean="0"/>
            </a:br>
            <a:r>
              <a:rPr lang="ar-IQ" dirty="0" smtClean="0"/>
              <a:t>« معايير تقييم مصادر المعلومات»</a:t>
            </a:r>
            <a:endParaRPr lang="ar-IQ" dirty="0"/>
          </a:p>
        </p:txBody>
      </p:sp>
      <p:sp>
        <p:nvSpPr>
          <p:cNvPr id="3" name="عنوان فرعي 2"/>
          <p:cNvSpPr>
            <a:spLocks noGrp="1"/>
          </p:cNvSpPr>
          <p:nvPr>
            <p:ph type="subTitle" idx="1"/>
          </p:nvPr>
        </p:nvSpPr>
        <p:spPr>
          <a:xfrm>
            <a:off x="1619672" y="3212976"/>
            <a:ext cx="6400800" cy="1752600"/>
          </a:xfrm>
        </p:spPr>
        <p:txBody>
          <a:bodyPr/>
          <a:lstStyle/>
          <a:p>
            <a:r>
              <a:rPr lang="ar-IQ" dirty="0" smtClean="0"/>
              <a:t>د. خالدة عبد عبدالله</a:t>
            </a:r>
            <a:endParaRPr lang="ar-IQ" dirty="0"/>
          </a:p>
        </p:txBody>
      </p:sp>
    </p:spTree>
    <p:extLst>
      <p:ext uri="{BB962C8B-B14F-4D97-AF65-F5344CB8AC3E}">
        <p14:creationId xmlns:p14="http://schemas.microsoft.com/office/powerpoint/2010/main" val="3310406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المعايير الموضوعية</a:t>
            </a:r>
            <a:endParaRPr lang="ar-IQ" dirty="0"/>
          </a:p>
        </p:txBody>
      </p:sp>
      <p:sp>
        <p:nvSpPr>
          <p:cNvPr id="3" name="عنصر نائب للمحتوى 2"/>
          <p:cNvSpPr>
            <a:spLocks noGrp="1"/>
          </p:cNvSpPr>
          <p:nvPr>
            <p:ph idx="1"/>
          </p:nvPr>
        </p:nvSpPr>
        <p:spPr/>
        <p:txBody>
          <a:bodyPr>
            <a:normAutofit fontScale="70000" lnSpcReduction="20000"/>
          </a:bodyPr>
          <a:lstStyle/>
          <a:p>
            <a:pPr marL="0" indent="0">
              <a:buNone/>
            </a:pPr>
            <a:r>
              <a:rPr lang="ar-IQ" dirty="0" smtClean="0"/>
              <a:t>2. المحتوى </a:t>
            </a:r>
          </a:p>
          <a:p>
            <a:pPr marL="0" indent="0">
              <a:buNone/>
            </a:pPr>
            <a:r>
              <a:rPr lang="ar-IQ" dirty="0"/>
              <a:t> </a:t>
            </a:r>
            <a:r>
              <a:rPr lang="ar-IQ" dirty="0" smtClean="0"/>
              <a:t>    يعد المحتوى </a:t>
            </a:r>
            <a:r>
              <a:rPr lang="ar-IQ" dirty="0"/>
              <a:t>من </a:t>
            </a:r>
            <a:r>
              <a:rPr lang="ar-IQ" dirty="0" smtClean="0"/>
              <a:t>الفئات المهمة التي </a:t>
            </a:r>
            <a:r>
              <a:rPr lang="ar-IQ" dirty="0"/>
              <a:t>يمكن من خلالها تقييم </a:t>
            </a:r>
            <a:r>
              <a:rPr lang="ar-IQ" dirty="0" smtClean="0"/>
              <a:t>المواقع، يمكن </a:t>
            </a:r>
            <a:r>
              <a:rPr lang="ar-IQ" dirty="0"/>
              <a:t>من خلاله الحكم على نوع </a:t>
            </a:r>
            <a:r>
              <a:rPr lang="ar-IQ" dirty="0" smtClean="0"/>
              <a:t>المعلومات، وحجم </a:t>
            </a:r>
            <a:r>
              <a:rPr lang="ar-IQ" dirty="0"/>
              <a:t>الخدمات التي </a:t>
            </a:r>
            <a:r>
              <a:rPr lang="ar-IQ" dirty="0" smtClean="0"/>
              <a:t>يقدمها للمستفيدين، ملاءمة </a:t>
            </a:r>
            <a:r>
              <a:rPr lang="ar-IQ" dirty="0"/>
              <a:t>المحتوى لاحتياجات </a:t>
            </a:r>
            <a:r>
              <a:rPr lang="ar-IQ" dirty="0" smtClean="0"/>
              <a:t>المستفيدين، الوظيفة الرئيسة تتمثل </a:t>
            </a:r>
            <a:r>
              <a:rPr lang="ar-IQ" dirty="0"/>
              <a:t>في توفير المعلومات ذات العلاقة التي </a:t>
            </a:r>
            <a:r>
              <a:rPr lang="ar-IQ" dirty="0" smtClean="0"/>
              <a:t>يمكن </a:t>
            </a:r>
            <a:r>
              <a:rPr lang="ar-IQ" dirty="0"/>
              <a:t>الإفادة </a:t>
            </a:r>
            <a:r>
              <a:rPr lang="ar-IQ" dirty="0" smtClean="0"/>
              <a:t>منها</a:t>
            </a:r>
          </a:p>
          <a:p>
            <a:pPr marL="0" indent="0">
              <a:buNone/>
            </a:pPr>
            <a:r>
              <a:rPr lang="ar-IQ" dirty="0"/>
              <a:t> ف</a:t>
            </a:r>
            <a:r>
              <a:rPr lang="ar-IQ" dirty="0" smtClean="0"/>
              <a:t>القيمة </a:t>
            </a:r>
            <a:r>
              <a:rPr lang="ar-IQ" dirty="0"/>
              <a:t>الفعلية </a:t>
            </a:r>
            <a:r>
              <a:rPr lang="ar-IQ" dirty="0" smtClean="0"/>
              <a:t>لا </a:t>
            </a:r>
            <a:r>
              <a:rPr lang="ar-IQ" dirty="0"/>
              <a:t>تقتصر على غزارة المحتويات </a:t>
            </a:r>
            <a:r>
              <a:rPr lang="ar-IQ" dirty="0" smtClean="0"/>
              <a:t>ولكن مدى ملائمتها للمستفيد وتعد </a:t>
            </a:r>
            <a:r>
              <a:rPr lang="ar-IQ" dirty="0"/>
              <a:t>إضافة حقيقية </a:t>
            </a:r>
            <a:r>
              <a:rPr lang="ar-IQ" dirty="0" smtClean="0"/>
              <a:t>لمعلوماته</a:t>
            </a:r>
          </a:p>
          <a:p>
            <a:pPr marL="0" indent="0">
              <a:buNone/>
            </a:pPr>
            <a:r>
              <a:rPr lang="ar-IQ" dirty="0" smtClean="0"/>
              <a:t>- تراعى </a:t>
            </a:r>
            <a:r>
              <a:rPr lang="ar-IQ" dirty="0"/>
              <a:t>خصوصية </a:t>
            </a:r>
            <a:r>
              <a:rPr lang="ar-IQ" dirty="0" smtClean="0"/>
              <a:t>المستفيد</a:t>
            </a:r>
            <a:endParaRPr lang="ar-IQ" dirty="0"/>
          </a:p>
          <a:p>
            <a:pPr marL="0" indent="0">
              <a:buNone/>
            </a:pPr>
            <a:r>
              <a:rPr lang="ar-IQ" dirty="0" smtClean="0"/>
              <a:t>- الخدمات </a:t>
            </a:r>
            <a:r>
              <a:rPr lang="ar-IQ" dirty="0"/>
              <a:t>التي يقدمها الموقع تمتد لإشباع حاجات </a:t>
            </a:r>
            <a:r>
              <a:rPr lang="ar-IQ" dirty="0" smtClean="0"/>
              <a:t>المستفيدين </a:t>
            </a:r>
            <a:r>
              <a:rPr lang="ar-IQ" dirty="0"/>
              <a:t>من </a:t>
            </a:r>
            <a:r>
              <a:rPr lang="ar-IQ" dirty="0" smtClean="0"/>
              <a:t>الثقافة، التسلية، الفضول،.. </a:t>
            </a:r>
            <a:endParaRPr lang="ar-IQ" dirty="0"/>
          </a:p>
          <a:p>
            <a:pPr marL="0" indent="0">
              <a:buNone/>
            </a:pPr>
            <a:r>
              <a:rPr lang="ar-IQ" dirty="0" smtClean="0"/>
              <a:t>- محتويات </a:t>
            </a:r>
            <a:r>
              <a:rPr lang="ar-IQ" dirty="0"/>
              <a:t>الموقع </a:t>
            </a:r>
            <a:r>
              <a:rPr lang="ar-IQ" dirty="0" smtClean="0"/>
              <a:t>متوافقة موضوعيا</a:t>
            </a:r>
            <a:endParaRPr lang="ar-IQ" dirty="0"/>
          </a:p>
          <a:p>
            <a:pPr>
              <a:buFontTx/>
              <a:buChar char="-"/>
            </a:pPr>
            <a:r>
              <a:rPr lang="ar-IQ" dirty="0" smtClean="0"/>
              <a:t>تراعى </a:t>
            </a:r>
            <a:r>
              <a:rPr lang="ar-IQ" dirty="0"/>
              <a:t>المحتويات حقوق الملكية الفكرية </a:t>
            </a:r>
            <a:endParaRPr lang="ar-IQ" dirty="0" smtClean="0"/>
          </a:p>
          <a:p>
            <a:pPr>
              <a:buFontTx/>
              <a:buChar char="-"/>
            </a:pPr>
            <a:r>
              <a:rPr lang="ar-IQ" dirty="0" smtClean="0"/>
              <a:t>تحتوي على روابط</a:t>
            </a:r>
            <a:endParaRPr lang="ar-IQ" dirty="0"/>
          </a:p>
        </p:txBody>
      </p:sp>
    </p:spTree>
    <p:extLst>
      <p:ext uri="{BB962C8B-B14F-4D97-AF65-F5344CB8AC3E}">
        <p14:creationId xmlns:p14="http://schemas.microsoft.com/office/powerpoint/2010/main" val="99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مواصفات الروابط</a:t>
            </a:r>
            <a:endParaRPr lang="ar-IQ"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IQ" dirty="0" smtClean="0"/>
              <a:t> تتصف الروابط بـ:</a:t>
            </a:r>
            <a:endParaRPr lang="ar-IQ" dirty="0"/>
          </a:p>
          <a:p>
            <a:r>
              <a:rPr lang="ar-IQ" dirty="0" smtClean="0"/>
              <a:t>ذات </a:t>
            </a:r>
            <a:r>
              <a:rPr lang="ar-IQ" dirty="0"/>
              <a:t>علاقة بمحتويات </a:t>
            </a:r>
            <a:r>
              <a:rPr lang="ar-IQ" dirty="0" smtClean="0"/>
              <a:t>الموقع</a:t>
            </a:r>
            <a:endParaRPr lang="ar-IQ" dirty="0"/>
          </a:p>
          <a:p>
            <a:r>
              <a:rPr lang="ar-IQ" dirty="0" smtClean="0"/>
              <a:t>إمكانية </a:t>
            </a:r>
            <a:r>
              <a:rPr lang="ar-IQ" dirty="0"/>
              <a:t>الدخول المباشر </a:t>
            </a:r>
            <a:r>
              <a:rPr lang="en-US" dirty="0"/>
              <a:t>hyper Link.</a:t>
            </a:r>
          </a:p>
          <a:p>
            <a:r>
              <a:rPr lang="ar-IQ" dirty="0" smtClean="0"/>
              <a:t>تحافظ على حداثتها باستمرار </a:t>
            </a:r>
            <a:endParaRPr lang="ar-IQ" dirty="0"/>
          </a:p>
          <a:p>
            <a:r>
              <a:rPr lang="ar-IQ" dirty="0" smtClean="0"/>
              <a:t>نشطة وصحيحة، ويمكن </a:t>
            </a:r>
            <a:r>
              <a:rPr lang="ar-IQ" dirty="0"/>
              <a:t>من خلالها الوصول إلى المواقع أو الصفحات </a:t>
            </a:r>
            <a:r>
              <a:rPr lang="ar-IQ" dirty="0" smtClean="0"/>
              <a:t>ذات العلاقة</a:t>
            </a:r>
            <a:endParaRPr lang="ar-IQ" dirty="0"/>
          </a:p>
          <a:p>
            <a:r>
              <a:rPr lang="ar-IQ" dirty="0" smtClean="0"/>
              <a:t>لا تقتصر على روابط </a:t>
            </a:r>
            <a:r>
              <a:rPr lang="ar-IQ" dirty="0"/>
              <a:t>داخل الموقع </a:t>
            </a:r>
            <a:r>
              <a:rPr lang="ar-IQ" dirty="0" smtClean="0"/>
              <a:t>فحسب، </a:t>
            </a:r>
            <a:r>
              <a:rPr lang="ar-IQ" dirty="0"/>
              <a:t>بل </a:t>
            </a:r>
            <a:r>
              <a:rPr lang="ar-IQ" dirty="0" smtClean="0"/>
              <a:t>توفر أيضا </a:t>
            </a:r>
            <a:r>
              <a:rPr lang="ar-IQ" dirty="0"/>
              <a:t>روابط خارجية للتوسع في المعلومات ل</a:t>
            </a:r>
            <a:r>
              <a:rPr lang="ar-IQ" dirty="0" smtClean="0"/>
              <a:t>لحصول </a:t>
            </a:r>
            <a:r>
              <a:rPr lang="ar-IQ" dirty="0"/>
              <a:t>على تفاصيل إضافية </a:t>
            </a:r>
            <a:r>
              <a:rPr lang="ar-IQ" dirty="0" smtClean="0"/>
              <a:t>عن الموضوعات </a:t>
            </a:r>
            <a:endParaRPr lang="ar-IQ" dirty="0"/>
          </a:p>
          <a:p>
            <a:endParaRPr lang="ar-IQ" dirty="0"/>
          </a:p>
        </p:txBody>
      </p:sp>
    </p:spTree>
    <p:extLst>
      <p:ext uri="{BB962C8B-B14F-4D97-AF65-F5344CB8AC3E}">
        <p14:creationId xmlns:p14="http://schemas.microsoft.com/office/powerpoint/2010/main" val="1793316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المعايير الموضوعية</a:t>
            </a:r>
            <a:endParaRPr lang="ar-IQ" dirty="0"/>
          </a:p>
        </p:txBody>
      </p:sp>
      <p:sp>
        <p:nvSpPr>
          <p:cNvPr id="3" name="عنصر نائب للمحتوى 2"/>
          <p:cNvSpPr>
            <a:spLocks noGrp="1"/>
          </p:cNvSpPr>
          <p:nvPr>
            <p:ph idx="1"/>
          </p:nvPr>
        </p:nvSpPr>
        <p:spPr/>
        <p:txBody>
          <a:bodyPr>
            <a:normAutofit/>
          </a:bodyPr>
          <a:lstStyle/>
          <a:p>
            <a:pPr marL="0" indent="0">
              <a:buNone/>
            </a:pPr>
            <a:r>
              <a:rPr lang="ar-IQ" dirty="0"/>
              <a:t>3. </a:t>
            </a:r>
            <a:r>
              <a:rPr lang="ar-IQ" dirty="0" smtClean="0"/>
              <a:t>الحداثة </a:t>
            </a:r>
          </a:p>
          <a:p>
            <a:pPr marL="0" indent="0">
              <a:buNone/>
            </a:pPr>
            <a:r>
              <a:rPr lang="ar-IQ" dirty="0" smtClean="0"/>
              <a:t>اي يتوفر تاريخ </a:t>
            </a:r>
            <a:r>
              <a:rPr lang="ar-IQ" dirty="0"/>
              <a:t>آخر </a:t>
            </a:r>
            <a:r>
              <a:rPr lang="ar-IQ" dirty="0" smtClean="0"/>
              <a:t>تحديث، يظهر </a:t>
            </a:r>
            <a:r>
              <a:rPr lang="ar-IQ" dirty="0"/>
              <a:t>في أسفل الصفحة </a:t>
            </a:r>
            <a:r>
              <a:rPr lang="ar-IQ" dirty="0" smtClean="0"/>
              <a:t>الرئيسة للموقع، </a:t>
            </a:r>
            <a:r>
              <a:rPr lang="ar-IQ" dirty="0"/>
              <a:t>ومن خلاله يمكن التحقق من مدى حداثة المعلومات التي يتضمنها </a:t>
            </a:r>
            <a:r>
              <a:rPr lang="ar-IQ" dirty="0" smtClean="0"/>
              <a:t>تبعاً لتاريخ </a:t>
            </a:r>
            <a:r>
              <a:rPr lang="ar-IQ" dirty="0"/>
              <a:t>آخر </a:t>
            </a:r>
            <a:r>
              <a:rPr lang="ar-IQ" dirty="0" smtClean="0"/>
              <a:t>تحديث</a:t>
            </a:r>
            <a:endParaRPr lang="ar-IQ" dirty="0"/>
          </a:p>
          <a:p>
            <a:pPr marL="0" indent="0">
              <a:buNone/>
            </a:pPr>
            <a:r>
              <a:rPr lang="ar-IQ" dirty="0" smtClean="0"/>
              <a:t>- التأكد </a:t>
            </a:r>
            <a:r>
              <a:rPr lang="ar-IQ" dirty="0"/>
              <a:t>من تاريخ إنشاء الموقع وعدد مرات تحديثه منذ إنشائه </a:t>
            </a:r>
            <a:r>
              <a:rPr lang="ar-IQ" dirty="0" smtClean="0"/>
              <a:t>  </a:t>
            </a:r>
            <a:endParaRPr lang="ar-IQ" dirty="0"/>
          </a:p>
          <a:p>
            <a:pPr>
              <a:buFontTx/>
              <a:buChar char="-"/>
            </a:pPr>
            <a:r>
              <a:rPr lang="ar-IQ" dirty="0" smtClean="0"/>
              <a:t>تحديث </a:t>
            </a:r>
            <a:r>
              <a:rPr lang="ar-IQ" dirty="0"/>
              <a:t>الروابط </a:t>
            </a:r>
            <a:r>
              <a:rPr lang="ar-IQ" dirty="0" smtClean="0"/>
              <a:t>بصفة </a:t>
            </a:r>
            <a:r>
              <a:rPr lang="ar-IQ" dirty="0"/>
              <a:t>دورية والتأكد من أنها </a:t>
            </a:r>
            <a:r>
              <a:rPr lang="ar-IQ" dirty="0" smtClean="0"/>
              <a:t>نشطة</a:t>
            </a:r>
          </a:p>
          <a:p>
            <a:pPr marL="0" indent="0">
              <a:buNone/>
            </a:pPr>
            <a:endParaRPr lang="ar-IQ" dirty="0"/>
          </a:p>
        </p:txBody>
      </p:sp>
    </p:spTree>
    <p:extLst>
      <p:ext uri="{BB962C8B-B14F-4D97-AF65-F5344CB8AC3E}">
        <p14:creationId xmlns:p14="http://schemas.microsoft.com/office/powerpoint/2010/main" val="1804046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المعايير الموضوعية</a:t>
            </a:r>
            <a:endParaRPr lang="ar-IQ" dirty="0"/>
          </a:p>
        </p:txBody>
      </p:sp>
      <p:sp>
        <p:nvSpPr>
          <p:cNvPr id="3" name="عنصر نائب للمحتوى 2"/>
          <p:cNvSpPr>
            <a:spLocks noGrp="1"/>
          </p:cNvSpPr>
          <p:nvPr>
            <p:ph idx="1"/>
          </p:nvPr>
        </p:nvSpPr>
        <p:spPr/>
        <p:txBody>
          <a:bodyPr>
            <a:normAutofit fontScale="70000" lnSpcReduction="20000"/>
          </a:bodyPr>
          <a:lstStyle/>
          <a:p>
            <a:pPr marL="0" indent="0">
              <a:buNone/>
            </a:pPr>
            <a:r>
              <a:rPr lang="ar-IQ" dirty="0" smtClean="0"/>
              <a:t>4. الدقة: </a:t>
            </a:r>
            <a:endParaRPr lang="en-US" dirty="0"/>
          </a:p>
          <a:p>
            <a:pPr marL="0" indent="0">
              <a:buNone/>
            </a:pPr>
            <a:r>
              <a:rPr lang="ar-IQ" dirty="0" smtClean="0"/>
              <a:t>  يستدل </a:t>
            </a:r>
            <a:r>
              <a:rPr lang="ar-IQ" dirty="0"/>
              <a:t>على </a:t>
            </a:r>
            <a:r>
              <a:rPr lang="ar-IQ" dirty="0" smtClean="0"/>
              <a:t>الدقة من الآتي:</a:t>
            </a:r>
            <a:endParaRPr lang="ar-IQ" dirty="0"/>
          </a:p>
          <a:p>
            <a:pPr marL="0" indent="0">
              <a:buNone/>
            </a:pPr>
            <a:r>
              <a:rPr lang="ar-IQ" dirty="0" smtClean="0"/>
              <a:t>- ملاءمة </a:t>
            </a:r>
            <a:r>
              <a:rPr lang="ar-IQ" dirty="0"/>
              <a:t>اللغة </a:t>
            </a:r>
          </a:p>
          <a:p>
            <a:pPr>
              <a:buFontTx/>
              <a:buChar char="-"/>
            </a:pPr>
            <a:r>
              <a:rPr lang="ar-IQ" dirty="0" smtClean="0"/>
              <a:t>تناسق </a:t>
            </a:r>
            <a:r>
              <a:rPr lang="ar-IQ" dirty="0"/>
              <a:t>النص من صفحة إلى أخرى ومن قسم لآخر من حيث </a:t>
            </a:r>
            <a:r>
              <a:rPr lang="ar-IQ" dirty="0" smtClean="0"/>
              <a:t>نمط الخط والألوان،...</a:t>
            </a:r>
            <a:r>
              <a:rPr lang="en-US" dirty="0" smtClean="0"/>
              <a:t>   </a:t>
            </a:r>
            <a:endParaRPr lang="ar-IQ" dirty="0"/>
          </a:p>
          <a:p>
            <a:pPr>
              <a:buFontTx/>
              <a:buChar char="-"/>
            </a:pPr>
            <a:r>
              <a:rPr lang="ar-IQ" dirty="0" smtClean="0"/>
              <a:t>استخدام </a:t>
            </a:r>
            <a:r>
              <a:rPr lang="ar-IQ" dirty="0"/>
              <a:t>عناوين </a:t>
            </a:r>
            <a:r>
              <a:rPr lang="ar-IQ" dirty="0" smtClean="0"/>
              <a:t>رئيسة </a:t>
            </a:r>
            <a:r>
              <a:rPr lang="ar-IQ" dirty="0"/>
              <a:t>وفرعية بطريقة تساعد على تقسيم المحتوى </a:t>
            </a:r>
            <a:r>
              <a:rPr lang="ar-IQ" dirty="0" smtClean="0"/>
              <a:t> وتتبع </a:t>
            </a:r>
            <a:r>
              <a:rPr lang="ar-IQ" dirty="0"/>
              <a:t>المواد وتميز الوظائف المختلفة </a:t>
            </a:r>
            <a:r>
              <a:rPr lang="ar-IQ" dirty="0" smtClean="0"/>
              <a:t>بأنماط </a:t>
            </a:r>
            <a:r>
              <a:rPr lang="ar-IQ" dirty="0"/>
              <a:t>وألوان مختلفة مثل شريط الأدوات وقوائم </a:t>
            </a:r>
            <a:r>
              <a:rPr lang="ar-IQ" dirty="0" smtClean="0"/>
              <a:t>المحتويات،...</a:t>
            </a:r>
            <a:endParaRPr lang="ar-IQ" dirty="0"/>
          </a:p>
          <a:p>
            <a:pPr marL="0" indent="0">
              <a:buNone/>
            </a:pPr>
            <a:r>
              <a:rPr lang="ar-IQ" dirty="0" smtClean="0"/>
              <a:t>- الاسناد: توفر </a:t>
            </a:r>
            <a:r>
              <a:rPr lang="ar-IQ" dirty="0"/>
              <a:t>توثيق للمصادر </a:t>
            </a:r>
            <a:r>
              <a:rPr lang="ar-IQ" dirty="0" smtClean="0"/>
              <a:t>المستخدمة، </a:t>
            </a:r>
            <a:r>
              <a:rPr lang="ar-IQ" dirty="0"/>
              <a:t>إذ </a:t>
            </a:r>
            <a:r>
              <a:rPr lang="ar-IQ" dirty="0" smtClean="0"/>
              <a:t>يثبت المصادر المعتمدة والتي </a:t>
            </a:r>
            <a:r>
              <a:rPr lang="ar-IQ" dirty="0"/>
              <a:t>تم الاستعانة </a:t>
            </a:r>
            <a:r>
              <a:rPr lang="ar-IQ" dirty="0" smtClean="0"/>
              <a:t>بها في استقاء المعلومات.</a:t>
            </a:r>
            <a:endParaRPr lang="ar-IQ" dirty="0"/>
          </a:p>
          <a:p>
            <a:pPr marL="0" indent="0">
              <a:buNone/>
            </a:pPr>
            <a:r>
              <a:rPr lang="ar-IQ" dirty="0" smtClean="0"/>
              <a:t>- خال من الاخطاء الطباعية والنحوية </a:t>
            </a:r>
            <a:r>
              <a:rPr lang="ar-IQ" dirty="0"/>
              <a:t>والإملائية </a:t>
            </a:r>
            <a:r>
              <a:rPr lang="ar-IQ" dirty="0" smtClean="0"/>
              <a:t>التي تخل بضبط </a:t>
            </a:r>
            <a:r>
              <a:rPr lang="ar-IQ" dirty="0"/>
              <a:t>الجودة وربما تؤدى إلى </a:t>
            </a:r>
            <a:r>
              <a:rPr lang="ar-IQ" dirty="0" smtClean="0"/>
              <a:t>ضعف </a:t>
            </a:r>
            <a:r>
              <a:rPr lang="ar-IQ" dirty="0"/>
              <a:t>ثقة المتصفح في المعلومات المتوفرة  </a:t>
            </a:r>
          </a:p>
          <a:p>
            <a:pPr marL="0" indent="0">
              <a:buNone/>
            </a:pPr>
            <a:r>
              <a:rPr lang="ar-IQ" dirty="0" smtClean="0"/>
              <a:t>- في </a:t>
            </a:r>
            <a:r>
              <a:rPr lang="ar-IQ" dirty="0"/>
              <a:t>حالة وجود أشكال توضيحية ورسوم بيانية </a:t>
            </a:r>
            <a:r>
              <a:rPr lang="ar-IQ" dirty="0" smtClean="0"/>
              <a:t>التأكد </a:t>
            </a:r>
            <a:r>
              <a:rPr lang="ar-IQ" dirty="0"/>
              <a:t>من أنها تحمل عناوين وشروحات واضحة يسهل قراءتها </a:t>
            </a:r>
            <a:r>
              <a:rPr lang="ar-IQ" dirty="0" smtClean="0"/>
              <a:t>وفهمها واستيعابها </a:t>
            </a:r>
            <a:endParaRPr lang="ar-IQ" dirty="0"/>
          </a:p>
        </p:txBody>
      </p:sp>
    </p:spTree>
    <p:extLst>
      <p:ext uri="{BB962C8B-B14F-4D97-AF65-F5344CB8AC3E}">
        <p14:creationId xmlns:p14="http://schemas.microsoft.com/office/powerpoint/2010/main" val="2280671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المعايير الموضوعية</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a:t>5. </a:t>
            </a:r>
            <a:r>
              <a:rPr lang="ar-IQ" dirty="0" smtClean="0"/>
              <a:t>السهولة،  تتمثل الآتي:</a:t>
            </a:r>
          </a:p>
          <a:p>
            <a:pPr>
              <a:buFontTx/>
              <a:buChar char="-"/>
            </a:pPr>
            <a:r>
              <a:rPr lang="ar-IQ" dirty="0" smtClean="0"/>
              <a:t>سهولة </a:t>
            </a:r>
            <a:r>
              <a:rPr lang="ar-IQ" dirty="0"/>
              <a:t>الاستخدام :  </a:t>
            </a:r>
            <a:r>
              <a:rPr lang="ar-IQ" dirty="0" smtClean="0"/>
              <a:t>نظام </a:t>
            </a:r>
            <a:r>
              <a:rPr lang="ar-IQ" dirty="0"/>
              <a:t>المتصفح سهل الفهم دون أية </a:t>
            </a:r>
            <a:r>
              <a:rPr lang="ar-IQ" dirty="0" smtClean="0"/>
              <a:t>تعقيدات، </a:t>
            </a:r>
            <a:r>
              <a:rPr lang="ar-IQ" dirty="0"/>
              <a:t>ليتمكن المستخدم من الاستفادة من الخدمات التي يقدمها </a:t>
            </a:r>
            <a:endParaRPr lang="ar-IQ" dirty="0" smtClean="0"/>
          </a:p>
          <a:p>
            <a:pPr>
              <a:buFontTx/>
              <a:buChar char="-"/>
            </a:pPr>
            <a:r>
              <a:rPr lang="ar-IQ" dirty="0" smtClean="0"/>
              <a:t>خارطة الموقع: </a:t>
            </a:r>
            <a:r>
              <a:rPr lang="ar-IQ" dirty="0"/>
              <a:t>تهدف </a:t>
            </a:r>
            <a:r>
              <a:rPr lang="ar-IQ" dirty="0" smtClean="0"/>
              <a:t>إلى التعريف بالموقع</a:t>
            </a:r>
            <a:r>
              <a:rPr lang="ar-IQ" dirty="0"/>
              <a:t>، </a:t>
            </a:r>
            <a:r>
              <a:rPr lang="ar-IQ" dirty="0" smtClean="0"/>
              <a:t>وتتميز بسهولة الفهم </a:t>
            </a:r>
            <a:r>
              <a:rPr lang="ar-IQ" dirty="0"/>
              <a:t>من قبل المستخدم وتقدم طريقة </a:t>
            </a:r>
            <a:r>
              <a:rPr lang="ar-IQ" dirty="0" smtClean="0"/>
              <a:t>مبسطة </a:t>
            </a:r>
            <a:r>
              <a:rPr lang="ar-IQ" dirty="0"/>
              <a:t>للتعريف بالموقع </a:t>
            </a:r>
            <a:endParaRPr lang="ar-IQ" dirty="0" smtClean="0"/>
          </a:p>
          <a:p>
            <a:pPr>
              <a:buFontTx/>
              <a:buChar char="-"/>
            </a:pPr>
            <a:r>
              <a:rPr lang="ar-IQ" dirty="0" smtClean="0"/>
              <a:t>القدرة </a:t>
            </a:r>
            <a:r>
              <a:rPr lang="ar-IQ" dirty="0"/>
              <a:t>للعودة للصفحة الرئيسية بإضافة رابط ثابت على صفحات الموقع لتمكن المستخدم من العودة بسهولة للصفحة </a:t>
            </a:r>
            <a:r>
              <a:rPr lang="ar-IQ" dirty="0" smtClean="0"/>
              <a:t>الرئيسة </a:t>
            </a:r>
            <a:endParaRPr lang="ar-IQ" dirty="0"/>
          </a:p>
          <a:p>
            <a:pPr marL="0" indent="0">
              <a:buNone/>
            </a:pPr>
            <a:r>
              <a:rPr lang="ar-IQ" dirty="0" smtClean="0"/>
              <a:t>- التحميل: </a:t>
            </a:r>
            <a:r>
              <a:rPr lang="ar-IQ" dirty="0"/>
              <a:t>ف</a:t>
            </a:r>
            <a:r>
              <a:rPr lang="ar-IQ" dirty="0" smtClean="0"/>
              <a:t>الوقت </a:t>
            </a:r>
            <a:r>
              <a:rPr lang="ar-IQ" dirty="0"/>
              <a:t>الذي يستغرقه المستخدم لتحميل صفحات الموقع من </a:t>
            </a:r>
            <a:r>
              <a:rPr lang="ar-IQ" dirty="0" smtClean="0"/>
              <a:t>العناصر </a:t>
            </a:r>
            <a:r>
              <a:rPr lang="ar-IQ" dirty="0"/>
              <a:t>المؤثرة في الانطباع الأول </a:t>
            </a:r>
            <a:r>
              <a:rPr lang="ar-IQ" dirty="0" smtClean="0"/>
              <a:t>عنه، </a:t>
            </a:r>
            <a:r>
              <a:rPr lang="ar-IQ" dirty="0"/>
              <a:t>لذا </a:t>
            </a:r>
            <a:r>
              <a:rPr lang="ar-IQ" dirty="0" smtClean="0"/>
              <a:t>فأن حجم </a:t>
            </a:r>
            <a:r>
              <a:rPr lang="ar-IQ" dirty="0"/>
              <a:t>صفحات الموقع </a:t>
            </a:r>
            <a:r>
              <a:rPr lang="ar-IQ" dirty="0" smtClean="0"/>
              <a:t>تقل عن </a:t>
            </a:r>
            <a:r>
              <a:rPr lang="ar-IQ" dirty="0"/>
              <a:t>50 كيلو </a:t>
            </a:r>
            <a:r>
              <a:rPr lang="ar-IQ" dirty="0" smtClean="0"/>
              <a:t>بت</a:t>
            </a:r>
            <a:endParaRPr lang="ar-IQ" dirty="0"/>
          </a:p>
          <a:p>
            <a:pPr marL="0" indent="0">
              <a:buNone/>
            </a:pPr>
            <a:r>
              <a:rPr lang="ar-IQ" dirty="0" smtClean="0"/>
              <a:t>- العنوان يمتاز بالبساطة </a:t>
            </a:r>
            <a:r>
              <a:rPr lang="ar-IQ" dirty="0"/>
              <a:t>والقصر حيث أن </a:t>
            </a:r>
            <a:r>
              <a:rPr lang="ar-IQ" dirty="0" smtClean="0"/>
              <a:t>أفضل </a:t>
            </a:r>
            <a:r>
              <a:rPr lang="ar-IQ" dirty="0"/>
              <a:t>العناوين </a:t>
            </a:r>
            <a:r>
              <a:rPr lang="ar-IQ" dirty="0" smtClean="0"/>
              <a:t>هي التي </a:t>
            </a:r>
            <a:r>
              <a:rPr lang="ar-IQ" dirty="0"/>
              <a:t>يمكن </a:t>
            </a:r>
            <a:r>
              <a:rPr lang="ar-IQ" dirty="0" smtClean="0"/>
              <a:t>تذكرها بسهولة</a:t>
            </a:r>
            <a:endParaRPr lang="ar-IQ" dirty="0"/>
          </a:p>
          <a:p>
            <a:pPr marL="0" indent="0">
              <a:buNone/>
            </a:pPr>
            <a:r>
              <a:rPr lang="ar-IQ" dirty="0" smtClean="0"/>
              <a:t>- القدرة </a:t>
            </a:r>
            <a:r>
              <a:rPr lang="ar-IQ" dirty="0"/>
              <a:t>على جذب </a:t>
            </a:r>
            <a:r>
              <a:rPr lang="ar-IQ" dirty="0" smtClean="0"/>
              <a:t>المستفيد، </a:t>
            </a:r>
            <a:r>
              <a:rPr lang="ar-IQ" dirty="0"/>
              <a:t>ف</a:t>
            </a:r>
            <a:r>
              <a:rPr lang="ar-IQ" dirty="0" smtClean="0"/>
              <a:t>أن </a:t>
            </a:r>
            <a:r>
              <a:rPr lang="ar-IQ" dirty="0"/>
              <a:t>الهدف </a:t>
            </a:r>
            <a:r>
              <a:rPr lang="ar-IQ" dirty="0" smtClean="0"/>
              <a:t>الرئيس هو </a:t>
            </a:r>
            <a:r>
              <a:rPr lang="ar-IQ" dirty="0"/>
              <a:t>إبقاء المستخدم لأطول فترة ممكنة يطالع صفحات الموقع ومحاولة جذبه وجعله يرغب بإعادة هذا التصفح </a:t>
            </a:r>
            <a:r>
              <a:rPr lang="ar-IQ" dirty="0" smtClean="0"/>
              <a:t>مستقبلا</a:t>
            </a:r>
            <a:endParaRPr lang="ar-IQ" dirty="0"/>
          </a:p>
        </p:txBody>
      </p:sp>
    </p:spTree>
    <p:extLst>
      <p:ext uri="{BB962C8B-B14F-4D97-AF65-F5344CB8AC3E}">
        <p14:creationId xmlns:p14="http://schemas.microsoft.com/office/powerpoint/2010/main" val="154011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ثانيا: </a:t>
            </a:r>
            <a:r>
              <a:rPr lang="ar-IQ" dirty="0"/>
              <a:t>المعايير الشكلية</a:t>
            </a:r>
          </a:p>
        </p:txBody>
      </p:sp>
      <p:sp>
        <p:nvSpPr>
          <p:cNvPr id="3" name="عنصر نائب للمحتوى 2"/>
          <p:cNvSpPr>
            <a:spLocks noGrp="1"/>
          </p:cNvSpPr>
          <p:nvPr>
            <p:ph idx="1"/>
          </p:nvPr>
        </p:nvSpPr>
        <p:spPr/>
        <p:txBody>
          <a:bodyPr>
            <a:normAutofit/>
          </a:bodyPr>
          <a:lstStyle/>
          <a:p>
            <a:pPr marL="514350" indent="-514350">
              <a:buFont typeface="+mj-lt"/>
              <a:buAutoNum type="arabicPeriod"/>
            </a:pPr>
            <a:r>
              <a:rPr lang="ar-IQ" dirty="0" smtClean="0"/>
              <a:t>الخطوط:</a:t>
            </a:r>
          </a:p>
          <a:p>
            <a:pPr marL="0" indent="0">
              <a:buNone/>
            </a:pPr>
            <a:r>
              <a:rPr lang="ar-IQ" dirty="0" smtClean="0"/>
              <a:t>- حجم الخط:  16 للعناوين، 14 للمتن، 12 للحواشي</a:t>
            </a:r>
            <a:endParaRPr lang="ar-IQ" dirty="0"/>
          </a:p>
          <a:p>
            <a:pPr>
              <a:buFontTx/>
              <a:buChar char="-"/>
            </a:pPr>
            <a:r>
              <a:rPr lang="ar-IQ" dirty="0" smtClean="0"/>
              <a:t>استخدام </a:t>
            </a:r>
            <a:r>
              <a:rPr lang="ar-IQ" dirty="0"/>
              <a:t>نوع  واحد من الخطوط </a:t>
            </a:r>
            <a:endParaRPr lang="ar-IQ" dirty="0" smtClean="0"/>
          </a:p>
          <a:p>
            <a:pPr>
              <a:buFontTx/>
              <a:buChar char="-"/>
            </a:pPr>
            <a:r>
              <a:rPr lang="ar-IQ" dirty="0" smtClean="0"/>
              <a:t>استعمال </a:t>
            </a:r>
            <a:r>
              <a:rPr lang="ar-IQ" dirty="0"/>
              <a:t>حجم كبير من الحروف في المواقع التي تخاطب الأطفال وكبار </a:t>
            </a:r>
            <a:r>
              <a:rPr lang="ar-IQ" dirty="0" smtClean="0"/>
              <a:t>السن</a:t>
            </a:r>
            <a:endParaRPr lang="ar-IQ" dirty="0"/>
          </a:p>
          <a:p>
            <a:pPr marL="0" indent="0">
              <a:buNone/>
            </a:pPr>
            <a:r>
              <a:rPr lang="ar-IQ" dirty="0" smtClean="0"/>
              <a:t>- تجنب </a:t>
            </a:r>
            <a:r>
              <a:rPr lang="ar-IQ" dirty="0"/>
              <a:t>أنواع الحروف ذات الأشكال </a:t>
            </a:r>
            <a:r>
              <a:rPr lang="ar-IQ" dirty="0" smtClean="0"/>
              <a:t>الملونة، </a:t>
            </a:r>
            <a:r>
              <a:rPr lang="ar-IQ" dirty="0"/>
              <a:t>والتي تظهر </a:t>
            </a:r>
            <a:r>
              <a:rPr lang="ar-IQ" dirty="0" smtClean="0"/>
              <a:t>وتختفي، </a:t>
            </a:r>
            <a:r>
              <a:rPr lang="ar-IQ" dirty="0"/>
              <a:t>فهذه الحروف </a:t>
            </a:r>
            <a:r>
              <a:rPr lang="ar-IQ" dirty="0" smtClean="0"/>
              <a:t>تعد مزعجة</a:t>
            </a:r>
            <a:endParaRPr lang="ar-IQ" dirty="0"/>
          </a:p>
        </p:txBody>
      </p:sp>
    </p:spTree>
    <p:extLst>
      <p:ext uri="{BB962C8B-B14F-4D97-AF65-F5344CB8AC3E}">
        <p14:creationId xmlns:p14="http://schemas.microsoft.com/office/powerpoint/2010/main" val="2123901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المعايير الشكلية</a:t>
            </a:r>
          </a:p>
        </p:txBody>
      </p:sp>
      <p:sp>
        <p:nvSpPr>
          <p:cNvPr id="3" name="عنصر نائب للمحتوى 2"/>
          <p:cNvSpPr>
            <a:spLocks noGrp="1"/>
          </p:cNvSpPr>
          <p:nvPr>
            <p:ph idx="1"/>
          </p:nvPr>
        </p:nvSpPr>
        <p:spPr/>
        <p:txBody>
          <a:bodyPr/>
          <a:lstStyle/>
          <a:p>
            <a:pPr marL="0" indent="0">
              <a:buNone/>
            </a:pPr>
            <a:r>
              <a:rPr lang="ar-IQ" dirty="0" smtClean="0"/>
              <a:t>2. الألوان</a:t>
            </a:r>
            <a:endParaRPr lang="en-US" dirty="0"/>
          </a:p>
          <a:p>
            <a:pPr marL="0" indent="0">
              <a:buNone/>
            </a:pPr>
            <a:r>
              <a:rPr lang="ar-IQ" dirty="0" smtClean="0"/>
              <a:t>- الابتعاد </a:t>
            </a:r>
            <a:r>
              <a:rPr lang="ar-IQ" dirty="0"/>
              <a:t>عن الألوان الفاقعة التي تعيق البصر </a:t>
            </a:r>
          </a:p>
          <a:p>
            <a:pPr marL="0" indent="0">
              <a:buNone/>
            </a:pPr>
            <a:r>
              <a:rPr lang="ar-IQ" dirty="0" smtClean="0"/>
              <a:t>- تتوافق </a:t>
            </a:r>
            <a:r>
              <a:rPr lang="ar-IQ" dirty="0"/>
              <a:t>الألوان مع الموضوع </a:t>
            </a:r>
          </a:p>
          <a:p>
            <a:pPr marL="0" indent="0">
              <a:buNone/>
            </a:pPr>
            <a:r>
              <a:rPr lang="ar-IQ" dirty="0" smtClean="0"/>
              <a:t>- استعمال </a:t>
            </a:r>
            <a:r>
              <a:rPr lang="ar-IQ" dirty="0"/>
              <a:t>الألوان التي تختلف عن بعضها البعض بشكل كبير  وذلك بالنسبة  للون </a:t>
            </a:r>
            <a:r>
              <a:rPr lang="ar-IQ" dirty="0" smtClean="0"/>
              <a:t>الخلفية </a:t>
            </a:r>
            <a:r>
              <a:rPr lang="ar-IQ" dirty="0"/>
              <a:t>ولون </a:t>
            </a:r>
            <a:r>
              <a:rPr lang="ar-IQ" dirty="0" smtClean="0"/>
              <a:t>النص، </a:t>
            </a:r>
            <a:r>
              <a:rPr lang="ar-IQ" dirty="0"/>
              <a:t>ومن المفضل أن تكون الخلفية </a:t>
            </a:r>
            <a:r>
              <a:rPr lang="ar-IQ" dirty="0" smtClean="0"/>
              <a:t>فاتحة ويكون </a:t>
            </a:r>
            <a:r>
              <a:rPr lang="ar-IQ" dirty="0"/>
              <a:t>النص </a:t>
            </a:r>
            <a:r>
              <a:rPr lang="ar-IQ" dirty="0" smtClean="0"/>
              <a:t>داكنا</a:t>
            </a:r>
            <a:endParaRPr lang="ar-IQ" dirty="0"/>
          </a:p>
          <a:p>
            <a:pPr marL="0" indent="0">
              <a:buNone/>
            </a:pPr>
            <a:r>
              <a:rPr lang="ar-IQ" dirty="0" smtClean="0"/>
              <a:t>- تجنب </a:t>
            </a:r>
            <a:r>
              <a:rPr lang="ar-IQ" dirty="0"/>
              <a:t>الخلفيات التي تؤثر سلبا على وضوح النص </a:t>
            </a:r>
          </a:p>
        </p:txBody>
      </p:sp>
    </p:spTree>
    <p:extLst>
      <p:ext uri="{BB962C8B-B14F-4D97-AF65-F5344CB8AC3E}">
        <p14:creationId xmlns:p14="http://schemas.microsoft.com/office/powerpoint/2010/main" val="2202895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معايير اخرى</a:t>
            </a:r>
            <a:endParaRPr lang="ar-IQ" dirty="0"/>
          </a:p>
        </p:txBody>
      </p:sp>
      <p:sp>
        <p:nvSpPr>
          <p:cNvPr id="3" name="عنصر نائب للمحتوى 2"/>
          <p:cNvSpPr>
            <a:spLocks noGrp="1"/>
          </p:cNvSpPr>
          <p:nvPr>
            <p:ph idx="1"/>
          </p:nvPr>
        </p:nvSpPr>
        <p:spPr/>
        <p:txBody>
          <a:bodyPr>
            <a:normAutofit/>
          </a:bodyPr>
          <a:lstStyle/>
          <a:p>
            <a:pPr marL="0" indent="0">
              <a:buNone/>
            </a:pPr>
            <a:r>
              <a:rPr lang="ar-IQ" dirty="0"/>
              <a:t> </a:t>
            </a:r>
            <a:r>
              <a:rPr lang="ar-IQ" dirty="0" smtClean="0"/>
              <a:t>- عدد الزوار:  </a:t>
            </a:r>
            <a:r>
              <a:rPr lang="ar-IQ" dirty="0"/>
              <a:t>الشهري (حيث إن الزائر الذي يزور  موقع يوميا يتم احتسابه على أنه شخص واحد</a:t>
            </a:r>
            <a:r>
              <a:rPr lang="ar-IQ" dirty="0" smtClean="0"/>
              <a:t>)</a:t>
            </a:r>
          </a:p>
          <a:p>
            <a:pPr marL="0" indent="0">
              <a:buNone/>
            </a:pPr>
            <a:r>
              <a:rPr lang="ar-IQ" dirty="0"/>
              <a:t>-</a:t>
            </a:r>
            <a:r>
              <a:rPr lang="ar-IQ" dirty="0" smtClean="0"/>
              <a:t> عدد </a:t>
            </a:r>
            <a:r>
              <a:rPr lang="ar-IQ" dirty="0"/>
              <a:t>الصفحات التي يفتحها </a:t>
            </a:r>
            <a:r>
              <a:rPr lang="ar-IQ" dirty="0" smtClean="0"/>
              <a:t>الزائر</a:t>
            </a:r>
          </a:p>
          <a:p>
            <a:pPr marL="0" indent="0">
              <a:buNone/>
            </a:pPr>
            <a:r>
              <a:rPr lang="ar-IQ" dirty="0" smtClean="0"/>
              <a:t>- عدد </a:t>
            </a:r>
            <a:r>
              <a:rPr lang="ar-IQ" dirty="0"/>
              <a:t>مرات الزيارة للزائر الواحد خلال اليوم </a:t>
            </a:r>
            <a:endParaRPr lang="ar-IQ" dirty="0" smtClean="0"/>
          </a:p>
          <a:p>
            <a:pPr marL="0" indent="0">
              <a:buNone/>
            </a:pPr>
            <a:r>
              <a:rPr lang="ar-IQ" dirty="0" smtClean="0"/>
              <a:t>- طول </a:t>
            </a:r>
            <a:r>
              <a:rPr lang="ar-IQ" dirty="0"/>
              <a:t>الإقامة على الموقع مقاساً بالدقائق </a:t>
            </a:r>
            <a:endParaRPr lang="ar-IQ" dirty="0" smtClean="0"/>
          </a:p>
          <a:p>
            <a:pPr>
              <a:buFontTx/>
              <a:buChar char="-"/>
            </a:pPr>
            <a:r>
              <a:rPr lang="ar-IQ" dirty="0" smtClean="0"/>
              <a:t>عدد </a:t>
            </a:r>
            <a:r>
              <a:rPr lang="ar-IQ" dirty="0"/>
              <a:t>مرات </a:t>
            </a:r>
            <a:r>
              <a:rPr lang="ar-IQ" dirty="0" smtClean="0"/>
              <a:t>التحميل</a:t>
            </a:r>
          </a:p>
          <a:p>
            <a:pPr>
              <a:buFontTx/>
              <a:buChar char="-"/>
            </a:pPr>
            <a:r>
              <a:rPr lang="ar-IQ" dirty="0" smtClean="0"/>
              <a:t>الغريدات والتعليقات من المتصفحين والزوار</a:t>
            </a:r>
            <a:endParaRPr lang="ar-IQ" dirty="0"/>
          </a:p>
        </p:txBody>
      </p:sp>
    </p:spTree>
    <p:extLst>
      <p:ext uri="{BB962C8B-B14F-4D97-AF65-F5344CB8AC3E}">
        <p14:creationId xmlns:p14="http://schemas.microsoft.com/office/powerpoint/2010/main" val="1221969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تقييم مصادر المعلومات</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a:t>يلجأ </a:t>
            </a:r>
            <a:r>
              <a:rPr lang="ar-IQ" dirty="0" err="1"/>
              <a:t>المكتبيون</a:t>
            </a:r>
            <a:r>
              <a:rPr lang="ar-IQ" dirty="0"/>
              <a:t> واختصاصيو المعلومات لتقييم مصادر المعلومات، </a:t>
            </a:r>
            <a:r>
              <a:rPr lang="ar-IQ" dirty="0" smtClean="0"/>
              <a:t>لاسيما </a:t>
            </a:r>
            <a:r>
              <a:rPr lang="ar-IQ" dirty="0"/>
              <a:t>مصادر المعلومات المتاحة على الإنترنت للأسباب </a:t>
            </a:r>
            <a:r>
              <a:rPr lang="ar-IQ" dirty="0" smtClean="0"/>
              <a:t>الآتية:</a:t>
            </a:r>
            <a:endParaRPr lang="ar-IQ" dirty="0"/>
          </a:p>
          <a:p>
            <a:pPr marL="514350" indent="-514350">
              <a:buFont typeface="+mj-lt"/>
              <a:buAutoNum type="arabicPeriod"/>
            </a:pPr>
            <a:r>
              <a:rPr lang="ar-IQ" dirty="0" smtClean="0"/>
              <a:t> </a:t>
            </a:r>
            <a:r>
              <a:rPr lang="ar-IQ" dirty="0"/>
              <a:t>تقييم مصادر الإنترنت هو تطور في الدور التقليدي لأخصائي المكتبات من تقييم وانتقاء وتنظيم مصادر المعلومات </a:t>
            </a:r>
          </a:p>
          <a:p>
            <a:pPr marL="514350" indent="-514350">
              <a:buFont typeface="+mj-lt"/>
              <a:buAutoNum type="arabicPeriod"/>
            </a:pPr>
            <a:r>
              <a:rPr lang="ar-IQ" dirty="0" smtClean="0"/>
              <a:t> </a:t>
            </a:r>
            <a:r>
              <a:rPr lang="ar-IQ" dirty="0"/>
              <a:t>للحكم على جودة المعلومات وملاءمتها  لاستفسارات المستفيدين </a:t>
            </a:r>
          </a:p>
          <a:p>
            <a:pPr marL="514350" indent="-514350">
              <a:buFont typeface="+mj-lt"/>
              <a:buAutoNum type="arabicPeriod"/>
            </a:pPr>
            <a:r>
              <a:rPr lang="ar-IQ" dirty="0" smtClean="0"/>
              <a:t>سهولة </a:t>
            </a:r>
            <a:r>
              <a:rPr lang="ar-IQ" dirty="0"/>
              <a:t>النشر  على </a:t>
            </a:r>
            <a:r>
              <a:rPr lang="ar-IQ" dirty="0" smtClean="0"/>
              <a:t>الإنترنت، </a:t>
            </a:r>
            <a:r>
              <a:rPr lang="ar-IQ" dirty="0"/>
              <a:t>حيث لا تخضع هذه المواد للتقييم أو للجان التحكيم المتعارف عليها في أثناء عمليات النشر </a:t>
            </a:r>
          </a:p>
          <a:p>
            <a:pPr marL="514350" indent="-514350">
              <a:buFont typeface="+mj-lt"/>
              <a:buAutoNum type="arabicPeriod"/>
            </a:pPr>
            <a:r>
              <a:rPr lang="ar-IQ" dirty="0" smtClean="0"/>
              <a:t>تحديد </a:t>
            </a:r>
            <a:r>
              <a:rPr lang="ar-IQ" dirty="0"/>
              <a:t>جدوى الاشتراك من عدمه في مصدر معين </a:t>
            </a:r>
          </a:p>
          <a:p>
            <a:pPr marL="514350" indent="-514350">
              <a:buFont typeface="+mj-lt"/>
              <a:buAutoNum type="arabicPeriod"/>
            </a:pPr>
            <a:r>
              <a:rPr lang="ar-IQ" dirty="0" smtClean="0"/>
              <a:t>ضرورة </a:t>
            </a:r>
            <a:r>
              <a:rPr lang="ar-IQ" dirty="0"/>
              <a:t>الوضع  في الاعتبار </a:t>
            </a:r>
            <a:r>
              <a:rPr lang="ar-IQ" dirty="0" smtClean="0"/>
              <a:t>أن </a:t>
            </a:r>
            <a:r>
              <a:rPr lang="ar-IQ" dirty="0"/>
              <a:t>تقييم مصدر المعلومات فن </a:t>
            </a:r>
          </a:p>
        </p:txBody>
      </p:sp>
    </p:spTree>
    <p:extLst>
      <p:ext uri="{BB962C8B-B14F-4D97-AF65-F5344CB8AC3E}">
        <p14:creationId xmlns:p14="http://schemas.microsoft.com/office/powerpoint/2010/main" val="3817018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تقييم مصادر المعلومات</a:t>
            </a:r>
            <a:endParaRPr lang="ar-IQ" dirty="0"/>
          </a:p>
        </p:txBody>
      </p:sp>
      <p:sp>
        <p:nvSpPr>
          <p:cNvPr id="3" name="عنصر نائب للمحتوى 2"/>
          <p:cNvSpPr>
            <a:spLocks noGrp="1"/>
          </p:cNvSpPr>
          <p:nvPr>
            <p:ph idx="1"/>
          </p:nvPr>
        </p:nvSpPr>
        <p:spPr/>
        <p:txBody>
          <a:bodyPr/>
          <a:lstStyle/>
          <a:p>
            <a:r>
              <a:rPr lang="ar-IQ" u="sng" dirty="0" smtClean="0"/>
              <a:t>تشترك مصادر المعلومات الإلكترونية مع المصادر المطبوعة</a:t>
            </a:r>
            <a:r>
              <a:rPr lang="ar-IQ" dirty="0" smtClean="0"/>
              <a:t>  في  الوظيفة والهدف حيث أن كلاهما توفر الوصول إلى المعلومات .</a:t>
            </a:r>
          </a:p>
          <a:p>
            <a:r>
              <a:rPr lang="ar-IQ" u="sng" dirty="0" smtClean="0"/>
              <a:t>تتفوق على نظيرتها المطبوعة  مصادر المعلومات الإلكترونية</a:t>
            </a:r>
            <a:r>
              <a:rPr lang="ar-IQ" dirty="0" smtClean="0"/>
              <a:t>  في الآتي:</a:t>
            </a:r>
          </a:p>
          <a:p>
            <a:pPr marL="0" indent="0">
              <a:buNone/>
            </a:pPr>
            <a:r>
              <a:rPr lang="ar-IQ" dirty="0" smtClean="0"/>
              <a:t>1. القدرة على الربط بين عناصر الاستفسار </a:t>
            </a:r>
          </a:p>
          <a:p>
            <a:pPr marL="0" indent="0">
              <a:buNone/>
            </a:pPr>
            <a:r>
              <a:rPr lang="ar-IQ" dirty="0" smtClean="0"/>
              <a:t>2. تعدد أساليب البحث وطرق الاسترجاع </a:t>
            </a:r>
          </a:p>
          <a:p>
            <a:pPr marL="0" indent="0">
              <a:buNone/>
            </a:pPr>
            <a:r>
              <a:rPr lang="ar-IQ" dirty="0" smtClean="0"/>
              <a:t>3. السهولة والمرونة والسرعة </a:t>
            </a:r>
          </a:p>
          <a:p>
            <a:pPr marL="0" indent="0">
              <a:buNone/>
            </a:pPr>
            <a:endParaRPr lang="ar-IQ" dirty="0"/>
          </a:p>
        </p:txBody>
      </p:sp>
    </p:spTree>
    <p:extLst>
      <p:ext uri="{BB962C8B-B14F-4D97-AF65-F5344CB8AC3E}">
        <p14:creationId xmlns:p14="http://schemas.microsoft.com/office/powerpoint/2010/main" val="116839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تقييم مصادر المعلومات</a:t>
            </a:r>
          </a:p>
        </p:txBody>
      </p:sp>
      <p:sp>
        <p:nvSpPr>
          <p:cNvPr id="3" name="عنصر نائب للمحتوى 2"/>
          <p:cNvSpPr>
            <a:spLocks noGrp="1"/>
          </p:cNvSpPr>
          <p:nvPr>
            <p:ph idx="1"/>
          </p:nvPr>
        </p:nvSpPr>
        <p:spPr/>
        <p:txBody>
          <a:bodyPr>
            <a:normAutofit fontScale="92500" lnSpcReduction="20000"/>
          </a:bodyPr>
          <a:lstStyle/>
          <a:p>
            <a:r>
              <a:rPr lang="ar-IQ" u="sng" dirty="0" smtClean="0"/>
              <a:t>تختلف </a:t>
            </a:r>
            <a:r>
              <a:rPr lang="ar-IQ" u="sng" dirty="0"/>
              <a:t>مصادر المعلومات الإلكترونية عن تلك المطبوعة </a:t>
            </a:r>
            <a:r>
              <a:rPr lang="ar-IQ" dirty="0" smtClean="0"/>
              <a:t>في الآتي:</a:t>
            </a:r>
            <a:endParaRPr lang="ar-IQ" dirty="0"/>
          </a:p>
          <a:p>
            <a:pPr>
              <a:buFontTx/>
              <a:buChar char="-"/>
            </a:pPr>
            <a:r>
              <a:rPr lang="ar-IQ" dirty="0" smtClean="0"/>
              <a:t>أن </a:t>
            </a:r>
            <a:r>
              <a:rPr lang="ar-IQ" dirty="0"/>
              <a:t>المصادر الإلكترونية يتم التعامل معها عن طريق الحاسبات، ومحطات العمل وشبكات الاتصال سواء عند البحث أو </a:t>
            </a:r>
            <a:r>
              <a:rPr lang="ar-IQ" dirty="0" smtClean="0"/>
              <a:t>القراءة</a:t>
            </a:r>
          </a:p>
          <a:p>
            <a:pPr marL="0" indent="0">
              <a:buNone/>
            </a:pPr>
            <a:r>
              <a:rPr lang="ar-IQ" dirty="0" smtClean="0"/>
              <a:t>- المصادر </a:t>
            </a:r>
            <a:r>
              <a:rPr lang="ar-IQ" dirty="0"/>
              <a:t>المرجعية الإلكترونية يمكن البحث فيها والوصول لمعلوماتها بأي مدخل ، وبأي كلمة في معظم </a:t>
            </a:r>
            <a:r>
              <a:rPr lang="ar-IQ" dirty="0" smtClean="0"/>
              <a:t>الأحيان، </a:t>
            </a:r>
            <a:r>
              <a:rPr lang="ar-IQ" dirty="0"/>
              <a:t>خلاف المصادر المطبوعة والتي تحتاج لتنظيم معين للبحث فيها </a:t>
            </a:r>
          </a:p>
          <a:p>
            <a:pPr marL="0" indent="0">
              <a:buNone/>
            </a:pPr>
            <a:r>
              <a:rPr lang="ar-IQ" dirty="0" smtClean="0"/>
              <a:t>- مجال </a:t>
            </a:r>
            <a:r>
              <a:rPr lang="ar-IQ" dirty="0"/>
              <a:t>المصادر المرجعية الإلكترونية أرحب بكثير من المصادر </a:t>
            </a:r>
            <a:r>
              <a:rPr lang="ar-IQ" dirty="0" smtClean="0"/>
              <a:t>المطبوعة، </a:t>
            </a:r>
            <a:r>
              <a:rPr lang="ar-IQ" dirty="0"/>
              <a:t>ذلك أنه عند ربط الملفات والمواقع معا يمكن الوصول في الغالب إلى معلومات أخرى إضافية ليست في نفس المرجع بمفهومه </a:t>
            </a:r>
            <a:r>
              <a:rPr lang="ar-IQ" dirty="0" smtClean="0"/>
              <a:t>المحدد</a:t>
            </a:r>
            <a:endParaRPr lang="ar-IQ" dirty="0"/>
          </a:p>
        </p:txBody>
      </p:sp>
    </p:spTree>
    <p:extLst>
      <p:ext uri="{BB962C8B-B14F-4D97-AF65-F5344CB8AC3E}">
        <p14:creationId xmlns:p14="http://schemas.microsoft.com/office/powerpoint/2010/main" val="192085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t>تختلف مصادر المعلومات الإلكترونية عن تلك المطبوعة في </a:t>
            </a:r>
            <a:r>
              <a:rPr lang="ar-IQ" dirty="0" smtClean="0"/>
              <a:t>النقاط الآتية:</a:t>
            </a:r>
            <a:endParaRPr lang="ar-IQ" dirty="0"/>
          </a:p>
        </p:txBody>
      </p:sp>
      <p:sp>
        <p:nvSpPr>
          <p:cNvPr id="3" name="عنصر نائب للمحتوى 2"/>
          <p:cNvSpPr>
            <a:spLocks noGrp="1"/>
          </p:cNvSpPr>
          <p:nvPr>
            <p:ph idx="1"/>
          </p:nvPr>
        </p:nvSpPr>
        <p:spPr/>
        <p:txBody>
          <a:bodyPr>
            <a:normAutofit fontScale="85000" lnSpcReduction="10000"/>
          </a:bodyPr>
          <a:lstStyle/>
          <a:p>
            <a:pPr marL="0" indent="0">
              <a:buNone/>
            </a:pPr>
            <a:r>
              <a:rPr lang="ar-IQ" dirty="0" smtClean="0"/>
              <a:t>1.  </a:t>
            </a:r>
            <a:r>
              <a:rPr lang="ar-IQ" dirty="0"/>
              <a:t>أن المصادر الإلكترونية </a:t>
            </a:r>
            <a:r>
              <a:rPr lang="ar-IQ" dirty="0" smtClean="0"/>
              <a:t>تستلزم اجهزة (الحاسوب، وشبكات </a:t>
            </a:r>
            <a:r>
              <a:rPr lang="ar-IQ" dirty="0"/>
              <a:t>الاتصال سواء عند البحث أو </a:t>
            </a:r>
            <a:r>
              <a:rPr lang="ar-IQ" dirty="0" smtClean="0"/>
              <a:t>القراءة) فضلا عن حاجتها الى مصدر للطاقة </a:t>
            </a:r>
            <a:endParaRPr lang="ar-IQ" dirty="0"/>
          </a:p>
          <a:p>
            <a:pPr marL="0" indent="0">
              <a:buNone/>
            </a:pPr>
            <a:r>
              <a:rPr lang="ar-IQ" dirty="0" smtClean="0"/>
              <a:t>2. المصادر الإلكترونية </a:t>
            </a:r>
            <a:r>
              <a:rPr lang="ar-IQ" dirty="0"/>
              <a:t>يمكن البحث فيها والوصول لمعلوماتها </a:t>
            </a:r>
            <a:r>
              <a:rPr lang="ar-IQ" dirty="0" smtClean="0"/>
              <a:t>بمداخل متعددة، وبكلمات متعددة </a:t>
            </a:r>
            <a:r>
              <a:rPr lang="ar-IQ" dirty="0"/>
              <a:t>في معظم الأحيان ، خلاف المصادر المطبوعة والتي تحتاج لتنظيم معين للبحث </a:t>
            </a:r>
            <a:r>
              <a:rPr lang="ar-IQ" dirty="0" smtClean="0"/>
              <a:t>فيها</a:t>
            </a:r>
            <a:endParaRPr lang="ar-IQ" dirty="0"/>
          </a:p>
          <a:p>
            <a:pPr marL="0" indent="0">
              <a:buNone/>
            </a:pPr>
            <a:r>
              <a:rPr lang="ar-IQ" dirty="0" smtClean="0"/>
              <a:t>3. مجال </a:t>
            </a:r>
            <a:r>
              <a:rPr lang="ar-IQ" dirty="0"/>
              <a:t>المصادر المرجعية الإلكترونية أرحب بكثير من المصادر </a:t>
            </a:r>
            <a:r>
              <a:rPr lang="ar-IQ" dirty="0" smtClean="0"/>
              <a:t>المطبوعة، </a:t>
            </a:r>
            <a:r>
              <a:rPr lang="ar-IQ" dirty="0"/>
              <a:t>ذلك أنه عند ربط الملفات والمواقع معا يمكن الوصول في </a:t>
            </a:r>
            <a:r>
              <a:rPr lang="ar-IQ" dirty="0" smtClean="0"/>
              <a:t>إلى معلومات </a:t>
            </a:r>
            <a:r>
              <a:rPr lang="ar-IQ" dirty="0"/>
              <a:t>إضافية ليست في نفس المرجع بمفهومه المحدد </a:t>
            </a:r>
            <a:endParaRPr lang="ar-IQ" dirty="0" smtClean="0"/>
          </a:p>
          <a:p>
            <a:pPr marL="0" indent="0">
              <a:buNone/>
            </a:pPr>
            <a:r>
              <a:rPr lang="ar-IQ" dirty="0" smtClean="0"/>
              <a:t>4. وقبل </a:t>
            </a:r>
            <a:r>
              <a:rPr lang="ar-IQ" dirty="0"/>
              <a:t>البدء في </a:t>
            </a:r>
            <a:r>
              <a:rPr lang="ar-IQ" dirty="0" smtClean="0"/>
              <a:t>مناقشة معايير </a:t>
            </a:r>
            <a:r>
              <a:rPr lang="ar-IQ" dirty="0"/>
              <a:t>تقييم مصادر المعلومات الإلكترونية المتاحة على </a:t>
            </a:r>
            <a:r>
              <a:rPr lang="ar-IQ" dirty="0" smtClean="0"/>
              <a:t>الإنترنت، </a:t>
            </a:r>
            <a:r>
              <a:rPr lang="ar-IQ" dirty="0"/>
              <a:t>فإنه من المهم </a:t>
            </a:r>
            <a:r>
              <a:rPr lang="ar-IQ" dirty="0" smtClean="0"/>
              <a:t>التعرف </a:t>
            </a:r>
            <a:r>
              <a:rPr lang="ar-IQ" dirty="0"/>
              <a:t>على معايير  تقييم مصادر  المعلومات المطبوعة </a:t>
            </a:r>
            <a:r>
              <a:rPr lang="ar-IQ" dirty="0" smtClean="0"/>
              <a:t>لتحديد </a:t>
            </a:r>
            <a:r>
              <a:rPr lang="ar-IQ" dirty="0"/>
              <a:t>أكثر أوجه الشبه والاختلاف بينهما </a:t>
            </a:r>
          </a:p>
        </p:txBody>
      </p:sp>
    </p:spTree>
    <p:extLst>
      <p:ext uri="{BB962C8B-B14F-4D97-AF65-F5344CB8AC3E}">
        <p14:creationId xmlns:p14="http://schemas.microsoft.com/office/powerpoint/2010/main" val="3738098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معايير تقييم مصادر </a:t>
            </a:r>
            <a:r>
              <a:rPr lang="ar-IQ" dirty="0" smtClean="0"/>
              <a:t>المعلومات الورقية</a:t>
            </a:r>
            <a:endParaRPr lang="ar-IQ" dirty="0"/>
          </a:p>
        </p:txBody>
      </p:sp>
      <p:sp>
        <p:nvSpPr>
          <p:cNvPr id="3" name="عنصر نائب للمحتوى 2"/>
          <p:cNvSpPr>
            <a:spLocks noGrp="1"/>
          </p:cNvSpPr>
          <p:nvPr>
            <p:ph idx="1"/>
          </p:nvPr>
        </p:nvSpPr>
        <p:spPr/>
        <p:txBody>
          <a:bodyPr>
            <a:normAutofit fontScale="70000" lnSpcReduction="20000"/>
          </a:bodyPr>
          <a:lstStyle/>
          <a:p>
            <a:pPr marL="514350" indent="-514350">
              <a:buFont typeface="+mj-lt"/>
              <a:buAutoNum type="arabicPeriod"/>
            </a:pPr>
            <a:r>
              <a:rPr lang="ar-IQ" dirty="0"/>
              <a:t> </a:t>
            </a:r>
            <a:r>
              <a:rPr lang="ar-IQ" b="1" u="sng" dirty="0"/>
              <a:t>الهدف: </a:t>
            </a:r>
            <a:r>
              <a:rPr lang="ar-IQ" dirty="0" smtClean="0"/>
              <a:t>مدى </a:t>
            </a:r>
            <a:r>
              <a:rPr lang="ar-IQ" dirty="0"/>
              <a:t>ملاءمة </a:t>
            </a:r>
            <a:r>
              <a:rPr lang="ar-IQ" dirty="0" smtClean="0"/>
              <a:t>مصدر المعلومات لاحتياجات المستفيد</a:t>
            </a:r>
          </a:p>
          <a:p>
            <a:pPr marL="514350" indent="-514350">
              <a:buFont typeface="+mj-lt"/>
              <a:buAutoNum type="arabicPeriod"/>
            </a:pPr>
            <a:r>
              <a:rPr lang="ar-IQ" b="1" u="sng" dirty="0"/>
              <a:t>بيانات المسؤولية</a:t>
            </a:r>
            <a:r>
              <a:rPr lang="ar-IQ" b="1" dirty="0"/>
              <a:t>: </a:t>
            </a:r>
            <a:r>
              <a:rPr lang="ar-IQ" b="1" dirty="0" smtClean="0"/>
              <a:t>اسم </a:t>
            </a:r>
            <a:r>
              <a:rPr lang="ar-IQ" dirty="0" smtClean="0"/>
              <a:t>المؤلف أو </a:t>
            </a:r>
            <a:r>
              <a:rPr lang="ar-IQ" dirty="0"/>
              <a:t>الجهة المعدة </a:t>
            </a:r>
            <a:r>
              <a:rPr lang="ar-IQ" dirty="0" smtClean="0"/>
              <a:t>للمصدر </a:t>
            </a:r>
            <a:r>
              <a:rPr lang="ar-IQ" dirty="0"/>
              <a:t>من حيث </a:t>
            </a:r>
            <a:r>
              <a:rPr lang="ar-IQ" dirty="0" smtClean="0"/>
              <a:t>الخبرات، والكفاءة، السمعة العلمية، فهذه </a:t>
            </a:r>
            <a:r>
              <a:rPr lang="ar-IQ" dirty="0"/>
              <a:t>لها </a:t>
            </a:r>
            <a:r>
              <a:rPr lang="ar-IQ" dirty="0" smtClean="0"/>
              <a:t>أهميتها </a:t>
            </a:r>
            <a:r>
              <a:rPr lang="ar-IQ" dirty="0"/>
              <a:t>في </a:t>
            </a:r>
            <a:r>
              <a:rPr lang="ar-IQ" dirty="0" smtClean="0"/>
              <a:t>التنبؤ بالقيمة </a:t>
            </a:r>
            <a:r>
              <a:rPr lang="ar-IQ" dirty="0"/>
              <a:t>العلمية </a:t>
            </a:r>
            <a:r>
              <a:rPr lang="ar-IQ" dirty="0" smtClean="0"/>
              <a:t>للمصدر </a:t>
            </a:r>
            <a:r>
              <a:rPr lang="ar-IQ" dirty="0"/>
              <a:t>ومدى صدقه </a:t>
            </a:r>
            <a:r>
              <a:rPr lang="ar-IQ" dirty="0" smtClean="0"/>
              <a:t>ودقته</a:t>
            </a:r>
          </a:p>
          <a:p>
            <a:pPr marL="514350" indent="-514350">
              <a:buFont typeface="+mj-lt"/>
              <a:buAutoNum type="arabicPeriod"/>
            </a:pPr>
            <a:r>
              <a:rPr lang="ar-IQ" b="1" u="sng" dirty="0"/>
              <a:t>حداثة المعلومات</a:t>
            </a:r>
            <a:r>
              <a:rPr lang="ar-IQ" dirty="0"/>
              <a:t>: </a:t>
            </a:r>
            <a:r>
              <a:rPr lang="ar-IQ" dirty="0" smtClean="0"/>
              <a:t>مدى </a:t>
            </a:r>
            <a:r>
              <a:rPr lang="ar-IQ" dirty="0"/>
              <a:t>مواكبتها للمستجدات والتطورات الآنية </a:t>
            </a:r>
            <a:r>
              <a:rPr lang="ar-IQ" dirty="0" smtClean="0"/>
              <a:t>والمستقبلية</a:t>
            </a:r>
          </a:p>
          <a:p>
            <a:pPr marL="514350" indent="-514350">
              <a:buFont typeface="+mj-lt"/>
              <a:buAutoNum type="arabicPeriod"/>
            </a:pPr>
            <a:r>
              <a:rPr lang="ar-IQ" b="1" u="sng" dirty="0"/>
              <a:t>حدود التغطية</a:t>
            </a:r>
            <a:r>
              <a:rPr lang="ar-IQ" b="1" dirty="0"/>
              <a:t>: </a:t>
            </a:r>
            <a:r>
              <a:rPr lang="ar-IQ" dirty="0"/>
              <a:t>وتشمل </a:t>
            </a:r>
            <a:r>
              <a:rPr lang="ar-IQ" dirty="0" smtClean="0"/>
              <a:t>الحدود </a:t>
            </a:r>
            <a:r>
              <a:rPr lang="ar-IQ" dirty="0"/>
              <a:t>الموضوعية، </a:t>
            </a:r>
            <a:r>
              <a:rPr lang="ar-IQ" dirty="0" smtClean="0"/>
              <a:t>الكمية</a:t>
            </a:r>
            <a:r>
              <a:rPr lang="ar-IQ" dirty="0"/>
              <a:t>، </a:t>
            </a:r>
            <a:r>
              <a:rPr lang="ar-IQ" dirty="0" smtClean="0"/>
              <a:t>الزمانية</a:t>
            </a:r>
            <a:r>
              <a:rPr lang="ar-IQ" dirty="0"/>
              <a:t>، </a:t>
            </a:r>
            <a:r>
              <a:rPr lang="ar-IQ" dirty="0" smtClean="0"/>
              <a:t>المكانية</a:t>
            </a:r>
            <a:r>
              <a:rPr lang="ar-IQ" dirty="0"/>
              <a:t>، </a:t>
            </a:r>
            <a:r>
              <a:rPr lang="ar-IQ" dirty="0" smtClean="0"/>
              <a:t>النوعية،...</a:t>
            </a:r>
          </a:p>
          <a:p>
            <a:pPr marL="514350" indent="-514350">
              <a:buFont typeface="+mj-lt"/>
              <a:buAutoNum type="arabicPeriod"/>
            </a:pPr>
            <a:r>
              <a:rPr lang="ar-IQ" b="1" u="sng" dirty="0"/>
              <a:t>المعالجة و</a:t>
            </a:r>
            <a:r>
              <a:rPr lang="ar-IQ" b="1" u="sng" dirty="0" smtClean="0"/>
              <a:t>المادة العلمية </a:t>
            </a:r>
            <a:r>
              <a:rPr lang="ar-IQ" dirty="0" smtClean="0"/>
              <a:t>من حيث: </a:t>
            </a:r>
            <a:r>
              <a:rPr lang="ar-IQ" dirty="0"/>
              <a:t>مستوى العرض والأسلوب </a:t>
            </a:r>
            <a:r>
              <a:rPr lang="ar-IQ" dirty="0" smtClean="0"/>
              <a:t>الدقة، الموضوعية، حجم المعلومات، ملاءمتها  للمستفيدين،...</a:t>
            </a:r>
          </a:p>
          <a:p>
            <a:pPr marL="514350" indent="-514350">
              <a:buFont typeface="+mj-lt"/>
              <a:buAutoNum type="arabicPeriod"/>
            </a:pPr>
            <a:r>
              <a:rPr lang="ar-IQ" b="1" u="sng" dirty="0"/>
              <a:t>التنظيم</a:t>
            </a:r>
            <a:r>
              <a:rPr lang="ar-IQ" b="1" dirty="0"/>
              <a:t>: </a:t>
            </a:r>
            <a:r>
              <a:rPr lang="ar-IQ" dirty="0"/>
              <a:t>أ. نظام الترتيب المتبع </a:t>
            </a:r>
            <a:r>
              <a:rPr lang="ar-IQ" dirty="0" smtClean="0"/>
              <a:t>هجائي</a:t>
            </a:r>
            <a:r>
              <a:rPr lang="ar-IQ" dirty="0"/>
              <a:t>، </a:t>
            </a:r>
            <a:r>
              <a:rPr lang="ar-IQ" dirty="0" smtClean="0"/>
              <a:t>موضوعي </a:t>
            </a:r>
            <a:r>
              <a:rPr lang="ar-IQ" dirty="0"/>
              <a:t>، </a:t>
            </a:r>
            <a:r>
              <a:rPr lang="ar-IQ" dirty="0" smtClean="0"/>
              <a:t>جغرافي </a:t>
            </a:r>
            <a:r>
              <a:rPr lang="ar-IQ" dirty="0"/>
              <a:t>، </a:t>
            </a:r>
            <a:r>
              <a:rPr lang="ar-IQ" dirty="0" smtClean="0"/>
              <a:t>زمني</a:t>
            </a:r>
            <a:r>
              <a:rPr lang="ar-IQ" dirty="0"/>
              <a:t>... </a:t>
            </a:r>
          </a:p>
          <a:p>
            <a:pPr marL="0" indent="0">
              <a:buNone/>
            </a:pPr>
            <a:r>
              <a:rPr lang="ar-IQ" dirty="0"/>
              <a:t> </a:t>
            </a:r>
            <a:r>
              <a:rPr lang="ar-IQ" dirty="0" smtClean="0"/>
              <a:t>             ب. توافر الكشافات، </a:t>
            </a:r>
            <a:r>
              <a:rPr lang="ar-IQ" dirty="0"/>
              <a:t>والإحالات </a:t>
            </a:r>
            <a:r>
              <a:rPr lang="ar-IQ" dirty="0" smtClean="0"/>
              <a:t>كوسائل </a:t>
            </a:r>
            <a:r>
              <a:rPr lang="ar-IQ" dirty="0"/>
              <a:t>مساعدة في استرجاع المعلومات ، </a:t>
            </a:r>
            <a:r>
              <a:rPr lang="ar-IQ" dirty="0" smtClean="0"/>
              <a:t>والاشارة الى العلاقات </a:t>
            </a:r>
            <a:r>
              <a:rPr lang="ar-IQ" dirty="0"/>
              <a:t>المشتركة بين الموضوعات </a:t>
            </a:r>
            <a:endParaRPr lang="ar-IQ" dirty="0" smtClean="0"/>
          </a:p>
          <a:p>
            <a:pPr marL="0" indent="0">
              <a:buNone/>
            </a:pPr>
            <a:r>
              <a:rPr lang="ar-IQ" dirty="0"/>
              <a:t>7. </a:t>
            </a:r>
            <a:r>
              <a:rPr lang="ar-IQ" b="1" u="sng" dirty="0"/>
              <a:t>الجوانب الشكلية </a:t>
            </a:r>
            <a:r>
              <a:rPr lang="ar-IQ" dirty="0"/>
              <a:t>من حيث عدد المجلدات، جودة الطباعة والورق المستخدم، وتوفر وسائل الإيضاح </a:t>
            </a:r>
            <a:r>
              <a:rPr lang="ar-IQ" dirty="0" smtClean="0"/>
              <a:t>المختلفة، التجليد، الصور، الملاحق، ....</a:t>
            </a:r>
            <a:endParaRPr lang="ar-IQ" dirty="0"/>
          </a:p>
        </p:txBody>
      </p:sp>
    </p:spTree>
    <p:extLst>
      <p:ext uri="{BB962C8B-B14F-4D97-AF65-F5344CB8AC3E}">
        <p14:creationId xmlns:p14="http://schemas.microsoft.com/office/powerpoint/2010/main" val="1564699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أهمية تقييم مواقع </a:t>
            </a:r>
            <a:r>
              <a:rPr lang="ar-IQ" dirty="0" smtClean="0"/>
              <a:t>المصادر الالكترونية </a:t>
            </a:r>
            <a:endParaRPr lang="ar-IQ" dirty="0"/>
          </a:p>
        </p:txBody>
      </p:sp>
      <p:sp>
        <p:nvSpPr>
          <p:cNvPr id="3" name="عنصر نائب للمحتوى 2"/>
          <p:cNvSpPr>
            <a:spLocks noGrp="1"/>
          </p:cNvSpPr>
          <p:nvPr>
            <p:ph idx="1"/>
          </p:nvPr>
        </p:nvSpPr>
        <p:spPr/>
        <p:txBody>
          <a:bodyPr>
            <a:normAutofit fontScale="85000" lnSpcReduction="10000"/>
          </a:bodyPr>
          <a:lstStyle/>
          <a:p>
            <a:pPr marL="0" indent="0">
              <a:buNone/>
            </a:pPr>
            <a:r>
              <a:rPr lang="ar-IQ" dirty="0" smtClean="0"/>
              <a:t>1. للإجابة </a:t>
            </a:r>
            <a:r>
              <a:rPr lang="ar-IQ" dirty="0"/>
              <a:t>على </a:t>
            </a:r>
            <a:r>
              <a:rPr lang="ar-IQ" dirty="0" smtClean="0"/>
              <a:t>تساؤلات تتعلق </a:t>
            </a:r>
            <a:r>
              <a:rPr lang="ar-IQ" dirty="0"/>
              <a:t>بموثوقية أو مصداقية ما ينشر على الإنترنت من معلومات، وهل يمكن الاعتماد عليها </a:t>
            </a:r>
            <a:r>
              <a:rPr lang="ar-IQ" dirty="0" smtClean="0"/>
              <a:t>كمصادر </a:t>
            </a:r>
            <a:r>
              <a:rPr lang="ar-IQ" dirty="0"/>
              <a:t>أساسية في البحوث العلمية، </a:t>
            </a:r>
            <a:r>
              <a:rPr lang="ar-IQ" dirty="0" smtClean="0"/>
              <a:t>وكيفية </a:t>
            </a:r>
            <a:r>
              <a:rPr lang="ar-IQ" dirty="0"/>
              <a:t>التمييز  بين ما هو  جيد و ما هو  رديء </a:t>
            </a:r>
          </a:p>
          <a:p>
            <a:r>
              <a:rPr lang="ar-IQ" dirty="0"/>
              <a:t>مع دخول الإنترنت إلى كثير من المكتبات ومراكز المعلومات والبحث العلمي والمنازل أصبح من الصعب الحكم على مصداقية المعلومات بشكل عام حيث لا وجود لوسيط بين الناشر والإنترنت فالمعلومات المهمة والمفيدة جنباً إلى جنب مع </a:t>
            </a:r>
            <a:r>
              <a:rPr lang="ar-IQ" dirty="0" smtClean="0"/>
              <a:t>الهابطة</a:t>
            </a:r>
            <a:endParaRPr lang="ar-IQ" dirty="0"/>
          </a:p>
          <a:p>
            <a:r>
              <a:rPr lang="ar-IQ" dirty="0"/>
              <a:t>تظهر أهمية التقييم لسببين </a:t>
            </a:r>
            <a:r>
              <a:rPr lang="ar-IQ" dirty="0" smtClean="0"/>
              <a:t>هما:</a:t>
            </a:r>
            <a:endParaRPr lang="ar-IQ" dirty="0"/>
          </a:p>
          <a:p>
            <a:pPr marL="0" indent="0">
              <a:buNone/>
            </a:pPr>
            <a:r>
              <a:rPr lang="ar-IQ" dirty="0" smtClean="0"/>
              <a:t>أولاً: </a:t>
            </a:r>
            <a:r>
              <a:rPr lang="ar-IQ" dirty="0"/>
              <a:t>تقرير ما إذا كان الموقع صالحاً للاستفادة من محتواه أم لا.</a:t>
            </a:r>
          </a:p>
          <a:p>
            <a:pPr marL="0" indent="0">
              <a:buNone/>
            </a:pPr>
            <a:r>
              <a:rPr lang="ar-IQ" dirty="0" smtClean="0"/>
              <a:t>ثانياً: </a:t>
            </a:r>
            <a:r>
              <a:rPr lang="ar-IQ" dirty="0"/>
              <a:t>الاستفادة من الخدمات التي تقدمها المواقع الموثوقة بإحالة </a:t>
            </a:r>
            <a:r>
              <a:rPr lang="ar-IQ" dirty="0" smtClean="0"/>
              <a:t>المتصفح، </a:t>
            </a:r>
            <a:r>
              <a:rPr lang="ar-IQ" dirty="0"/>
              <a:t>أو المستفيد إلى مواقع </a:t>
            </a:r>
            <a:r>
              <a:rPr lang="ar-IQ" dirty="0" smtClean="0"/>
              <a:t>وروابط </a:t>
            </a:r>
            <a:r>
              <a:rPr lang="ar-IQ" dirty="0"/>
              <a:t>أخرى </a:t>
            </a:r>
            <a:r>
              <a:rPr lang="ar-IQ" dirty="0" err="1"/>
              <a:t>تفيده</a:t>
            </a:r>
            <a:r>
              <a:rPr lang="ar-IQ" dirty="0"/>
              <a:t> في بحثه وتعزز </a:t>
            </a:r>
            <a:r>
              <a:rPr lang="ar-IQ" dirty="0" smtClean="0"/>
              <a:t>معلوماته</a:t>
            </a:r>
            <a:endParaRPr lang="ar-IQ" dirty="0"/>
          </a:p>
        </p:txBody>
      </p:sp>
    </p:spTree>
    <p:extLst>
      <p:ext uri="{BB962C8B-B14F-4D97-AF65-F5344CB8AC3E}">
        <p14:creationId xmlns:p14="http://schemas.microsoft.com/office/powerpoint/2010/main" val="2882344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تقييم مصادر المعلومات</a:t>
            </a:r>
            <a:endParaRPr lang="ar-IQ" dirty="0"/>
          </a:p>
        </p:txBody>
      </p:sp>
      <p:sp>
        <p:nvSpPr>
          <p:cNvPr id="3" name="عنصر نائب للمحتوى 2"/>
          <p:cNvSpPr>
            <a:spLocks noGrp="1"/>
          </p:cNvSpPr>
          <p:nvPr>
            <p:ph idx="1"/>
          </p:nvPr>
        </p:nvSpPr>
        <p:spPr/>
        <p:txBody>
          <a:bodyPr/>
          <a:lstStyle/>
          <a:p>
            <a:r>
              <a:rPr lang="ar-IQ" dirty="0"/>
              <a:t> تشترك مصادر </a:t>
            </a:r>
            <a:r>
              <a:rPr lang="ar-IQ" dirty="0" smtClean="0"/>
              <a:t>المعلومات </a:t>
            </a:r>
            <a:r>
              <a:rPr lang="ar-IQ" dirty="0"/>
              <a:t>الإلكترونية مع </a:t>
            </a:r>
            <a:r>
              <a:rPr lang="ar-IQ" dirty="0" smtClean="0"/>
              <a:t>المصادر المطبوعة </a:t>
            </a:r>
            <a:r>
              <a:rPr lang="ar-IQ" dirty="0"/>
              <a:t>في  الوظيفة والهدف حيث أن كلاهما توفر الوصول إلى المعلومات </a:t>
            </a:r>
          </a:p>
          <a:p>
            <a:r>
              <a:rPr lang="ar-IQ" dirty="0"/>
              <a:t>تتفوق على نظيرتها المطبوعة  مصادر المعلومات الإلكترونية  في </a:t>
            </a:r>
            <a:r>
              <a:rPr lang="ar-IQ" dirty="0" smtClean="0"/>
              <a:t>الآتي:</a:t>
            </a:r>
            <a:endParaRPr lang="ar-IQ" dirty="0"/>
          </a:p>
          <a:p>
            <a:pPr>
              <a:buFontTx/>
              <a:buChar char="-"/>
            </a:pPr>
            <a:r>
              <a:rPr lang="ar-IQ" dirty="0" smtClean="0"/>
              <a:t>القدرة </a:t>
            </a:r>
            <a:r>
              <a:rPr lang="ar-IQ" dirty="0"/>
              <a:t>على الربط بين عناصر الاستفسار </a:t>
            </a:r>
            <a:endParaRPr lang="ar-IQ" dirty="0" smtClean="0"/>
          </a:p>
          <a:p>
            <a:pPr>
              <a:buFontTx/>
              <a:buChar char="-"/>
            </a:pPr>
            <a:r>
              <a:rPr lang="ar-IQ" dirty="0" smtClean="0"/>
              <a:t>تعدد </a:t>
            </a:r>
            <a:r>
              <a:rPr lang="ar-IQ" dirty="0"/>
              <a:t>أساليب البحث وطرق الاسترجاع .</a:t>
            </a:r>
          </a:p>
          <a:p>
            <a:r>
              <a:rPr lang="ar-IQ" dirty="0" smtClean="0"/>
              <a:t>السهولة </a:t>
            </a:r>
            <a:r>
              <a:rPr lang="ar-IQ" dirty="0"/>
              <a:t>والمرونة والسرعة .</a:t>
            </a:r>
          </a:p>
        </p:txBody>
      </p:sp>
    </p:spTree>
    <p:extLst>
      <p:ext uri="{BB962C8B-B14F-4D97-AF65-F5344CB8AC3E}">
        <p14:creationId xmlns:p14="http://schemas.microsoft.com/office/powerpoint/2010/main" val="2421861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74638"/>
            <a:ext cx="8075240" cy="1426170"/>
          </a:xfrm>
        </p:spPr>
        <p:txBody>
          <a:bodyPr>
            <a:normAutofit fontScale="90000"/>
          </a:bodyPr>
          <a:lstStyle/>
          <a:p>
            <a:r>
              <a:rPr lang="ar-IQ" dirty="0"/>
              <a:t>معايير تقييم مصادر المعلومات </a:t>
            </a:r>
            <a:r>
              <a:rPr lang="ar-IQ" dirty="0" smtClean="0"/>
              <a:t>الإلكترونية</a:t>
            </a:r>
            <a:br>
              <a:rPr lang="ar-IQ" dirty="0" smtClean="0"/>
            </a:br>
            <a:r>
              <a:rPr lang="ar-IQ" sz="2400" b="1" dirty="0" smtClean="0">
                <a:solidFill>
                  <a:srgbClr val="0070C0"/>
                </a:solidFill>
              </a:rPr>
              <a:t>الموضوعية</a:t>
            </a:r>
            <a:r>
              <a:rPr lang="ar-IQ" sz="2700" dirty="0" smtClean="0"/>
              <a:t>(المسؤولية، المحتوى، الحداثة، الدقة، السهولة) </a:t>
            </a:r>
            <a:r>
              <a:rPr lang="ar-IQ" sz="2800" dirty="0" smtClean="0">
                <a:solidFill>
                  <a:srgbClr val="C00000"/>
                </a:solidFill>
              </a:rPr>
              <a:t>الشكلية(الخط، اللون)  </a:t>
            </a:r>
            <a:r>
              <a:rPr lang="ar-IQ" sz="2700" b="1" dirty="0" smtClean="0">
                <a:solidFill>
                  <a:srgbClr val="00B050"/>
                </a:solidFill>
              </a:rPr>
              <a:t>معايير أخرى(الزوار، الصفحات، الوقت، التعليقات،...)</a:t>
            </a:r>
            <a:endParaRPr lang="ar-IQ" sz="4000" b="1" dirty="0">
              <a:solidFill>
                <a:srgbClr val="00B050"/>
              </a:solidFill>
            </a:endParaRPr>
          </a:p>
        </p:txBody>
      </p:sp>
      <p:sp>
        <p:nvSpPr>
          <p:cNvPr id="3" name="عنصر نائب للمحتوى 2"/>
          <p:cNvSpPr>
            <a:spLocks noGrp="1"/>
          </p:cNvSpPr>
          <p:nvPr>
            <p:ph idx="1"/>
          </p:nvPr>
        </p:nvSpPr>
        <p:spPr/>
        <p:txBody>
          <a:bodyPr>
            <a:normAutofit fontScale="92500" lnSpcReduction="10000"/>
          </a:bodyPr>
          <a:lstStyle/>
          <a:p>
            <a:pPr marL="0" indent="0">
              <a:buNone/>
            </a:pPr>
            <a:r>
              <a:rPr lang="ar-IQ" dirty="0"/>
              <a:t>أولا : المعايير </a:t>
            </a:r>
            <a:r>
              <a:rPr lang="ar-IQ" dirty="0" smtClean="0"/>
              <a:t>الموضوعية  </a:t>
            </a:r>
            <a:endParaRPr lang="ar-IQ" dirty="0"/>
          </a:p>
          <a:p>
            <a:pPr marL="514350" indent="-514350">
              <a:buFont typeface="+mj-lt"/>
              <a:buAutoNum type="arabicPeriod"/>
            </a:pPr>
            <a:r>
              <a:rPr lang="ar-IQ" dirty="0" smtClean="0"/>
              <a:t>المسؤولية  </a:t>
            </a:r>
          </a:p>
          <a:p>
            <a:pPr marL="0" indent="0">
              <a:buNone/>
            </a:pPr>
            <a:r>
              <a:rPr lang="ar-IQ" dirty="0"/>
              <a:t> </a:t>
            </a:r>
            <a:r>
              <a:rPr lang="ar-IQ" dirty="0" smtClean="0"/>
              <a:t>  يحمل الموقع تعريفا واضحا لبيانات المسؤولية او الجهة المسؤولة عن النشر في الموقع.</a:t>
            </a:r>
          </a:p>
          <a:p>
            <a:pPr marL="0" indent="0">
              <a:buNone/>
            </a:pPr>
            <a:r>
              <a:rPr lang="ar-IQ" dirty="0" smtClean="0"/>
              <a:t>(بعض </a:t>
            </a:r>
            <a:r>
              <a:rPr lang="ar-IQ" dirty="0"/>
              <a:t>المواقع تحث المتصفح على الاطلاع على رسالة </a:t>
            </a:r>
            <a:r>
              <a:rPr lang="ar-IQ" dirty="0" smtClean="0"/>
              <a:t>وأهداف </a:t>
            </a:r>
            <a:r>
              <a:rPr lang="ar-IQ" dirty="0"/>
              <a:t>الموقع من خلال </a:t>
            </a:r>
            <a:r>
              <a:rPr lang="ar-IQ" dirty="0" smtClean="0"/>
              <a:t>رابط </a:t>
            </a:r>
            <a:r>
              <a:rPr lang="ar-IQ" dirty="0"/>
              <a:t>في الصفحة </a:t>
            </a:r>
            <a:r>
              <a:rPr lang="ar-IQ" dirty="0" smtClean="0"/>
              <a:t>الرئيسة </a:t>
            </a:r>
            <a:r>
              <a:rPr lang="ar-IQ" dirty="0"/>
              <a:t>أو الصفحات التالية، و هناك مواقع تحدد في الصفحة الأولى </a:t>
            </a:r>
            <a:r>
              <a:rPr lang="ar-IQ" dirty="0" smtClean="0"/>
              <a:t>اسم </a:t>
            </a:r>
            <a:r>
              <a:rPr lang="ar-IQ" dirty="0"/>
              <a:t>المسؤول الذي يمكن توجيه المراسلات </a:t>
            </a:r>
            <a:r>
              <a:rPr lang="ar-IQ" dirty="0" smtClean="0"/>
              <a:t>إليه، </a:t>
            </a:r>
            <a:r>
              <a:rPr lang="ar-IQ" dirty="0"/>
              <a:t>كما يمكن أن توفر الصفحة </a:t>
            </a:r>
            <a:r>
              <a:rPr lang="ar-IQ" dirty="0" smtClean="0"/>
              <a:t>الرئيسة </a:t>
            </a:r>
            <a:r>
              <a:rPr lang="ar-IQ" dirty="0"/>
              <a:t>للموقع نماذج جاهزة للتواصل </a:t>
            </a:r>
            <a:r>
              <a:rPr lang="ar-IQ" dirty="0" smtClean="0"/>
              <a:t>تمكن المتصفح </a:t>
            </a:r>
            <a:r>
              <a:rPr lang="ar-IQ" dirty="0"/>
              <a:t>أن يكتب فيها </a:t>
            </a:r>
            <a:r>
              <a:rPr lang="ar-IQ" dirty="0" smtClean="0"/>
              <a:t>تعليقاته وملاحظاته واسئلته  </a:t>
            </a:r>
            <a:r>
              <a:rPr lang="ar-IQ" dirty="0"/>
              <a:t>ليتم الرد </a:t>
            </a:r>
            <a:r>
              <a:rPr lang="ar-IQ" dirty="0" smtClean="0"/>
              <a:t>عليها. </a:t>
            </a:r>
            <a:endParaRPr lang="ar-IQ" dirty="0"/>
          </a:p>
        </p:txBody>
      </p:sp>
    </p:spTree>
    <p:extLst>
      <p:ext uri="{BB962C8B-B14F-4D97-AF65-F5344CB8AC3E}">
        <p14:creationId xmlns:p14="http://schemas.microsoft.com/office/powerpoint/2010/main" val="111518002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1356</Words>
  <Application>Microsoft Office PowerPoint</Application>
  <PresentationFormat>عرض على الشاشة (3:4)‏</PresentationFormat>
  <Paragraphs>108</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سمة Office</vt:lpstr>
      <vt:lpstr>3 تنمية مصادر المعلومات « معايير تقييم مصادر المعلومات»</vt:lpstr>
      <vt:lpstr>تقييم مصادر المعلومات</vt:lpstr>
      <vt:lpstr>تقييم مصادر المعلومات</vt:lpstr>
      <vt:lpstr>تقييم مصادر المعلومات</vt:lpstr>
      <vt:lpstr>تختلف مصادر المعلومات الإلكترونية عن تلك المطبوعة في النقاط الآتية:</vt:lpstr>
      <vt:lpstr>معايير تقييم مصادر المعلومات الورقية</vt:lpstr>
      <vt:lpstr>أهمية تقييم مواقع المصادر الالكترونية </vt:lpstr>
      <vt:lpstr>تقييم مصادر المعلومات</vt:lpstr>
      <vt:lpstr>معايير تقييم مصادر المعلومات الإلكترونية الموضوعية(المسؤولية، المحتوى، الحداثة، الدقة، السهولة) الشكلية(الخط، اللون)  معايير أخرى(الزوار، الصفحات، الوقت، التعليقات،...)</vt:lpstr>
      <vt:lpstr>المعايير الموضوعية</vt:lpstr>
      <vt:lpstr>مواصفات الروابط</vt:lpstr>
      <vt:lpstr>المعايير الموضوعية</vt:lpstr>
      <vt:lpstr>المعايير الموضوعية</vt:lpstr>
      <vt:lpstr>المعايير الموضوعية</vt:lpstr>
      <vt:lpstr>ثانيا: المعايير الشكلية</vt:lpstr>
      <vt:lpstr>المعايير الشكلية</vt:lpstr>
      <vt:lpstr>معايير اخرى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Orange</dc:creator>
  <cp:lastModifiedBy>Maher</cp:lastModifiedBy>
  <cp:revision>18</cp:revision>
  <dcterms:created xsi:type="dcterms:W3CDTF">2021-11-18T13:12:41Z</dcterms:created>
  <dcterms:modified xsi:type="dcterms:W3CDTF">2022-06-02T02:01:17Z</dcterms:modified>
</cp:coreProperties>
</file>