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58" r:id="rId6"/>
    <p:sldId id="265" r:id="rId7"/>
    <p:sldId id="259" r:id="rId8"/>
    <p:sldId id="260" r:id="rId9"/>
    <p:sldId id="266" r:id="rId10"/>
    <p:sldId id="261" r:id="rId11"/>
    <p:sldId id="268" r:id="rId12"/>
    <p:sldId id="262" r:id="rId13"/>
    <p:sldId id="269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03/11/1443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تنمية وادارة مصادر المعلومات 2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د. خالدة عبد عبدالله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40662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مراحل </a:t>
            </a:r>
            <a:r>
              <a:rPr lang="ar-IQ" dirty="0"/>
              <a:t>وخطوات تنمية مصادر المعلومات الورقية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1- </a:t>
            </a:r>
            <a:r>
              <a:rPr lang="ar-IQ" dirty="0"/>
              <a:t>تكوين صورة دقيقة لمدى شمول المجموعات ومدى عمقها ومدى الإفادة منها.</a:t>
            </a:r>
          </a:p>
          <a:p>
            <a:r>
              <a:rPr lang="ar-IQ" dirty="0"/>
              <a:t>2- وضع مؤشر أو أساس يمكن بناء عليه تنمية المجموعات.</a:t>
            </a:r>
          </a:p>
          <a:p>
            <a:r>
              <a:rPr lang="ar-IQ" dirty="0"/>
              <a:t>3- المساعدة في وضع سياسة تنمية المجموعات.</a:t>
            </a:r>
          </a:p>
          <a:p>
            <a:r>
              <a:rPr lang="ar-IQ" dirty="0"/>
              <a:t>4- قياس مدى فعالية سياسة تنمية المجموعات.</a:t>
            </a:r>
          </a:p>
          <a:p>
            <a:r>
              <a:rPr lang="ar-IQ" dirty="0"/>
              <a:t>5- التعرف على مدى صلاحية المجموعات.</a:t>
            </a:r>
          </a:p>
          <a:p>
            <a:r>
              <a:rPr lang="ar-IQ" dirty="0"/>
              <a:t>6- التعرف على مواطن الضعف في المجموعات واقتراح سبل علاجها.</a:t>
            </a:r>
          </a:p>
          <a:p>
            <a:r>
              <a:rPr lang="ar-IQ" dirty="0"/>
              <a:t>7- توجيه الموارد البشرية والمالية إلى القطاعات التي تحتاج أكثر من غيرها إلى هذه الموارد.</a:t>
            </a:r>
          </a:p>
          <a:p>
            <a:r>
              <a:rPr lang="ar-IQ" dirty="0"/>
              <a:t>8- دعم مبررات زيادة ميزانية الاقتناء.</a:t>
            </a:r>
          </a:p>
          <a:p>
            <a:r>
              <a:rPr lang="ar-IQ" dirty="0"/>
              <a:t>9- تأكيد وجود مظاهر قوة أو مواطن ضعف معينة في المقتنيات.</a:t>
            </a:r>
          </a:p>
          <a:p>
            <a:r>
              <a:rPr lang="ar-IQ" dirty="0"/>
              <a:t>10- التأكد من الحاجة إلى التقنية وتحديد قطاعات الأولوية الخاصة بهذه الحاجة.</a:t>
            </a:r>
          </a:p>
          <a:p>
            <a:r>
              <a:rPr lang="ar-IQ" dirty="0"/>
              <a:t>طرق تقييم المجموعات المكتبية:</a:t>
            </a:r>
          </a:p>
          <a:p>
            <a:r>
              <a:rPr lang="ar-IQ" dirty="0"/>
              <a:t>هناك أكثر من تصنيف واحد للطرق التي يمكن إتباعها في تقييم المجموعات </a:t>
            </a:r>
          </a:p>
        </p:txBody>
      </p:sp>
    </p:spTree>
    <p:extLst>
      <p:ext uri="{BB962C8B-B14F-4D97-AF65-F5344CB8AC3E}">
        <p14:creationId xmlns:p14="http://schemas.microsoft.com/office/powerpoint/2010/main" val="1177358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مؤشرات تقييم المجموعات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/>
              <a:t>ت</a:t>
            </a:r>
            <a:r>
              <a:rPr lang="ar-IQ" dirty="0" smtClean="0"/>
              <a:t>وجد طرق متعددة  </a:t>
            </a:r>
            <a:r>
              <a:rPr lang="ar-IQ" dirty="0"/>
              <a:t>لتقييم المجموعات </a:t>
            </a:r>
            <a:r>
              <a:rPr lang="ar-IQ" dirty="0" smtClean="0"/>
              <a:t>منها:</a:t>
            </a:r>
            <a:endParaRPr lang="ar-IQ" dirty="0"/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الطرق الكمية: وتشمل على ـ الحجم الكلي للمجموعات ـ الحجم الكلي للمجموعات وعلاقته بعدد المستفيدين ـ معدل النمو الخارجي ـ الإنفاق على المجموعات.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الطرق النوعية: وتشمل على ـ حداثة المجموعات ـ صلاحية المواد للتداول ـ شمول وتكامل المجموعات ـ فعالية استخدام المجموعات.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الطرق </a:t>
            </a:r>
            <a:r>
              <a:rPr lang="ar-IQ" dirty="0"/>
              <a:t>غير الكمية (الانطباعية): حيث تعهد بعض المكتبات بمهمة تقييم مجموعاتها إلى خبير أو مجموعة من الخبراء أو إحدى اللجان الاستشارية.</a:t>
            </a:r>
          </a:p>
          <a:p>
            <a:r>
              <a:rPr lang="ar-IQ" dirty="0"/>
              <a:t>وتعتمد هذه الطريقة على الاختيار المباشر لمحتويات </a:t>
            </a:r>
            <a:r>
              <a:rPr lang="ar-IQ" dirty="0" err="1"/>
              <a:t>الأرفف</a:t>
            </a:r>
            <a:r>
              <a:rPr lang="ar-IQ" dirty="0"/>
              <a:t> وملاحظة المستفيدين ومضاهاة المجموعات مقابل بعض قوائم المراجعة ومن الممكن تقييم المجموعات على ضوء واحد أو أكثر من المؤشرات </a:t>
            </a:r>
            <a:r>
              <a:rPr lang="ar-IQ" dirty="0" smtClean="0"/>
              <a:t>والمتغيرات</a:t>
            </a:r>
          </a:p>
          <a:p>
            <a:pPr marL="0" indent="0">
              <a:buNone/>
            </a:pPr>
            <a:r>
              <a:rPr lang="ar-IQ" dirty="0"/>
              <a:t>4</a:t>
            </a:r>
            <a:r>
              <a:rPr lang="ar-IQ" dirty="0" smtClean="0"/>
              <a:t>. </a:t>
            </a:r>
            <a:r>
              <a:rPr lang="ar-IQ" dirty="0"/>
              <a:t>	الاساليب الاحصائية  </a:t>
            </a:r>
          </a:p>
          <a:p>
            <a:pPr marL="0" indent="0">
              <a:buNone/>
            </a:pPr>
            <a:r>
              <a:rPr lang="ar-IQ" dirty="0" smtClean="0"/>
              <a:t>5.  </a:t>
            </a:r>
            <a:r>
              <a:rPr lang="ar-IQ" dirty="0"/>
              <a:t>	استطلاع اراء المستفيدين</a:t>
            </a:r>
          </a:p>
          <a:p>
            <a:pPr marL="0" indent="0">
              <a:buNone/>
            </a:pPr>
            <a:r>
              <a:rPr lang="ar-IQ" dirty="0" smtClean="0"/>
              <a:t>6. </a:t>
            </a:r>
            <a:r>
              <a:rPr lang="ar-IQ" dirty="0"/>
              <a:t>	قوائم المراجعات</a:t>
            </a:r>
          </a:p>
          <a:p>
            <a:pPr marL="0" indent="0">
              <a:buNone/>
            </a:pPr>
            <a:r>
              <a:rPr lang="ar-IQ" dirty="0" smtClean="0"/>
              <a:t>7.</a:t>
            </a:r>
            <a:r>
              <a:rPr lang="ar-IQ" dirty="0"/>
              <a:t>	المعايير الصادرة عن الجمعيات المهنية </a:t>
            </a:r>
          </a:p>
        </p:txBody>
      </p:sp>
    </p:spTree>
    <p:extLst>
      <p:ext uri="{BB962C8B-B14F-4D97-AF65-F5344CB8AC3E}">
        <p14:creationId xmlns:p14="http://schemas.microsoft.com/office/powerpoint/2010/main" val="323669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مميزات مصادر </a:t>
            </a:r>
            <a:r>
              <a:rPr lang="ar-IQ" dirty="0"/>
              <a:t>المعلومات الرقمية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مصادر </a:t>
            </a:r>
            <a:r>
              <a:rPr lang="ar-IQ" dirty="0"/>
              <a:t>المعلومات الالكترونية بالمفهوم المتطور فهي لا تلغى وجود الوعاء الورقي </a:t>
            </a:r>
            <a:r>
              <a:rPr lang="ar-IQ" dirty="0" smtClean="0"/>
              <a:t>فحسب، </a:t>
            </a:r>
            <a:r>
              <a:rPr lang="ar-IQ" dirty="0"/>
              <a:t>بل تؤمن الاتصال المباشر بين منتج المعلومات من جهة والمستفيد منها او مستخدمها من جهة ثانية بل وتهدف الى التغيير الشامل في البنيان </a:t>
            </a:r>
            <a:r>
              <a:rPr lang="ar-IQ" dirty="0" smtClean="0"/>
              <a:t>المألوف </a:t>
            </a:r>
            <a:r>
              <a:rPr lang="ar-IQ" dirty="0"/>
              <a:t>لشكل الورقة او الكتاب المطبوع</a:t>
            </a:r>
          </a:p>
          <a:p>
            <a:r>
              <a:rPr lang="ar-IQ" dirty="0" smtClean="0"/>
              <a:t>هذا </a:t>
            </a:r>
            <a:r>
              <a:rPr lang="ar-IQ" dirty="0"/>
              <a:t>المفهوم </a:t>
            </a:r>
            <a:r>
              <a:rPr lang="ar-IQ" dirty="0" smtClean="0"/>
              <a:t> لمصادر </a:t>
            </a:r>
            <a:r>
              <a:rPr lang="ar-IQ" dirty="0"/>
              <a:t>المعلومات غير </a:t>
            </a:r>
            <a:r>
              <a:rPr lang="ar-IQ" dirty="0" smtClean="0"/>
              <a:t>الورقية تحقق:</a:t>
            </a:r>
          </a:p>
          <a:p>
            <a:r>
              <a:rPr lang="ar-IQ" dirty="0" smtClean="0"/>
              <a:t>المؤلف </a:t>
            </a:r>
            <a:r>
              <a:rPr lang="ar-IQ" dirty="0"/>
              <a:t>سيقوم بإدخال البيانات الخاصة </a:t>
            </a:r>
            <a:r>
              <a:rPr lang="ar-IQ" dirty="0" smtClean="0"/>
              <a:t>بمؤلفه (</a:t>
            </a:r>
            <a:r>
              <a:rPr lang="ar-IQ" dirty="0"/>
              <a:t>مقالة/كتاب /بحث في مؤتمر ) ووفق برمجيات خاصة معدة لهذا الغرض تضمن التمييز بين الفقرات المختلفة في المقالة الواحدة او الفصول المختلفة من الكتاب الواحد لضمان الاسترجاع المنظم لمقتطفات من عدة مؤلفين في موضوع محدد</a:t>
            </a:r>
          </a:p>
          <a:p>
            <a:r>
              <a:rPr lang="ar-IQ" dirty="0" smtClean="0"/>
              <a:t> المستفيد باستطاعته التجول </a:t>
            </a:r>
            <a:r>
              <a:rPr lang="ar-IQ" dirty="0"/>
              <a:t>بحرية ضمن المصادر المتاحة له عبر شبكات المعلومات التي تربط المؤلفين بالمستفيدين والناشرين ووسطاء المعلومات في حلقة اتصالية الكترونية </a:t>
            </a:r>
            <a:r>
              <a:rPr lang="ar-IQ" dirty="0" smtClean="0"/>
              <a:t> </a:t>
            </a:r>
            <a:r>
              <a:rPr lang="ar-IQ" dirty="0"/>
              <a:t>تجعل النتاج </a:t>
            </a:r>
            <a:r>
              <a:rPr lang="ar-IQ" dirty="0" smtClean="0"/>
              <a:t>الفكري </a:t>
            </a:r>
            <a:r>
              <a:rPr lang="ar-IQ" dirty="0"/>
              <a:t>في متناول </a:t>
            </a:r>
            <a:r>
              <a:rPr lang="ar-IQ" dirty="0" smtClean="0"/>
              <a:t> </a:t>
            </a:r>
            <a:r>
              <a:rPr lang="ar-IQ" dirty="0"/>
              <a:t>هذه </a:t>
            </a:r>
            <a:r>
              <a:rPr lang="ar-IQ" dirty="0" smtClean="0"/>
              <a:t>الأطراف، يصبح </a:t>
            </a:r>
            <a:r>
              <a:rPr lang="ar-IQ" dirty="0"/>
              <a:t>بالإمكان فتح حوار الكترونيا بين هذه الأطراف </a:t>
            </a:r>
            <a:r>
              <a:rPr lang="ar-IQ" dirty="0" smtClean="0"/>
              <a:t>اي إمكانية </a:t>
            </a:r>
            <a:r>
              <a:rPr lang="ar-IQ" dirty="0"/>
              <a:t>إضافة فقرات وتعليقات وإمكانية النقد والتدقيق والتصحيح للمقالات والكتب قبل </a:t>
            </a:r>
            <a:r>
              <a:rPr lang="ar-IQ" dirty="0" smtClean="0"/>
              <a:t>النشر، فضلا عن   </a:t>
            </a:r>
            <a:r>
              <a:rPr lang="ar-IQ" dirty="0"/>
              <a:t>إمكانية الحصول على </a:t>
            </a:r>
            <a:r>
              <a:rPr lang="ar-IQ" dirty="0" smtClean="0"/>
              <a:t>الصور </a:t>
            </a:r>
            <a:r>
              <a:rPr lang="ar-IQ" dirty="0"/>
              <a:t>الثابتة </a:t>
            </a:r>
            <a:r>
              <a:rPr lang="ar-IQ" dirty="0" smtClean="0"/>
              <a:t>والاصوات والصور المتحركة </a:t>
            </a:r>
            <a:r>
              <a:rPr lang="ar-IQ" dirty="0"/>
              <a:t>ذات </a:t>
            </a:r>
            <a:r>
              <a:rPr lang="ar-IQ" dirty="0" smtClean="0"/>
              <a:t>العلاقة بالموضوع.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75783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تنمية مصادر المعلومات الرقمية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يمكن </a:t>
            </a:r>
            <a:r>
              <a:rPr lang="ar-IQ" dirty="0"/>
              <a:t>تصنيف </a:t>
            </a:r>
            <a:r>
              <a:rPr lang="ar-IQ" dirty="0" smtClean="0"/>
              <a:t>مصادر المعلومات الرقمية بالاتي</a:t>
            </a:r>
            <a:r>
              <a:rPr lang="ar-IQ" dirty="0"/>
              <a:t>:</a:t>
            </a:r>
          </a:p>
          <a:p>
            <a:r>
              <a:rPr lang="ar-IQ" dirty="0" smtClean="0"/>
              <a:t>قواعد  </a:t>
            </a:r>
            <a:r>
              <a:rPr lang="ar-IQ" dirty="0"/>
              <a:t>البيانات: تتمثل في قاعدة </a:t>
            </a:r>
            <a:r>
              <a:rPr lang="ar-IQ" dirty="0" smtClean="0"/>
              <a:t>البيانات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IQ" dirty="0"/>
              <a:t>النشر الإلكتروني: وهي بالمجلات الإلكترونية وبالكتب الإلكترونية وفي مصادر الويب هناك بعض الخصائص الرئيسية التي تنطبق على كل أنواع الموارد الرقمية </a:t>
            </a:r>
            <a:endParaRPr lang="ar-IQ" dirty="0" smtClean="0"/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المستودعات الرقمية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مواقع الوصول الحر للمعلومات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مواقع الناشرين</a:t>
            </a:r>
          </a:p>
          <a:p>
            <a:pPr marL="514350" indent="-514350">
              <a:buFont typeface="+mj-lt"/>
              <a:buAutoNum type="arabicPeriod"/>
            </a:pPr>
            <a:endParaRPr lang="ar-IQ" dirty="0" smtClean="0"/>
          </a:p>
          <a:p>
            <a:pPr marL="514350" indent="-514350">
              <a:buFont typeface="+mj-lt"/>
              <a:buAutoNum type="arabicPeriod"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8451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سياسة </a:t>
            </a:r>
            <a:r>
              <a:rPr lang="ar-IQ" dirty="0"/>
              <a:t>الموازنة بين الموضوعات وادارة الميزانية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التعريف: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بيان تفصيلي يوضح تخطيط الموارد والمصروفات خلال مدة زمنية محددة لتحقيق الأهداف ومراقبة تنفيذ الخطة الموضوعة واتخاذ القرارات المناسبة لتجنب الانحرافات، ويتطلب تنفيذ الموازنة:</a:t>
            </a:r>
          </a:p>
          <a:p>
            <a:pPr marL="0" indent="0">
              <a:buNone/>
            </a:pPr>
            <a:r>
              <a:rPr lang="ar-IQ" dirty="0" smtClean="0"/>
              <a:t>1. اعداد وتخطيط سياسة محكمة للتنفيذ</a:t>
            </a:r>
          </a:p>
          <a:p>
            <a:pPr marL="0" indent="0">
              <a:buNone/>
            </a:pPr>
            <a:r>
              <a:rPr lang="ar-IQ" dirty="0" smtClean="0"/>
              <a:t>2. تنفيذ الخطة والرقابة عليها ومتابعتها</a:t>
            </a:r>
          </a:p>
          <a:p>
            <a:pPr marL="0" indent="0">
              <a:buNone/>
            </a:pPr>
            <a:r>
              <a:rPr lang="ar-IQ" dirty="0" smtClean="0"/>
              <a:t>3. اتخاذ القرارات المناسبة لتجنب الانحرافات وايجاد البدائل.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3325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متطلبات اعداد الموازنة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IQ" dirty="0"/>
              <a:t>أولاً : </a:t>
            </a:r>
            <a:r>
              <a:rPr lang="ar-IQ" dirty="0" err="1"/>
              <a:t>دراسه</a:t>
            </a:r>
            <a:r>
              <a:rPr lang="ar-IQ" dirty="0"/>
              <a:t> وتحليل المجتمع وتحديد خصائصهم </a:t>
            </a:r>
            <a:r>
              <a:rPr lang="ar-IQ" dirty="0" smtClean="0"/>
              <a:t>واحتياجاتهم</a:t>
            </a:r>
          </a:p>
          <a:p>
            <a:r>
              <a:rPr lang="ar-IQ" dirty="0"/>
              <a:t>ثانيا: تحديد احتياجات </a:t>
            </a:r>
            <a:r>
              <a:rPr lang="ar-IQ" dirty="0" smtClean="0"/>
              <a:t>المستفيدين</a:t>
            </a:r>
          </a:p>
          <a:p>
            <a:r>
              <a:rPr lang="ar-IQ" dirty="0"/>
              <a:t>التزويد </a:t>
            </a:r>
            <a:r>
              <a:rPr lang="ar-IQ" dirty="0" smtClean="0"/>
              <a:t> وبناء </a:t>
            </a:r>
            <a:r>
              <a:rPr lang="ar-IQ" dirty="0"/>
              <a:t>المجموعات </a:t>
            </a:r>
            <a:endParaRPr lang="ar-IQ" dirty="0" smtClean="0"/>
          </a:p>
          <a:p>
            <a:r>
              <a:rPr lang="ar-IQ" dirty="0" smtClean="0"/>
              <a:t>البحث عن مصادر اخرى غير الشراء: عن </a:t>
            </a:r>
            <a:r>
              <a:rPr lang="ar-IQ" dirty="0"/>
              <a:t>طريق التبادل والهدايا </a:t>
            </a:r>
            <a:r>
              <a:rPr lang="ar-IQ" dirty="0" smtClean="0"/>
              <a:t>والتبرعات والهبات،...</a:t>
            </a:r>
            <a:endParaRPr lang="ar-IQ" dirty="0"/>
          </a:p>
          <a:p>
            <a:r>
              <a:rPr lang="ar-IQ" dirty="0"/>
              <a:t>التقويم المستمر </a:t>
            </a:r>
            <a:r>
              <a:rPr lang="ar-IQ" dirty="0" smtClean="0"/>
              <a:t>للمجموعات المكتبية:</a:t>
            </a:r>
          </a:p>
          <a:p>
            <a:r>
              <a:rPr lang="ar-IQ" dirty="0"/>
              <a:t>طرق التقييم :</a:t>
            </a:r>
          </a:p>
          <a:p>
            <a:r>
              <a:rPr lang="ar-IQ" dirty="0"/>
              <a:t>1- </a:t>
            </a:r>
            <a:r>
              <a:rPr lang="ar-IQ" u="sng" dirty="0"/>
              <a:t>الطريقة النوعية </a:t>
            </a:r>
            <a:r>
              <a:rPr lang="ar-IQ" dirty="0"/>
              <a:t>.. ( وتشمل </a:t>
            </a:r>
            <a:r>
              <a:rPr lang="ar-IQ" dirty="0" smtClean="0"/>
              <a:t>الأساليب </a:t>
            </a:r>
            <a:r>
              <a:rPr lang="ar-IQ" dirty="0" err="1" smtClean="0"/>
              <a:t>اللآتبة</a:t>
            </a:r>
            <a:r>
              <a:rPr lang="ar-IQ" dirty="0" smtClean="0"/>
              <a:t> :</a:t>
            </a:r>
            <a:endParaRPr lang="ar-IQ" dirty="0"/>
          </a:p>
          <a:p>
            <a:endParaRPr lang="ar-IQ" dirty="0"/>
          </a:p>
          <a:p>
            <a:r>
              <a:rPr lang="ar-IQ" dirty="0"/>
              <a:t>- التقييم </a:t>
            </a:r>
            <a:r>
              <a:rPr lang="ar-IQ" dirty="0" err="1" smtClean="0"/>
              <a:t>الموضوعى</a:t>
            </a:r>
            <a:r>
              <a:rPr lang="ar-IQ" dirty="0"/>
              <a:t>:</a:t>
            </a:r>
          </a:p>
          <a:p>
            <a:r>
              <a:rPr lang="ar-IQ" dirty="0"/>
              <a:t>- استخدام قوائم الفحص </a:t>
            </a:r>
            <a:r>
              <a:rPr lang="ar-IQ" dirty="0" err="1"/>
              <a:t>المعياريه</a:t>
            </a:r>
            <a:r>
              <a:rPr lang="ar-IQ" dirty="0"/>
              <a:t> والقوائم المقارنة . - حداثة المجموعات </a:t>
            </a:r>
            <a:r>
              <a:rPr lang="ar-IQ" dirty="0" smtClean="0"/>
              <a:t>المكتبية،  فاعلية </a:t>
            </a:r>
            <a:r>
              <a:rPr lang="ar-IQ" dirty="0"/>
              <a:t>استخدام المجموعات </a:t>
            </a:r>
            <a:r>
              <a:rPr lang="ar-IQ" dirty="0" smtClean="0"/>
              <a:t>المكتبية، صلاحية </a:t>
            </a:r>
            <a:r>
              <a:rPr lang="ar-IQ" dirty="0"/>
              <a:t>التداول </a:t>
            </a:r>
            <a:r>
              <a:rPr lang="ar-IQ" dirty="0" err="1" smtClean="0"/>
              <a:t>المكتبى</a:t>
            </a:r>
            <a:r>
              <a:rPr lang="ar-IQ" dirty="0" smtClean="0"/>
              <a:t>، </a:t>
            </a:r>
            <a:r>
              <a:rPr lang="ar-IQ" dirty="0"/>
              <a:t>شموليه وتكامل المجموعات المكتبية </a:t>
            </a:r>
            <a:r>
              <a:rPr lang="ar-IQ" dirty="0" smtClean="0"/>
              <a:t>.</a:t>
            </a:r>
          </a:p>
          <a:p>
            <a:r>
              <a:rPr lang="ar-IQ" dirty="0" smtClean="0"/>
              <a:t> </a:t>
            </a:r>
            <a:r>
              <a:rPr lang="ar-IQ" dirty="0"/>
              <a:t>2- </a:t>
            </a:r>
            <a:r>
              <a:rPr lang="ar-IQ" u="sng" dirty="0"/>
              <a:t>الطريقة </a:t>
            </a:r>
            <a:r>
              <a:rPr lang="ar-IQ" u="sng" dirty="0" smtClean="0"/>
              <a:t>الكمية</a:t>
            </a:r>
            <a:r>
              <a:rPr lang="ar-IQ" dirty="0" smtClean="0"/>
              <a:t> </a:t>
            </a:r>
            <a:r>
              <a:rPr lang="ar-IQ" dirty="0"/>
              <a:t>: </a:t>
            </a:r>
            <a:endParaRPr lang="ar-IQ" dirty="0" smtClean="0"/>
          </a:p>
          <a:p>
            <a:r>
              <a:rPr lang="ar-IQ" dirty="0" smtClean="0"/>
              <a:t>- </a:t>
            </a:r>
            <a:r>
              <a:rPr lang="ar-IQ" dirty="0"/>
              <a:t>الحجم الكلى للمجموعات . </a:t>
            </a:r>
            <a:endParaRPr lang="ar-IQ" dirty="0" smtClean="0"/>
          </a:p>
          <a:p>
            <a:r>
              <a:rPr lang="ar-IQ" dirty="0" smtClean="0"/>
              <a:t>- </a:t>
            </a:r>
            <a:r>
              <a:rPr lang="ar-IQ" dirty="0"/>
              <a:t>معدل النمو </a:t>
            </a:r>
            <a:r>
              <a:rPr lang="ar-IQ" dirty="0" err="1"/>
              <a:t>الجارى</a:t>
            </a:r>
            <a:r>
              <a:rPr lang="ar-IQ" dirty="0"/>
              <a:t> . </a:t>
            </a:r>
            <a:endParaRPr lang="ar-IQ" dirty="0" smtClean="0"/>
          </a:p>
          <a:p>
            <a:r>
              <a:rPr lang="ar-IQ" dirty="0" smtClean="0"/>
              <a:t>- </a:t>
            </a:r>
            <a:r>
              <a:rPr lang="ar-IQ" dirty="0"/>
              <a:t>حجم المجموعات وتوزيعها . - </a:t>
            </a:r>
            <a:r>
              <a:rPr lang="ar-IQ" dirty="0" err="1"/>
              <a:t>الإتفاق</a:t>
            </a:r>
            <a:r>
              <a:rPr lang="ar-IQ" dirty="0"/>
              <a:t> أو الاختلاف على المجموعات . </a:t>
            </a:r>
            <a:endParaRPr lang="ar-IQ" dirty="0" smtClean="0"/>
          </a:p>
          <a:p>
            <a:r>
              <a:rPr lang="ar-IQ" u="sng" dirty="0" smtClean="0"/>
              <a:t>3- </a:t>
            </a:r>
            <a:r>
              <a:rPr lang="ar-IQ" u="sng" dirty="0"/>
              <a:t>أسس ومبادئ عملية التقييم </a:t>
            </a:r>
            <a:r>
              <a:rPr lang="ar-IQ" dirty="0"/>
              <a:t>: - مدى تغطية مصادر المعلومات للموضوع . - تحديد الغرض من مصادر المعلومات . - طرق المعالجة داخل المصادر . - الشكل من حيث التعليم . - </a:t>
            </a:r>
            <a:r>
              <a:rPr lang="ar-IQ" dirty="0" err="1"/>
              <a:t>الإتفاق</a:t>
            </a:r>
            <a:r>
              <a:rPr lang="ar-IQ" dirty="0"/>
              <a:t> مع التعاقد مع المكتبات </a:t>
            </a:r>
            <a:r>
              <a:rPr lang="ar-IQ" dirty="0" err="1"/>
              <a:t>الآخرى</a:t>
            </a:r>
            <a:r>
              <a:rPr lang="ar-IQ" dirty="0"/>
              <a:t> . - طرق وأساليب الاختيار .</a:t>
            </a:r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7698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خطوات اعداد سياسة تنمية مصادر المعلومات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تحديد الاهداف</a:t>
            </a:r>
          </a:p>
          <a:p>
            <a:r>
              <a:rPr lang="ar-IQ" dirty="0" smtClean="0"/>
              <a:t>تحديد احتياجات المستفيدين</a:t>
            </a:r>
          </a:p>
          <a:p>
            <a:r>
              <a:rPr lang="ar-IQ" dirty="0" smtClean="0"/>
              <a:t>تحديد فئات المستفيدين</a:t>
            </a:r>
          </a:p>
          <a:p>
            <a:r>
              <a:rPr lang="ar-IQ" dirty="0" smtClean="0"/>
              <a:t>تحديد السياسات والاجراءات الخاصة بالاقتناء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81953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التخطيط </a:t>
            </a:r>
            <a:r>
              <a:rPr lang="ar-IQ" dirty="0"/>
              <a:t>لتنمية مصادر المعلومات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تعريفه: </a:t>
            </a:r>
            <a:r>
              <a:rPr lang="ar-IQ" dirty="0" smtClean="0"/>
              <a:t>التخطيط مهمة </a:t>
            </a:r>
            <a:r>
              <a:rPr lang="ar-IQ" dirty="0"/>
              <a:t>اختيار العناوين ل</a:t>
            </a:r>
            <a:r>
              <a:rPr lang="ar-IQ" dirty="0" smtClean="0"/>
              <a:t>لكتب، </a:t>
            </a:r>
            <a:r>
              <a:rPr lang="ar-IQ" dirty="0"/>
              <a:t>او </a:t>
            </a:r>
            <a:r>
              <a:rPr lang="ar-IQ" dirty="0" smtClean="0"/>
              <a:t>الدوريات، وغيرها </a:t>
            </a:r>
            <a:r>
              <a:rPr lang="ar-IQ" dirty="0"/>
              <a:t>من </a:t>
            </a:r>
            <a:r>
              <a:rPr lang="ar-IQ" dirty="0" smtClean="0"/>
              <a:t>مصادر المعلومات لتحقق </a:t>
            </a:r>
            <a:r>
              <a:rPr lang="ar-IQ" dirty="0"/>
              <a:t>توازنا بين الحاجة والطلب اعتمادا على التخطيط </a:t>
            </a:r>
            <a:r>
              <a:rPr lang="ar-IQ" dirty="0" smtClean="0"/>
              <a:t>والتقييم.  واعتمادا على المراجعات  التي تعكس اهم واكثر </a:t>
            </a:r>
            <a:r>
              <a:rPr lang="ar-IQ" dirty="0"/>
              <a:t>الاحتياجات الفعلية </a:t>
            </a:r>
            <a:r>
              <a:rPr lang="ar-IQ" dirty="0" smtClean="0"/>
              <a:t>في </a:t>
            </a:r>
            <a:r>
              <a:rPr lang="ar-IQ" dirty="0"/>
              <a:t>حدود </a:t>
            </a:r>
            <a:r>
              <a:rPr lang="ar-IQ" dirty="0" smtClean="0"/>
              <a:t>الميزانيات المتاحة.  </a:t>
            </a:r>
            <a:endParaRPr lang="en-US" dirty="0" smtClean="0"/>
          </a:p>
          <a:p>
            <a:r>
              <a:rPr lang="ar-IQ" dirty="0" smtClean="0">
                <a:solidFill>
                  <a:srgbClr val="FF0000"/>
                </a:solidFill>
              </a:rPr>
              <a:t>أهميته: </a:t>
            </a:r>
            <a:r>
              <a:rPr lang="ar-IQ" dirty="0" smtClean="0"/>
              <a:t>يساعد </a:t>
            </a:r>
            <a:r>
              <a:rPr lang="ar-IQ" dirty="0"/>
              <a:t>التخطيط المدير على حل المشكلات وتطوير </a:t>
            </a:r>
            <a:r>
              <a:rPr lang="ar-IQ" dirty="0" smtClean="0"/>
              <a:t>الاستراتيجيات </a:t>
            </a:r>
            <a:r>
              <a:rPr lang="ar-IQ" dirty="0"/>
              <a:t>لتسهيل العمل وإعداد المسار المناسب لتحقيق </a:t>
            </a:r>
            <a:r>
              <a:rPr lang="ar-IQ" dirty="0" smtClean="0"/>
              <a:t>الأهداف النهائية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4586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التخطيط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يتم </a:t>
            </a:r>
            <a:r>
              <a:rPr lang="ar-IQ" dirty="0"/>
              <a:t>التخطيط لسياسة تنمية المجموعات ورسمها بناء على حقائق ومعلومات مستمدة من واقع الحال </a:t>
            </a:r>
            <a:r>
              <a:rPr lang="ar-IQ" dirty="0" smtClean="0"/>
              <a:t>في المجتمع ومتطلباته </a:t>
            </a:r>
            <a:r>
              <a:rPr lang="ar-IQ" dirty="0"/>
              <a:t>وتطلعات </a:t>
            </a:r>
            <a:r>
              <a:rPr lang="ar-IQ" dirty="0" smtClean="0"/>
              <a:t>والمستفيدين واحتياجاتهم وآمال المدراء والعاملين.</a:t>
            </a:r>
            <a:endParaRPr lang="ar-IQ" dirty="0"/>
          </a:p>
          <a:p>
            <a:r>
              <a:rPr lang="ar-IQ" dirty="0" smtClean="0"/>
              <a:t>موضوعاته</a:t>
            </a:r>
            <a:r>
              <a:rPr lang="ar-IQ" dirty="0"/>
              <a:t>:</a:t>
            </a:r>
          </a:p>
          <a:p>
            <a:r>
              <a:rPr lang="ar-IQ" dirty="0"/>
              <a:t>1. مفهوم </a:t>
            </a:r>
            <a:r>
              <a:rPr lang="ar-IQ" dirty="0" smtClean="0"/>
              <a:t>التخطيط: التنبؤ بما يكون عليه المستقبل واحتياجاته</a:t>
            </a:r>
            <a:endParaRPr lang="ar-IQ" dirty="0"/>
          </a:p>
          <a:p>
            <a:r>
              <a:rPr lang="ar-IQ" dirty="0"/>
              <a:t>2. اهداف </a:t>
            </a:r>
            <a:r>
              <a:rPr lang="ar-IQ" dirty="0" smtClean="0"/>
              <a:t>التخطيط: مواجهات عدم التأكد، تسهيل الرقابة، تنظيم الموارد، تنسيق الأنشطة، تحديد البدائل،...</a:t>
            </a:r>
            <a:endParaRPr lang="ar-IQ" dirty="0"/>
          </a:p>
          <a:p>
            <a:r>
              <a:rPr lang="ar-IQ" dirty="0"/>
              <a:t>3. أهمية </a:t>
            </a:r>
            <a:r>
              <a:rPr lang="ar-IQ" dirty="0" smtClean="0"/>
              <a:t>التخطيط:  </a:t>
            </a:r>
            <a:endParaRPr lang="ar-IQ" dirty="0"/>
          </a:p>
          <a:p>
            <a:r>
              <a:rPr lang="ar-IQ" dirty="0"/>
              <a:t>4. المبادئ الأساسية للتخطيط</a:t>
            </a:r>
          </a:p>
          <a:p>
            <a:r>
              <a:rPr lang="ar-IQ" dirty="0"/>
              <a:t>5. مراحل التخطيط</a:t>
            </a:r>
          </a:p>
          <a:p>
            <a:r>
              <a:rPr lang="ar-IQ" dirty="0"/>
              <a:t>6. أنواع التخطيط</a:t>
            </a:r>
          </a:p>
          <a:p>
            <a:r>
              <a:rPr lang="ar-IQ" dirty="0"/>
              <a:t>7. شروط نجاح التخطيط</a:t>
            </a:r>
          </a:p>
          <a:p>
            <a:r>
              <a:rPr lang="ar-IQ" dirty="0"/>
              <a:t>8. صعوبات ومعوقات </a:t>
            </a:r>
            <a:r>
              <a:rPr lang="ar-IQ" dirty="0" smtClean="0"/>
              <a:t>التخطيط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نشاط/: ما أهمية التخطيط  في نجاح مؤسسات المعلومات؟</a:t>
            </a:r>
            <a:endParaRPr lang="ar-IQ" dirty="0">
              <a:solidFill>
                <a:srgbClr val="FF0000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6347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التزويد </a:t>
            </a:r>
            <a:r>
              <a:rPr lang="ar-IQ" dirty="0"/>
              <a:t>واسس الاختيار والانتقاء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ar-IQ" dirty="0" smtClean="0"/>
              <a:t>تنفيذ ومتابعة </a:t>
            </a:r>
            <a:r>
              <a:rPr lang="ar-IQ" dirty="0"/>
              <a:t>الإجراءات التي تتخذها </a:t>
            </a:r>
            <a:r>
              <a:rPr lang="ar-IQ" dirty="0" smtClean="0"/>
              <a:t>المكتبات </a:t>
            </a:r>
            <a:r>
              <a:rPr lang="ar-IQ" dirty="0"/>
              <a:t>ل</a:t>
            </a:r>
            <a:r>
              <a:rPr lang="ar-IQ" dirty="0" smtClean="0"/>
              <a:t>لحصول </a:t>
            </a:r>
            <a:r>
              <a:rPr lang="ar-IQ" dirty="0"/>
              <a:t>على مصادر المعلومات التي تم اختيارها، ولا تقتصر عملية التزويد على تأمين </a:t>
            </a:r>
            <a:r>
              <a:rPr lang="ar-IQ" dirty="0" smtClean="0"/>
              <a:t>مصادر المعلومات </a:t>
            </a:r>
            <a:r>
              <a:rPr lang="ar-IQ" dirty="0"/>
              <a:t>التي تم اختيارها للمكتبة من خلال قبول الهدايا أو </a:t>
            </a:r>
            <a:r>
              <a:rPr lang="ar-IQ" dirty="0" smtClean="0"/>
              <a:t>التبادل </a:t>
            </a:r>
            <a:r>
              <a:rPr lang="ar-IQ" dirty="0"/>
              <a:t>بين المكتبات </a:t>
            </a:r>
            <a:r>
              <a:rPr lang="ar-IQ" dirty="0" smtClean="0"/>
              <a:t>والاقتناء التعاوني </a:t>
            </a:r>
            <a:r>
              <a:rPr lang="ar-IQ" dirty="0"/>
              <a:t>لمصادر </a:t>
            </a:r>
            <a:r>
              <a:rPr lang="ar-IQ" dirty="0" smtClean="0"/>
              <a:t>المعلومات، </a:t>
            </a:r>
            <a:r>
              <a:rPr lang="ar-IQ" dirty="0"/>
              <a:t>بل تتضمن شراء المصادر </a:t>
            </a:r>
            <a:r>
              <a:rPr lang="ar-IQ" dirty="0" smtClean="0"/>
              <a:t>أيضاً، </a:t>
            </a:r>
            <a:r>
              <a:rPr lang="ar-IQ" dirty="0"/>
              <a:t>فإن التزويد </a:t>
            </a:r>
            <a:r>
              <a:rPr lang="ar-IQ" dirty="0" smtClean="0"/>
              <a:t>يتضمن </a:t>
            </a:r>
            <a:r>
              <a:rPr lang="ar-IQ" dirty="0"/>
              <a:t>توفير أو الحصول على </a:t>
            </a:r>
            <a:r>
              <a:rPr lang="ar-IQ" dirty="0" smtClean="0"/>
              <a:t>المصادر </a:t>
            </a:r>
            <a:r>
              <a:rPr lang="ar-IQ" dirty="0"/>
              <a:t>المناسبة لمجتمع </a:t>
            </a:r>
            <a:r>
              <a:rPr lang="ar-IQ" dirty="0" smtClean="0"/>
              <a:t>المستفيدين، </a:t>
            </a:r>
            <a:r>
              <a:rPr lang="ar-IQ" dirty="0"/>
              <a:t>وذلك بعد اختيار دقيق لها ضمن شروط أو سياسة اختيار معينة </a:t>
            </a:r>
            <a:r>
              <a:rPr lang="ar-IQ" dirty="0" smtClean="0"/>
              <a:t>بضوء </a:t>
            </a:r>
            <a:r>
              <a:rPr lang="ar-IQ" dirty="0"/>
              <a:t>ميزانية </a:t>
            </a:r>
            <a:r>
              <a:rPr lang="ar-IQ" dirty="0" smtClean="0"/>
              <a:t>محددة. </a:t>
            </a:r>
          </a:p>
          <a:p>
            <a:r>
              <a:rPr lang="ar-IQ" dirty="0" smtClean="0"/>
              <a:t>المبادئ </a:t>
            </a:r>
            <a:r>
              <a:rPr lang="ar-IQ" dirty="0"/>
              <a:t>الأساسية لعمليات </a:t>
            </a:r>
            <a:r>
              <a:rPr lang="ar-IQ" dirty="0" smtClean="0"/>
              <a:t>التزويد:</a:t>
            </a:r>
          </a:p>
          <a:p>
            <a:pPr marL="0" indent="0">
              <a:buNone/>
            </a:pPr>
            <a:r>
              <a:rPr lang="ar-IQ" dirty="0" smtClean="0"/>
              <a:t> 1. يعتمد على </a:t>
            </a:r>
            <a:r>
              <a:rPr lang="ar-IQ" dirty="0"/>
              <a:t>التنسيق بين قسم التزويد والأقسام </a:t>
            </a:r>
            <a:r>
              <a:rPr lang="ar-IQ" dirty="0" smtClean="0"/>
              <a:t>الأخرى </a:t>
            </a:r>
            <a:r>
              <a:rPr lang="ar-IQ" dirty="0"/>
              <a:t>ذات العلاقة المرتبطة </a:t>
            </a:r>
            <a:r>
              <a:rPr lang="ar-IQ" dirty="0" smtClean="0"/>
              <a:t>بالمكتبة.</a:t>
            </a:r>
          </a:p>
          <a:p>
            <a:pPr marL="0" indent="0">
              <a:buNone/>
            </a:pPr>
            <a:r>
              <a:rPr lang="ar-IQ" dirty="0" smtClean="0"/>
              <a:t> 2. </a:t>
            </a:r>
            <a:r>
              <a:rPr lang="ar-IQ" dirty="0"/>
              <a:t>طلب </a:t>
            </a:r>
            <a:r>
              <a:rPr lang="ar-IQ" dirty="0" smtClean="0"/>
              <a:t>مصادر المعلومات المناسبة بالسرعة </a:t>
            </a:r>
            <a:r>
              <a:rPr lang="ar-IQ" dirty="0"/>
              <a:t>الممكنة في جميع </a:t>
            </a:r>
            <a:r>
              <a:rPr lang="ar-IQ" dirty="0" smtClean="0"/>
              <a:t>أشكالها</a:t>
            </a:r>
          </a:p>
          <a:p>
            <a:pPr marL="0" indent="0">
              <a:buNone/>
            </a:pPr>
            <a:r>
              <a:rPr lang="ar-IQ" dirty="0" smtClean="0"/>
              <a:t> 3. </a:t>
            </a:r>
            <a:r>
              <a:rPr lang="ar-IQ" dirty="0"/>
              <a:t>البساطة في الإجراءات </a:t>
            </a:r>
            <a:r>
              <a:rPr lang="ar-IQ" dirty="0" smtClean="0"/>
              <a:t>واختصار الاجراءات الروتينية المعقدة</a:t>
            </a:r>
          </a:p>
          <a:p>
            <a:pPr marL="0" indent="0">
              <a:buNone/>
            </a:pPr>
            <a:r>
              <a:rPr lang="ar-IQ" dirty="0" smtClean="0"/>
              <a:t> 4. </a:t>
            </a:r>
            <a:r>
              <a:rPr lang="ar-IQ" dirty="0"/>
              <a:t>الدقة في </a:t>
            </a:r>
            <a:r>
              <a:rPr lang="ar-IQ" dirty="0" smtClean="0"/>
              <a:t>تنفيذ </a:t>
            </a:r>
            <a:r>
              <a:rPr lang="ar-IQ" dirty="0"/>
              <a:t>مراحل عملية التزويد </a:t>
            </a:r>
            <a:r>
              <a:rPr lang="ar-IQ" dirty="0" smtClean="0"/>
              <a:t>تبعا لخطة المكتبة.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99730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وظائف </a:t>
            </a:r>
            <a:r>
              <a:rPr lang="ar-IQ" dirty="0"/>
              <a:t>التزويد ومنافذه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1. </a:t>
            </a:r>
            <a:r>
              <a:rPr lang="ar-IQ" dirty="0"/>
              <a:t>المساعدة في </a:t>
            </a:r>
            <a:r>
              <a:rPr lang="ar-IQ" dirty="0" smtClean="0"/>
              <a:t>تلبي احتياجات المستفيدين.</a:t>
            </a:r>
          </a:p>
          <a:p>
            <a:r>
              <a:rPr lang="ar-IQ" dirty="0" smtClean="0"/>
              <a:t> 2. استقبال مصادر المعلومات المختلفة.</a:t>
            </a:r>
          </a:p>
          <a:p>
            <a:r>
              <a:rPr lang="ar-IQ" dirty="0" smtClean="0"/>
              <a:t> 3</a:t>
            </a:r>
            <a:r>
              <a:rPr lang="ar-IQ" dirty="0"/>
              <a:t>. </a:t>
            </a:r>
            <a:r>
              <a:rPr lang="ar-IQ" dirty="0" smtClean="0"/>
              <a:t>تصدير مصادر </a:t>
            </a:r>
            <a:r>
              <a:rPr lang="ar-IQ" dirty="0"/>
              <a:t>المعلومات   </a:t>
            </a:r>
            <a:endParaRPr lang="ar-IQ" dirty="0" smtClean="0"/>
          </a:p>
          <a:p>
            <a:r>
              <a:rPr lang="ar-IQ" dirty="0" smtClean="0"/>
              <a:t> 4. المساعدة </a:t>
            </a:r>
            <a:r>
              <a:rPr lang="ar-IQ" dirty="0"/>
              <a:t>في </a:t>
            </a:r>
            <a:r>
              <a:rPr lang="ar-IQ" dirty="0" smtClean="0"/>
              <a:t>عمليات الاختيار</a:t>
            </a:r>
          </a:p>
          <a:p>
            <a:r>
              <a:rPr lang="ar-IQ" dirty="0" smtClean="0"/>
              <a:t> 5. </a:t>
            </a:r>
            <a:r>
              <a:rPr lang="ar-IQ" dirty="0"/>
              <a:t>المساهمة في </a:t>
            </a:r>
            <a:r>
              <a:rPr lang="ar-IQ" dirty="0" smtClean="0"/>
              <a:t>تقديم المعلومات </a:t>
            </a:r>
            <a:r>
              <a:rPr lang="ar-IQ" dirty="0"/>
              <a:t>المتصلة بالكتب </a:t>
            </a:r>
            <a:r>
              <a:rPr lang="ar-IQ" dirty="0" smtClean="0"/>
              <a:t>والناشرين</a:t>
            </a:r>
          </a:p>
          <a:p>
            <a:r>
              <a:rPr lang="ar-IQ" dirty="0" smtClean="0"/>
              <a:t> 6. إرسال </a:t>
            </a:r>
            <a:r>
              <a:rPr lang="ar-IQ" dirty="0"/>
              <a:t>التوصيات </a:t>
            </a:r>
            <a:r>
              <a:rPr lang="ar-IQ" dirty="0" smtClean="0"/>
              <a:t>بشأن الاقتناء ومتابعتها  </a:t>
            </a:r>
          </a:p>
          <a:p>
            <a:r>
              <a:rPr lang="ar-IQ" dirty="0" smtClean="0"/>
              <a:t>7. مراجعة </a:t>
            </a:r>
            <a:r>
              <a:rPr lang="ar-IQ" dirty="0"/>
              <a:t>التوصيات على </a:t>
            </a:r>
            <a:r>
              <a:rPr lang="ar-IQ" dirty="0" smtClean="0"/>
              <a:t>الفهارس.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6207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منافذ التزويد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الشراء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التبادل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الاهداء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الايداع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الاستعارة التعاونية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الفهارس الموحدة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الاعمال التطوعية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الوقف</a:t>
            </a:r>
          </a:p>
          <a:p>
            <a:endParaRPr lang="ar-IQ" dirty="0" smtClean="0"/>
          </a:p>
          <a:p>
            <a:endParaRPr lang="ar-IQ" dirty="0" smtClean="0"/>
          </a:p>
        </p:txBody>
      </p:sp>
    </p:spTree>
    <p:extLst>
      <p:ext uri="{BB962C8B-B14F-4D97-AF65-F5344CB8AC3E}">
        <p14:creationId xmlns:p14="http://schemas.microsoft.com/office/powerpoint/2010/main" val="325596436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1050</Words>
  <Application>Microsoft Office PowerPoint</Application>
  <PresentationFormat>عرض على الشاشة (3:4)‏</PresentationFormat>
  <Paragraphs>105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 تنمية وادارة مصادر المعلومات 2</vt:lpstr>
      <vt:lpstr>سياسة الموازنة بين الموضوعات وادارة الميزانية</vt:lpstr>
      <vt:lpstr>متطلبات اعداد الموازنة</vt:lpstr>
      <vt:lpstr>خطوات اعداد سياسة تنمية مصادر المعلومات</vt:lpstr>
      <vt:lpstr>التخطيط لتنمية مصادر المعلومات</vt:lpstr>
      <vt:lpstr>التخطيط</vt:lpstr>
      <vt:lpstr>التزويد واسس الاختيار والانتقاء</vt:lpstr>
      <vt:lpstr>وظائف التزويد ومنافذه</vt:lpstr>
      <vt:lpstr>منافذ التزويد</vt:lpstr>
      <vt:lpstr>مراحل وخطوات تنمية مصادر المعلومات الورقية</vt:lpstr>
      <vt:lpstr>مؤشرات تقييم المجموعات</vt:lpstr>
      <vt:lpstr>مميزات مصادر المعلومات الرقمية</vt:lpstr>
      <vt:lpstr>تنمية مصادر المعلومات الرقمية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اليوم الثاني دورة تنمية وادارة مصادر المعلومات</dc:title>
  <dc:creator>Orange</dc:creator>
  <cp:lastModifiedBy>Maher</cp:lastModifiedBy>
  <cp:revision>24</cp:revision>
  <dcterms:created xsi:type="dcterms:W3CDTF">2021-11-17T14:21:23Z</dcterms:created>
  <dcterms:modified xsi:type="dcterms:W3CDTF">2022-06-02T02:23:21Z</dcterms:modified>
</cp:coreProperties>
</file>