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4" r:id="rId2"/>
    <p:sldId id="259" r:id="rId3"/>
    <p:sldId id="268" r:id="rId4"/>
    <p:sldId id="260" r:id="rId5"/>
    <p:sldId id="261" r:id="rId6"/>
    <p:sldId id="262" r:id="rId7"/>
    <p:sldId id="264" r:id="rId8"/>
    <p:sldId id="267" r:id="rId9"/>
    <p:sldId id="272" r:id="rId10"/>
    <p:sldId id="273" r:id="rId11"/>
    <p:sldId id="269" r:id="rId12"/>
    <p:sldId id="270"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aximized" horzBarState="maximized">
    <p:restoredLeft sz="84380"/>
    <p:restoredTop sz="94660"/>
  </p:normalViewPr>
  <p:slideViewPr>
    <p:cSldViewPr>
      <p:cViewPr varScale="1">
        <p:scale>
          <a:sx n="74" d="100"/>
          <a:sy n="74" d="100"/>
        </p:scale>
        <p:origin x="-190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03/11/1443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03/11/1443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03/11/1443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تنمية مصادر المعلومات 1</a:t>
            </a:r>
            <a:endParaRPr lang="ar-IQ" dirty="0"/>
          </a:p>
        </p:txBody>
      </p:sp>
      <p:sp>
        <p:nvSpPr>
          <p:cNvPr id="3" name="عنوان فرعي 2"/>
          <p:cNvSpPr>
            <a:spLocks noGrp="1"/>
          </p:cNvSpPr>
          <p:nvPr>
            <p:ph type="subTitle" idx="1"/>
          </p:nvPr>
        </p:nvSpPr>
        <p:spPr/>
        <p:txBody>
          <a:bodyPr/>
          <a:lstStyle/>
          <a:p>
            <a:r>
              <a:rPr lang="ar-IQ" dirty="0" err="1" smtClean="0"/>
              <a:t>د.خالدة</a:t>
            </a:r>
            <a:r>
              <a:rPr lang="ar-IQ" dirty="0" smtClean="0"/>
              <a:t> عبد عبدالله</a:t>
            </a:r>
            <a:endParaRPr lang="ar-IQ" dirty="0"/>
          </a:p>
        </p:txBody>
      </p:sp>
    </p:spTree>
    <p:extLst>
      <p:ext uri="{BB962C8B-B14F-4D97-AF65-F5344CB8AC3E}">
        <p14:creationId xmlns:p14="http://schemas.microsoft.com/office/powerpoint/2010/main" val="3666153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t>الطرق الرئيسة لتنمية الدوريات كشكل من اشكال مصادر المعلومات </a:t>
            </a:r>
            <a:endParaRPr lang="ar-IQ" dirty="0"/>
          </a:p>
        </p:txBody>
      </p:sp>
      <p:sp>
        <p:nvSpPr>
          <p:cNvPr id="3" name="عنصر نائب للمحتوى 2"/>
          <p:cNvSpPr>
            <a:spLocks noGrp="1"/>
          </p:cNvSpPr>
          <p:nvPr>
            <p:ph idx="1"/>
          </p:nvPr>
        </p:nvSpPr>
        <p:spPr/>
        <p:txBody>
          <a:bodyPr/>
          <a:lstStyle/>
          <a:p>
            <a:r>
              <a:rPr lang="ar-IQ" dirty="0" smtClean="0"/>
              <a:t>1. الشراء من الموردين</a:t>
            </a:r>
          </a:p>
          <a:p>
            <a:r>
              <a:rPr lang="ar-IQ" dirty="0" smtClean="0"/>
              <a:t>2. الاشتراك المباشر من الناشرين</a:t>
            </a:r>
          </a:p>
          <a:p>
            <a:r>
              <a:rPr lang="ar-IQ" dirty="0" smtClean="0"/>
              <a:t>3. الاشتراك بعضوية الجمعيات العلمية</a:t>
            </a:r>
          </a:p>
          <a:p>
            <a:r>
              <a:rPr lang="ar-IQ" dirty="0" smtClean="0"/>
              <a:t>4. الاهداء</a:t>
            </a:r>
          </a:p>
          <a:p>
            <a:r>
              <a:rPr lang="ar-IQ" dirty="0" smtClean="0"/>
              <a:t>5. التبادل</a:t>
            </a:r>
          </a:p>
          <a:p>
            <a:endParaRPr lang="ar-IQ" dirty="0"/>
          </a:p>
        </p:txBody>
      </p:sp>
    </p:spTree>
    <p:extLst>
      <p:ext uri="{BB962C8B-B14F-4D97-AF65-F5344CB8AC3E}">
        <p14:creationId xmlns:p14="http://schemas.microsoft.com/office/powerpoint/2010/main" val="1072087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المراجع</a:t>
            </a:r>
            <a:endParaRPr lang="ar-IQ" dirty="0"/>
          </a:p>
        </p:txBody>
      </p:sp>
      <p:sp>
        <p:nvSpPr>
          <p:cNvPr id="3" name="عنصر نائب للمحتوى 2"/>
          <p:cNvSpPr>
            <a:spLocks noGrp="1"/>
          </p:cNvSpPr>
          <p:nvPr>
            <p:ph idx="1"/>
          </p:nvPr>
        </p:nvSpPr>
        <p:spPr/>
        <p:txBody>
          <a:bodyPr>
            <a:normAutofit fontScale="47500" lnSpcReduction="20000"/>
          </a:bodyPr>
          <a:lstStyle/>
          <a:p>
            <a:r>
              <a:rPr lang="ar-IQ" dirty="0"/>
              <a:t>أهمية المصادر المرجعـيـة:</a:t>
            </a:r>
          </a:p>
          <a:p>
            <a:r>
              <a:rPr lang="ar-IQ" dirty="0"/>
              <a:t>   وللمصادر المرجعية أهميتها الخاصة في تقديم خدمات المعلومات، نظرا لما يتضمنه هذا النوع من مصادر المعلومات من محتوى مهم ومميز موضوعيا وتنظيميا بما يتيح سرعة وسهولة الوصول للمعلومات فيها دون الحاجة لقراءتها كاملة وذلك من خلال ترتيبها بأفضل اسلوب يمكن من خدمة الهدف من إعدادها. </a:t>
            </a:r>
          </a:p>
          <a:p>
            <a:r>
              <a:rPr lang="ar-IQ" dirty="0"/>
              <a:t>انواع مصادر المعلومات في قسم المراجع</a:t>
            </a:r>
          </a:p>
          <a:p>
            <a:r>
              <a:rPr lang="ar-IQ" dirty="0"/>
              <a:t>تقوم  مهامه اساسا على مجموعة من مصادر المعلومات منها:</a:t>
            </a:r>
          </a:p>
          <a:p>
            <a:endParaRPr lang="ar-IQ" dirty="0"/>
          </a:p>
          <a:p>
            <a:r>
              <a:rPr lang="ar-IQ" dirty="0"/>
              <a:t> 1. الــــقـوامـيـس</a:t>
            </a:r>
          </a:p>
          <a:p>
            <a:r>
              <a:rPr lang="ar-IQ" dirty="0"/>
              <a:t>2. الموسوعات </a:t>
            </a:r>
          </a:p>
          <a:p>
            <a:r>
              <a:rPr lang="ar-IQ" dirty="0"/>
              <a:t>3. دوائر المعارف</a:t>
            </a:r>
          </a:p>
          <a:p>
            <a:r>
              <a:rPr lang="ar-IQ" dirty="0"/>
              <a:t>4. مــعـــاجـــم الــتـراجم و الـــسير</a:t>
            </a:r>
          </a:p>
          <a:p>
            <a:r>
              <a:rPr lang="ar-IQ" dirty="0"/>
              <a:t>5. المعاجم الجغرافية</a:t>
            </a:r>
          </a:p>
          <a:p>
            <a:r>
              <a:rPr lang="ar-IQ" dirty="0"/>
              <a:t>6.  الــــــكتــــب </a:t>
            </a:r>
            <a:r>
              <a:rPr lang="ar-IQ" dirty="0" err="1"/>
              <a:t>الأحصـــــــائيــــــة</a:t>
            </a:r>
            <a:endParaRPr lang="ar-IQ" dirty="0"/>
          </a:p>
          <a:p>
            <a:r>
              <a:rPr lang="ar-IQ" dirty="0"/>
              <a:t>7.  </a:t>
            </a:r>
            <a:r>
              <a:rPr lang="ar-IQ" dirty="0" err="1"/>
              <a:t>الــــــببــــليــــــوغـــــــرافيــــات</a:t>
            </a:r>
            <a:endParaRPr lang="ar-IQ" dirty="0"/>
          </a:p>
          <a:p>
            <a:r>
              <a:rPr lang="ar-IQ" dirty="0"/>
              <a:t>8.  الــــــــــكـــــشـــــــافـــــــــــــات</a:t>
            </a:r>
          </a:p>
          <a:p>
            <a:r>
              <a:rPr lang="ar-IQ" dirty="0"/>
              <a:t>9.  الــــــمــستــــخلـــــــــصــــــــات</a:t>
            </a:r>
          </a:p>
          <a:p>
            <a:r>
              <a:rPr lang="ar-IQ" dirty="0"/>
              <a:t>10. الأدلــــــــــــــــــــــــــــــــــــــــة</a:t>
            </a:r>
          </a:p>
          <a:p>
            <a:endParaRPr lang="ar-IQ" dirty="0"/>
          </a:p>
        </p:txBody>
      </p:sp>
    </p:spTree>
    <p:extLst>
      <p:ext uri="{BB962C8B-B14F-4D97-AF65-F5344CB8AC3E}">
        <p14:creationId xmlns:p14="http://schemas.microsoft.com/office/powerpoint/2010/main" val="2738630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الوثائق</a:t>
            </a:r>
            <a:endParaRPr lang="ar-IQ" dirty="0"/>
          </a:p>
        </p:txBody>
      </p:sp>
      <p:sp>
        <p:nvSpPr>
          <p:cNvPr id="3" name="عنصر نائب للمحتوى 2"/>
          <p:cNvSpPr>
            <a:spLocks noGrp="1"/>
          </p:cNvSpPr>
          <p:nvPr>
            <p:ph idx="1"/>
          </p:nvPr>
        </p:nvSpPr>
        <p:spPr/>
        <p:txBody>
          <a:bodyPr>
            <a:normAutofit fontScale="40000" lnSpcReduction="20000"/>
          </a:bodyPr>
          <a:lstStyle/>
          <a:p>
            <a:pPr algn="just"/>
            <a:r>
              <a:rPr lang="ar-IQ" dirty="0" smtClean="0"/>
              <a:t>هي مستندات بمثابة </a:t>
            </a:r>
            <a:r>
              <a:rPr lang="ar-IQ" dirty="0"/>
              <a:t>المادة الخام التي يتم </a:t>
            </a:r>
            <a:r>
              <a:rPr lang="ar-IQ" dirty="0" smtClean="0"/>
              <a:t>تحليلها </a:t>
            </a:r>
            <a:r>
              <a:rPr lang="ar-IQ" dirty="0" err="1" smtClean="0"/>
              <a:t>وتتنظيمها</a:t>
            </a:r>
            <a:r>
              <a:rPr lang="ar-IQ" dirty="0" smtClean="0"/>
              <a:t> </a:t>
            </a:r>
            <a:r>
              <a:rPr lang="ar-IQ" dirty="0"/>
              <a:t>من أجل الإجابة على سؤال البحث </a:t>
            </a:r>
            <a:r>
              <a:rPr lang="ar-IQ" dirty="0" smtClean="0"/>
              <a:t>التاريخي، وتُعد </a:t>
            </a:r>
            <a:r>
              <a:rPr lang="ar-IQ" dirty="0"/>
              <a:t>أدلة </a:t>
            </a:r>
            <a:r>
              <a:rPr lang="ar-IQ" dirty="0" smtClean="0"/>
              <a:t>رئيسة </a:t>
            </a:r>
            <a:r>
              <a:rPr lang="ar-IQ" dirty="0"/>
              <a:t>في </a:t>
            </a:r>
            <a:r>
              <a:rPr lang="ar-IQ" dirty="0" smtClean="0"/>
              <a:t>ورقة </a:t>
            </a:r>
            <a:r>
              <a:rPr lang="ar-IQ" dirty="0"/>
              <a:t>البحث، </a:t>
            </a:r>
            <a:r>
              <a:rPr lang="ar-IQ" dirty="0" smtClean="0"/>
              <a:t>وهي مصادر اولية كسجلات للأحداث </a:t>
            </a:r>
            <a:r>
              <a:rPr lang="ar-IQ" dirty="0"/>
              <a:t>التي يتم دراستها، </a:t>
            </a:r>
            <a:r>
              <a:rPr lang="ar-IQ" dirty="0" smtClean="0"/>
              <a:t>تقدم </a:t>
            </a:r>
            <a:r>
              <a:rPr lang="ar-IQ" dirty="0"/>
              <a:t>أدلة مباشرة </a:t>
            </a:r>
            <a:r>
              <a:rPr lang="ar-IQ" dirty="0" smtClean="0"/>
              <a:t>عنها: </a:t>
            </a:r>
            <a:r>
              <a:rPr lang="ar-IQ" dirty="0"/>
              <a:t>أشياء، أشخاص، أو أعمال فنية، </a:t>
            </a:r>
            <a:r>
              <a:rPr lang="ar-IQ" dirty="0" smtClean="0"/>
              <a:t>تُمكن </a:t>
            </a:r>
            <a:r>
              <a:rPr lang="ar-IQ" dirty="0"/>
              <a:t>الباحث من أن يقترب بقدر الإمكان مما </a:t>
            </a:r>
            <a:r>
              <a:rPr lang="ar-IQ" dirty="0" smtClean="0"/>
              <a:t>حدث </a:t>
            </a:r>
            <a:r>
              <a:rPr lang="ar-IQ" dirty="0"/>
              <a:t>بالفعل خلال حدث تاريخي أو فترة زمنية </a:t>
            </a:r>
            <a:r>
              <a:rPr lang="ar-IQ" dirty="0" smtClean="0"/>
              <a:t>معينة.</a:t>
            </a:r>
          </a:p>
          <a:p>
            <a:pPr algn="just"/>
            <a:r>
              <a:rPr lang="ar-IQ" u="sng" dirty="0" smtClean="0"/>
              <a:t>أهمية الوثائق:</a:t>
            </a:r>
          </a:p>
          <a:p>
            <a:pPr algn="just"/>
            <a:r>
              <a:rPr lang="ar-IQ" dirty="0" smtClean="0"/>
              <a:t>حفظ  </a:t>
            </a:r>
            <a:r>
              <a:rPr lang="ar-IQ" dirty="0"/>
              <a:t>الأحداث والرموز التّاريخية.</a:t>
            </a:r>
          </a:p>
          <a:p>
            <a:pPr algn="just"/>
            <a:r>
              <a:rPr lang="ar-IQ" dirty="0"/>
              <a:t>المُحافظة على </a:t>
            </a:r>
            <a:r>
              <a:rPr lang="ar-IQ" dirty="0" smtClean="0"/>
              <a:t>التراث، وحمايته من الشوائب.</a:t>
            </a:r>
            <a:endParaRPr lang="ar-IQ" dirty="0"/>
          </a:p>
          <a:p>
            <a:pPr algn="just"/>
            <a:r>
              <a:rPr lang="ar-IQ" dirty="0" smtClean="0"/>
              <a:t> </a:t>
            </a:r>
            <a:r>
              <a:rPr lang="ar-IQ" dirty="0"/>
              <a:t>تزويد المؤرخين بالمادة </a:t>
            </a:r>
            <a:r>
              <a:rPr lang="ar-IQ" dirty="0" smtClean="0"/>
              <a:t>العلمية.</a:t>
            </a:r>
            <a:endParaRPr lang="ar-IQ" dirty="0"/>
          </a:p>
          <a:p>
            <a:pPr algn="just"/>
            <a:r>
              <a:rPr lang="ar-IQ" dirty="0" smtClean="0"/>
              <a:t>مُساعدة الباحثين من </a:t>
            </a:r>
            <a:r>
              <a:rPr lang="ar-IQ" dirty="0"/>
              <a:t>التأكد من صحّة المعلومات والتحقق </a:t>
            </a:r>
            <a:r>
              <a:rPr lang="ar-IQ" dirty="0" smtClean="0"/>
              <a:t>منها.</a:t>
            </a:r>
            <a:endParaRPr lang="ar-IQ" dirty="0"/>
          </a:p>
          <a:p>
            <a:pPr algn="just"/>
            <a:r>
              <a:rPr lang="ar-IQ" dirty="0"/>
              <a:t>تُساعد </a:t>
            </a:r>
            <a:r>
              <a:rPr lang="ar-IQ" dirty="0" smtClean="0"/>
              <a:t>على </a:t>
            </a:r>
            <a:r>
              <a:rPr lang="ar-IQ" dirty="0"/>
              <a:t>بناء الهوية للأمم والحفاظ عليها على مَرَّ الزّمن</a:t>
            </a:r>
            <a:r>
              <a:rPr lang="ar-IQ" dirty="0" smtClean="0"/>
              <a:t>.</a:t>
            </a:r>
          </a:p>
          <a:p>
            <a:pPr algn="just"/>
            <a:r>
              <a:rPr lang="ar-IQ" u="sng" dirty="0" smtClean="0"/>
              <a:t>انواع الوثائق:</a:t>
            </a:r>
          </a:p>
          <a:p>
            <a:pPr algn="just"/>
            <a:r>
              <a:rPr lang="ar-IQ" dirty="0"/>
              <a:t>أ- محفوظات نشيطة </a:t>
            </a:r>
            <a:r>
              <a:rPr lang="ar-IQ" dirty="0" smtClean="0"/>
              <a:t> </a:t>
            </a:r>
            <a:r>
              <a:rPr lang="ar-IQ" dirty="0" err="1" smtClean="0"/>
              <a:t>اوالجارية</a:t>
            </a:r>
            <a:r>
              <a:rPr lang="ar-IQ" dirty="0" smtClean="0"/>
              <a:t>:</a:t>
            </a:r>
            <a:endParaRPr lang="ar-IQ" dirty="0"/>
          </a:p>
          <a:p>
            <a:pPr algn="just"/>
            <a:r>
              <a:rPr lang="ar-IQ" dirty="0"/>
              <a:t>وهي الوثائق الحية المتداولة التي ترجع إليها إدارات المنظمة بصفة مستمرة لإنجاز الأعمال ، وهي تحفظ في وحدات المحفوظات في كل إدارة – أي أنها تحت أيدي الموظفين حسب أعمالهم وتخصصاتهم.</a:t>
            </a:r>
          </a:p>
          <a:p>
            <a:pPr algn="just"/>
            <a:r>
              <a:rPr lang="ar-IQ" dirty="0"/>
              <a:t>ب- محفوظات متوسطة النشاط :</a:t>
            </a:r>
          </a:p>
          <a:p>
            <a:pPr algn="just"/>
            <a:r>
              <a:rPr lang="ar-IQ" dirty="0"/>
              <a:t>وهي ما يطلق عليها (المؤقتة) وتتمثل في السجلات والمستندات التي تدعو الحاجة للرجوع إليها على فترات متباعدة حسب طبيعة العمل في المنظمة ، وهذا النوع من المحفوظات يحفظ بوحدات الحفظ اللامركزية في الإدارات.</a:t>
            </a:r>
          </a:p>
          <a:p>
            <a:pPr algn="just"/>
            <a:r>
              <a:rPr lang="ar-IQ" dirty="0"/>
              <a:t>ج- محفوظات غير نشيطة:</a:t>
            </a:r>
          </a:p>
          <a:p>
            <a:pPr algn="just"/>
            <a:r>
              <a:rPr lang="ar-IQ" dirty="0"/>
              <a:t>     وهي السجلات والأوراق والمستندات التي لا تدعو الحاجة للرجوع إليها </a:t>
            </a:r>
            <a:r>
              <a:rPr lang="ar-IQ" dirty="0" smtClean="0"/>
              <a:t>او إنهاء </a:t>
            </a:r>
            <a:r>
              <a:rPr lang="ar-IQ" dirty="0"/>
              <a:t>العمل بها أو لعدم الحاجة إليها ، أو لمرور سنوات عليها. هذا بعد أن يتم فرزها وتقسيمها إلى قسمين :</a:t>
            </a:r>
          </a:p>
          <a:p>
            <a:pPr algn="just"/>
            <a:r>
              <a:rPr lang="ar-IQ" dirty="0"/>
              <a:t>مستديمة </a:t>
            </a:r>
            <a:r>
              <a:rPr lang="ar-IQ" dirty="0" smtClean="0"/>
              <a:t>: </a:t>
            </a:r>
            <a:r>
              <a:rPr lang="ar-IQ" dirty="0"/>
              <a:t>أوراق وسجلات تتضمن التزامات أو ذات أهمية تاريخية (كالعقود والاتفاقيات مثلاً).</a:t>
            </a:r>
          </a:p>
          <a:p>
            <a:pPr algn="just"/>
            <a:r>
              <a:rPr lang="ar-IQ" dirty="0"/>
              <a:t>منتهية : أوراق انتهى العمل بها تماماً ولا قيمة لها (مسودات – صور زائدة من المراسلات – دعوات إلى اجتماعات – بطاقات تهنئة بالأعياد مثلاً) فيجب النظر في أمر التخلص منها.</a:t>
            </a:r>
          </a:p>
          <a:p>
            <a:pPr algn="just"/>
            <a:endParaRPr lang="ar-IQ" u="sng" dirty="0"/>
          </a:p>
          <a:p>
            <a:pPr algn="just"/>
            <a:endParaRPr lang="ar-IQ" u="sng" dirty="0" smtClean="0"/>
          </a:p>
          <a:p>
            <a:pPr algn="just"/>
            <a:endParaRPr lang="ar-IQ" u="sng" dirty="0" smtClean="0"/>
          </a:p>
          <a:p>
            <a:pPr algn="just"/>
            <a:endParaRPr lang="ar-IQ" dirty="0" smtClean="0"/>
          </a:p>
          <a:p>
            <a:pPr algn="just"/>
            <a:endParaRPr lang="ar-IQ" dirty="0"/>
          </a:p>
        </p:txBody>
      </p:sp>
    </p:spTree>
    <p:extLst>
      <p:ext uri="{BB962C8B-B14F-4D97-AF65-F5344CB8AC3E}">
        <p14:creationId xmlns:p14="http://schemas.microsoft.com/office/powerpoint/2010/main" val="288955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اقسام مصادر المعلومات</a:t>
            </a:r>
            <a:endParaRPr lang="ar-IQ"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IQ" dirty="0" smtClean="0"/>
              <a:t>1. مصادر معلومات وثائقية او غير وثائقية، وتقسم الوثائقية الى: </a:t>
            </a:r>
          </a:p>
          <a:p>
            <a:r>
              <a:rPr lang="ar-IQ" dirty="0" smtClean="0"/>
              <a:t>مصادر </a:t>
            </a:r>
            <a:r>
              <a:rPr lang="ar-IQ" dirty="0"/>
              <a:t>المعلومات الأولية، مثل الوثائق والمطبوعات كالدوريات والمقالات وتقارير البحوث وبراءات </a:t>
            </a:r>
            <a:r>
              <a:rPr lang="ar-IQ" dirty="0" smtClean="0"/>
              <a:t>الاختراعات</a:t>
            </a:r>
          </a:p>
          <a:p>
            <a:r>
              <a:rPr lang="ar-IQ" dirty="0"/>
              <a:t>مصادر المعلومات الثانوية، وتعتمد تلك المصادر على مصادر المعلومات الأولية، فهي تعمل على اخذ تلك المعلومات أو البيانات وتعمل على ترتيبها تبعًا لخطط محددة فتعطينا على سبيل المثال الكتب الدراسية، المعاجم اللغوية، الدوريات العامة ودوائر المعارف، والأطالس</a:t>
            </a:r>
            <a:r>
              <a:rPr lang="ar-IQ" dirty="0" smtClean="0"/>
              <a:t>.</a:t>
            </a:r>
          </a:p>
          <a:p>
            <a:r>
              <a:rPr lang="ar-IQ" dirty="0"/>
              <a:t>مصادر المعلومات من الدرجة الثالثة، فمع تتابع التطور وزيادة ناتج المعلومات أصبحت هناك حاجة ملحة لوجود مصادر تعمل على تنظيم هذا الناتج وترتيبه وتحليله حتى يصبح من السهل على الباحث الوصول إلى المعلومة المناسبة له، ومن </a:t>
            </a:r>
            <a:r>
              <a:rPr lang="ar-IQ" dirty="0" smtClean="0"/>
              <a:t>امثلة </a:t>
            </a:r>
            <a:r>
              <a:rPr lang="ar-IQ" dirty="0"/>
              <a:t>تلك المصادر </a:t>
            </a:r>
            <a:r>
              <a:rPr lang="ar-IQ" dirty="0" err="1" smtClean="0"/>
              <a:t>الببليوغرافيات</a:t>
            </a:r>
            <a:r>
              <a:rPr lang="ar-IQ" dirty="0"/>
              <a:t>، الكشافات، </a:t>
            </a:r>
            <a:r>
              <a:rPr lang="ar-IQ" dirty="0" smtClean="0"/>
              <a:t>والأدلة.</a:t>
            </a:r>
            <a:endParaRPr lang="ar-IQ" dirty="0"/>
          </a:p>
        </p:txBody>
      </p:sp>
    </p:spTree>
    <p:extLst>
      <p:ext uri="{BB962C8B-B14F-4D97-AF65-F5344CB8AC3E}">
        <p14:creationId xmlns:p14="http://schemas.microsoft.com/office/powerpoint/2010/main" val="2392481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مصادر المعلومات غير الوثائقية</a:t>
            </a:r>
            <a:endParaRPr lang="ar-IQ" dirty="0"/>
          </a:p>
        </p:txBody>
      </p:sp>
      <p:sp>
        <p:nvSpPr>
          <p:cNvPr id="3" name="عنصر نائب للمحتوى 2"/>
          <p:cNvSpPr>
            <a:spLocks noGrp="1"/>
          </p:cNvSpPr>
          <p:nvPr>
            <p:ph idx="1"/>
          </p:nvPr>
        </p:nvSpPr>
        <p:spPr/>
        <p:txBody>
          <a:bodyPr>
            <a:normAutofit fontScale="47500" lnSpcReduction="20000"/>
          </a:bodyPr>
          <a:lstStyle/>
          <a:p>
            <a:pPr marL="0" indent="0">
              <a:buNone/>
            </a:pPr>
            <a:r>
              <a:rPr lang="ar-IQ" dirty="0"/>
              <a:t> </a:t>
            </a:r>
            <a:r>
              <a:rPr lang="ar-IQ" dirty="0" smtClean="0"/>
              <a:t>  اما </a:t>
            </a:r>
            <a:r>
              <a:rPr lang="ar-IQ" u="sng" dirty="0" smtClean="0"/>
              <a:t>المصادر </a:t>
            </a:r>
            <a:r>
              <a:rPr lang="ar-IQ" u="sng" dirty="0"/>
              <a:t>غير الوثائقية </a:t>
            </a:r>
            <a:r>
              <a:rPr lang="ar-IQ" dirty="0"/>
              <a:t>:</a:t>
            </a:r>
          </a:p>
          <a:p>
            <a:r>
              <a:rPr lang="ar-IQ" dirty="0"/>
              <a:t>وهي مصادر معلومات غير منشورة تهتم في نقل المعلومات </a:t>
            </a:r>
            <a:r>
              <a:rPr lang="ar-IQ" dirty="0" smtClean="0"/>
              <a:t>الإخبارية </a:t>
            </a:r>
            <a:r>
              <a:rPr lang="ar-IQ" dirty="0"/>
              <a:t>و الاستشارية المتعلقة بمختلف نواحي الحياة اليومية ، و يمثل هذا النوع من مصادر المعلومات قطاعا لا يستهان به في نظام الاتصال المعرفي سواء بالنسبة للشخص العادي او بالنسبة للباحث المتخصص في مجال موضوعي معين . فمما لاشك فيه أن هذه المصادر تقدم ما تقصر دونه المصادر الأخرى . وتنقسم هذه المصادر إلى نوعين هما </a:t>
            </a:r>
            <a:r>
              <a:rPr lang="ar-IQ" dirty="0" smtClean="0"/>
              <a:t>:</a:t>
            </a:r>
            <a:endParaRPr lang="ar-IQ" dirty="0"/>
          </a:p>
          <a:p>
            <a:r>
              <a:rPr lang="ar-IQ" u="sng" dirty="0"/>
              <a:t>المصادر الرسمية </a:t>
            </a:r>
            <a:r>
              <a:rPr lang="ar-IQ" dirty="0"/>
              <a:t>: و تشمل المعلومات الإرشادية و الاستشارية و الإعلامية التي يحصل عليها الفرد من :</a:t>
            </a:r>
          </a:p>
          <a:p>
            <a:r>
              <a:rPr lang="ar-IQ" dirty="0"/>
              <a:t>- الإدارات و المصالح الحكومية المركزية منها و المحلية .</a:t>
            </a:r>
          </a:p>
          <a:p>
            <a:r>
              <a:rPr lang="ar-IQ" dirty="0"/>
              <a:t>-        مراكز البحوث .</a:t>
            </a:r>
          </a:p>
          <a:p>
            <a:r>
              <a:rPr lang="ar-IQ" dirty="0"/>
              <a:t>-         الجمعيات العلمية و الاتحادات المهنية .</a:t>
            </a:r>
          </a:p>
          <a:p>
            <a:r>
              <a:rPr lang="ar-IQ" dirty="0"/>
              <a:t>-         المؤسسات الصناعية بالقطاعين العام والخاص .</a:t>
            </a:r>
          </a:p>
          <a:p>
            <a:r>
              <a:rPr lang="ar-IQ" dirty="0"/>
              <a:t>-         الجامعات و المعاهد .</a:t>
            </a:r>
          </a:p>
          <a:p>
            <a:r>
              <a:rPr lang="ar-IQ" dirty="0"/>
              <a:t>-         المكاتب الاستشارية .</a:t>
            </a:r>
          </a:p>
          <a:p>
            <a:r>
              <a:rPr lang="ar-IQ" u="sng" dirty="0"/>
              <a:t>المصادر غير الرسمية او الشخصية </a:t>
            </a:r>
            <a:r>
              <a:rPr lang="ar-IQ" dirty="0"/>
              <a:t>:</a:t>
            </a:r>
          </a:p>
          <a:p>
            <a:r>
              <a:rPr lang="ar-IQ" dirty="0"/>
              <a:t>و تشمل المعلومات </a:t>
            </a:r>
            <a:r>
              <a:rPr lang="ar-IQ" dirty="0" err="1"/>
              <a:t>الشفاهيه</a:t>
            </a:r>
            <a:r>
              <a:rPr lang="ar-IQ" dirty="0"/>
              <a:t> التي يحصل عليها الفرد نتيجة تحاوره مع الأشخاص المحيطين به ، و رغم ما تتمتع به هذه المصادر من مرونة و طواعية فضلا عن التفاعلية الناتجة عن فورية الاستجابة فأن إمكانية الاعتماد عليها تتفاوت تفاوتا ملحوظا من مجال إلى آخر . كما أنها قد لا تكون متاحة آلا لفئات معينة ممن يحتاجون إلى المعلومات . أضف إلى ذلك أن أهميتها تقتصر في بعض الأحيان على مجرد توجيه نظر المستفيد منها إلى المصادر الوثائقية بأنواعها المختلفة كما أن متابعة أي اتصال شخصي من الممكن أن تنتهي إلى صفحة مطبوعة او إلى أي شكل من أشكال أوعية المعلومات ، و يشمل هذا النوع من مصادر المعلومات </a:t>
            </a:r>
            <a:r>
              <a:rPr lang="ar-IQ" dirty="0" smtClean="0"/>
              <a:t>:</a:t>
            </a:r>
            <a:endParaRPr lang="ar-IQ" dirty="0"/>
          </a:p>
          <a:p>
            <a:r>
              <a:rPr lang="ar-IQ" dirty="0"/>
              <a:t>-         محادثات الزملاء و الزوار و غيرهم .</a:t>
            </a:r>
          </a:p>
          <a:p>
            <a:r>
              <a:rPr lang="ar-IQ" dirty="0" smtClean="0"/>
              <a:t>-         </a:t>
            </a:r>
            <a:r>
              <a:rPr lang="ar-IQ" dirty="0"/>
              <a:t>اللقاءات الجانبية بالمؤتمرات و الندوات .</a:t>
            </a:r>
          </a:p>
        </p:txBody>
      </p:sp>
    </p:spTree>
    <p:extLst>
      <p:ext uri="{BB962C8B-B14F-4D97-AF65-F5344CB8AC3E}">
        <p14:creationId xmlns:p14="http://schemas.microsoft.com/office/powerpoint/2010/main" val="193739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اقسام </a:t>
            </a:r>
            <a:r>
              <a:rPr lang="ar-IQ" dirty="0"/>
              <a:t>مصادر المعلومات</a:t>
            </a:r>
          </a:p>
        </p:txBody>
      </p:sp>
      <p:sp>
        <p:nvSpPr>
          <p:cNvPr id="3" name="عنصر نائب للمحتوى 2"/>
          <p:cNvSpPr>
            <a:spLocks noGrp="1"/>
          </p:cNvSpPr>
          <p:nvPr>
            <p:ph idx="1"/>
          </p:nvPr>
        </p:nvSpPr>
        <p:spPr/>
        <p:txBody>
          <a:bodyPr>
            <a:normAutofit fontScale="85000" lnSpcReduction="20000"/>
          </a:bodyPr>
          <a:lstStyle/>
          <a:p>
            <a:pPr marL="0" indent="0">
              <a:buNone/>
            </a:pPr>
            <a:r>
              <a:rPr lang="ar-IQ" dirty="0" smtClean="0"/>
              <a:t>2.</a:t>
            </a:r>
            <a:r>
              <a:rPr lang="ar-IQ" dirty="0"/>
              <a:t> المصادر </a:t>
            </a:r>
            <a:r>
              <a:rPr lang="ar-IQ" dirty="0" smtClean="0"/>
              <a:t>الرسمية والمصادر غير الرسمية، </a:t>
            </a:r>
            <a:r>
              <a:rPr lang="ar-IQ" dirty="0"/>
              <a:t>وهى تلك المعلومات التي يتم الحصول عليها من مصادر حكومية أو رسمية</a:t>
            </a:r>
            <a:r>
              <a:rPr lang="ar-IQ" dirty="0" smtClean="0"/>
              <a:t>.</a:t>
            </a:r>
            <a:r>
              <a:rPr lang="ar-IQ" dirty="0"/>
              <a:t> </a:t>
            </a:r>
            <a:r>
              <a:rPr lang="ar-IQ" dirty="0" smtClean="0"/>
              <a:t> اما المصادر </a:t>
            </a:r>
            <a:r>
              <a:rPr lang="ar-IQ" dirty="0"/>
              <a:t>غير </a:t>
            </a:r>
            <a:r>
              <a:rPr lang="ar-IQ" dirty="0" smtClean="0"/>
              <a:t>الرسمية، </a:t>
            </a:r>
            <a:r>
              <a:rPr lang="ar-IQ" dirty="0"/>
              <a:t>وهى تلك المعلومات التي يتم الحصول عليها بشكل </a:t>
            </a:r>
            <a:r>
              <a:rPr lang="ar-IQ" dirty="0" smtClean="0"/>
              <a:t>شفوي.</a:t>
            </a:r>
          </a:p>
          <a:p>
            <a:pPr marL="0" indent="0">
              <a:buNone/>
            </a:pPr>
            <a:r>
              <a:rPr lang="ar-IQ" dirty="0" smtClean="0"/>
              <a:t>3. مصادر معلومات صريحة، </a:t>
            </a:r>
            <a:r>
              <a:rPr lang="ar-IQ" dirty="0"/>
              <a:t>و</a:t>
            </a:r>
            <a:r>
              <a:rPr lang="ar-IQ" dirty="0" smtClean="0"/>
              <a:t>مصادر معلومات ضمنية</a:t>
            </a:r>
          </a:p>
          <a:p>
            <a:pPr marL="0" indent="0">
              <a:buNone/>
            </a:pPr>
            <a:r>
              <a:rPr lang="ar-IQ" dirty="0" smtClean="0"/>
              <a:t>4. مصادر معلومات ورقية، ومصادر معلومات غير ورقية</a:t>
            </a:r>
          </a:p>
          <a:p>
            <a:pPr marL="0" indent="0">
              <a:buNone/>
            </a:pPr>
            <a:r>
              <a:rPr lang="ar-IQ" dirty="0" smtClean="0"/>
              <a:t>5. مصادر معلومات قبل الورقية ومصادر معلومات ورقية، ومصادر معلومات بعد الورقية</a:t>
            </a:r>
          </a:p>
          <a:p>
            <a:pPr marL="0" indent="0">
              <a:buNone/>
            </a:pPr>
            <a:r>
              <a:rPr lang="ar-IQ" dirty="0" smtClean="0"/>
              <a:t>6. مصادر غير ورقية، مصادر معلومات ورقية، ومصادر معلومات الكترونية</a:t>
            </a:r>
          </a:p>
          <a:p>
            <a:pPr marL="0" indent="0">
              <a:buNone/>
            </a:pPr>
            <a:r>
              <a:rPr lang="ar-IQ" u="sng" dirty="0" smtClean="0">
                <a:solidFill>
                  <a:srgbClr val="FF0000"/>
                </a:solidFill>
              </a:rPr>
              <a:t>نشاط</a:t>
            </a:r>
            <a:r>
              <a:rPr lang="ar-IQ" dirty="0" smtClean="0">
                <a:solidFill>
                  <a:srgbClr val="FF0000"/>
                </a:solidFill>
              </a:rPr>
              <a:t>: ما رأيكم بتقسيم انواع مصادر المعلومات، واي التقسيمات ترونه الانسب، والذي يعبر عن وجهة نظركم؟ </a:t>
            </a:r>
            <a:endParaRPr lang="ar-IQ" dirty="0">
              <a:solidFill>
                <a:srgbClr val="FF0000"/>
              </a:solidFill>
            </a:endParaRPr>
          </a:p>
          <a:p>
            <a:pPr marL="0" indent="0">
              <a:buNone/>
            </a:pPr>
            <a:endParaRPr lang="ar-IQ" dirty="0"/>
          </a:p>
          <a:p>
            <a:pPr marL="0" indent="0">
              <a:buNone/>
            </a:pPr>
            <a:endParaRPr lang="ar-IQ" dirty="0"/>
          </a:p>
          <a:p>
            <a:endParaRPr lang="ar-IQ" dirty="0"/>
          </a:p>
        </p:txBody>
      </p:sp>
    </p:spTree>
    <p:extLst>
      <p:ext uri="{BB962C8B-B14F-4D97-AF65-F5344CB8AC3E}">
        <p14:creationId xmlns:p14="http://schemas.microsoft.com/office/powerpoint/2010/main" val="1369289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تاريخ تطور مصادر المعلومات</a:t>
            </a:r>
            <a:endParaRPr lang="ar-IQ" dirty="0"/>
          </a:p>
        </p:txBody>
      </p:sp>
      <p:sp>
        <p:nvSpPr>
          <p:cNvPr id="3" name="عنصر نائب للمحتوى 2"/>
          <p:cNvSpPr>
            <a:spLocks noGrp="1"/>
          </p:cNvSpPr>
          <p:nvPr>
            <p:ph idx="1"/>
          </p:nvPr>
        </p:nvSpPr>
        <p:spPr/>
        <p:txBody>
          <a:bodyPr/>
          <a:lstStyle/>
          <a:p>
            <a:r>
              <a:rPr lang="ar-IQ" dirty="0" smtClean="0"/>
              <a:t>المصادر قبل الورقية</a:t>
            </a:r>
          </a:p>
          <a:p>
            <a:r>
              <a:rPr lang="ar-IQ" dirty="0" smtClean="0"/>
              <a:t>مرحلة الورق</a:t>
            </a:r>
          </a:p>
          <a:p>
            <a:r>
              <a:rPr lang="ar-IQ" dirty="0"/>
              <a:t>-</a:t>
            </a:r>
            <a:r>
              <a:rPr lang="ar-IQ" dirty="0" smtClean="0"/>
              <a:t> الطباعة والاستنساخ</a:t>
            </a:r>
          </a:p>
          <a:p>
            <a:r>
              <a:rPr lang="ar-IQ" dirty="0"/>
              <a:t>-</a:t>
            </a:r>
            <a:r>
              <a:rPr lang="ar-IQ" dirty="0" smtClean="0"/>
              <a:t> المصادر السمعية والبصرية</a:t>
            </a:r>
          </a:p>
          <a:p>
            <a:r>
              <a:rPr lang="ar-IQ" dirty="0"/>
              <a:t>-</a:t>
            </a:r>
            <a:r>
              <a:rPr lang="ar-IQ" dirty="0" smtClean="0"/>
              <a:t> مصادر المعلومات المصغرة</a:t>
            </a:r>
          </a:p>
          <a:p>
            <a:r>
              <a:rPr lang="ar-IQ" dirty="0" smtClean="0"/>
              <a:t>مرحلة مصادر المعلومات الالكترونية</a:t>
            </a:r>
            <a:endParaRPr lang="ar-IQ" dirty="0"/>
          </a:p>
        </p:txBody>
      </p:sp>
    </p:spTree>
    <p:extLst>
      <p:ext uri="{BB962C8B-B14F-4D97-AF65-F5344CB8AC3E}">
        <p14:creationId xmlns:p14="http://schemas.microsoft.com/office/powerpoint/2010/main" val="764772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أهمية مصادر المعلومات</a:t>
            </a:r>
            <a:endParaRPr lang="ar-IQ" dirty="0"/>
          </a:p>
        </p:txBody>
      </p:sp>
      <p:sp>
        <p:nvSpPr>
          <p:cNvPr id="3" name="عنصر نائب للمحتوى 2"/>
          <p:cNvSpPr>
            <a:spLocks noGrp="1"/>
          </p:cNvSpPr>
          <p:nvPr>
            <p:ph idx="1"/>
          </p:nvPr>
        </p:nvSpPr>
        <p:spPr>
          <a:xfrm>
            <a:off x="457200" y="1268760"/>
            <a:ext cx="8229600" cy="4857403"/>
          </a:xfrm>
        </p:spPr>
        <p:txBody>
          <a:bodyPr>
            <a:normAutofit fontScale="77500" lnSpcReduction="20000"/>
          </a:bodyPr>
          <a:lstStyle/>
          <a:p>
            <a:r>
              <a:rPr lang="ar-IQ" dirty="0" smtClean="0"/>
              <a:t>الحصول على المعلومات للتواصل مع متطلبات الحياة اليومية: الرجوع </a:t>
            </a:r>
            <a:r>
              <a:rPr lang="ar-IQ" dirty="0"/>
              <a:t>إليها عند </a:t>
            </a:r>
            <a:r>
              <a:rPr lang="ar-IQ" dirty="0" smtClean="0"/>
              <a:t>الحاجة (نسيان المعلومات، </a:t>
            </a:r>
            <a:r>
              <a:rPr lang="ar-IQ" dirty="0"/>
              <a:t>أو </a:t>
            </a:r>
            <a:r>
              <a:rPr lang="ar-IQ" dirty="0" smtClean="0"/>
              <a:t>فقدانها، تعرضها للضياع للإخفاء </a:t>
            </a:r>
            <a:r>
              <a:rPr lang="ar-IQ" dirty="0"/>
              <a:t>بأي شكل من الأشكال فيمكن أن يرجع إلى المصدر الذي يحتفظ به وَيسترجعها مرة أخرى </a:t>
            </a:r>
            <a:r>
              <a:rPr lang="ar-IQ" dirty="0" smtClean="0"/>
              <a:t>باقل وقت وجهد ممكن.</a:t>
            </a:r>
            <a:endParaRPr lang="ar-IQ" dirty="0"/>
          </a:p>
          <a:p>
            <a:r>
              <a:rPr lang="ar-IQ" dirty="0" smtClean="0"/>
              <a:t>التعليم وزيادة التحصيل والتفوق العلمي </a:t>
            </a:r>
          </a:p>
          <a:p>
            <a:r>
              <a:rPr lang="ar-IQ" dirty="0" smtClean="0"/>
              <a:t>زيادة </a:t>
            </a:r>
            <a:r>
              <a:rPr lang="ar-IQ" dirty="0"/>
              <a:t>الثقافة والمعرفة تزيد معرفة الإنسان وتفوق معرفة الآخرين من خلال المصادر التقليدية التي ينال منها الفرد المعرفة ثم يقوم بالاحتفاظ بها بعيدًا عن الآخرين</a:t>
            </a:r>
            <a:r>
              <a:rPr lang="ar-IQ" dirty="0" smtClean="0"/>
              <a:t>.</a:t>
            </a:r>
          </a:p>
          <a:p>
            <a:r>
              <a:rPr lang="ar-IQ" dirty="0" smtClean="0"/>
              <a:t>الترفيه والاستمتاع بأوقات الفراغ وحب القراءة والاطلاع </a:t>
            </a:r>
          </a:p>
          <a:p>
            <a:r>
              <a:rPr lang="ar-IQ" u="sng" dirty="0" smtClean="0">
                <a:solidFill>
                  <a:srgbClr val="FF0000"/>
                </a:solidFill>
              </a:rPr>
              <a:t>نشاط/</a:t>
            </a:r>
            <a:r>
              <a:rPr lang="ar-IQ" dirty="0" smtClean="0">
                <a:solidFill>
                  <a:srgbClr val="FF0000"/>
                </a:solidFill>
              </a:rPr>
              <a:t>: 1. ما رأيك بأهمية مصادر المعلومات في حياتنا؟ ناقش ذبك في ضوء تجاربك الخاصة في الحياة؟</a:t>
            </a:r>
          </a:p>
          <a:p>
            <a:r>
              <a:rPr lang="ar-IQ" dirty="0" smtClean="0">
                <a:solidFill>
                  <a:srgbClr val="FF0000"/>
                </a:solidFill>
              </a:rPr>
              <a:t>2. ما رأيك بأهمية مصادر المعلومات اعلاه؟ وهل توجد مجالات اخرى تظهر فيها أهمية المعلومات مثل التطور المهني وزيادة فرص الانتاج،  او تنمية الهوايات الشخصية؟ ناقش ذلك... </a:t>
            </a:r>
            <a:endParaRPr lang="ar-IQ" dirty="0">
              <a:solidFill>
                <a:srgbClr val="FF0000"/>
              </a:solidFill>
            </a:endParaRPr>
          </a:p>
        </p:txBody>
      </p:sp>
    </p:spTree>
    <p:extLst>
      <p:ext uri="{BB962C8B-B14F-4D97-AF65-F5344CB8AC3E}">
        <p14:creationId xmlns:p14="http://schemas.microsoft.com/office/powerpoint/2010/main" val="2244781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أمثلة لأنواع مصادر المعلومات</a:t>
            </a:r>
            <a:endParaRPr lang="ar-IQ" dirty="0"/>
          </a:p>
        </p:txBody>
      </p:sp>
      <p:sp>
        <p:nvSpPr>
          <p:cNvPr id="3" name="عنصر نائب للمحتوى 2"/>
          <p:cNvSpPr>
            <a:spLocks noGrp="1"/>
          </p:cNvSpPr>
          <p:nvPr>
            <p:ph idx="1"/>
          </p:nvPr>
        </p:nvSpPr>
        <p:spPr/>
        <p:txBody>
          <a:bodyPr>
            <a:normAutofit fontScale="55000" lnSpcReduction="20000"/>
          </a:bodyPr>
          <a:lstStyle/>
          <a:p>
            <a:r>
              <a:rPr lang="ar-IQ" dirty="0" smtClean="0"/>
              <a:t>الكتب</a:t>
            </a:r>
          </a:p>
          <a:p>
            <a:r>
              <a:rPr lang="ar-IQ" dirty="0" smtClean="0"/>
              <a:t>بحوث الدوريات العلمية</a:t>
            </a:r>
          </a:p>
          <a:p>
            <a:r>
              <a:rPr lang="ar-IQ" dirty="0"/>
              <a:t>المراجع</a:t>
            </a:r>
          </a:p>
          <a:p>
            <a:r>
              <a:rPr lang="ar-IQ" dirty="0" smtClean="0"/>
              <a:t>الوثائق</a:t>
            </a:r>
          </a:p>
          <a:p>
            <a:r>
              <a:rPr lang="ar-IQ" dirty="0" smtClean="0"/>
              <a:t>المخطوطات</a:t>
            </a:r>
          </a:p>
          <a:p>
            <a:r>
              <a:rPr lang="ar-IQ" dirty="0" smtClean="0"/>
              <a:t>الرسائل الجامعية</a:t>
            </a:r>
          </a:p>
          <a:p>
            <a:r>
              <a:rPr lang="ar-IQ" dirty="0" smtClean="0"/>
              <a:t>وقائع المؤتمرات</a:t>
            </a:r>
          </a:p>
          <a:p>
            <a:r>
              <a:rPr lang="ar-IQ" dirty="0" smtClean="0"/>
              <a:t>الصور</a:t>
            </a:r>
          </a:p>
          <a:p>
            <a:r>
              <a:rPr lang="ar-IQ" dirty="0" smtClean="0"/>
              <a:t>الخرائط</a:t>
            </a:r>
          </a:p>
          <a:p>
            <a:r>
              <a:rPr lang="ar-IQ" dirty="0" smtClean="0"/>
              <a:t>الاطالس</a:t>
            </a:r>
          </a:p>
          <a:p>
            <a:r>
              <a:rPr lang="ar-IQ" dirty="0" smtClean="0"/>
              <a:t>البريد الالكتروني</a:t>
            </a:r>
          </a:p>
          <a:p>
            <a:r>
              <a:rPr lang="ar-IQ" dirty="0" smtClean="0"/>
              <a:t>ملفات </a:t>
            </a:r>
            <a:r>
              <a:rPr lang="en-US" dirty="0" smtClean="0"/>
              <a:t>PDF</a:t>
            </a:r>
            <a:endParaRPr lang="ar-IQ" dirty="0" smtClean="0"/>
          </a:p>
          <a:p>
            <a:r>
              <a:rPr lang="ar-IQ" u="sng" dirty="0" smtClean="0">
                <a:solidFill>
                  <a:srgbClr val="FF0000"/>
                </a:solidFill>
              </a:rPr>
              <a:t>نشاط/</a:t>
            </a:r>
            <a:r>
              <a:rPr lang="ar-IQ" dirty="0" smtClean="0">
                <a:solidFill>
                  <a:srgbClr val="FF0000"/>
                </a:solidFill>
              </a:rPr>
              <a:t> : 1. ما رأيكم اي المصادر يستخدمها طلبة الجامعات بشكل أكثر؟ اعتمادا   على تجاربكم الشخصية؟</a:t>
            </a:r>
          </a:p>
          <a:p>
            <a:r>
              <a:rPr lang="ar-IQ" dirty="0" smtClean="0">
                <a:solidFill>
                  <a:srgbClr val="FF0000"/>
                </a:solidFill>
              </a:rPr>
              <a:t>2. ما السمة الاساسية التي تميز كل مصدر من مصادر المعلومات اعلاه ؟</a:t>
            </a:r>
            <a:endParaRPr lang="ar-IQ" dirty="0">
              <a:solidFill>
                <a:srgbClr val="FF0000"/>
              </a:solidFill>
            </a:endParaRPr>
          </a:p>
        </p:txBody>
      </p:sp>
    </p:spTree>
    <p:extLst>
      <p:ext uri="{BB962C8B-B14F-4D97-AF65-F5344CB8AC3E}">
        <p14:creationId xmlns:p14="http://schemas.microsoft.com/office/powerpoint/2010/main" val="918812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الكتب </a:t>
            </a:r>
            <a:endParaRPr lang="ar-IQ" dirty="0"/>
          </a:p>
        </p:txBody>
      </p:sp>
      <p:sp>
        <p:nvSpPr>
          <p:cNvPr id="3" name="عنصر نائب للمحتوى 2"/>
          <p:cNvSpPr>
            <a:spLocks noGrp="1"/>
          </p:cNvSpPr>
          <p:nvPr>
            <p:ph idx="1"/>
          </p:nvPr>
        </p:nvSpPr>
        <p:spPr/>
        <p:txBody>
          <a:bodyPr>
            <a:normAutofit/>
          </a:bodyPr>
          <a:lstStyle/>
          <a:p>
            <a:r>
              <a:rPr lang="ar-IQ" dirty="0" smtClean="0"/>
              <a:t>تعد الكتب مصدراً أساسياً للمعلومات </a:t>
            </a:r>
          </a:p>
          <a:p>
            <a:r>
              <a:rPr lang="ar-IQ" dirty="0" smtClean="0"/>
              <a:t>منافذ التزويد:</a:t>
            </a:r>
          </a:p>
          <a:p>
            <a:pPr marL="514350" indent="-514350">
              <a:buFont typeface="+mj-lt"/>
              <a:buAutoNum type="arabicPeriod"/>
            </a:pPr>
            <a:r>
              <a:rPr lang="ar-IQ" dirty="0" smtClean="0"/>
              <a:t> </a:t>
            </a:r>
            <a:r>
              <a:rPr lang="ar-IQ" dirty="0"/>
              <a:t>الناشرون على المستوى المحلي، أو العربي، أو </a:t>
            </a:r>
            <a:r>
              <a:rPr lang="ar-IQ" dirty="0" smtClean="0"/>
              <a:t>العالمي.</a:t>
            </a:r>
          </a:p>
          <a:p>
            <a:pPr marL="514350" indent="-514350">
              <a:buFont typeface="+mj-lt"/>
              <a:buAutoNum type="arabicPeriod"/>
            </a:pPr>
            <a:r>
              <a:rPr lang="ar-IQ" dirty="0" smtClean="0"/>
              <a:t>مخازن </a:t>
            </a:r>
            <a:r>
              <a:rPr lang="ar-IQ" dirty="0"/>
              <a:t>الكُتب، والمحلات التجارية وباعة </a:t>
            </a:r>
            <a:r>
              <a:rPr lang="ar-IQ" dirty="0" smtClean="0"/>
              <a:t>الكُتب معارض </a:t>
            </a:r>
            <a:r>
              <a:rPr lang="ar-IQ" dirty="0"/>
              <a:t>الكُتب. </a:t>
            </a:r>
          </a:p>
          <a:p>
            <a:pPr marL="514350" indent="-514350">
              <a:buFont typeface="+mj-lt"/>
              <a:buAutoNum type="arabicPeriod"/>
            </a:pPr>
            <a:r>
              <a:rPr lang="ar-IQ" dirty="0" smtClean="0"/>
              <a:t>المؤسسات</a:t>
            </a:r>
            <a:r>
              <a:rPr lang="ar-IQ" dirty="0"/>
              <a:t>، والهيئات، والمُنظمات </a:t>
            </a:r>
            <a:r>
              <a:rPr lang="ar-IQ" dirty="0" smtClean="0"/>
              <a:t>والجمعيات</a:t>
            </a:r>
            <a:endParaRPr lang="ar-IQ" dirty="0"/>
          </a:p>
          <a:p>
            <a:pPr marL="514350" indent="-514350">
              <a:buFont typeface="+mj-lt"/>
              <a:buAutoNum type="arabicPeriod"/>
            </a:pPr>
            <a:r>
              <a:rPr lang="ar-IQ" dirty="0" smtClean="0"/>
              <a:t> </a:t>
            </a:r>
            <a:r>
              <a:rPr lang="ar-IQ" dirty="0"/>
              <a:t>الوكلاء أو الوسطاء.</a:t>
            </a:r>
          </a:p>
          <a:p>
            <a:endParaRPr lang="ar-IQ" dirty="0"/>
          </a:p>
          <a:p>
            <a:endParaRPr lang="ar-IQ" dirty="0"/>
          </a:p>
        </p:txBody>
      </p:sp>
    </p:spTree>
    <p:extLst>
      <p:ext uri="{BB962C8B-B14F-4D97-AF65-F5344CB8AC3E}">
        <p14:creationId xmlns:p14="http://schemas.microsoft.com/office/powerpoint/2010/main" val="602694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بحوث الدوريات</a:t>
            </a:r>
            <a:endParaRPr lang="ar-IQ" dirty="0"/>
          </a:p>
        </p:txBody>
      </p:sp>
      <p:sp>
        <p:nvSpPr>
          <p:cNvPr id="3" name="عنصر نائب للمحتوى 2"/>
          <p:cNvSpPr>
            <a:spLocks noGrp="1"/>
          </p:cNvSpPr>
          <p:nvPr>
            <p:ph idx="1"/>
          </p:nvPr>
        </p:nvSpPr>
        <p:spPr/>
        <p:txBody>
          <a:bodyPr>
            <a:normAutofit fontScale="85000" lnSpcReduction="20000"/>
          </a:bodyPr>
          <a:lstStyle/>
          <a:p>
            <a:r>
              <a:rPr lang="ar-IQ" dirty="0" smtClean="0"/>
              <a:t>مطبوعات تصدر بشكل متتابع، منتظمة او غير منتظمة الصدور.</a:t>
            </a:r>
          </a:p>
          <a:p>
            <a:r>
              <a:rPr lang="ar-IQ" u="sng" dirty="0" smtClean="0"/>
              <a:t>مميزاتها:</a:t>
            </a:r>
          </a:p>
          <a:p>
            <a:r>
              <a:rPr lang="ar-IQ" dirty="0" smtClean="0"/>
              <a:t>اصداراتها متتابعة، منتظمة او غير منتظمة</a:t>
            </a:r>
          </a:p>
          <a:p>
            <a:r>
              <a:rPr lang="ar-IQ" dirty="0" smtClean="0"/>
              <a:t>تصدر بعنوان موحد للأعداد كافة.</a:t>
            </a:r>
          </a:p>
          <a:p>
            <a:r>
              <a:rPr lang="ar-IQ" dirty="0" smtClean="0"/>
              <a:t>يشترك فيها عدد من الباحثين.</a:t>
            </a:r>
          </a:p>
          <a:p>
            <a:r>
              <a:rPr lang="ar-IQ" dirty="0" smtClean="0"/>
              <a:t>تضم اكثر من موضوع واحد في نطاقة موضوعي متخصص.</a:t>
            </a:r>
          </a:p>
          <a:p>
            <a:r>
              <a:rPr lang="ar-IQ" dirty="0" smtClean="0"/>
              <a:t>سرعة النشر تعطيها ميزة الحداثة ومتابعة التطورات العلمية الجارية</a:t>
            </a:r>
          </a:p>
          <a:p>
            <a:r>
              <a:rPr lang="ar-IQ" dirty="0" smtClean="0"/>
              <a:t>يشرف عليها اساتذة وعلماء متخصصون لتحكيم المواد الموضوعية المنشورة. لذا تتصف بالتفوق العلمي والموثوقية والمصداقية.</a:t>
            </a:r>
          </a:p>
          <a:p>
            <a:r>
              <a:rPr lang="ar-IQ" dirty="0" smtClean="0"/>
              <a:t>التنوع في النشر حصيلة جهود علمية لباحثين متخصصين في المجالات العلمية تتيح فرص التنافس والثراء العلمي </a:t>
            </a:r>
          </a:p>
          <a:p>
            <a:endParaRPr lang="ar-IQ" dirty="0"/>
          </a:p>
        </p:txBody>
      </p:sp>
    </p:spTree>
    <p:extLst>
      <p:ext uri="{BB962C8B-B14F-4D97-AF65-F5344CB8AC3E}">
        <p14:creationId xmlns:p14="http://schemas.microsoft.com/office/powerpoint/2010/main" val="128941991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1251</Words>
  <Application>Microsoft Office PowerPoint</Application>
  <PresentationFormat>عرض على الشاشة (3:4)‏</PresentationFormat>
  <Paragraphs>117</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تنمية مصادر المعلومات 1</vt:lpstr>
      <vt:lpstr>اقسام مصادر المعلومات</vt:lpstr>
      <vt:lpstr>مصادر المعلومات غير الوثائقية</vt:lpstr>
      <vt:lpstr>اقسام مصادر المعلومات</vt:lpstr>
      <vt:lpstr>تاريخ تطور مصادر المعلومات</vt:lpstr>
      <vt:lpstr>أهمية مصادر المعلومات</vt:lpstr>
      <vt:lpstr>أمثلة لأنواع مصادر المعلومات</vt:lpstr>
      <vt:lpstr>الكتب </vt:lpstr>
      <vt:lpstr>بحوث الدوريات</vt:lpstr>
      <vt:lpstr>الطرق الرئيسة لتنمية الدوريات كشكل من اشكال مصادر المعلومات </vt:lpstr>
      <vt:lpstr>المراجع</vt:lpstr>
      <vt:lpstr>الوثائق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تنمية مصادر المعلومات      </dc:title>
  <dc:creator>Orange</dc:creator>
  <cp:lastModifiedBy>Maher</cp:lastModifiedBy>
  <cp:revision>28</cp:revision>
  <dcterms:created xsi:type="dcterms:W3CDTF">2021-11-16T15:08:16Z</dcterms:created>
  <dcterms:modified xsi:type="dcterms:W3CDTF">2022-06-02T01:46:42Z</dcterms:modified>
</cp:coreProperties>
</file>