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6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031AA9-21CF-4F8C-88E6-CF8C817C6B9E}"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ar-IQ"/>
        </a:p>
      </dgm:t>
    </dgm:pt>
    <dgm:pt modelId="{D57934C8-AB6A-4253-B2B5-74EBBFDAD182}">
      <dgm:prSet/>
      <dgm:spPr/>
      <dgm:t>
        <a:bodyPr/>
        <a:lstStyle/>
        <a:p>
          <a:pPr rtl="1"/>
          <a:r>
            <a:rPr lang="ar-IQ" smtClean="0"/>
            <a:t>وقال الشاعر:</a:t>
          </a:r>
          <a:endParaRPr lang="ar-IQ"/>
        </a:p>
      </dgm:t>
    </dgm:pt>
    <dgm:pt modelId="{B30153B4-3081-4050-872D-CC6B3BE1250C}" type="parTrans" cxnId="{D393C106-AF66-4BB9-A41C-0EE98F1D446C}">
      <dgm:prSet/>
      <dgm:spPr/>
      <dgm:t>
        <a:bodyPr/>
        <a:lstStyle/>
        <a:p>
          <a:pPr rtl="1"/>
          <a:endParaRPr lang="ar-IQ"/>
        </a:p>
      </dgm:t>
    </dgm:pt>
    <dgm:pt modelId="{75CEE57A-B2B0-4A93-84E7-042065CEEBFF}" type="sibTrans" cxnId="{D393C106-AF66-4BB9-A41C-0EE98F1D446C}">
      <dgm:prSet/>
      <dgm:spPr/>
      <dgm:t>
        <a:bodyPr/>
        <a:lstStyle/>
        <a:p>
          <a:pPr rtl="1"/>
          <a:endParaRPr lang="ar-IQ"/>
        </a:p>
      </dgm:t>
    </dgm:pt>
    <dgm:pt modelId="{4A3615DD-7FDA-4DD7-9D49-3056B9991268}">
      <dgm:prSet/>
      <dgm:spPr/>
      <dgm:t>
        <a:bodyPr/>
        <a:lstStyle/>
        <a:p>
          <a:pPr rtl="1"/>
          <a:r>
            <a:rPr lang="ar-IQ" b="1" dirty="0" smtClean="0"/>
            <a:t>أبناؤها </a:t>
          </a:r>
          <a:r>
            <a:rPr lang="ar-IQ" b="1" dirty="0" err="1" smtClean="0"/>
            <a:t>متَكَنّفون</a:t>
          </a:r>
          <a:r>
            <a:rPr lang="ar-IQ" b="1" dirty="0" smtClean="0"/>
            <a:t> أباهُمُ      </a:t>
          </a:r>
          <a:r>
            <a:rPr lang="ar-IQ" b="1" dirty="0" err="1" smtClean="0"/>
            <a:t>حَنِقُو</a:t>
          </a:r>
          <a:r>
            <a:rPr lang="ar-IQ" b="1" dirty="0" smtClean="0"/>
            <a:t> الصُّدورِ وما هُمُ أولادَهَا</a:t>
          </a:r>
          <a:endParaRPr lang="ar-IQ" dirty="0"/>
        </a:p>
      </dgm:t>
    </dgm:pt>
    <dgm:pt modelId="{7A59D976-CC22-4743-8C16-025DC04685EB}" type="parTrans" cxnId="{58A3384D-8BCD-4BD9-8540-EF787BC219B7}">
      <dgm:prSet/>
      <dgm:spPr/>
      <dgm:t>
        <a:bodyPr/>
        <a:lstStyle/>
        <a:p>
          <a:pPr rtl="1"/>
          <a:endParaRPr lang="ar-IQ"/>
        </a:p>
      </dgm:t>
    </dgm:pt>
    <dgm:pt modelId="{516034F8-A0EE-4A1E-9A4F-D182F72092E8}" type="sibTrans" cxnId="{58A3384D-8BCD-4BD9-8540-EF787BC219B7}">
      <dgm:prSet/>
      <dgm:spPr/>
      <dgm:t>
        <a:bodyPr/>
        <a:lstStyle/>
        <a:p>
          <a:pPr rtl="1"/>
          <a:endParaRPr lang="ar-IQ"/>
        </a:p>
      </dgm:t>
    </dgm:pt>
    <dgm:pt modelId="{D8029E9C-AEB2-444C-893B-5F8E73ACE59E}">
      <dgm:prSet/>
      <dgm:spPr/>
      <dgm:t>
        <a:bodyPr/>
        <a:lstStyle/>
        <a:p>
          <a:pPr rtl="1"/>
          <a:r>
            <a:rPr lang="ar-IQ" dirty="0" smtClean="0"/>
            <a:t>الشاهد فيه قوله: (</a:t>
          </a:r>
          <a:r>
            <a:rPr lang="ar-IQ" b="1" dirty="0" smtClean="0">
              <a:solidFill>
                <a:srgbClr val="FF0000"/>
              </a:solidFill>
            </a:rPr>
            <a:t>وما هم أولادها</a:t>
          </a:r>
          <a:r>
            <a:rPr lang="ar-IQ" dirty="0" smtClean="0"/>
            <a:t>) حيث أعمل (ما) النافية عمل ليس فرفع بها الاسم ونصب الخبر، وذلك لغة أهل الحجاز.</a:t>
          </a:r>
          <a:endParaRPr lang="ar-IQ" dirty="0"/>
        </a:p>
      </dgm:t>
    </dgm:pt>
    <dgm:pt modelId="{720CC305-4BB7-4A5D-903E-BA0989C090C6}" type="parTrans" cxnId="{2796761C-C34A-4DF5-9A96-890A0BC4E1CA}">
      <dgm:prSet/>
      <dgm:spPr/>
      <dgm:t>
        <a:bodyPr/>
        <a:lstStyle/>
        <a:p>
          <a:pPr rtl="1"/>
          <a:endParaRPr lang="ar-IQ"/>
        </a:p>
      </dgm:t>
    </dgm:pt>
    <dgm:pt modelId="{3C2E61B1-9CFF-42C7-B9EC-298A9D4979C2}" type="sibTrans" cxnId="{2796761C-C34A-4DF5-9A96-890A0BC4E1CA}">
      <dgm:prSet/>
      <dgm:spPr/>
      <dgm:t>
        <a:bodyPr/>
        <a:lstStyle/>
        <a:p>
          <a:pPr rtl="1"/>
          <a:endParaRPr lang="ar-IQ"/>
        </a:p>
      </dgm:t>
    </dgm:pt>
    <dgm:pt modelId="{0C794D39-F5FD-4CB7-861D-F0A24199AD4C}" type="pres">
      <dgm:prSet presAssocID="{23031AA9-21CF-4F8C-88E6-CF8C817C6B9E}" presName="linear" presStyleCnt="0">
        <dgm:presLayoutVars>
          <dgm:animLvl val="lvl"/>
          <dgm:resizeHandles val="exact"/>
        </dgm:presLayoutVars>
      </dgm:prSet>
      <dgm:spPr/>
      <dgm:t>
        <a:bodyPr/>
        <a:lstStyle/>
        <a:p>
          <a:pPr rtl="1"/>
          <a:endParaRPr lang="ar-IQ"/>
        </a:p>
      </dgm:t>
    </dgm:pt>
    <dgm:pt modelId="{DA77E0A0-A5CB-440D-8939-FD90C731BC49}" type="pres">
      <dgm:prSet presAssocID="{D57934C8-AB6A-4253-B2B5-74EBBFDAD182}" presName="parentText" presStyleLbl="node1" presStyleIdx="0" presStyleCnt="3">
        <dgm:presLayoutVars>
          <dgm:chMax val="0"/>
          <dgm:bulletEnabled val="1"/>
        </dgm:presLayoutVars>
      </dgm:prSet>
      <dgm:spPr/>
      <dgm:t>
        <a:bodyPr/>
        <a:lstStyle/>
        <a:p>
          <a:pPr rtl="1"/>
          <a:endParaRPr lang="ar-IQ"/>
        </a:p>
      </dgm:t>
    </dgm:pt>
    <dgm:pt modelId="{3DAE8CAB-F24F-462C-B1E6-D24183ADE4C4}" type="pres">
      <dgm:prSet presAssocID="{75CEE57A-B2B0-4A93-84E7-042065CEEBFF}" presName="spacer" presStyleCnt="0"/>
      <dgm:spPr/>
    </dgm:pt>
    <dgm:pt modelId="{4688A609-9008-4732-868F-2DDEFB35118C}" type="pres">
      <dgm:prSet presAssocID="{4A3615DD-7FDA-4DD7-9D49-3056B9991268}" presName="parentText" presStyleLbl="node1" presStyleIdx="1" presStyleCnt="3">
        <dgm:presLayoutVars>
          <dgm:chMax val="0"/>
          <dgm:bulletEnabled val="1"/>
        </dgm:presLayoutVars>
      </dgm:prSet>
      <dgm:spPr/>
      <dgm:t>
        <a:bodyPr/>
        <a:lstStyle/>
        <a:p>
          <a:pPr rtl="1"/>
          <a:endParaRPr lang="ar-IQ"/>
        </a:p>
      </dgm:t>
    </dgm:pt>
    <dgm:pt modelId="{97845B9B-EEE1-43E5-A1B3-5B120D7C0E32}" type="pres">
      <dgm:prSet presAssocID="{516034F8-A0EE-4A1E-9A4F-D182F72092E8}" presName="spacer" presStyleCnt="0"/>
      <dgm:spPr/>
    </dgm:pt>
    <dgm:pt modelId="{2F64F350-4766-4283-86C2-4803133FF7D3}" type="pres">
      <dgm:prSet presAssocID="{D8029E9C-AEB2-444C-893B-5F8E73ACE59E}" presName="parentText" presStyleLbl="node1" presStyleIdx="2" presStyleCnt="3">
        <dgm:presLayoutVars>
          <dgm:chMax val="0"/>
          <dgm:bulletEnabled val="1"/>
        </dgm:presLayoutVars>
      </dgm:prSet>
      <dgm:spPr/>
      <dgm:t>
        <a:bodyPr/>
        <a:lstStyle/>
        <a:p>
          <a:pPr rtl="1"/>
          <a:endParaRPr lang="ar-IQ"/>
        </a:p>
      </dgm:t>
    </dgm:pt>
  </dgm:ptLst>
  <dgm:cxnLst>
    <dgm:cxn modelId="{4463FCFC-7D7A-4A20-8B90-610EA8D28F6A}" type="presOf" srcId="{D57934C8-AB6A-4253-B2B5-74EBBFDAD182}" destId="{DA77E0A0-A5CB-440D-8939-FD90C731BC49}" srcOrd="0" destOrd="0" presId="urn:microsoft.com/office/officeart/2005/8/layout/vList2"/>
    <dgm:cxn modelId="{58A3384D-8BCD-4BD9-8540-EF787BC219B7}" srcId="{23031AA9-21CF-4F8C-88E6-CF8C817C6B9E}" destId="{4A3615DD-7FDA-4DD7-9D49-3056B9991268}" srcOrd="1" destOrd="0" parTransId="{7A59D976-CC22-4743-8C16-025DC04685EB}" sibTransId="{516034F8-A0EE-4A1E-9A4F-D182F72092E8}"/>
    <dgm:cxn modelId="{D393C106-AF66-4BB9-A41C-0EE98F1D446C}" srcId="{23031AA9-21CF-4F8C-88E6-CF8C817C6B9E}" destId="{D57934C8-AB6A-4253-B2B5-74EBBFDAD182}" srcOrd="0" destOrd="0" parTransId="{B30153B4-3081-4050-872D-CC6B3BE1250C}" sibTransId="{75CEE57A-B2B0-4A93-84E7-042065CEEBFF}"/>
    <dgm:cxn modelId="{87AAC545-80E8-4588-B122-7F186AEE8005}" type="presOf" srcId="{4A3615DD-7FDA-4DD7-9D49-3056B9991268}" destId="{4688A609-9008-4732-868F-2DDEFB35118C}" srcOrd="0" destOrd="0" presId="urn:microsoft.com/office/officeart/2005/8/layout/vList2"/>
    <dgm:cxn modelId="{9A96D546-C5CA-4D30-A549-06F2F2F74571}" type="presOf" srcId="{23031AA9-21CF-4F8C-88E6-CF8C817C6B9E}" destId="{0C794D39-F5FD-4CB7-861D-F0A24199AD4C}" srcOrd="0" destOrd="0" presId="urn:microsoft.com/office/officeart/2005/8/layout/vList2"/>
    <dgm:cxn modelId="{E0DCB095-5036-4FE6-B0A1-6D90C416E67F}" type="presOf" srcId="{D8029E9C-AEB2-444C-893B-5F8E73ACE59E}" destId="{2F64F350-4766-4283-86C2-4803133FF7D3}" srcOrd="0" destOrd="0" presId="urn:microsoft.com/office/officeart/2005/8/layout/vList2"/>
    <dgm:cxn modelId="{2796761C-C34A-4DF5-9A96-890A0BC4E1CA}" srcId="{23031AA9-21CF-4F8C-88E6-CF8C817C6B9E}" destId="{D8029E9C-AEB2-444C-893B-5F8E73ACE59E}" srcOrd="2" destOrd="0" parTransId="{720CC305-4BB7-4A5D-903E-BA0989C090C6}" sibTransId="{3C2E61B1-9CFF-42C7-B9EC-298A9D4979C2}"/>
    <dgm:cxn modelId="{BEF1B087-1F4D-4EAE-A543-005E59DF1824}" type="presParOf" srcId="{0C794D39-F5FD-4CB7-861D-F0A24199AD4C}" destId="{DA77E0A0-A5CB-440D-8939-FD90C731BC49}" srcOrd="0" destOrd="0" presId="urn:microsoft.com/office/officeart/2005/8/layout/vList2"/>
    <dgm:cxn modelId="{AD15922A-24D7-45A3-A8B9-DE5F9C9745B4}" type="presParOf" srcId="{0C794D39-F5FD-4CB7-861D-F0A24199AD4C}" destId="{3DAE8CAB-F24F-462C-B1E6-D24183ADE4C4}" srcOrd="1" destOrd="0" presId="urn:microsoft.com/office/officeart/2005/8/layout/vList2"/>
    <dgm:cxn modelId="{726C7CED-D72E-4EC9-ABD2-253C08BE0090}" type="presParOf" srcId="{0C794D39-F5FD-4CB7-861D-F0A24199AD4C}" destId="{4688A609-9008-4732-868F-2DDEFB35118C}" srcOrd="2" destOrd="0" presId="urn:microsoft.com/office/officeart/2005/8/layout/vList2"/>
    <dgm:cxn modelId="{EFBF7348-2F54-48D3-96CA-B5C54EA8715E}" type="presParOf" srcId="{0C794D39-F5FD-4CB7-861D-F0A24199AD4C}" destId="{97845B9B-EEE1-43E5-A1B3-5B120D7C0E32}" srcOrd="3" destOrd="0" presId="urn:microsoft.com/office/officeart/2005/8/layout/vList2"/>
    <dgm:cxn modelId="{A2368005-E089-46CA-8F3B-256EB288BAD6}" type="presParOf" srcId="{0C794D39-F5FD-4CB7-861D-F0A24199AD4C}" destId="{2F64F350-4766-4283-86C2-4803133FF7D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8B8FC0-20B7-4C9C-A58C-FF41CB835F9D}"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83B5C05D-88C6-4F33-8B79-FAFF7C235D5E}">
      <dgm:prSet/>
      <dgm:spPr>
        <a:solidFill>
          <a:srgbClr val="92D050">
            <a:alpha val="50000"/>
          </a:srgbClr>
        </a:solidFill>
      </dgm:spPr>
      <dgm:t>
        <a:bodyPr/>
        <a:lstStyle/>
        <a:p>
          <a:pPr rtl="1"/>
          <a:r>
            <a:rPr lang="ar-IQ" dirty="0" smtClean="0"/>
            <a:t>المشبهات بـ (ليس)</a:t>
          </a:r>
          <a:endParaRPr lang="ar-IQ" dirty="0"/>
        </a:p>
      </dgm:t>
    </dgm:pt>
    <dgm:pt modelId="{AAEE98D7-5A0A-4B85-A956-8543396A8A11}" type="parTrans" cxnId="{B7A0641E-7FB7-4D93-A279-6FEF7B1FC028}">
      <dgm:prSet/>
      <dgm:spPr/>
      <dgm:t>
        <a:bodyPr/>
        <a:lstStyle/>
        <a:p>
          <a:pPr rtl="1"/>
          <a:endParaRPr lang="ar-IQ"/>
        </a:p>
      </dgm:t>
    </dgm:pt>
    <dgm:pt modelId="{28F1C1CD-C236-42EF-BDAF-29767FBE88EA}" type="sibTrans" cxnId="{B7A0641E-7FB7-4D93-A279-6FEF7B1FC028}">
      <dgm:prSet/>
      <dgm:spPr/>
      <dgm:t>
        <a:bodyPr/>
        <a:lstStyle/>
        <a:p>
          <a:pPr rtl="1"/>
          <a:endParaRPr lang="ar-IQ"/>
        </a:p>
      </dgm:t>
    </dgm:pt>
    <dgm:pt modelId="{23EBDD34-8BB3-46DD-BCF7-EEC646748B9F}" type="pres">
      <dgm:prSet presAssocID="{1D8B8FC0-20B7-4C9C-A58C-FF41CB835F9D}" presName="compositeShape" presStyleCnt="0">
        <dgm:presLayoutVars>
          <dgm:chMax val="7"/>
          <dgm:dir/>
          <dgm:resizeHandles val="exact"/>
        </dgm:presLayoutVars>
      </dgm:prSet>
      <dgm:spPr/>
      <dgm:t>
        <a:bodyPr/>
        <a:lstStyle/>
        <a:p>
          <a:pPr rtl="1"/>
          <a:endParaRPr lang="ar-IQ"/>
        </a:p>
      </dgm:t>
    </dgm:pt>
    <dgm:pt modelId="{7DB71977-6E53-43CE-8AB5-FA53997D9D7D}" type="pres">
      <dgm:prSet presAssocID="{83B5C05D-88C6-4F33-8B79-FAFF7C235D5E}" presName="circ1TxSh" presStyleLbl="vennNode1" presStyleIdx="0" presStyleCnt="1" custScaleX="289796"/>
      <dgm:spPr/>
      <dgm:t>
        <a:bodyPr/>
        <a:lstStyle/>
        <a:p>
          <a:pPr rtl="1"/>
          <a:endParaRPr lang="ar-IQ"/>
        </a:p>
      </dgm:t>
    </dgm:pt>
  </dgm:ptLst>
  <dgm:cxnLst>
    <dgm:cxn modelId="{B7A0641E-7FB7-4D93-A279-6FEF7B1FC028}" srcId="{1D8B8FC0-20B7-4C9C-A58C-FF41CB835F9D}" destId="{83B5C05D-88C6-4F33-8B79-FAFF7C235D5E}" srcOrd="0" destOrd="0" parTransId="{AAEE98D7-5A0A-4B85-A956-8543396A8A11}" sibTransId="{28F1C1CD-C236-42EF-BDAF-29767FBE88EA}"/>
    <dgm:cxn modelId="{1EA278CC-71BB-4A99-B683-E4CB37EB750C}" type="presOf" srcId="{83B5C05D-88C6-4F33-8B79-FAFF7C235D5E}" destId="{7DB71977-6E53-43CE-8AB5-FA53997D9D7D}" srcOrd="0" destOrd="0" presId="urn:microsoft.com/office/officeart/2005/8/layout/venn1"/>
    <dgm:cxn modelId="{36A1C279-8BD0-4A7F-B539-738674EA16E2}" type="presOf" srcId="{1D8B8FC0-20B7-4C9C-A58C-FF41CB835F9D}" destId="{23EBDD34-8BB3-46DD-BCF7-EEC646748B9F}" srcOrd="0" destOrd="0" presId="urn:microsoft.com/office/officeart/2005/8/layout/venn1"/>
    <dgm:cxn modelId="{9615A181-FB7B-4458-9825-D68BE9616BFF}" type="presParOf" srcId="{23EBDD34-8BB3-46DD-BCF7-EEC646748B9F}" destId="{7DB71977-6E53-43CE-8AB5-FA53997D9D7D}"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A587F0-BF65-4B53-89A8-2254369316A6}" type="doc">
      <dgm:prSet loTypeId="urn:microsoft.com/office/officeart/2005/8/layout/cycle2" loCatId="cycle" qsTypeId="urn:microsoft.com/office/officeart/2005/8/quickstyle/simple1" qsCatId="simple" csTypeId="urn:microsoft.com/office/officeart/2005/8/colors/colorful2" csCatId="colorful" phldr="1"/>
      <dgm:spPr/>
      <dgm:t>
        <a:bodyPr/>
        <a:lstStyle/>
        <a:p>
          <a:pPr rtl="1"/>
          <a:endParaRPr lang="ar-IQ"/>
        </a:p>
      </dgm:t>
    </dgm:pt>
    <dgm:pt modelId="{457C6D07-EE4D-44EE-A9F6-8A8AE4A97F65}">
      <dgm:prSet/>
      <dgm:spPr/>
      <dgm:t>
        <a:bodyPr/>
        <a:lstStyle/>
        <a:p>
          <a:pPr rtl="1"/>
          <a:r>
            <a:rPr lang="ar-IQ" smtClean="0"/>
            <a:t>المشبهات بـ (ليس)</a:t>
          </a:r>
          <a:endParaRPr lang="ar-IQ"/>
        </a:p>
      </dgm:t>
    </dgm:pt>
    <dgm:pt modelId="{A1A27DA3-CEBD-4CC8-AAE5-69651A635E69}" type="parTrans" cxnId="{2F38A06A-C6E9-4FF4-AFEA-D02D880B8B2D}">
      <dgm:prSet/>
      <dgm:spPr/>
      <dgm:t>
        <a:bodyPr/>
        <a:lstStyle/>
        <a:p>
          <a:pPr rtl="1"/>
          <a:endParaRPr lang="ar-IQ"/>
        </a:p>
      </dgm:t>
    </dgm:pt>
    <dgm:pt modelId="{EB173575-2EFD-4A3C-9A6B-44B72BA62798}" type="sibTrans" cxnId="{2F38A06A-C6E9-4FF4-AFEA-D02D880B8B2D}">
      <dgm:prSet/>
      <dgm:spPr/>
      <dgm:t>
        <a:bodyPr/>
        <a:lstStyle/>
        <a:p>
          <a:pPr rtl="1"/>
          <a:endParaRPr lang="ar-IQ"/>
        </a:p>
      </dgm:t>
    </dgm:pt>
    <dgm:pt modelId="{EBDDCA1B-E695-4901-AE97-B8DA7F039F47}" type="pres">
      <dgm:prSet presAssocID="{54A587F0-BF65-4B53-89A8-2254369316A6}" presName="cycle" presStyleCnt="0">
        <dgm:presLayoutVars>
          <dgm:dir/>
          <dgm:resizeHandles val="exact"/>
        </dgm:presLayoutVars>
      </dgm:prSet>
      <dgm:spPr/>
      <dgm:t>
        <a:bodyPr/>
        <a:lstStyle/>
        <a:p>
          <a:pPr rtl="1"/>
          <a:endParaRPr lang="ar-IQ"/>
        </a:p>
      </dgm:t>
    </dgm:pt>
    <dgm:pt modelId="{66E6F1B9-90A7-44A8-B081-80DB01CEC12B}" type="pres">
      <dgm:prSet presAssocID="{457C6D07-EE4D-44EE-A9F6-8A8AE4A97F65}" presName="node" presStyleLbl="node1" presStyleIdx="0" presStyleCnt="1" custScaleX="643597" custScaleY="100156">
        <dgm:presLayoutVars>
          <dgm:bulletEnabled val="1"/>
        </dgm:presLayoutVars>
      </dgm:prSet>
      <dgm:spPr/>
      <dgm:t>
        <a:bodyPr/>
        <a:lstStyle/>
        <a:p>
          <a:pPr rtl="1"/>
          <a:endParaRPr lang="ar-IQ"/>
        </a:p>
      </dgm:t>
    </dgm:pt>
  </dgm:ptLst>
  <dgm:cxnLst>
    <dgm:cxn modelId="{2F38A06A-C6E9-4FF4-AFEA-D02D880B8B2D}" srcId="{54A587F0-BF65-4B53-89A8-2254369316A6}" destId="{457C6D07-EE4D-44EE-A9F6-8A8AE4A97F65}" srcOrd="0" destOrd="0" parTransId="{A1A27DA3-CEBD-4CC8-AAE5-69651A635E69}" sibTransId="{EB173575-2EFD-4A3C-9A6B-44B72BA62798}"/>
    <dgm:cxn modelId="{A4392E25-6578-4327-8D6E-30E32542D333}" type="presOf" srcId="{54A587F0-BF65-4B53-89A8-2254369316A6}" destId="{EBDDCA1B-E695-4901-AE97-B8DA7F039F47}" srcOrd="0" destOrd="0" presId="urn:microsoft.com/office/officeart/2005/8/layout/cycle2"/>
    <dgm:cxn modelId="{35556775-3867-4411-A8F9-CB0BF54EFCA0}" type="presOf" srcId="{457C6D07-EE4D-44EE-A9F6-8A8AE4A97F65}" destId="{66E6F1B9-90A7-44A8-B081-80DB01CEC12B}" srcOrd="0" destOrd="0" presId="urn:microsoft.com/office/officeart/2005/8/layout/cycle2"/>
    <dgm:cxn modelId="{835BCF0E-1591-4173-9795-60E30D8A4AF0}" type="presParOf" srcId="{EBDDCA1B-E695-4901-AE97-B8DA7F039F47}" destId="{66E6F1B9-90A7-44A8-B081-80DB01CEC12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8CDABE-F213-498C-AAE8-1B434BD317A1}"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CF374CAB-03DB-44CF-9549-EAF61536D3C1}">
      <dgm:prSet/>
      <dgm:spPr/>
      <dgm:t>
        <a:bodyPr/>
        <a:lstStyle/>
        <a:p>
          <a:pPr rtl="1"/>
          <a:r>
            <a:rPr lang="ar-IQ" smtClean="0"/>
            <a:t>المشبهات بـ (ليس)</a:t>
          </a:r>
          <a:endParaRPr lang="ar-IQ"/>
        </a:p>
      </dgm:t>
    </dgm:pt>
    <dgm:pt modelId="{1EBA5724-70E9-414E-BC98-E0C70CFBE814}" type="parTrans" cxnId="{BAAEC934-DA68-479C-B299-08F97A72F1BD}">
      <dgm:prSet/>
      <dgm:spPr/>
      <dgm:t>
        <a:bodyPr/>
        <a:lstStyle/>
        <a:p>
          <a:pPr rtl="1"/>
          <a:endParaRPr lang="ar-IQ"/>
        </a:p>
      </dgm:t>
    </dgm:pt>
    <dgm:pt modelId="{20FD7B0D-BD93-4E53-9FE3-943EDFEE75BA}" type="sibTrans" cxnId="{BAAEC934-DA68-479C-B299-08F97A72F1BD}">
      <dgm:prSet/>
      <dgm:spPr/>
      <dgm:t>
        <a:bodyPr/>
        <a:lstStyle/>
        <a:p>
          <a:pPr rtl="1"/>
          <a:endParaRPr lang="ar-IQ"/>
        </a:p>
      </dgm:t>
    </dgm:pt>
    <dgm:pt modelId="{2E7D4B17-59A6-4AC1-AD2C-EEDC0215D30F}" type="pres">
      <dgm:prSet presAssocID="{D38CDABE-F213-498C-AAE8-1B434BD317A1}" presName="compositeShape" presStyleCnt="0">
        <dgm:presLayoutVars>
          <dgm:chMax val="7"/>
          <dgm:dir/>
          <dgm:resizeHandles val="exact"/>
        </dgm:presLayoutVars>
      </dgm:prSet>
      <dgm:spPr/>
      <dgm:t>
        <a:bodyPr/>
        <a:lstStyle/>
        <a:p>
          <a:pPr rtl="1"/>
          <a:endParaRPr lang="ar-IQ"/>
        </a:p>
      </dgm:t>
    </dgm:pt>
    <dgm:pt modelId="{F5ED2847-01B0-4517-9EDB-DC0D270B80C6}" type="pres">
      <dgm:prSet presAssocID="{CF374CAB-03DB-44CF-9549-EAF61536D3C1}" presName="circ1TxSh" presStyleLbl="vennNode1" presStyleIdx="0" presStyleCnt="1" custScaleX="718190"/>
      <dgm:spPr/>
      <dgm:t>
        <a:bodyPr/>
        <a:lstStyle/>
        <a:p>
          <a:pPr rtl="1"/>
          <a:endParaRPr lang="ar-IQ"/>
        </a:p>
      </dgm:t>
    </dgm:pt>
  </dgm:ptLst>
  <dgm:cxnLst>
    <dgm:cxn modelId="{4466C5DD-FD92-48AD-800E-AE8C362D6DD4}" type="presOf" srcId="{CF374CAB-03DB-44CF-9549-EAF61536D3C1}" destId="{F5ED2847-01B0-4517-9EDB-DC0D270B80C6}" srcOrd="0" destOrd="0" presId="urn:microsoft.com/office/officeart/2005/8/layout/venn1"/>
    <dgm:cxn modelId="{590E2907-3AE5-481D-8EB8-ADD2F679C464}" type="presOf" srcId="{D38CDABE-F213-498C-AAE8-1B434BD317A1}" destId="{2E7D4B17-59A6-4AC1-AD2C-EEDC0215D30F}" srcOrd="0" destOrd="0" presId="urn:microsoft.com/office/officeart/2005/8/layout/venn1"/>
    <dgm:cxn modelId="{BAAEC934-DA68-479C-B299-08F97A72F1BD}" srcId="{D38CDABE-F213-498C-AAE8-1B434BD317A1}" destId="{CF374CAB-03DB-44CF-9549-EAF61536D3C1}" srcOrd="0" destOrd="0" parTransId="{1EBA5724-70E9-414E-BC98-E0C70CFBE814}" sibTransId="{20FD7B0D-BD93-4E53-9FE3-943EDFEE75BA}"/>
    <dgm:cxn modelId="{3EC6EB67-FC28-42D8-9245-7F2FE9DBCA3C}" type="presParOf" srcId="{2E7D4B17-59A6-4AC1-AD2C-EEDC0215D30F}" destId="{F5ED2847-01B0-4517-9EDB-DC0D270B80C6}"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6903C6-8231-4BE5-AAD9-1ABEEA230D64}"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pPr rtl="1"/>
          <a:endParaRPr lang="ar-IQ"/>
        </a:p>
      </dgm:t>
    </dgm:pt>
    <dgm:pt modelId="{1F92B112-A65F-4F64-8872-0422FEB263E8}">
      <dgm:prSet>
        <dgm:style>
          <a:lnRef idx="2">
            <a:schemeClr val="accent6"/>
          </a:lnRef>
          <a:fillRef idx="1">
            <a:schemeClr val="lt1"/>
          </a:fillRef>
          <a:effectRef idx="0">
            <a:schemeClr val="accent6"/>
          </a:effectRef>
          <a:fontRef idx="minor">
            <a:schemeClr val="dk1"/>
          </a:fontRef>
        </dgm:style>
      </dgm:prSet>
      <dgm:spPr/>
      <dgm:t>
        <a:bodyPr/>
        <a:lstStyle/>
        <a:p>
          <a:pPr rtl="1"/>
          <a:r>
            <a:rPr lang="ar-IQ"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المشبهات بـ (ليس)</a:t>
          </a:r>
          <a:endParaRPr lang="ar-IQ"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8E87BE1D-3755-4CEE-A104-937353C7D928}" type="parTrans" cxnId="{07130CE8-F2B2-48C2-85DA-5FCD9D1C3818}">
      <dgm:prSet/>
      <dgm:spPr/>
      <dgm:t>
        <a:bodyPr/>
        <a:lstStyle/>
        <a:p>
          <a:pPr rtl="1"/>
          <a:endParaRPr lang="ar-IQ"/>
        </a:p>
      </dgm:t>
    </dgm:pt>
    <dgm:pt modelId="{0B62E5A2-9DB0-4517-9710-55A6DCC59B81}" type="sibTrans" cxnId="{07130CE8-F2B2-48C2-85DA-5FCD9D1C3818}">
      <dgm:prSet/>
      <dgm:spPr/>
      <dgm:t>
        <a:bodyPr/>
        <a:lstStyle/>
        <a:p>
          <a:pPr rtl="1"/>
          <a:endParaRPr lang="ar-IQ"/>
        </a:p>
      </dgm:t>
    </dgm:pt>
    <dgm:pt modelId="{DECD658D-454C-49F1-B035-1052670A4DC6}" type="pres">
      <dgm:prSet presAssocID="{756903C6-8231-4BE5-AAD9-1ABEEA230D64}" presName="hierChild1" presStyleCnt="0">
        <dgm:presLayoutVars>
          <dgm:orgChart val="1"/>
          <dgm:chPref val="1"/>
          <dgm:dir/>
          <dgm:animOne val="branch"/>
          <dgm:animLvl val="lvl"/>
          <dgm:resizeHandles/>
        </dgm:presLayoutVars>
      </dgm:prSet>
      <dgm:spPr/>
      <dgm:t>
        <a:bodyPr/>
        <a:lstStyle/>
        <a:p>
          <a:pPr rtl="1"/>
          <a:endParaRPr lang="ar-IQ"/>
        </a:p>
      </dgm:t>
    </dgm:pt>
    <dgm:pt modelId="{8FA7F81F-0AFF-42AC-8C0C-3E65D61CBD00}" type="pres">
      <dgm:prSet presAssocID="{1F92B112-A65F-4F64-8872-0422FEB263E8}" presName="hierRoot1" presStyleCnt="0">
        <dgm:presLayoutVars>
          <dgm:hierBranch val="init"/>
        </dgm:presLayoutVars>
      </dgm:prSet>
      <dgm:spPr/>
    </dgm:pt>
    <dgm:pt modelId="{298BD35A-B78F-4B85-85F1-18C73B8EB3A1}" type="pres">
      <dgm:prSet presAssocID="{1F92B112-A65F-4F64-8872-0422FEB263E8}" presName="rootComposite1" presStyleCnt="0"/>
      <dgm:spPr/>
    </dgm:pt>
    <dgm:pt modelId="{0C275152-3EB6-4BC3-97D3-4D39C396CB36}" type="pres">
      <dgm:prSet presAssocID="{1F92B112-A65F-4F64-8872-0422FEB263E8}" presName="rootText1" presStyleLbl="node0" presStyleIdx="0" presStyleCnt="1" custScaleX="240279" custLinFactNeighborX="-2739" custLinFactNeighborY="5065">
        <dgm:presLayoutVars>
          <dgm:chPref val="3"/>
        </dgm:presLayoutVars>
      </dgm:prSet>
      <dgm:spPr/>
      <dgm:t>
        <a:bodyPr/>
        <a:lstStyle/>
        <a:p>
          <a:pPr rtl="1"/>
          <a:endParaRPr lang="ar-IQ"/>
        </a:p>
      </dgm:t>
    </dgm:pt>
    <dgm:pt modelId="{E0250AF3-B36B-41A9-9E01-1D25C62A13AD}" type="pres">
      <dgm:prSet presAssocID="{1F92B112-A65F-4F64-8872-0422FEB263E8}" presName="rootConnector1" presStyleLbl="node1" presStyleIdx="0" presStyleCnt="0"/>
      <dgm:spPr/>
      <dgm:t>
        <a:bodyPr/>
        <a:lstStyle/>
        <a:p>
          <a:pPr rtl="1"/>
          <a:endParaRPr lang="ar-IQ"/>
        </a:p>
      </dgm:t>
    </dgm:pt>
    <dgm:pt modelId="{B8C9D5FD-E560-4864-9DA3-10A9B1222601}" type="pres">
      <dgm:prSet presAssocID="{1F92B112-A65F-4F64-8872-0422FEB263E8}" presName="hierChild2" presStyleCnt="0"/>
      <dgm:spPr/>
    </dgm:pt>
    <dgm:pt modelId="{80BD14E2-B434-4B42-8DCB-0BCCE06CDA03}" type="pres">
      <dgm:prSet presAssocID="{1F92B112-A65F-4F64-8872-0422FEB263E8}" presName="hierChild3" presStyleCnt="0"/>
      <dgm:spPr/>
    </dgm:pt>
  </dgm:ptLst>
  <dgm:cxnLst>
    <dgm:cxn modelId="{07130CE8-F2B2-48C2-85DA-5FCD9D1C3818}" srcId="{756903C6-8231-4BE5-AAD9-1ABEEA230D64}" destId="{1F92B112-A65F-4F64-8872-0422FEB263E8}" srcOrd="0" destOrd="0" parTransId="{8E87BE1D-3755-4CEE-A104-937353C7D928}" sibTransId="{0B62E5A2-9DB0-4517-9710-55A6DCC59B81}"/>
    <dgm:cxn modelId="{812CF591-6AC2-4364-90B8-95FB2BF77236}" type="presOf" srcId="{756903C6-8231-4BE5-AAD9-1ABEEA230D64}" destId="{DECD658D-454C-49F1-B035-1052670A4DC6}" srcOrd="0" destOrd="0" presId="urn:microsoft.com/office/officeart/2005/8/layout/orgChart1"/>
    <dgm:cxn modelId="{8F054CCE-D5BF-494C-9FB9-CC21A653FEA0}" type="presOf" srcId="{1F92B112-A65F-4F64-8872-0422FEB263E8}" destId="{E0250AF3-B36B-41A9-9E01-1D25C62A13AD}" srcOrd="1" destOrd="0" presId="urn:microsoft.com/office/officeart/2005/8/layout/orgChart1"/>
    <dgm:cxn modelId="{AC6D1619-66D3-4D0A-BCF6-DC766CF59C1B}" type="presOf" srcId="{1F92B112-A65F-4F64-8872-0422FEB263E8}" destId="{0C275152-3EB6-4BC3-97D3-4D39C396CB36}" srcOrd="0" destOrd="0" presId="urn:microsoft.com/office/officeart/2005/8/layout/orgChart1"/>
    <dgm:cxn modelId="{43C7EF29-764B-4E46-9BB0-9C3E0172F737}" type="presParOf" srcId="{DECD658D-454C-49F1-B035-1052670A4DC6}" destId="{8FA7F81F-0AFF-42AC-8C0C-3E65D61CBD00}" srcOrd="0" destOrd="0" presId="urn:microsoft.com/office/officeart/2005/8/layout/orgChart1"/>
    <dgm:cxn modelId="{DDDE4071-B57F-4A07-8E72-65AF671AF732}" type="presParOf" srcId="{8FA7F81F-0AFF-42AC-8C0C-3E65D61CBD00}" destId="{298BD35A-B78F-4B85-85F1-18C73B8EB3A1}" srcOrd="0" destOrd="0" presId="urn:microsoft.com/office/officeart/2005/8/layout/orgChart1"/>
    <dgm:cxn modelId="{3CFEDB85-377A-4F6F-A3B3-A486E8180A71}" type="presParOf" srcId="{298BD35A-B78F-4B85-85F1-18C73B8EB3A1}" destId="{0C275152-3EB6-4BC3-97D3-4D39C396CB36}" srcOrd="0" destOrd="0" presId="urn:microsoft.com/office/officeart/2005/8/layout/orgChart1"/>
    <dgm:cxn modelId="{E0006B76-341F-4AC7-9B65-8D2AEEB88D80}" type="presParOf" srcId="{298BD35A-B78F-4B85-85F1-18C73B8EB3A1}" destId="{E0250AF3-B36B-41A9-9E01-1D25C62A13AD}" srcOrd="1" destOrd="0" presId="urn:microsoft.com/office/officeart/2005/8/layout/orgChart1"/>
    <dgm:cxn modelId="{82FF2B7A-0820-432B-A42C-ABE57B46E607}" type="presParOf" srcId="{8FA7F81F-0AFF-42AC-8C0C-3E65D61CBD00}" destId="{B8C9D5FD-E560-4864-9DA3-10A9B1222601}" srcOrd="1" destOrd="0" presId="urn:microsoft.com/office/officeart/2005/8/layout/orgChart1"/>
    <dgm:cxn modelId="{61EF3EFB-E3A1-4169-BEE8-66FF39221F97}" type="presParOf" srcId="{8FA7F81F-0AFF-42AC-8C0C-3E65D61CBD00}" destId="{80BD14E2-B434-4B42-8DCB-0BCCE06CDA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2695BCD-B0A2-4C75-B4D7-EE7DFFD8BBAE}"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4680DE88-6B98-4C09-AD8D-81A1C256B7FA}">
      <dgm:prSet/>
      <dgm:spPr/>
      <dgm:t>
        <a:bodyPr/>
        <a:lstStyle/>
        <a:p>
          <a:pPr rtl="1"/>
          <a:r>
            <a:rPr lang="ar-IQ" smtClean="0"/>
            <a:t>المشبهات بـ (ليس)</a:t>
          </a:r>
          <a:endParaRPr lang="ar-IQ"/>
        </a:p>
      </dgm:t>
    </dgm:pt>
    <dgm:pt modelId="{F778277C-4C1C-4F86-9E7F-272AECEF6CC9}" type="parTrans" cxnId="{5AA40B7F-43D6-4A4D-AFAD-1E55265C2C2D}">
      <dgm:prSet/>
      <dgm:spPr/>
      <dgm:t>
        <a:bodyPr/>
        <a:lstStyle/>
        <a:p>
          <a:pPr rtl="1"/>
          <a:endParaRPr lang="ar-IQ"/>
        </a:p>
      </dgm:t>
    </dgm:pt>
    <dgm:pt modelId="{4DDAF32F-3702-43AA-8134-097190611652}" type="sibTrans" cxnId="{5AA40B7F-43D6-4A4D-AFAD-1E55265C2C2D}">
      <dgm:prSet/>
      <dgm:spPr/>
      <dgm:t>
        <a:bodyPr/>
        <a:lstStyle/>
        <a:p>
          <a:pPr rtl="1"/>
          <a:endParaRPr lang="ar-IQ"/>
        </a:p>
      </dgm:t>
    </dgm:pt>
    <dgm:pt modelId="{FE7FC721-9AC4-40E9-862B-42D92E2F16C5}" type="pres">
      <dgm:prSet presAssocID="{72695BCD-B0A2-4C75-B4D7-EE7DFFD8BBAE}" presName="compositeShape" presStyleCnt="0">
        <dgm:presLayoutVars>
          <dgm:chMax val="7"/>
          <dgm:dir/>
          <dgm:resizeHandles val="exact"/>
        </dgm:presLayoutVars>
      </dgm:prSet>
      <dgm:spPr/>
      <dgm:t>
        <a:bodyPr/>
        <a:lstStyle/>
        <a:p>
          <a:pPr rtl="1"/>
          <a:endParaRPr lang="ar-IQ"/>
        </a:p>
      </dgm:t>
    </dgm:pt>
    <dgm:pt modelId="{A88A148A-2217-4617-A98C-5B94D2B516F1}" type="pres">
      <dgm:prSet presAssocID="{4680DE88-6B98-4C09-AD8D-81A1C256B7FA}" presName="circ1TxSh" presStyleLbl="vennNode1" presStyleIdx="0" presStyleCnt="1" custScaleX="604792"/>
      <dgm:spPr/>
      <dgm:t>
        <a:bodyPr/>
        <a:lstStyle/>
        <a:p>
          <a:pPr rtl="1"/>
          <a:endParaRPr lang="ar-IQ"/>
        </a:p>
      </dgm:t>
    </dgm:pt>
  </dgm:ptLst>
  <dgm:cxnLst>
    <dgm:cxn modelId="{5AA40B7F-43D6-4A4D-AFAD-1E55265C2C2D}" srcId="{72695BCD-B0A2-4C75-B4D7-EE7DFFD8BBAE}" destId="{4680DE88-6B98-4C09-AD8D-81A1C256B7FA}" srcOrd="0" destOrd="0" parTransId="{F778277C-4C1C-4F86-9E7F-272AECEF6CC9}" sibTransId="{4DDAF32F-3702-43AA-8134-097190611652}"/>
    <dgm:cxn modelId="{201E0171-F2F5-4407-8542-583BEBA39BF6}" type="presOf" srcId="{4680DE88-6B98-4C09-AD8D-81A1C256B7FA}" destId="{A88A148A-2217-4617-A98C-5B94D2B516F1}" srcOrd="0" destOrd="0" presId="urn:microsoft.com/office/officeart/2005/8/layout/venn1"/>
    <dgm:cxn modelId="{6A35D147-A658-4D25-9F8F-67288CBDB110}" type="presOf" srcId="{72695BCD-B0A2-4C75-B4D7-EE7DFFD8BBAE}" destId="{FE7FC721-9AC4-40E9-862B-42D92E2F16C5}" srcOrd="0" destOrd="0" presId="urn:microsoft.com/office/officeart/2005/8/layout/venn1"/>
    <dgm:cxn modelId="{754E9C38-B1D7-4258-8873-32BA33C1B30A}" type="presParOf" srcId="{FE7FC721-9AC4-40E9-862B-42D92E2F16C5}" destId="{A88A148A-2217-4617-A98C-5B94D2B516F1}"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985C0BB-7B1B-4097-B7A2-8EB3C24D6258}" type="doc">
      <dgm:prSet loTypeId="urn:microsoft.com/office/officeart/2005/8/layout/target3" loCatId="relationship" qsTypeId="urn:microsoft.com/office/officeart/2005/8/quickstyle/simple2" qsCatId="simple" csTypeId="urn:microsoft.com/office/officeart/2005/8/colors/accent1_2" csCatId="accent1"/>
      <dgm:spPr/>
      <dgm:t>
        <a:bodyPr/>
        <a:lstStyle/>
        <a:p>
          <a:pPr rtl="1"/>
          <a:endParaRPr lang="ar-IQ"/>
        </a:p>
      </dgm:t>
    </dgm:pt>
    <dgm:pt modelId="{52407779-0833-417F-A7F8-8ECC785E47A7}">
      <dgm:prSet/>
      <dgm:spPr/>
      <dgm:t>
        <a:bodyPr/>
        <a:lstStyle/>
        <a:p>
          <a:pPr rtl="1"/>
          <a:r>
            <a:rPr lang="ar-IQ" smtClean="0"/>
            <a:t>المشبهات بـ (ليس)</a:t>
          </a:r>
          <a:endParaRPr lang="ar-IQ"/>
        </a:p>
      </dgm:t>
    </dgm:pt>
    <dgm:pt modelId="{D5FEFC38-91F9-45D7-98EA-3BE21C5E12C4}" type="parTrans" cxnId="{B7DA0DA4-4F85-41BE-BA62-1F62CEECE898}">
      <dgm:prSet/>
      <dgm:spPr/>
      <dgm:t>
        <a:bodyPr/>
        <a:lstStyle/>
        <a:p>
          <a:pPr rtl="1"/>
          <a:endParaRPr lang="ar-IQ"/>
        </a:p>
      </dgm:t>
    </dgm:pt>
    <dgm:pt modelId="{C4A4D682-F117-4D4D-B4D4-B5CCBB0D128F}" type="sibTrans" cxnId="{B7DA0DA4-4F85-41BE-BA62-1F62CEECE898}">
      <dgm:prSet/>
      <dgm:spPr/>
      <dgm:t>
        <a:bodyPr/>
        <a:lstStyle/>
        <a:p>
          <a:pPr rtl="1"/>
          <a:endParaRPr lang="ar-IQ"/>
        </a:p>
      </dgm:t>
    </dgm:pt>
    <dgm:pt modelId="{73D5309F-267D-4B9D-9628-A9037D6B704B}" type="pres">
      <dgm:prSet presAssocID="{A985C0BB-7B1B-4097-B7A2-8EB3C24D6258}" presName="Name0" presStyleCnt="0">
        <dgm:presLayoutVars>
          <dgm:chMax val="7"/>
          <dgm:dir/>
          <dgm:animLvl val="lvl"/>
          <dgm:resizeHandles val="exact"/>
        </dgm:presLayoutVars>
      </dgm:prSet>
      <dgm:spPr/>
      <dgm:t>
        <a:bodyPr/>
        <a:lstStyle/>
        <a:p>
          <a:pPr rtl="1"/>
          <a:endParaRPr lang="ar-IQ"/>
        </a:p>
      </dgm:t>
    </dgm:pt>
    <dgm:pt modelId="{3A187A8E-45BF-4881-80ED-C8466F0E9FFF}" type="pres">
      <dgm:prSet presAssocID="{52407779-0833-417F-A7F8-8ECC785E47A7}" presName="circle1" presStyleLbl="node1" presStyleIdx="0" presStyleCnt="1"/>
      <dgm:spPr/>
    </dgm:pt>
    <dgm:pt modelId="{E530A0D4-D923-49CF-9846-4C2D114F8301}" type="pres">
      <dgm:prSet presAssocID="{52407779-0833-417F-A7F8-8ECC785E47A7}" presName="space" presStyleCnt="0"/>
      <dgm:spPr/>
    </dgm:pt>
    <dgm:pt modelId="{426E440F-D290-427A-A4C6-2B4EFD75D0E5}" type="pres">
      <dgm:prSet presAssocID="{52407779-0833-417F-A7F8-8ECC785E47A7}" presName="rect1" presStyleLbl="alignAcc1" presStyleIdx="0" presStyleCnt="1"/>
      <dgm:spPr/>
      <dgm:t>
        <a:bodyPr/>
        <a:lstStyle/>
        <a:p>
          <a:pPr rtl="1"/>
          <a:endParaRPr lang="ar-IQ"/>
        </a:p>
      </dgm:t>
    </dgm:pt>
    <dgm:pt modelId="{7B60EED1-344F-431A-B301-295564C196F4}" type="pres">
      <dgm:prSet presAssocID="{52407779-0833-417F-A7F8-8ECC785E47A7}" presName="rect1ParTxNoCh" presStyleLbl="alignAcc1" presStyleIdx="0" presStyleCnt="1">
        <dgm:presLayoutVars>
          <dgm:chMax val="1"/>
          <dgm:bulletEnabled val="1"/>
        </dgm:presLayoutVars>
      </dgm:prSet>
      <dgm:spPr/>
      <dgm:t>
        <a:bodyPr/>
        <a:lstStyle/>
        <a:p>
          <a:pPr rtl="1"/>
          <a:endParaRPr lang="ar-IQ"/>
        </a:p>
      </dgm:t>
    </dgm:pt>
  </dgm:ptLst>
  <dgm:cxnLst>
    <dgm:cxn modelId="{B7DA0DA4-4F85-41BE-BA62-1F62CEECE898}" srcId="{A985C0BB-7B1B-4097-B7A2-8EB3C24D6258}" destId="{52407779-0833-417F-A7F8-8ECC785E47A7}" srcOrd="0" destOrd="0" parTransId="{D5FEFC38-91F9-45D7-98EA-3BE21C5E12C4}" sibTransId="{C4A4D682-F117-4D4D-B4D4-B5CCBB0D128F}"/>
    <dgm:cxn modelId="{B06FA5BE-35CC-4F4D-BF7C-CE52E9F985CD}" type="presOf" srcId="{52407779-0833-417F-A7F8-8ECC785E47A7}" destId="{7B60EED1-344F-431A-B301-295564C196F4}" srcOrd="1" destOrd="0" presId="urn:microsoft.com/office/officeart/2005/8/layout/target3"/>
    <dgm:cxn modelId="{369C9DBF-9123-4BE9-B6FA-9BC27C6A8A79}" type="presOf" srcId="{A985C0BB-7B1B-4097-B7A2-8EB3C24D6258}" destId="{73D5309F-267D-4B9D-9628-A9037D6B704B}" srcOrd="0" destOrd="0" presId="urn:microsoft.com/office/officeart/2005/8/layout/target3"/>
    <dgm:cxn modelId="{2B8967C7-EC67-442B-B698-4DAFFE64CA53}" type="presOf" srcId="{52407779-0833-417F-A7F8-8ECC785E47A7}" destId="{426E440F-D290-427A-A4C6-2B4EFD75D0E5}" srcOrd="0" destOrd="0" presId="urn:microsoft.com/office/officeart/2005/8/layout/target3"/>
    <dgm:cxn modelId="{B9FE5641-3B49-42C7-964D-C7247523DEBB}" type="presParOf" srcId="{73D5309F-267D-4B9D-9628-A9037D6B704B}" destId="{3A187A8E-45BF-4881-80ED-C8466F0E9FFF}" srcOrd="0" destOrd="0" presId="urn:microsoft.com/office/officeart/2005/8/layout/target3"/>
    <dgm:cxn modelId="{5F909308-2202-41CE-A056-88526B23C718}" type="presParOf" srcId="{73D5309F-267D-4B9D-9628-A9037D6B704B}" destId="{E530A0D4-D923-49CF-9846-4C2D114F8301}" srcOrd="1" destOrd="0" presId="urn:microsoft.com/office/officeart/2005/8/layout/target3"/>
    <dgm:cxn modelId="{43745935-5A1F-440A-AC94-B288A6CA7685}" type="presParOf" srcId="{73D5309F-267D-4B9D-9628-A9037D6B704B}" destId="{426E440F-D290-427A-A4C6-2B4EFD75D0E5}" srcOrd="2" destOrd="0" presId="urn:microsoft.com/office/officeart/2005/8/layout/target3"/>
    <dgm:cxn modelId="{222C0C04-6525-4F77-8DE0-76B4C54E5CE7}" type="presParOf" srcId="{73D5309F-267D-4B9D-9628-A9037D6B704B}" destId="{7B60EED1-344F-431A-B301-295564C196F4}"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F14FD31-ECB1-4B9D-AC58-6F7ABF10DED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4AF19D74-5519-4C59-9875-3241B242DF5D}">
      <dgm:prSet/>
      <dgm:spPr/>
      <dgm:t>
        <a:bodyPr/>
        <a:lstStyle/>
        <a:p>
          <a:pPr rtl="1"/>
          <a:r>
            <a:rPr lang="ar-IQ" smtClean="0"/>
            <a:t>المشبهات بـ (ليس)</a:t>
          </a:r>
          <a:endParaRPr lang="ar-IQ"/>
        </a:p>
      </dgm:t>
    </dgm:pt>
    <dgm:pt modelId="{4F6AF0D2-C5A2-4532-B85D-06168F51CB36}" type="parTrans" cxnId="{9DD0A844-3D6C-4CCB-9ED2-B820908A92DB}">
      <dgm:prSet/>
      <dgm:spPr/>
      <dgm:t>
        <a:bodyPr/>
        <a:lstStyle/>
        <a:p>
          <a:pPr rtl="1"/>
          <a:endParaRPr lang="ar-IQ"/>
        </a:p>
      </dgm:t>
    </dgm:pt>
    <dgm:pt modelId="{9C11B974-56F7-4332-96C2-9F35261005BC}" type="sibTrans" cxnId="{9DD0A844-3D6C-4CCB-9ED2-B820908A92DB}">
      <dgm:prSet/>
      <dgm:spPr/>
      <dgm:t>
        <a:bodyPr/>
        <a:lstStyle/>
        <a:p>
          <a:pPr rtl="1"/>
          <a:endParaRPr lang="ar-IQ"/>
        </a:p>
      </dgm:t>
    </dgm:pt>
    <dgm:pt modelId="{90EE95CF-E221-430B-AB5E-0D94483BB45E}" type="pres">
      <dgm:prSet presAssocID="{5F14FD31-ECB1-4B9D-AC58-6F7ABF10DED8}" presName="compositeShape" presStyleCnt="0">
        <dgm:presLayoutVars>
          <dgm:chMax val="7"/>
          <dgm:dir/>
          <dgm:resizeHandles val="exact"/>
        </dgm:presLayoutVars>
      </dgm:prSet>
      <dgm:spPr/>
      <dgm:t>
        <a:bodyPr/>
        <a:lstStyle/>
        <a:p>
          <a:pPr rtl="1"/>
          <a:endParaRPr lang="ar-IQ"/>
        </a:p>
      </dgm:t>
    </dgm:pt>
    <dgm:pt modelId="{69037410-5D26-49C1-9A8B-5A6DF3FBC425}" type="pres">
      <dgm:prSet presAssocID="{4AF19D74-5519-4C59-9875-3241B242DF5D}" presName="circ1TxSh" presStyleLbl="vennNode1" presStyleIdx="0" presStyleCnt="1" custScaleX="603993" custLinFactNeighborX="-12999" custLinFactNeighborY="5076"/>
      <dgm:spPr/>
      <dgm:t>
        <a:bodyPr/>
        <a:lstStyle/>
        <a:p>
          <a:pPr rtl="1"/>
          <a:endParaRPr lang="ar-IQ"/>
        </a:p>
      </dgm:t>
    </dgm:pt>
  </dgm:ptLst>
  <dgm:cxnLst>
    <dgm:cxn modelId="{B40986C5-BD77-4E24-8ADF-6639DE317726}" type="presOf" srcId="{5F14FD31-ECB1-4B9D-AC58-6F7ABF10DED8}" destId="{90EE95CF-E221-430B-AB5E-0D94483BB45E}" srcOrd="0" destOrd="0" presId="urn:microsoft.com/office/officeart/2005/8/layout/venn1"/>
    <dgm:cxn modelId="{9DD0A844-3D6C-4CCB-9ED2-B820908A92DB}" srcId="{5F14FD31-ECB1-4B9D-AC58-6F7ABF10DED8}" destId="{4AF19D74-5519-4C59-9875-3241B242DF5D}" srcOrd="0" destOrd="0" parTransId="{4F6AF0D2-C5A2-4532-B85D-06168F51CB36}" sibTransId="{9C11B974-56F7-4332-96C2-9F35261005BC}"/>
    <dgm:cxn modelId="{A19A0617-12DF-42E1-8086-5D31D0D66A47}" type="presOf" srcId="{4AF19D74-5519-4C59-9875-3241B242DF5D}" destId="{69037410-5D26-49C1-9A8B-5A6DF3FBC425}" srcOrd="0" destOrd="0" presId="urn:microsoft.com/office/officeart/2005/8/layout/venn1"/>
    <dgm:cxn modelId="{F4B7CCBD-DE53-40FD-A651-2B1813054654}" type="presParOf" srcId="{90EE95CF-E221-430B-AB5E-0D94483BB45E}" destId="{69037410-5D26-49C1-9A8B-5A6DF3FBC425}"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7E0A0-A5CB-440D-8939-FD90C731BC49}">
      <dsp:nvSpPr>
        <dsp:cNvPr id="0" name=""/>
        <dsp:cNvSpPr/>
      </dsp:nvSpPr>
      <dsp:spPr>
        <a:xfrm>
          <a:off x="0" y="405539"/>
          <a:ext cx="8229600" cy="11787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r" defTabSz="1377950" rtl="1">
            <a:lnSpc>
              <a:spcPct val="90000"/>
            </a:lnSpc>
            <a:spcBef>
              <a:spcPct val="0"/>
            </a:spcBef>
            <a:spcAft>
              <a:spcPct val="35000"/>
            </a:spcAft>
          </a:pPr>
          <a:r>
            <a:rPr lang="ar-IQ" sz="3100" kern="1200" smtClean="0"/>
            <a:t>وقال الشاعر:</a:t>
          </a:r>
          <a:endParaRPr lang="ar-IQ" sz="3100" kern="1200"/>
        </a:p>
      </dsp:txBody>
      <dsp:txXfrm>
        <a:off x="57543" y="463082"/>
        <a:ext cx="8114514" cy="1063689"/>
      </dsp:txXfrm>
    </dsp:sp>
    <dsp:sp modelId="{4688A609-9008-4732-868F-2DDEFB35118C}">
      <dsp:nvSpPr>
        <dsp:cNvPr id="0" name=""/>
        <dsp:cNvSpPr/>
      </dsp:nvSpPr>
      <dsp:spPr>
        <a:xfrm>
          <a:off x="0" y="1673594"/>
          <a:ext cx="8229600" cy="11787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r" defTabSz="1377950" rtl="1">
            <a:lnSpc>
              <a:spcPct val="90000"/>
            </a:lnSpc>
            <a:spcBef>
              <a:spcPct val="0"/>
            </a:spcBef>
            <a:spcAft>
              <a:spcPct val="35000"/>
            </a:spcAft>
          </a:pPr>
          <a:r>
            <a:rPr lang="ar-IQ" sz="3100" b="1" kern="1200" dirty="0" smtClean="0"/>
            <a:t>أبناؤها </a:t>
          </a:r>
          <a:r>
            <a:rPr lang="ar-IQ" sz="3100" b="1" kern="1200" dirty="0" err="1" smtClean="0"/>
            <a:t>متَكَنّفون</a:t>
          </a:r>
          <a:r>
            <a:rPr lang="ar-IQ" sz="3100" b="1" kern="1200" dirty="0" smtClean="0"/>
            <a:t> أباهُمُ      </a:t>
          </a:r>
          <a:r>
            <a:rPr lang="ar-IQ" sz="3100" b="1" kern="1200" dirty="0" err="1" smtClean="0"/>
            <a:t>حَنِقُو</a:t>
          </a:r>
          <a:r>
            <a:rPr lang="ar-IQ" sz="3100" b="1" kern="1200" dirty="0" smtClean="0"/>
            <a:t> الصُّدورِ وما هُمُ أولادَهَا</a:t>
          </a:r>
          <a:endParaRPr lang="ar-IQ" sz="3100" kern="1200" dirty="0"/>
        </a:p>
      </dsp:txBody>
      <dsp:txXfrm>
        <a:off x="57543" y="1731137"/>
        <a:ext cx="8114514" cy="1063689"/>
      </dsp:txXfrm>
    </dsp:sp>
    <dsp:sp modelId="{2F64F350-4766-4283-86C2-4803133FF7D3}">
      <dsp:nvSpPr>
        <dsp:cNvPr id="0" name=""/>
        <dsp:cNvSpPr/>
      </dsp:nvSpPr>
      <dsp:spPr>
        <a:xfrm>
          <a:off x="0" y="2941649"/>
          <a:ext cx="8229600" cy="11787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r" defTabSz="1377950" rtl="1">
            <a:lnSpc>
              <a:spcPct val="90000"/>
            </a:lnSpc>
            <a:spcBef>
              <a:spcPct val="0"/>
            </a:spcBef>
            <a:spcAft>
              <a:spcPct val="35000"/>
            </a:spcAft>
          </a:pPr>
          <a:r>
            <a:rPr lang="ar-IQ" sz="3100" kern="1200" dirty="0" smtClean="0"/>
            <a:t>الشاهد فيه قوله: (</a:t>
          </a:r>
          <a:r>
            <a:rPr lang="ar-IQ" sz="3100" b="1" kern="1200" dirty="0" smtClean="0">
              <a:solidFill>
                <a:srgbClr val="FF0000"/>
              </a:solidFill>
            </a:rPr>
            <a:t>وما هم أولادها</a:t>
          </a:r>
          <a:r>
            <a:rPr lang="ar-IQ" sz="3100" kern="1200" dirty="0" smtClean="0"/>
            <a:t>) حيث أعمل (ما) النافية عمل ليس فرفع بها الاسم ونصب الخبر، وذلك لغة أهل الحجاز.</a:t>
          </a:r>
          <a:endParaRPr lang="ar-IQ" sz="3100" kern="1200" dirty="0"/>
        </a:p>
      </dsp:txBody>
      <dsp:txXfrm>
        <a:off x="57543" y="2999192"/>
        <a:ext cx="8114514" cy="10636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71977-6E53-43CE-8AB5-FA53997D9D7D}">
      <dsp:nvSpPr>
        <dsp:cNvPr id="0" name=""/>
        <dsp:cNvSpPr/>
      </dsp:nvSpPr>
      <dsp:spPr>
        <a:xfrm>
          <a:off x="1506346" y="0"/>
          <a:ext cx="5216907" cy="1800200"/>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178050" rtl="1">
            <a:lnSpc>
              <a:spcPct val="90000"/>
            </a:lnSpc>
            <a:spcBef>
              <a:spcPct val="0"/>
            </a:spcBef>
            <a:spcAft>
              <a:spcPct val="35000"/>
            </a:spcAft>
          </a:pPr>
          <a:r>
            <a:rPr lang="ar-IQ" sz="4900" kern="1200" dirty="0" smtClean="0"/>
            <a:t>المشبهات بـ (ليس)</a:t>
          </a:r>
          <a:endParaRPr lang="ar-IQ" sz="4900" kern="1200" dirty="0"/>
        </a:p>
      </dsp:txBody>
      <dsp:txXfrm>
        <a:off x="2270344" y="263633"/>
        <a:ext cx="3688911" cy="12729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E6F1B9-90A7-44A8-B081-80DB01CEC12B}">
      <dsp:nvSpPr>
        <dsp:cNvPr id="0" name=""/>
        <dsp:cNvSpPr/>
      </dsp:nvSpPr>
      <dsp:spPr>
        <a:xfrm>
          <a:off x="442390" y="2"/>
          <a:ext cx="7344819" cy="11429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2266950" rtl="1">
            <a:lnSpc>
              <a:spcPct val="90000"/>
            </a:lnSpc>
            <a:spcBef>
              <a:spcPct val="0"/>
            </a:spcBef>
            <a:spcAft>
              <a:spcPct val="35000"/>
            </a:spcAft>
          </a:pPr>
          <a:r>
            <a:rPr lang="ar-IQ" sz="5100" kern="1200" smtClean="0"/>
            <a:t>المشبهات بـ (ليس)</a:t>
          </a:r>
          <a:endParaRPr lang="ar-IQ" sz="5100" kern="1200"/>
        </a:p>
      </dsp:txBody>
      <dsp:txXfrm>
        <a:off x="1518014" y="167390"/>
        <a:ext cx="5193571" cy="8082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D2847-01B0-4517-9EDB-DC0D270B80C6}">
      <dsp:nvSpPr>
        <dsp:cNvPr id="0" name=""/>
        <dsp:cNvSpPr/>
      </dsp:nvSpPr>
      <dsp:spPr>
        <a:xfrm>
          <a:off x="10344" y="0"/>
          <a:ext cx="8208911" cy="1143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11450" rtl="1">
            <a:lnSpc>
              <a:spcPct val="90000"/>
            </a:lnSpc>
            <a:spcBef>
              <a:spcPct val="0"/>
            </a:spcBef>
            <a:spcAft>
              <a:spcPct val="35000"/>
            </a:spcAft>
          </a:pPr>
          <a:r>
            <a:rPr lang="ar-IQ" sz="6100" kern="1200" smtClean="0"/>
            <a:t>المشبهات بـ (ليس)</a:t>
          </a:r>
          <a:endParaRPr lang="ar-IQ" sz="6100" kern="1200"/>
        </a:p>
      </dsp:txBody>
      <dsp:txXfrm>
        <a:off x="1212511" y="167388"/>
        <a:ext cx="5804577" cy="8082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75152-3EB6-4BC3-97D3-4D39C396CB36}">
      <dsp:nvSpPr>
        <dsp:cNvPr id="0" name=""/>
        <dsp:cNvSpPr/>
      </dsp:nvSpPr>
      <dsp:spPr>
        <a:xfrm>
          <a:off x="1306483" y="279"/>
          <a:ext cx="5491436" cy="1142720"/>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b="1" kern="1200"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المشبهات بـ (ليس)</a:t>
          </a:r>
          <a:endParaRPr lang="ar-IQ" sz="6500" b="1" kern="1200"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sp:txBody>
      <dsp:txXfrm>
        <a:off x="1306483" y="279"/>
        <a:ext cx="5491436" cy="11427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A148A-2217-4617-A98C-5B94D2B516F1}">
      <dsp:nvSpPr>
        <dsp:cNvPr id="0" name=""/>
        <dsp:cNvSpPr/>
      </dsp:nvSpPr>
      <dsp:spPr>
        <a:xfrm>
          <a:off x="658413" y="0"/>
          <a:ext cx="6912772" cy="1143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11450" rtl="1">
            <a:lnSpc>
              <a:spcPct val="90000"/>
            </a:lnSpc>
            <a:spcBef>
              <a:spcPct val="0"/>
            </a:spcBef>
            <a:spcAft>
              <a:spcPct val="35000"/>
            </a:spcAft>
          </a:pPr>
          <a:r>
            <a:rPr lang="ar-IQ" sz="6100" kern="1200" smtClean="0"/>
            <a:t>المشبهات بـ (ليس)</a:t>
          </a:r>
          <a:endParaRPr lang="ar-IQ" sz="6100" kern="1200"/>
        </a:p>
      </dsp:txBody>
      <dsp:txXfrm>
        <a:off x="1670765" y="167388"/>
        <a:ext cx="4888068" cy="8082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87A8E-45BF-4881-80ED-C8466F0E9FFF}">
      <dsp:nvSpPr>
        <dsp:cNvPr id="0" name=""/>
        <dsp:cNvSpPr/>
      </dsp:nvSpPr>
      <dsp:spPr>
        <a:xfrm>
          <a:off x="0" y="0"/>
          <a:ext cx="1143000" cy="1143000"/>
        </a:xfrm>
        <a:prstGeom prst="pie">
          <a:avLst>
            <a:gd name="adj1" fmla="val 5400000"/>
            <a:gd name="adj2" fmla="val 162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26E440F-D290-427A-A4C6-2B4EFD75D0E5}">
      <dsp:nvSpPr>
        <dsp:cNvPr id="0" name=""/>
        <dsp:cNvSpPr/>
      </dsp:nvSpPr>
      <dsp:spPr>
        <a:xfrm>
          <a:off x="571500" y="0"/>
          <a:ext cx="7658100" cy="1143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0" tIns="209550" rIns="209550" bIns="209550" numCol="1" spcCol="1270" anchor="ctr" anchorCtr="0">
          <a:noAutofit/>
        </a:bodyPr>
        <a:lstStyle/>
        <a:p>
          <a:pPr lvl="0" algn="ctr" defTabSz="2444750" rtl="1">
            <a:lnSpc>
              <a:spcPct val="90000"/>
            </a:lnSpc>
            <a:spcBef>
              <a:spcPct val="0"/>
            </a:spcBef>
            <a:spcAft>
              <a:spcPct val="35000"/>
            </a:spcAft>
          </a:pPr>
          <a:r>
            <a:rPr lang="ar-IQ" sz="5500" kern="1200" smtClean="0"/>
            <a:t>المشبهات بـ (ليس)</a:t>
          </a:r>
          <a:endParaRPr lang="ar-IQ" sz="5500" kern="1200"/>
        </a:p>
      </dsp:txBody>
      <dsp:txXfrm>
        <a:off x="571500" y="0"/>
        <a:ext cx="7658100" cy="1143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37410-5D26-49C1-9A8B-5A6DF3FBC425}">
      <dsp:nvSpPr>
        <dsp:cNvPr id="0" name=""/>
        <dsp:cNvSpPr/>
      </dsp:nvSpPr>
      <dsp:spPr>
        <a:xfrm>
          <a:off x="514401" y="0"/>
          <a:ext cx="6903639" cy="1143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11450" rtl="1">
            <a:lnSpc>
              <a:spcPct val="90000"/>
            </a:lnSpc>
            <a:spcBef>
              <a:spcPct val="0"/>
            </a:spcBef>
            <a:spcAft>
              <a:spcPct val="35000"/>
            </a:spcAft>
          </a:pPr>
          <a:r>
            <a:rPr lang="ar-IQ" sz="6100" kern="1200" smtClean="0"/>
            <a:t>المشبهات بـ (ليس)</a:t>
          </a:r>
          <a:endParaRPr lang="ar-IQ" sz="6100" kern="1200"/>
        </a:p>
      </dsp:txBody>
      <dsp:txXfrm>
        <a:off x="1525416" y="167388"/>
        <a:ext cx="4881609" cy="8082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EA21F1C-7935-4FB6-8BD3-C92134F6B387}" type="datetimeFigureOut">
              <a:rPr lang="ar-IQ" smtClean="0"/>
              <a:t>21/10/1443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105BCD4-E5D8-47DD-A1C8-8131FD00FD3B}" type="slidenum">
              <a:rPr lang="ar-IQ" smtClean="0"/>
              <a:t>‹#›</a:t>
            </a:fld>
            <a:endParaRPr lang="ar-IQ"/>
          </a:p>
        </p:txBody>
      </p:sp>
    </p:spTree>
    <p:extLst>
      <p:ext uri="{BB962C8B-B14F-4D97-AF65-F5344CB8AC3E}">
        <p14:creationId xmlns:p14="http://schemas.microsoft.com/office/powerpoint/2010/main" val="25597983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B105BCD4-E5D8-47DD-A1C8-8131FD00FD3B}" type="slidenum">
              <a:rPr lang="ar-IQ" smtClean="0"/>
              <a:t>4</a:t>
            </a:fld>
            <a:endParaRPr lang="ar-IQ"/>
          </a:p>
        </p:txBody>
      </p:sp>
    </p:spTree>
    <p:extLst>
      <p:ext uri="{BB962C8B-B14F-4D97-AF65-F5344CB8AC3E}">
        <p14:creationId xmlns:p14="http://schemas.microsoft.com/office/powerpoint/2010/main" val="3447036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214865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287185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1101449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2978316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1238436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41331E4-3DE8-4D24-9618-B684FE9F803D}" type="datetimeFigureOut">
              <a:rPr lang="ar-IQ" smtClean="0"/>
              <a:t>21/10/1443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173950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41331E4-3DE8-4D24-9618-B684FE9F803D}" type="datetimeFigureOut">
              <a:rPr lang="ar-IQ" smtClean="0"/>
              <a:t>21/10/1443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363045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41331E4-3DE8-4D24-9618-B684FE9F803D}" type="datetimeFigureOut">
              <a:rPr lang="ar-IQ" smtClean="0"/>
              <a:t>21/10/1443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283786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41331E4-3DE8-4D24-9618-B684FE9F803D}" type="datetimeFigureOut">
              <a:rPr lang="ar-IQ" smtClean="0"/>
              <a:t>21/10/1443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345573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1331E4-3DE8-4D24-9618-B684FE9F803D}" type="datetimeFigureOut">
              <a:rPr lang="ar-IQ" smtClean="0"/>
              <a:t>21/10/1443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2857314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41331E4-3DE8-4D24-9618-B684FE9F803D}" type="datetimeFigureOut">
              <a:rPr lang="ar-IQ" smtClean="0"/>
              <a:t>21/10/1443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DB3DC7-3AFE-4AA7-9EF7-FA35B41EC793}" type="slidenum">
              <a:rPr lang="ar-IQ" smtClean="0"/>
              <a:t>‹#›</a:t>
            </a:fld>
            <a:endParaRPr lang="ar-IQ"/>
          </a:p>
        </p:txBody>
      </p:sp>
    </p:spTree>
    <p:extLst>
      <p:ext uri="{BB962C8B-B14F-4D97-AF65-F5344CB8AC3E}">
        <p14:creationId xmlns:p14="http://schemas.microsoft.com/office/powerpoint/2010/main" val="876772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41331E4-3DE8-4D24-9618-B684FE9F803D}" type="datetimeFigureOut">
              <a:rPr lang="ar-IQ" smtClean="0"/>
              <a:t>21/10/1443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DB3DC7-3AFE-4AA7-9EF7-FA35B41EC793}" type="slidenum">
              <a:rPr lang="ar-IQ" smtClean="0"/>
              <a:t>‹#›</a:t>
            </a:fld>
            <a:endParaRPr lang="ar-IQ"/>
          </a:p>
        </p:txBody>
      </p:sp>
    </p:spTree>
    <p:extLst>
      <p:ext uri="{BB962C8B-B14F-4D97-AF65-F5344CB8AC3E}">
        <p14:creationId xmlns:p14="http://schemas.microsoft.com/office/powerpoint/2010/main" val="3489676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1656183"/>
          </a:xfrm>
          <a:solidFill>
            <a:srgbClr val="FFFF00"/>
          </a:solidFill>
        </p:spPr>
        <p:txBody>
          <a:bodyPr>
            <a:normAutofit/>
          </a:bodyPr>
          <a:lstStyle/>
          <a:p>
            <a:r>
              <a:rPr lang="ar-IQ" b="1" dirty="0"/>
              <a:t>بسم الله الرحمن </a:t>
            </a:r>
            <a:r>
              <a:rPr lang="ar-IQ" b="1" dirty="0" smtClean="0"/>
              <a:t>الرحيم</a:t>
            </a:r>
            <a:r>
              <a:rPr lang="en-US" dirty="0"/>
              <a:t/>
            </a:r>
            <a:br>
              <a:rPr lang="en-US" dirty="0"/>
            </a:br>
            <a:r>
              <a:rPr lang="ar-IQ" sz="3200" b="1" dirty="0">
                <a:solidFill>
                  <a:srgbClr val="FF0000"/>
                </a:solidFill>
              </a:rPr>
              <a:t>المشبهات بـ (ليس) 1</a:t>
            </a:r>
            <a:endParaRPr lang="en-US" sz="3200" dirty="0">
              <a:solidFill>
                <a:srgbClr val="FF0000"/>
              </a:solidFill>
            </a:endParaRPr>
          </a:p>
        </p:txBody>
      </p:sp>
      <p:sp>
        <p:nvSpPr>
          <p:cNvPr id="3" name="عنوان فرعي 2"/>
          <p:cNvSpPr>
            <a:spLocks noGrp="1"/>
          </p:cNvSpPr>
          <p:nvPr>
            <p:ph type="subTitle" idx="1"/>
          </p:nvPr>
        </p:nvSpPr>
        <p:spPr>
          <a:xfrm>
            <a:off x="179512" y="1916832"/>
            <a:ext cx="8784976" cy="4941168"/>
          </a:xfrm>
        </p:spPr>
        <p:txBody>
          <a:bodyPr/>
          <a:lstStyle/>
          <a:p>
            <a:pPr algn="r"/>
            <a:r>
              <a:rPr lang="ar-IQ" dirty="0">
                <a:solidFill>
                  <a:schemeClr val="tx1"/>
                </a:solidFill>
              </a:rPr>
              <a:t>هي أحرف نفي تعمل عمل (ليس) في رفع الاسم ونصب الخبر، وتؤدي معناها، ولذا عدت من أخوات (ليس) وهي أربعة</a:t>
            </a:r>
            <a:r>
              <a:rPr lang="ar-IQ" b="1" dirty="0">
                <a:solidFill>
                  <a:srgbClr val="FF0000"/>
                </a:solidFill>
                <a:effectLst>
                  <a:outerShdw blurRad="38100" dist="38100" dir="2700000" algn="tl">
                    <a:srgbClr val="000000">
                      <a:alpha val="43137"/>
                    </a:srgbClr>
                  </a:outerShdw>
                </a:effectLst>
              </a:rPr>
              <a:t>( </a:t>
            </a:r>
            <a:r>
              <a:rPr lang="ar-IQ" b="1" dirty="0" err="1">
                <a:solidFill>
                  <a:srgbClr val="FF0000"/>
                </a:solidFill>
                <a:effectLst>
                  <a:outerShdw blurRad="38100" dist="38100" dir="2700000" algn="tl">
                    <a:srgbClr val="000000">
                      <a:alpha val="43137"/>
                    </a:srgbClr>
                  </a:outerShdw>
                </a:effectLst>
              </a:rPr>
              <a:t>ما،ولا</a:t>
            </a:r>
            <a:r>
              <a:rPr lang="ar-IQ" b="1" dirty="0">
                <a:solidFill>
                  <a:srgbClr val="FF0000"/>
                </a:solidFill>
                <a:effectLst>
                  <a:outerShdw blurRad="38100" dist="38100" dir="2700000" algn="tl">
                    <a:srgbClr val="000000">
                      <a:alpha val="43137"/>
                    </a:srgbClr>
                  </a:outerShdw>
                </a:effectLst>
              </a:rPr>
              <a:t>، و لات، وإن)</a:t>
            </a:r>
            <a:r>
              <a:rPr lang="ar-IQ" dirty="0">
                <a:solidFill>
                  <a:srgbClr val="FF0000"/>
                </a:solidFill>
                <a:effectLst>
                  <a:outerShdw blurRad="38100" dist="38100" dir="2700000" algn="tl">
                    <a:srgbClr val="000000">
                      <a:alpha val="43137"/>
                    </a:srgbClr>
                  </a:outerShdw>
                </a:effectLst>
              </a:rPr>
              <a:t>.</a:t>
            </a:r>
            <a:endParaRPr lang="en-US" dirty="0">
              <a:solidFill>
                <a:srgbClr val="FF0000"/>
              </a:solidFill>
              <a:effectLst>
                <a:outerShdw blurRad="38100" dist="38100" dir="2700000" algn="tl">
                  <a:srgbClr val="000000">
                    <a:alpha val="43137"/>
                  </a:srgbClr>
                </a:outerShdw>
              </a:effectLst>
            </a:endParaRPr>
          </a:p>
          <a:p>
            <a:pPr algn="r"/>
            <a:r>
              <a:rPr lang="ar-IQ" dirty="0">
                <a:solidFill>
                  <a:schemeClr val="tx1"/>
                </a:solidFill>
              </a:rPr>
              <a:t>1ـ</a:t>
            </a:r>
            <a:r>
              <a:rPr lang="ar-IQ" sz="4400" dirty="0">
                <a:solidFill>
                  <a:srgbClr val="FF0000"/>
                </a:solidFill>
              </a:rPr>
              <a:t> </a:t>
            </a:r>
            <a:r>
              <a:rPr lang="ar-IQ" sz="4400" b="1" dirty="0">
                <a:solidFill>
                  <a:srgbClr val="FF0000"/>
                </a:solidFill>
              </a:rPr>
              <a:t>ما</a:t>
            </a:r>
            <a:r>
              <a:rPr lang="ar-IQ" sz="4400" dirty="0">
                <a:solidFill>
                  <a:srgbClr val="FF0000"/>
                </a:solidFill>
              </a:rPr>
              <a:t> </a:t>
            </a:r>
            <a:r>
              <a:rPr lang="ar-IQ" dirty="0">
                <a:solidFill>
                  <a:schemeClr val="tx1"/>
                </a:solidFill>
              </a:rPr>
              <a:t>المشبهة بـ (ليس): فبعض العرب كالحجازيين يعملها وبعض أخر وهم بنو تميم يُهمله، وهي تفيد عند الفريقين نفي المعنى عن الخبر في الزمن الحالي عند الإطلاق، تقول: ما الشجاع خوافا، أو ما الشجاع خوافٌ ، بالإعمال والإهمال. والأفضل الإعمال لأنه ما جاء في </a:t>
            </a:r>
            <a:r>
              <a:rPr lang="ar-IQ" b="1" dirty="0">
                <a:solidFill>
                  <a:srgbClr val="FF0000"/>
                </a:solidFill>
              </a:rPr>
              <a:t>القرآن الكريم</a:t>
            </a:r>
            <a:r>
              <a:rPr lang="ar-IQ" dirty="0">
                <a:solidFill>
                  <a:schemeClr val="tx1"/>
                </a:solidFill>
              </a:rPr>
              <a:t>، كقوله تعالى: </a:t>
            </a:r>
            <a:r>
              <a:rPr lang="ar-IQ" b="1" dirty="0">
                <a:solidFill>
                  <a:srgbClr val="FF0000"/>
                </a:solidFill>
              </a:rPr>
              <a:t>(( ما هُن أمهاتِهم))</a:t>
            </a:r>
            <a:r>
              <a:rPr lang="ar-IQ" b="1" dirty="0">
                <a:solidFill>
                  <a:schemeClr val="tx1"/>
                </a:solidFill>
              </a:rPr>
              <a:t>، </a:t>
            </a:r>
            <a:r>
              <a:rPr lang="ar-IQ" dirty="0">
                <a:solidFill>
                  <a:schemeClr val="tx1"/>
                </a:solidFill>
              </a:rPr>
              <a:t>وقوله تعالى</a:t>
            </a:r>
            <a:r>
              <a:rPr lang="ar-IQ" b="1" dirty="0">
                <a:solidFill>
                  <a:srgbClr val="FF0000"/>
                </a:solidFill>
              </a:rPr>
              <a:t>:((ما هذا بشرا))</a:t>
            </a:r>
            <a:r>
              <a:rPr lang="ar-IQ" dirty="0">
                <a:solidFill>
                  <a:srgbClr val="FF0000"/>
                </a:solidFill>
              </a:rPr>
              <a:t>، </a:t>
            </a:r>
          </a:p>
        </p:txBody>
      </p:sp>
    </p:spTree>
    <p:extLst>
      <p:ext uri="{BB962C8B-B14F-4D97-AF65-F5344CB8AC3E}">
        <p14:creationId xmlns:p14="http://schemas.microsoft.com/office/powerpoint/2010/main" val="1634182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val="3826447465"/>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pPr marL="0" indent="0">
              <a:buNone/>
            </a:pPr>
            <a:r>
              <a:rPr lang="ar-IQ" b="1" dirty="0">
                <a:solidFill>
                  <a:srgbClr val="FF0000"/>
                </a:solidFill>
                <a:effectLst>
                  <a:outerShdw blurRad="38100" dist="38100" dir="2700000" algn="tl">
                    <a:srgbClr val="000000">
                      <a:alpha val="43137"/>
                    </a:srgbClr>
                  </a:outerShdw>
                </a:effectLst>
              </a:rPr>
              <a:t>الإعراب:</a:t>
            </a:r>
            <a:endParaRPr lang="en-US" b="1" dirty="0">
              <a:solidFill>
                <a:srgbClr val="FF0000"/>
              </a:solidFill>
              <a:effectLst>
                <a:outerShdw blurRad="38100" dist="38100" dir="2700000" algn="tl">
                  <a:srgbClr val="000000">
                    <a:alpha val="43137"/>
                  </a:srgbClr>
                </a:outerShdw>
              </a:effectLst>
            </a:endParaRPr>
          </a:p>
          <a:p>
            <a:pPr marL="0" indent="0">
              <a:buNone/>
            </a:pPr>
            <a:r>
              <a:rPr lang="ar-IQ" sz="3600" b="1" dirty="0">
                <a:solidFill>
                  <a:srgbClr val="FF0000"/>
                </a:solidFill>
                <a:effectLst>
                  <a:outerShdw blurRad="38100" dist="38100" dir="2700000" algn="tl">
                    <a:srgbClr val="000000">
                      <a:alpha val="43137"/>
                    </a:srgbClr>
                  </a:outerShdw>
                </a:effectLst>
              </a:rPr>
              <a:t>لات: </a:t>
            </a:r>
            <a:r>
              <a:rPr lang="ar-IQ" dirty="0"/>
              <a:t>نافية عاملة عمل ليس مبني على الفتح لا محل له من الإعراب واسمه محذوف تقديره الحين أي (و لات الحين حين مناص)</a:t>
            </a:r>
            <a:endParaRPr lang="en-US" dirty="0"/>
          </a:p>
          <a:p>
            <a:pPr marL="0" indent="0">
              <a:buNone/>
            </a:pPr>
            <a:r>
              <a:rPr lang="ar-IQ" b="1" dirty="0">
                <a:solidFill>
                  <a:srgbClr val="FF0000"/>
                </a:solidFill>
                <a:effectLst>
                  <a:outerShdw blurRad="38100" dist="38100" dir="2700000" algn="tl">
                    <a:srgbClr val="000000">
                      <a:alpha val="43137"/>
                    </a:srgbClr>
                  </a:outerShdw>
                </a:effectLst>
              </a:rPr>
              <a:t>حين: </a:t>
            </a:r>
            <a:r>
              <a:rPr lang="ar-IQ" dirty="0"/>
              <a:t>(خبر) لات منصوب وعلامة نصبه الفتحة الظاهرة وهو مضاف  </a:t>
            </a:r>
            <a:endParaRPr lang="en-US" dirty="0"/>
          </a:p>
          <a:p>
            <a:pPr marL="0" indent="0">
              <a:buNone/>
            </a:pPr>
            <a:r>
              <a:rPr lang="ar-IQ" b="1" dirty="0" smtClean="0">
                <a:solidFill>
                  <a:srgbClr val="FF0000"/>
                </a:solidFill>
                <a:effectLst>
                  <a:outerShdw blurRad="38100" dist="38100" dir="2700000" algn="tl">
                    <a:srgbClr val="000000">
                      <a:alpha val="43137"/>
                    </a:srgbClr>
                  </a:outerShdw>
                </a:effectLst>
              </a:rPr>
              <a:t>مناص</a:t>
            </a:r>
            <a:r>
              <a:rPr lang="ar-IQ" dirty="0" smtClean="0"/>
              <a:t> </a:t>
            </a:r>
            <a:r>
              <a:rPr lang="ar-IQ" dirty="0"/>
              <a:t>مضاف إليه مجرور.</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3988410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ar-IQ" dirty="0" smtClean="0"/>
              <a:t>المشبهات بـ( ليس)</a:t>
            </a:r>
            <a:endParaRPr lang="ar-IQ" dirty="0"/>
          </a:p>
        </p:txBody>
      </p:sp>
      <p:sp>
        <p:nvSpPr>
          <p:cNvPr id="3" name="عنصر نائب للمحتوى 2"/>
          <p:cNvSpPr>
            <a:spLocks noGrp="1"/>
          </p:cNvSpPr>
          <p:nvPr>
            <p:ph idx="1"/>
          </p:nvPr>
        </p:nvSpPr>
        <p:spPr/>
        <p:txBody>
          <a:bodyPr>
            <a:normAutofit lnSpcReduction="10000"/>
          </a:bodyPr>
          <a:lstStyle/>
          <a:p>
            <a:pPr marL="0" indent="0">
              <a:buNone/>
            </a:pPr>
            <a:r>
              <a:rPr lang="ar-IQ" dirty="0"/>
              <a:t>ومنه قول الشاعر :</a:t>
            </a:r>
            <a:endParaRPr lang="en-US" dirty="0"/>
          </a:p>
          <a:p>
            <a:pPr marL="0" indent="0" algn="ctr">
              <a:buNone/>
            </a:pPr>
            <a:r>
              <a:rPr lang="ar-IQ" b="1" dirty="0">
                <a:solidFill>
                  <a:srgbClr val="FF0000"/>
                </a:solidFill>
                <a:effectLst>
                  <a:outerShdw blurRad="38100" dist="38100" dir="2700000" algn="tl">
                    <a:srgbClr val="000000">
                      <a:alpha val="43137"/>
                    </a:srgbClr>
                  </a:outerShdw>
                </a:effectLst>
              </a:rPr>
              <a:t>ندم َ البغاة ُ ولاتَ ساعة مندمِ    والبغيُّ مرتعُ </a:t>
            </a:r>
            <a:r>
              <a:rPr lang="ar-IQ" b="1" dirty="0" err="1">
                <a:solidFill>
                  <a:srgbClr val="FF0000"/>
                </a:solidFill>
                <a:effectLst>
                  <a:outerShdw blurRad="38100" dist="38100" dir="2700000" algn="tl">
                    <a:srgbClr val="000000">
                      <a:alpha val="43137"/>
                    </a:srgbClr>
                  </a:outerShdw>
                </a:effectLst>
              </a:rPr>
              <a:t>مُبْتَغِيهِ</a:t>
            </a:r>
            <a:r>
              <a:rPr lang="ar-IQ" b="1" dirty="0">
                <a:solidFill>
                  <a:srgbClr val="FF0000"/>
                </a:solidFill>
                <a:effectLst>
                  <a:outerShdw blurRad="38100" dist="38100" dir="2700000" algn="tl">
                    <a:srgbClr val="000000">
                      <a:alpha val="43137"/>
                    </a:srgbClr>
                  </a:outerShdw>
                </a:effectLst>
              </a:rPr>
              <a:t> وَخِيمُ</a:t>
            </a:r>
            <a:endParaRPr lang="en-US" dirty="0">
              <a:solidFill>
                <a:srgbClr val="FF0000"/>
              </a:solidFill>
              <a:effectLst>
                <a:outerShdw blurRad="38100" dist="38100" dir="2700000" algn="tl">
                  <a:srgbClr val="000000">
                    <a:alpha val="43137"/>
                  </a:srgbClr>
                </a:outerShdw>
              </a:effectLst>
            </a:endParaRPr>
          </a:p>
          <a:p>
            <a:pPr marL="0" indent="0">
              <a:buNone/>
            </a:pPr>
            <a:r>
              <a:rPr lang="ar-IQ" dirty="0"/>
              <a:t>الشاهد فيه قوله: (و لات  ساعة مندم) حيث أعمل (لات) في لفظ (ساعة) وهي بمعنى الحين.</a:t>
            </a:r>
            <a:endParaRPr lang="en-US" dirty="0"/>
          </a:p>
          <a:p>
            <a:pPr marL="0" indent="0">
              <a:buNone/>
            </a:pPr>
            <a:r>
              <a:rPr lang="ar-IQ" b="1" dirty="0">
                <a:solidFill>
                  <a:srgbClr val="00B050"/>
                </a:solidFill>
                <a:effectLst>
                  <a:outerShdw blurRad="38100" dist="38100" dir="2700000" algn="tl">
                    <a:srgbClr val="000000">
                      <a:alpha val="43137"/>
                    </a:srgbClr>
                  </a:outerShdw>
                </a:effectLst>
              </a:rPr>
              <a:t>الإعراب لموضع الشاهد</a:t>
            </a:r>
            <a:r>
              <a:rPr lang="ar-IQ" dirty="0"/>
              <a:t>:</a:t>
            </a:r>
            <a:endParaRPr lang="en-US" dirty="0"/>
          </a:p>
          <a:p>
            <a:pPr marL="0" indent="0">
              <a:buNone/>
            </a:pPr>
            <a:r>
              <a:rPr lang="ar-IQ" dirty="0">
                <a:solidFill>
                  <a:srgbClr val="00B050"/>
                </a:solidFill>
              </a:rPr>
              <a:t>لات ساعة مندم</a:t>
            </a:r>
            <a:endParaRPr lang="en-US" dirty="0">
              <a:solidFill>
                <a:srgbClr val="00B050"/>
              </a:solidFill>
            </a:endParaRPr>
          </a:p>
          <a:p>
            <a:pPr marL="0" indent="0">
              <a:buNone/>
            </a:pPr>
            <a:r>
              <a:rPr lang="ar-IQ" dirty="0">
                <a:solidFill>
                  <a:srgbClr val="FF0000"/>
                </a:solidFill>
              </a:rPr>
              <a:t>لات </a:t>
            </a:r>
            <a:r>
              <a:rPr lang="ar-IQ" dirty="0"/>
              <a:t>: نافية عاملة عمل (ليس)ن واسمها محذوف </a:t>
            </a:r>
            <a:endParaRPr lang="en-US" dirty="0"/>
          </a:p>
          <a:p>
            <a:pPr marL="0" indent="0">
              <a:buNone/>
            </a:pPr>
            <a:r>
              <a:rPr lang="ar-IQ" dirty="0">
                <a:solidFill>
                  <a:srgbClr val="FF0000"/>
                </a:solidFill>
              </a:rPr>
              <a:t>ساعة</a:t>
            </a:r>
            <a:r>
              <a:rPr lang="ar-IQ" dirty="0"/>
              <a:t> : خبرها منصوب</a:t>
            </a:r>
            <a:endParaRPr lang="en-US" dirty="0"/>
          </a:p>
        </p:txBody>
      </p:sp>
    </p:spTree>
    <p:extLst>
      <p:ext uri="{BB962C8B-B14F-4D97-AF65-F5344CB8AC3E}">
        <p14:creationId xmlns:p14="http://schemas.microsoft.com/office/powerpoint/2010/main" val="360334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IQ" dirty="0" smtClean="0">
                <a:solidFill>
                  <a:srgbClr val="FF0000"/>
                </a:solidFill>
              </a:rPr>
              <a:t>المشبهات بـ (ليس)</a:t>
            </a:r>
            <a:endParaRPr lang="ar-IQ"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06483331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025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a:solidFill>
            <a:srgbClr val="92D050"/>
          </a:solidFill>
        </p:spPr>
        <p:txBody>
          <a:bodyPr/>
          <a:lstStyle/>
          <a:p>
            <a:r>
              <a:rPr lang="ar-IQ" dirty="0" smtClean="0">
                <a:solidFill>
                  <a:srgbClr val="FF0000"/>
                </a:solidFill>
              </a:rPr>
              <a:t>المشبهات بـ (ليس)</a:t>
            </a:r>
            <a:endParaRPr lang="ar-IQ" dirty="0">
              <a:solidFill>
                <a:srgbClr val="FF0000"/>
              </a:solidFill>
            </a:endParaRPr>
          </a:p>
        </p:txBody>
      </p:sp>
      <p:sp>
        <p:nvSpPr>
          <p:cNvPr id="3" name="عنصر نائب للمحتوى 2"/>
          <p:cNvSpPr>
            <a:spLocks noGrp="1"/>
          </p:cNvSpPr>
          <p:nvPr>
            <p:ph idx="1"/>
          </p:nvPr>
        </p:nvSpPr>
        <p:spPr>
          <a:xfrm>
            <a:off x="457200" y="1268760"/>
            <a:ext cx="8229600" cy="4857403"/>
          </a:xfrm>
        </p:spPr>
        <p:txBody>
          <a:bodyPr>
            <a:normAutofit fontScale="85000" lnSpcReduction="10000"/>
          </a:bodyPr>
          <a:lstStyle/>
          <a:p>
            <a:pPr marL="0" indent="0">
              <a:buNone/>
            </a:pPr>
            <a:r>
              <a:rPr lang="ar-IQ" dirty="0" smtClean="0"/>
              <a:t>    </a:t>
            </a:r>
          </a:p>
          <a:p>
            <a:pPr marL="0" indent="0">
              <a:buNone/>
            </a:pPr>
            <a:r>
              <a:rPr lang="ar-IQ" dirty="0"/>
              <a:t> </a:t>
            </a:r>
            <a:r>
              <a:rPr lang="ar-IQ" dirty="0" smtClean="0"/>
              <a:t>   وتشتهر </a:t>
            </a:r>
            <a:r>
              <a:rPr lang="ar-IQ" dirty="0"/>
              <a:t>العاملة باسم </a:t>
            </a:r>
            <a:r>
              <a:rPr lang="ar-IQ" b="1" dirty="0">
                <a:solidFill>
                  <a:srgbClr val="FF0000"/>
                </a:solidFill>
              </a:rPr>
              <a:t>(ما) الحجازية</a:t>
            </a:r>
            <a:r>
              <a:rPr lang="ar-IQ" dirty="0">
                <a:solidFill>
                  <a:srgbClr val="FF0000"/>
                </a:solidFill>
              </a:rPr>
              <a:t> </a:t>
            </a:r>
            <a:r>
              <a:rPr lang="ar-IQ" dirty="0"/>
              <a:t>، ويشترط لإعمالها </a:t>
            </a:r>
            <a:r>
              <a:rPr lang="ar-IQ" dirty="0" smtClean="0"/>
              <a:t>أربعة</a:t>
            </a:r>
            <a:r>
              <a:rPr lang="ar-IQ" dirty="0" smtClean="0"/>
              <a:t> </a:t>
            </a:r>
            <a:r>
              <a:rPr lang="ar-IQ" dirty="0"/>
              <a:t>شروط مجتمعة:</a:t>
            </a:r>
            <a:endParaRPr lang="en-US" dirty="0"/>
          </a:p>
          <a:p>
            <a:pPr marL="0" indent="0">
              <a:buNone/>
            </a:pPr>
            <a:r>
              <a:rPr lang="ar-IQ" dirty="0"/>
              <a:t>1ـ ألّا يزاد بعدها (إن) ، فإن زيدت بطل عملها، نحو : (( ما إن زيدٌ قائم)) برفع قائم ، ولا يجوز نصبه .</a:t>
            </a:r>
            <a:endParaRPr lang="en-US" dirty="0"/>
          </a:p>
          <a:p>
            <a:pPr marL="0" indent="0">
              <a:buNone/>
            </a:pPr>
            <a:r>
              <a:rPr lang="ar-IQ" dirty="0"/>
              <a:t>2ـ ألّا ينتقض النفي بـ (إلا) ، نحو، (( ما زيد إلا قائم) وكقوله </a:t>
            </a:r>
            <a:r>
              <a:rPr lang="ar-IQ" dirty="0" smtClean="0"/>
              <a:t>تعالــــــى</a:t>
            </a:r>
            <a:r>
              <a:rPr lang="ar-IQ" dirty="0"/>
              <a:t>: </a:t>
            </a:r>
            <a:r>
              <a:rPr lang="ar-IQ" dirty="0">
                <a:solidFill>
                  <a:srgbClr val="FF0000"/>
                </a:solidFill>
              </a:rPr>
              <a:t>((</a:t>
            </a:r>
            <a:r>
              <a:rPr lang="ar-IQ" dirty="0"/>
              <a:t> </a:t>
            </a:r>
            <a:r>
              <a:rPr lang="ar-IQ" sz="3500" b="1" dirty="0">
                <a:solidFill>
                  <a:srgbClr val="FF0000"/>
                </a:solidFill>
              </a:rPr>
              <a:t>وما محمدٌ إلا رسولٌ</a:t>
            </a:r>
            <a:r>
              <a:rPr lang="ar-IQ" dirty="0">
                <a:solidFill>
                  <a:srgbClr val="FF0000"/>
                </a:solidFill>
              </a:rPr>
              <a:t>))</a:t>
            </a:r>
            <a:r>
              <a:rPr lang="ar-IQ" dirty="0"/>
              <a:t>، وقوله تعالى: </a:t>
            </a:r>
            <a:r>
              <a:rPr lang="ar-IQ" dirty="0">
                <a:solidFill>
                  <a:srgbClr val="FF0000"/>
                </a:solidFill>
              </a:rPr>
              <a:t>((</a:t>
            </a:r>
            <a:r>
              <a:rPr lang="ar-IQ" dirty="0"/>
              <a:t> </a:t>
            </a:r>
            <a:r>
              <a:rPr lang="ar-IQ" b="1" dirty="0">
                <a:solidFill>
                  <a:srgbClr val="FF0000"/>
                </a:solidFill>
              </a:rPr>
              <a:t>وما أمرُنا إلا واحدةٌ))، </a:t>
            </a:r>
            <a:r>
              <a:rPr lang="ar-IQ" dirty="0"/>
              <a:t>وقوله تعالى : </a:t>
            </a:r>
            <a:r>
              <a:rPr lang="ar-IQ" b="1" dirty="0">
                <a:solidFill>
                  <a:srgbClr val="FF0000"/>
                </a:solidFill>
              </a:rPr>
              <a:t>(( ما أنتم إلا بشرٌ مثلنا))، </a:t>
            </a:r>
            <a:r>
              <a:rPr lang="ar-IQ" dirty="0"/>
              <a:t>وقوله تعالى: </a:t>
            </a:r>
            <a:r>
              <a:rPr lang="ar-IQ" b="1" dirty="0" smtClean="0">
                <a:solidFill>
                  <a:srgbClr val="FF0000"/>
                </a:solidFill>
                <a:effectLst>
                  <a:outerShdw blurRad="38100" dist="38100" dir="2700000" algn="tl">
                    <a:srgbClr val="000000">
                      <a:alpha val="43137"/>
                    </a:srgbClr>
                  </a:outerShdw>
                </a:effectLst>
              </a:rPr>
              <a:t>(وما </a:t>
            </a:r>
            <a:r>
              <a:rPr lang="ar-IQ" b="1" dirty="0">
                <a:solidFill>
                  <a:srgbClr val="FF0000"/>
                </a:solidFill>
                <a:effectLst>
                  <a:outerShdw blurRad="38100" dist="38100" dir="2700000" algn="tl">
                    <a:srgbClr val="000000">
                      <a:alpha val="43137"/>
                    </a:srgbClr>
                  </a:outerShdw>
                </a:effectLst>
              </a:rPr>
              <a:t>أنا إلا نذيرٌ)).</a:t>
            </a:r>
            <a:endParaRPr lang="en-US" b="1" dirty="0">
              <a:solidFill>
                <a:srgbClr val="FF0000"/>
              </a:solidFill>
              <a:effectLst>
                <a:outerShdw blurRad="38100" dist="38100" dir="2700000" algn="tl">
                  <a:srgbClr val="000000">
                    <a:alpha val="43137"/>
                  </a:srgbClr>
                </a:outerShdw>
              </a:effectLst>
            </a:endParaRPr>
          </a:p>
          <a:p>
            <a:pPr marL="0" indent="0">
              <a:buNone/>
            </a:pPr>
            <a:r>
              <a:rPr lang="ar-IQ" dirty="0"/>
              <a:t>3ـ ألّا يتقدم خبرها على اسمها وهو غير ظرف ولا جار ومجرور ؛ فإن تقدم وجب رفعه، نحو : (( ما قائم زيد)) ؛ ولا تقول: (( ما قائما زيد))</a:t>
            </a:r>
            <a:r>
              <a:rPr lang="ar-IQ" sz="4200" b="1" dirty="0">
                <a:solidFill>
                  <a:srgbClr val="FF0000"/>
                </a:solidFill>
              </a:rPr>
              <a:t>*</a:t>
            </a:r>
            <a:r>
              <a:rPr lang="ar-IQ" dirty="0"/>
              <a:t>.</a:t>
            </a:r>
            <a:endParaRPr lang="en-US" dirty="0"/>
          </a:p>
          <a:p>
            <a:endParaRPr lang="ar-IQ" dirty="0"/>
          </a:p>
        </p:txBody>
      </p:sp>
    </p:spTree>
    <p:extLst>
      <p:ext uri="{BB962C8B-B14F-4D97-AF65-F5344CB8AC3E}">
        <p14:creationId xmlns:p14="http://schemas.microsoft.com/office/powerpoint/2010/main" val="2871745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219132750"/>
              </p:ext>
            </p:extLst>
          </p:nvPr>
        </p:nvGraphicFramePr>
        <p:xfrm>
          <a:off x="395536" y="332656"/>
          <a:ext cx="8229600"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عنصر نائب للمحتوى 2"/>
          <p:cNvSpPr>
            <a:spLocks noGrp="1"/>
          </p:cNvSpPr>
          <p:nvPr>
            <p:ph idx="1"/>
          </p:nvPr>
        </p:nvSpPr>
        <p:spPr>
          <a:xfrm>
            <a:off x="457200" y="1988840"/>
            <a:ext cx="8229600" cy="4137323"/>
          </a:xfrm>
        </p:spPr>
        <p:txBody>
          <a:bodyPr/>
          <a:lstStyle/>
          <a:p>
            <a:pPr marL="0" indent="0">
              <a:buNone/>
            </a:pPr>
            <a:r>
              <a:rPr lang="ar-IQ" dirty="0"/>
              <a:t> </a:t>
            </a:r>
            <a:r>
              <a:rPr lang="ar-IQ" dirty="0" smtClean="0"/>
              <a:t>    </a:t>
            </a:r>
          </a:p>
          <a:p>
            <a:pPr marL="0" indent="0">
              <a:buNone/>
            </a:pPr>
            <a:r>
              <a:rPr lang="ar-IQ" dirty="0"/>
              <a:t> </a:t>
            </a:r>
            <a:r>
              <a:rPr lang="ar-IQ" dirty="0" smtClean="0"/>
              <a:t>   فإن </a:t>
            </a:r>
            <a:r>
              <a:rPr lang="ar-IQ" dirty="0"/>
              <a:t>كان  ظرفا أو جارا أو مجرورا ، وقدمته، فقلت( </a:t>
            </a:r>
            <a:r>
              <a:rPr lang="ar-IQ" dirty="0">
                <a:solidFill>
                  <a:srgbClr val="FF0000"/>
                </a:solidFill>
              </a:rPr>
              <a:t>ما في الدار زيدٌ</a:t>
            </a:r>
            <a:r>
              <a:rPr lang="ar-IQ" dirty="0"/>
              <a:t>) و( </a:t>
            </a:r>
            <a:r>
              <a:rPr lang="ar-IQ" dirty="0">
                <a:solidFill>
                  <a:srgbClr val="FF0000"/>
                </a:solidFill>
              </a:rPr>
              <a:t>ما عندك عمروٌ</a:t>
            </a:r>
            <a:r>
              <a:rPr lang="ar-IQ" dirty="0"/>
              <a:t>) فاختلف النحاة في (ما) حينئذ ، هل هي عاملة أم لا؟ فمن جعلها عاملة قال:  إن الظرف والجار والمجرور في موضع نصب بها، ومن لم يجعلها عاملة قال: إنهما في موضع رفع على أنهما  خبران للمبتدأ الذي بعدهما . </a:t>
            </a:r>
          </a:p>
        </p:txBody>
      </p:sp>
    </p:spTree>
    <p:extLst>
      <p:ext uri="{BB962C8B-B14F-4D97-AF65-F5344CB8AC3E}">
        <p14:creationId xmlns:p14="http://schemas.microsoft.com/office/powerpoint/2010/main" val="572571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67450141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a:xfrm>
            <a:off x="467544" y="1628800"/>
            <a:ext cx="8229600" cy="4525963"/>
          </a:xfrm>
        </p:spPr>
        <p:txBody>
          <a:bodyPr>
            <a:normAutofit/>
          </a:bodyPr>
          <a:lstStyle/>
          <a:p>
            <a:pPr marL="0" indent="0">
              <a:buNone/>
            </a:pPr>
            <a:r>
              <a:rPr lang="ar-IQ" sz="4400" dirty="0" smtClean="0"/>
              <a:t>4ـ </a:t>
            </a:r>
            <a:r>
              <a:rPr lang="ar-IQ" sz="4400" dirty="0"/>
              <a:t>ألّا تتكرر (ما) ، فإن تكررت بطل عملها، نحو : (ما </a:t>
            </a:r>
            <a:r>
              <a:rPr lang="ar-IQ" sz="4400" dirty="0" err="1"/>
              <a:t>ما</a:t>
            </a:r>
            <a:r>
              <a:rPr lang="ar-IQ" sz="4400" dirty="0"/>
              <a:t> الحرُ مقيمٌ على الضيم) لأن الأولى نافية والثانية نفت النفي فبقي إثباتا، فلا يجوز نصب(مقيم).</a:t>
            </a:r>
          </a:p>
        </p:txBody>
      </p:sp>
    </p:spTree>
    <p:extLst>
      <p:ext uri="{BB962C8B-B14F-4D97-AF65-F5344CB8AC3E}">
        <p14:creationId xmlns:p14="http://schemas.microsoft.com/office/powerpoint/2010/main" val="1406648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val="395588274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p:txBody>
          <a:bodyPr/>
          <a:lstStyle/>
          <a:p>
            <a:pPr marL="0" indent="0">
              <a:buNone/>
            </a:pPr>
            <a:r>
              <a:rPr lang="en-US" b="1" dirty="0" smtClean="0"/>
              <a:t> </a:t>
            </a:r>
            <a:r>
              <a:rPr lang="ar-IQ" sz="3600" b="1" u="sng" dirty="0" smtClean="0">
                <a:solidFill>
                  <a:srgbClr val="00B0F0"/>
                </a:solidFill>
              </a:rPr>
              <a:t>زيادة الباء بعد ما وليس</a:t>
            </a:r>
            <a:endParaRPr lang="en-US" sz="3600" dirty="0" smtClean="0">
              <a:solidFill>
                <a:srgbClr val="00B0F0"/>
              </a:solidFill>
            </a:endParaRPr>
          </a:p>
          <a:p>
            <a:pPr marL="0" indent="0">
              <a:buNone/>
            </a:pPr>
            <a:r>
              <a:rPr lang="ar-IQ" dirty="0" smtClean="0"/>
              <a:t>     تزاد </a:t>
            </a:r>
            <a:r>
              <a:rPr lang="ar-IQ" dirty="0"/>
              <a:t>الباء كثيرا في الخبر بعد (ليس) و (ما) ، نحو قوله تعالى : </a:t>
            </a:r>
            <a:r>
              <a:rPr lang="ar-IQ" b="1" dirty="0">
                <a:solidFill>
                  <a:srgbClr val="FF0000"/>
                </a:solidFill>
              </a:rPr>
              <a:t>((أليس الله بكافٍ عبده</a:t>
            </a:r>
            <a:r>
              <a:rPr lang="ar-IQ" b="1" dirty="0" smtClean="0">
                <a:solidFill>
                  <a:srgbClr val="FF0000"/>
                </a:solidFill>
              </a:rPr>
              <a:t>)</a:t>
            </a:r>
            <a:r>
              <a:rPr lang="ar-IQ" dirty="0" smtClean="0">
                <a:solidFill>
                  <a:srgbClr val="FF0000"/>
                </a:solidFill>
              </a:rPr>
              <a:t>)  </a:t>
            </a:r>
          </a:p>
          <a:p>
            <a:pPr marL="0" indent="0">
              <a:buNone/>
            </a:pPr>
            <a:r>
              <a:rPr lang="ar-IQ" b="1" dirty="0" smtClean="0">
                <a:solidFill>
                  <a:srgbClr val="FF0000"/>
                </a:solidFill>
              </a:rPr>
              <a:t>     </a:t>
            </a:r>
            <a:r>
              <a:rPr lang="ar-IQ" b="1" dirty="0" smtClean="0"/>
              <a:t>وقوله تعالى </a:t>
            </a:r>
            <a:r>
              <a:rPr lang="ar-IQ" b="1" dirty="0" smtClean="0">
                <a:solidFill>
                  <a:srgbClr val="FF0000"/>
                </a:solidFill>
              </a:rPr>
              <a:t>: ((أليس الله بعزيزٍ ذي انتقام)</a:t>
            </a:r>
            <a:r>
              <a:rPr lang="ar-IQ" dirty="0" smtClean="0">
                <a:solidFill>
                  <a:srgbClr val="FF0000"/>
                </a:solidFill>
              </a:rPr>
              <a:t> و</a:t>
            </a:r>
          </a:p>
          <a:p>
            <a:pPr marL="0" indent="0">
              <a:buNone/>
            </a:pPr>
            <a:r>
              <a:rPr lang="ar-IQ" dirty="0" smtClean="0">
                <a:solidFill>
                  <a:srgbClr val="FF0000"/>
                </a:solidFill>
              </a:rPr>
              <a:t>  </a:t>
            </a:r>
            <a:r>
              <a:rPr lang="ar-IQ" b="1" dirty="0" smtClean="0"/>
              <a:t>وقوله تعالى </a:t>
            </a:r>
            <a:r>
              <a:rPr lang="ar-IQ" dirty="0" smtClean="0">
                <a:solidFill>
                  <a:srgbClr val="FF0000"/>
                </a:solidFill>
              </a:rPr>
              <a:t>:(( </a:t>
            </a:r>
            <a:r>
              <a:rPr lang="ar-IQ" b="1" dirty="0" smtClean="0">
                <a:solidFill>
                  <a:srgbClr val="FF0000"/>
                </a:solidFill>
              </a:rPr>
              <a:t>وما ربُّك بغافلٍ عما يعملــــــــون)</a:t>
            </a:r>
            <a:r>
              <a:rPr lang="ar-IQ" dirty="0" smtClean="0">
                <a:solidFill>
                  <a:srgbClr val="FF0000"/>
                </a:solidFill>
              </a:rPr>
              <a:t> و</a:t>
            </a:r>
          </a:p>
          <a:p>
            <a:pPr marL="0" indent="0">
              <a:buNone/>
            </a:pPr>
            <a:r>
              <a:rPr lang="ar-IQ" b="1" dirty="0" smtClean="0">
                <a:effectLst>
                  <a:outerShdw blurRad="38100" dist="38100" dir="2700000" algn="tl">
                    <a:srgbClr val="000000">
                      <a:alpha val="43137"/>
                    </a:srgbClr>
                  </a:outerShdw>
                </a:effectLst>
              </a:rPr>
              <a:t>   وقوله تعالى </a:t>
            </a:r>
            <a:r>
              <a:rPr lang="ar-IQ" dirty="0" smtClean="0">
                <a:solidFill>
                  <a:srgbClr val="FF0000"/>
                </a:solidFill>
              </a:rPr>
              <a:t>:  </a:t>
            </a:r>
            <a:r>
              <a:rPr lang="ar-IQ" dirty="0">
                <a:solidFill>
                  <a:srgbClr val="FF0000"/>
                </a:solidFill>
              </a:rPr>
              <a:t>((</a:t>
            </a:r>
            <a:r>
              <a:rPr lang="ar-IQ" b="1" dirty="0">
                <a:solidFill>
                  <a:srgbClr val="FF0000"/>
                </a:solidFill>
              </a:rPr>
              <a:t>وما ربُّك بظلامٍ للعبيد)).</a:t>
            </a:r>
            <a:endParaRPr lang="ar-IQ" dirty="0">
              <a:solidFill>
                <a:srgbClr val="FF0000"/>
              </a:solidFill>
            </a:endParaRPr>
          </a:p>
        </p:txBody>
      </p:sp>
    </p:spTree>
    <p:extLst>
      <p:ext uri="{BB962C8B-B14F-4D97-AF65-F5344CB8AC3E}">
        <p14:creationId xmlns:p14="http://schemas.microsoft.com/office/powerpoint/2010/main" val="2202579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58490457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p:txBody>
          <a:bodyPr>
            <a:normAutofit lnSpcReduction="10000"/>
          </a:bodyPr>
          <a:lstStyle/>
          <a:p>
            <a:pPr marL="0" indent="0">
              <a:buNone/>
            </a:pPr>
            <a:r>
              <a:rPr lang="ar-IQ" b="1" dirty="0" smtClean="0">
                <a:solidFill>
                  <a:srgbClr val="FF0000"/>
                </a:solidFill>
              </a:rPr>
              <a:t>2ـ </a:t>
            </a:r>
            <a:r>
              <a:rPr lang="ar-IQ" b="1" dirty="0" smtClean="0">
                <a:solidFill>
                  <a:srgbClr val="FF0000"/>
                </a:solidFill>
              </a:rPr>
              <a:t>(</a:t>
            </a:r>
            <a:r>
              <a:rPr lang="ar-IQ" b="1" dirty="0">
                <a:solidFill>
                  <a:srgbClr val="FF0000"/>
                </a:solidFill>
              </a:rPr>
              <a:t>إن) </a:t>
            </a:r>
            <a:r>
              <a:rPr lang="ar-IQ" dirty="0"/>
              <a:t>ذهب البصريون والفراء أنها لا </a:t>
            </a:r>
            <a:r>
              <a:rPr lang="ar-IQ" dirty="0" smtClean="0"/>
              <a:t>تعمـــــــــــل </a:t>
            </a:r>
            <a:r>
              <a:rPr lang="ar-IQ" dirty="0"/>
              <a:t>عمل (ليس</a:t>
            </a:r>
            <a:r>
              <a:rPr lang="ar-IQ" dirty="0" smtClean="0"/>
              <a:t>)، ومذهب </a:t>
            </a:r>
            <a:r>
              <a:rPr lang="ar-IQ" dirty="0"/>
              <a:t>الكوفيين خلا الفراء أنها تعمل عمل ليس وقال بالإعمال من البصريين أبو العباس المبرد  وأبو بكر السراج وأبو علي الفارسي وأبو الفتح بن جني واختاره المصنف (ابن مالك) الذي زعم أن في كلام سيبويه إشارة إلى ذلك ، وقد ورد في السماع قول الشاعر:</a:t>
            </a:r>
            <a:endParaRPr lang="en-US" dirty="0"/>
          </a:p>
          <a:p>
            <a:pPr marL="0" indent="0" algn="ctr">
              <a:buNone/>
            </a:pPr>
            <a:r>
              <a:rPr lang="ar-IQ" b="1" dirty="0">
                <a:solidFill>
                  <a:srgbClr val="FF0000"/>
                </a:solidFill>
              </a:rPr>
              <a:t>إنْ هو مستولياً على أحدٍ        إلّا على أضعفِ المجانينِ</a:t>
            </a:r>
            <a:endParaRPr lang="en-US" dirty="0">
              <a:solidFill>
                <a:srgbClr val="FF0000"/>
              </a:solidFill>
            </a:endParaRPr>
          </a:p>
          <a:p>
            <a:r>
              <a:rPr lang="ar-IQ" dirty="0"/>
              <a:t>الشاهد فيه قوله</a:t>
            </a:r>
            <a:r>
              <a:rPr lang="ar-IQ" b="1" dirty="0">
                <a:solidFill>
                  <a:srgbClr val="FF0000"/>
                </a:solidFill>
                <a:effectLst>
                  <a:outerShdw blurRad="38100" dist="38100" dir="2700000" algn="tl">
                    <a:srgbClr val="000000">
                      <a:alpha val="43137"/>
                    </a:srgbClr>
                  </a:outerShdw>
                </a:effectLst>
              </a:rPr>
              <a:t>( إن هو مستوليا ) </a:t>
            </a:r>
            <a:r>
              <a:rPr lang="ar-IQ" dirty="0"/>
              <a:t>حيث أعمل (</a:t>
            </a:r>
            <a:r>
              <a:rPr lang="ar-IQ" dirty="0">
                <a:solidFill>
                  <a:srgbClr val="FF0000"/>
                </a:solidFill>
              </a:rPr>
              <a:t>إن </a:t>
            </a:r>
            <a:r>
              <a:rPr lang="ar-IQ" dirty="0"/>
              <a:t>) النافية عمل (</a:t>
            </a:r>
            <a:r>
              <a:rPr lang="ar-IQ" dirty="0">
                <a:solidFill>
                  <a:srgbClr val="FF0000"/>
                </a:solidFill>
              </a:rPr>
              <a:t>ليس</a:t>
            </a:r>
            <a:r>
              <a:rPr lang="ar-IQ" dirty="0" smtClean="0"/>
              <a:t>)، </a:t>
            </a:r>
            <a:r>
              <a:rPr lang="ar-IQ" dirty="0"/>
              <a:t>فرفع بها الاسم(</a:t>
            </a:r>
            <a:r>
              <a:rPr lang="ar-IQ" dirty="0">
                <a:solidFill>
                  <a:srgbClr val="FF0000"/>
                </a:solidFill>
              </a:rPr>
              <a:t>هو</a:t>
            </a:r>
            <a:r>
              <a:rPr lang="ar-IQ" dirty="0"/>
              <a:t>) ونصب </a:t>
            </a:r>
            <a:r>
              <a:rPr lang="ar-IQ" dirty="0" smtClean="0"/>
              <a:t>الخبر(</a:t>
            </a:r>
            <a:r>
              <a:rPr lang="ar-IQ" dirty="0" smtClean="0">
                <a:solidFill>
                  <a:srgbClr val="FF0000"/>
                </a:solidFill>
              </a:rPr>
              <a:t>مستوليا)</a:t>
            </a:r>
            <a:endParaRPr lang="ar-IQ" dirty="0">
              <a:solidFill>
                <a:srgbClr val="FF0000"/>
              </a:solidFill>
            </a:endParaRPr>
          </a:p>
        </p:txBody>
      </p:sp>
    </p:spTree>
    <p:extLst>
      <p:ext uri="{BB962C8B-B14F-4D97-AF65-F5344CB8AC3E}">
        <p14:creationId xmlns:p14="http://schemas.microsoft.com/office/powerpoint/2010/main" val="562195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36570292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p:txBody>
          <a:bodyPr/>
          <a:lstStyle/>
          <a:p>
            <a:r>
              <a:rPr lang="ar-IQ" dirty="0"/>
              <a:t>وقال شاعر آخر: </a:t>
            </a:r>
            <a:endParaRPr lang="en-US" dirty="0"/>
          </a:p>
          <a:p>
            <a:pPr marL="0" indent="0">
              <a:buNone/>
            </a:pPr>
            <a:r>
              <a:rPr lang="ar-IQ" b="1" dirty="0">
                <a:solidFill>
                  <a:srgbClr val="FF0000"/>
                </a:solidFill>
              </a:rPr>
              <a:t>إن المرءُ ميتاً بانقضاء حياته     ولكنْ بأنْ يُبغَى عليهِ فيُخْذَلا</a:t>
            </a:r>
            <a:endParaRPr lang="en-US" dirty="0">
              <a:solidFill>
                <a:srgbClr val="FF0000"/>
              </a:solidFill>
            </a:endParaRPr>
          </a:p>
          <a:p>
            <a:pPr marL="0" indent="0">
              <a:buNone/>
            </a:pPr>
            <a:r>
              <a:rPr lang="ar-IQ" b="1" dirty="0"/>
              <a:t>  </a:t>
            </a:r>
            <a:r>
              <a:rPr lang="ar-IQ" dirty="0"/>
              <a:t>الشاهد فيه قوله: (</a:t>
            </a:r>
            <a:r>
              <a:rPr lang="ar-IQ" b="1" dirty="0">
                <a:solidFill>
                  <a:srgbClr val="FF0000"/>
                </a:solidFill>
              </a:rPr>
              <a:t>إن المرء ميتا</a:t>
            </a:r>
            <a:r>
              <a:rPr lang="ar-IQ" dirty="0"/>
              <a:t>) ، حيث أعمل (إن) النافية عمل (ليس) فرفع بها الاسم(المرء) ونصب الخبر(ميتا).</a:t>
            </a:r>
            <a:endParaRPr lang="en-US" dirty="0"/>
          </a:p>
          <a:p>
            <a:endParaRPr lang="ar-IQ" dirty="0"/>
          </a:p>
        </p:txBody>
      </p:sp>
    </p:spTree>
    <p:extLst>
      <p:ext uri="{BB962C8B-B14F-4D97-AF65-F5344CB8AC3E}">
        <p14:creationId xmlns:p14="http://schemas.microsoft.com/office/powerpoint/2010/main" val="3084422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66116648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صر نائب للمحتوى 2"/>
          <p:cNvSpPr>
            <a:spLocks noGrp="1"/>
          </p:cNvSpPr>
          <p:nvPr>
            <p:ph idx="1"/>
          </p:nvPr>
        </p:nvSpPr>
        <p:spPr/>
        <p:txBody>
          <a:bodyPr/>
          <a:lstStyle/>
          <a:p>
            <a:pPr marL="0" indent="0">
              <a:buNone/>
            </a:pPr>
            <a:r>
              <a:rPr lang="ar-IQ" b="1" dirty="0"/>
              <a:t>4ـ </a:t>
            </a:r>
            <a:r>
              <a:rPr lang="ar-IQ" b="1" dirty="0">
                <a:solidFill>
                  <a:srgbClr val="FF0000"/>
                </a:solidFill>
              </a:rPr>
              <a:t>لات</a:t>
            </a:r>
            <a:r>
              <a:rPr lang="ar-IQ" b="1" dirty="0"/>
              <a:t>:</a:t>
            </a:r>
            <a:r>
              <a:rPr lang="ar-IQ" dirty="0"/>
              <a:t>  ويشترط لعملها عمل (ليس) شرطان :</a:t>
            </a:r>
            <a:endParaRPr lang="en-US" dirty="0"/>
          </a:p>
          <a:p>
            <a:pPr marL="0" indent="0">
              <a:buNone/>
            </a:pPr>
            <a:r>
              <a:rPr lang="ar-IQ" dirty="0"/>
              <a:t>1ـ أن يكون اسمها وخبرها من أسماء الزمان ، كالحين والساعة والأوان، ونحوها.</a:t>
            </a:r>
            <a:endParaRPr lang="en-US" dirty="0"/>
          </a:p>
          <a:p>
            <a:pPr marL="0" indent="0">
              <a:buNone/>
            </a:pPr>
            <a:r>
              <a:rPr lang="ar-IQ" dirty="0"/>
              <a:t>2ـ أن يكون أحدهما محذوفا. والغالب أن يكون المحذوف هو اسمها ، كقوله تعالى: </a:t>
            </a:r>
            <a:r>
              <a:rPr lang="ar-IQ" b="1" dirty="0">
                <a:solidFill>
                  <a:srgbClr val="FF0000"/>
                </a:solidFill>
              </a:rPr>
              <a:t>(( ولاتَ حين مناص))</a:t>
            </a:r>
            <a:r>
              <a:rPr lang="ar-IQ" dirty="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1866470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789</Words>
  <Application>Microsoft Office PowerPoint</Application>
  <PresentationFormat>عرض على الشاشة (3:4)‏</PresentationFormat>
  <Paragraphs>51</Paragraphs>
  <Slides>11</Slides>
  <Notes>1</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بسم الله الرحمن الرحيم المشبهات بـ (ليس) 1</vt:lpstr>
      <vt:lpstr>المشبهات بـ (ليس)</vt:lpstr>
      <vt:lpstr>المشبهات بـ (ليس)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المشبهات بـ( ليس)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المشبهات بـ (ليس) 1</dc:title>
  <dc:creator>user</dc:creator>
  <cp:lastModifiedBy>user</cp:lastModifiedBy>
  <cp:revision>11</cp:revision>
  <dcterms:created xsi:type="dcterms:W3CDTF">2022-05-22T02:00:12Z</dcterms:created>
  <dcterms:modified xsi:type="dcterms:W3CDTF">2022-05-22T06:26:32Z</dcterms:modified>
</cp:coreProperties>
</file>