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22/09/1443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22/09/1443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22/09/1443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22/09/1443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slideLayout" Target="../slideLayouts/slideLayout2.xml" /><Relationship Id="rId1" Type="http://schemas.openxmlformats.org/officeDocument/2006/relationships/audio" Target="../media/audio1.wav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928693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IQ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حذف المبتدأ والخبر جوازا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42910" y="1142984"/>
            <a:ext cx="8286808" cy="492922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r"/>
            <a:r>
              <a:rPr lang="ar-IQ" dirty="0">
                <a:solidFill>
                  <a:srgbClr val="FF0000"/>
                </a:solidFill>
              </a:rPr>
              <a:t>يقول ابن مالك:</a:t>
            </a:r>
          </a:p>
          <a:p>
            <a:r>
              <a:rPr lang="ar-IQ" b="1" dirty="0">
                <a:solidFill>
                  <a:schemeClr val="accent2"/>
                </a:solidFill>
              </a:rPr>
              <a:t>وحـذفُ ما يعلمُ  جائزٌ، كما     تقول ((زيدٌ)) بعد (مَنْ عندكما؟)</a:t>
            </a:r>
          </a:p>
          <a:p>
            <a:r>
              <a:rPr lang="ar-IQ" b="1" dirty="0">
                <a:solidFill>
                  <a:schemeClr val="accent2"/>
                </a:solidFill>
              </a:rPr>
              <a:t>وفي جواب ((كيف زيد قل </a:t>
            </a:r>
            <a:r>
              <a:rPr lang="ar-IQ" b="1" dirty="0" err="1">
                <a:solidFill>
                  <a:schemeClr val="accent2"/>
                </a:solidFill>
              </a:rPr>
              <a:t>دنف</a:t>
            </a:r>
            <a:r>
              <a:rPr lang="ar-IQ" b="1" dirty="0">
                <a:solidFill>
                  <a:schemeClr val="accent2"/>
                </a:solidFill>
              </a:rPr>
              <a:t>))    فزيدٌ استُغنِيَ عنه إذْ عُرِفْ</a:t>
            </a:r>
          </a:p>
          <a:p>
            <a:pPr algn="r"/>
            <a:r>
              <a:rPr lang="ar-IQ" b="1" dirty="0">
                <a:solidFill>
                  <a:schemeClr val="tx1"/>
                </a:solidFill>
              </a:rPr>
              <a:t> </a:t>
            </a:r>
            <a:r>
              <a:rPr lang="ar-IQ" b="1" dirty="0">
                <a:solidFill>
                  <a:srgbClr val="92D050"/>
                </a:solidFill>
              </a:rPr>
              <a:t>يحذف كل من المبتدأ والخبر إذا دل عليه دليل: جوازا ، أو وجوبا ، فذكر في هذين البيتين الحذف جوازا ، وفقا للتفصيل الآتي</a:t>
            </a:r>
          </a:p>
          <a:p>
            <a:pPr algn="r"/>
            <a:r>
              <a:rPr lang="ar-IQ" b="1" dirty="0">
                <a:solidFill>
                  <a:srgbClr val="FFC000"/>
                </a:solidFill>
              </a:rPr>
              <a:t>1ـ حذف الخبر جوازا</a:t>
            </a:r>
          </a:p>
          <a:p>
            <a:pPr algn="r"/>
            <a:r>
              <a:rPr lang="ar-IQ" b="1" dirty="0">
                <a:solidFill>
                  <a:srgbClr val="92D050"/>
                </a:solidFill>
              </a:rPr>
              <a:t>   مثال حذف الخبر أن يقال: من مجتهد ؟ أو من عندكما؟ ، فتقول : زيد، أي زيد مجتهد أو زيد عندنا.</a:t>
            </a:r>
          </a:p>
          <a:p>
            <a:pPr algn="r"/>
            <a:r>
              <a:rPr lang="ar-IQ" b="1" dirty="0">
                <a:solidFill>
                  <a:srgbClr val="92D050"/>
                </a:solidFill>
              </a:rPr>
              <a:t>    ويجوز حذف الخبر بعد إذا الفجائية مثال ذلك أن يقال (خرجت فإذا الأسد) والتقدير فإذا الأسد حاضر ، فحذفت كلمة حاضر جوازا وهي في موقع الخبر.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IQ" dirty="0"/>
              <a:t>شواهد على حذف الخبر جوازا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 قوله تعالى</a:t>
            </a:r>
            <a:r>
              <a:rPr lang="ar-IQ" dirty="0">
                <a:sym typeface="Wingdings" pitchFamily="2" charset="2"/>
              </a:rPr>
              <a:t>: ((أُكلها دائم وظلها)) والتقدير ( وظلها كذلك)</a:t>
            </a:r>
          </a:p>
          <a:p>
            <a:pPr>
              <a:buNone/>
            </a:pPr>
            <a:r>
              <a:rPr lang="ar-IQ" dirty="0">
                <a:sym typeface="Wingdings" pitchFamily="2" charset="2"/>
              </a:rPr>
              <a:t>فكلمة (كذلك )حذفت جوازا.</a:t>
            </a:r>
          </a:p>
          <a:p>
            <a:pPr>
              <a:buNone/>
            </a:pPr>
            <a:r>
              <a:rPr lang="ar-IQ" dirty="0">
                <a:sym typeface="Wingdings" pitchFamily="2" charset="2"/>
              </a:rPr>
              <a:t> قول الشاعر :</a:t>
            </a:r>
          </a:p>
          <a:p>
            <a:pPr>
              <a:buNone/>
            </a:pPr>
            <a:r>
              <a:rPr lang="ar-IQ" dirty="0">
                <a:sym typeface="Wingdings" pitchFamily="2" charset="2"/>
              </a:rPr>
              <a:t> نحن بما عندنا وأنت بما    عندك راض ٍوالرأي مختلفُ</a:t>
            </a:r>
          </a:p>
          <a:p>
            <a:pPr>
              <a:buNone/>
            </a:pPr>
            <a:r>
              <a:rPr lang="ar-IQ" dirty="0">
                <a:sym typeface="Wingdings" pitchFamily="2" charset="2"/>
              </a:rPr>
              <a:t>الشاهد فيه قوله: (</a:t>
            </a:r>
            <a:r>
              <a:rPr lang="ar-IQ" dirty="0">
                <a:solidFill>
                  <a:srgbClr val="FF0000"/>
                </a:solidFill>
                <a:sym typeface="Wingdings" pitchFamily="2" charset="2"/>
              </a:rPr>
              <a:t>نحن بما عندنا</a:t>
            </a:r>
            <a:r>
              <a:rPr lang="ar-IQ" dirty="0">
                <a:sym typeface="Wingdings" pitchFamily="2" charset="2"/>
              </a:rPr>
              <a:t>) حيث حذف الخبر احترازا عن العبث وقصدا للاختصار، والذي جعل حذفه سائغا سهلا دلالة خبر المبتدأ الثاني عليه.، التقدير نحن بما عندنا راضون.</a:t>
            </a:r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IQ" dirty="0"/>
              <a:t>2ـ حذف المبتدأ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IQ" dirty="0"/>
              <a:t>ويحذف المبتدأ إذا دل عليه دليل ، تقول : ((كيف سعيدٌ))، فيقال في الجواب (مجتهد ) أي هو مجتهد.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ar-IQ" dirty="0"/>
          </a:p>
          <a:p>
            <a:pPr>
              <a:buNone/>
            </a:pPr>
            <a:r>
              <a:rPr lang="ar-IQ" dirty="0"/>
              <a:t>قال تعالى: </a:t>
            </a:r>
            <a:r>
              <a:rPr lang="ar-IQ" b="1" dirty="0">
                <a:solidFill>
                  <a:schemeClr val="accent3">
                    <a:lumMod val="75000"/>
                  </a:schemeClr>
                </a:solidFill>
              </a:rPr>
              <a:t>((من عمل صالحا فلنفسه، ومن أساء فعليها))</a:t>
            </a:r>
          </a:p>
          <a:p>
            <a:pPr algn="just">
              <a:buNone/>
            </a:pPr>
            <a:r>
              <a:rPr lang="ar-IQ" sz="1600" dirty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ar-IQ" sz="2800" dirty="0">
                <a:solidFill>
                  <a:schemeClr val="accent2">
                    <a:lumMod val="75000"/>
                  </a:schemeClr>
                </a:solidFill>
              </a:rPr>
              <a:t>والتقدير ( من عمل صالحا فعمله لنفسه، ومن أساء فإساءته عليها) فكلا من (فـ (العمل) </a:t>
            </a:r>
            <a:r>
              <a:rPr lang="ar-IQ" sz="2800" dirty="0" err="1">
                <a:solidFill>
                  <a:schemeClr val="accent2">
                    <a:lumMod val="75000"/>
                  </a:schemeClr>
                </a:solidFill>
              </a:rPr>
              <a:t>و</a:t>
            </a:r>
            <a:r>
              <a:rPr lang="ar-IQ" sz="2800" dirty="0">
                <a:solidFill>
                  <a:schemeClr val="accent2">
                    <a:lumMod val="75000"/>
                  </a:schemeClr>
                </a:solidFill>
              </a:rPr>
              <a:t>( الإساءة) قد حذفتا لوجود الدليل عليهما وهما في موقع المبتدأ.والجار والمجرور( لنفسه) </a:t>
            </a:r>
            <a:r>
              <a:rPr lang="ar-IQ" sz="2800" dirty="0" err="1">
                <a:solidFill>
                  <a:schemeClr val="accent2">
                    <a:lumMod val="75000"/>
                  </a:schemeClr>
                </a:solidFill>
              </a:rPr>
              <a:t>و</a:t>
            </a:r>
            <a:r>
              <a:rPr lang="ar-IQ" sz="2800" dirty="0">
                <a:solidFill>
                  <a:schemeClr val="accent2">
                    <a:lumMod val="75000"/>
                  </a:schemeClr>
                </a:solidFill>
              </a:rPr>
              <a:t>(عليها) متعلق بمحذوف خبر للمبتدأ المحذوف جوازا لوجود الدليل عليه</a:t>
            </a:r>
          </a:p>
          <a:p>
            <a:pPr>
              <a:buNone/>
            </a:pPr>
            <a:r>
              <a:rPr lang="ar-IQ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IQ" sz="2800" dirty="0">
                <a:solidFill>
                  <a:schemeClr val="accent3">
                    <a:lumMod val="75000"/>
                  </a:schemeClr>
                </a:solidFill>
              </a:rPr>
              <a:t>وقوله تعالى</a:t>
            </a:r>
            <a:r>
              <a:rPr lang="ar-IQ" sz="2800" dirty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: </a:t>
            </a:r>
            <a:r>
              <a:rPr lang="ar-IQ" b="1" dirty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(( سورة أنزلناها))</a:t>
            </a:r>
          </a:p>
          <a:p>
            <a:pPr>
              <a:buNone/>
            </a:pPr>
            <a:r>
              <a:rPr lang="ar-IQ" sz="2800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 المبتدأ في هذه الآية محذوف جوازا والتقدير (هذه سورة)</a:t>
            </a:r>
          </a:p>
          <a:p>
            <a:pPr>
              <a:buNone/>
            </a:pPr>
            <a:r>
              <a:rPr lang="ar-IQ" sz="2800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ا</a:t>
            </a:r>
            <a:endParaRPr lang="ar-IQ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شكل بيضاوي 3"/>
          <p:cNvSpPr/>
          <p:nvPr/>
        </p:nvSpPr>
        <p:spPr>
          <a:xfrm>
            <a:off x="1000100" y="214290"/>
            <a:ext cx="7000924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شواهد على حذف المبتدأ جوازا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/>
          <a:lstStyle/>
          <a:p>
            <a:pPr algn="just">
              <a:buNone/>
            </a:pPr>
            <a:r>
              <a:rPr lang="ar-IQ" sz="2800" dirty="0"/>
              <a:t>يحذف كل من المبتدأ والخبر للدلالة عليهما ، كقولــــه تعالى: (( واللائي يئسن من المحيض من نسائكم إن ارتبتم فعدتهن ثلاثة أشهر ، واللائي لم يحضنَ))</a:t>
            </a:r>
          </a:p>
          <a:p>
            <a:pPr algn="just">
              <a:buNone/>
            </a:pPr>
            <a:r>
              <a:rPr lang="ar-IQ" sz="2800" dirty="0"/>
              <a:t> والتقدير: </a:t>
            </a:r>
            <a:r>
              <a:rPr lang="ar-IQ" sz="2800" dirty="0" err="1"/>
              <a:t>والائي</a:t>
            </a:r>
            <a:r>
              <a:rPr lang="ar-IQ" sz="2800" dirty="0"/>
              <a:t> لم يحضن فعدتهن ثلاثة أشهر ، فحذف المبتدأ </a:t>
            </a:r>
            <a:r>
              <a:rPr lang="ar-IQ" sz="2800" dirty="0" err="1"/>
              <a:t>والخبروهو</a:t>
            </a:r>
            <a:r>
              <a:rPr lang="ar-IQ" sz="2800" dirty="0"/>
              <a:t> (فعدتهن ثلاثة أشهر لدلالة </a:t>
            </a:r>
            <a:r>
              <a:rPr lang="ar-IQ" sz="2800" dirty="0" err="1"/>
              <a:t>ماقبله</a:t>
            </a:r>
            <a:r>
              <a:rPr lang="ar-IQ" sz="2800" dirty="0"/>
              <a:t> عليه </a:t>
            </a:r>
          </a:p>
          <a:p>
            <a:pPr algn="just">
              <a:buNone/>
            </a:pPr>
            <a:r>
              <a:rPr lang="ar-IQ" sz="2800" dirty="0"/>
              <a:t> والأفضل التمثيل بقولهم :(نعم ) في جواب (أزيد قائم؟) إذ التقدير: نعم زيد قائم. ولو كانت الجملة لا تتضمن حذفا كانت تعرب كما يأتي:</a:t>
            </a:r>
          </a:p>
          <a:p>
            <a:pPr algn="just">
              <a:buNone/>
            </a:pPr>
            <a:r>
              <a:rPr lang="ar-IQ" sz="2800" dirty="0"/>
              <a:t>نعم: حرف جواب لا محل له من الإعراب.</a:t>
            </a:r>
          </a:p>
          <a:p>
            <a:pPr algn="just">
              <a:buNone/>
            </a:pPr>
            <a:r>
              <a:rPr lang="ar-IQ" sz="2800" dirty="0"/>
              <a:t>زيد: مبتدأ </a:t>
            </a:r>
          </a:p>
          <a:p>
            <a:pPr algn="just">
              <a:buNone/>
            </a:pPr>
            <a:r>
              <a:rPr lang="ar-IQ" sz="2800" dirty="0"/>
              <a:t>قائم: خبر</a:t>
            </a:r>
          </a:p>
          <a:p>
            <a:pPr>
              <a:buNone/>
            </a:pPr>
            <a:endParaRPr lang="ar-IQ" dirty="0"/>
          </a:p>
          <a:p>
            <a:pPr>
              <a:buNone/>
            </a:pPr>
            <a:endParaRPr lang="ar-IQ" dirty="0"/>
          </a:p>
        </p:txBody>
      </p:sp>
      <p:sp>
        <p:nvSpPr>
          <p:cNvPr id="5" name="مخطط انسيابي: شريط مثقب 4"/>
          <p:cNvSpPr/>
          <p:nvPr/>
        </p:nvSpPr>
        <p:spPr>
          <a:xfrm>
            <a:off x="1643042" y="357166"/>
            <a:ext cx="5357850" cy="1214446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3200" dirty="0"/>
              <a:t>حذف </a:t>
            </a:r>
            <a:r>
              <a:rPr lang="ar-IQ" sz="3200" dirty="0" err="1"/>
              <a:t>الجزئين</a:t>
            </a:r>
            <a:r>
              <a:rPr lang="ar-IQ" sz="3200" dirty="0"/>
              <a:t>( المبتدأ والخبر ) جوازا</a:t>
            </a:r>
          </a:p>
        </p:txBody>
      </p:sp>
      <p:pic>
        <p:nvPicPr>
          <p:cNvPr id="6" name="صوت مسجّل">
            <a:hlinkClick r:id="" action="ppaction://media"/>
          </p:cNvPr>
          <p:cNvPicPr>
            <a:picLocks noRot="1" noChangeAspect="1"/>
          </p:cNvPicPr>
          <p:nvPr>
            <a:wavAudioFile r:embed="rId1" name="صوت مسجّل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87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413</Words>
  <Application>Microsoft Office PowerPoint</Application>
  <PresentationFormat>عرض على الشاشة (4:3)</PresentationFormat>
  <Paragraphs>30</Paragraphs>
  <Slides>5</Slides>
  <Notes>0</Notes>
  <HiddenSlides>0</HiddenSlides>
  <MMClips>1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حذف المبتدأ والخبر جوازا</vt:lpstr>
      <vt:lpstr>شواهد على حذف الخبر جوازا</vt:lpstr>
      <vt:lpstr>2ـ حذف المبتدأ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حذف المبتدأ والخبرجوازا</dc:title>
  <dc:creator>hp</dc:creator>
  <cp:lastModifiedBy>abeer.albadr@yahoo.com</cp:lastModifiedBy>
  <cp:revision>13</cp:revision>
  <dcterms:created xsi:type="dcterms:W3CDTF">2020-05-16T19:36:59Z</dcterms:created>
  <dcterms:modified xsi:type="dcterms:W3CDTF">2022-04-23T08:47:18Z</dcterms:modified>
</cp:coreProperties>
</file>