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92"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00"/>
    <a:srgbClr val="66FFCC"/>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A8C2E211-05B6-4B8F-920B-A764EAD106E2}" type="datetimeFigureOut">
              <a:rPr lang="ar-IQ" smtClean="0"/>
              <a:t>22/09/1443</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77D7CE67-02F9-46CA-AA0B-D5551A53E68E}" type="slidenum">
              <a:rPr lang="ar-IQ" smtClean="0"/>
              <a:t>‹#›</a:t>
            </a:fld>
            <a:endParaRPr lang="ar-IQ"/>
          </a:p>
        </p:txBody>
      </p:sp>
    </p:spTree>
    <p:extLst>
      <p:ext uri="{BB962C8B-B14F-4D97-AF65-F5344CB8AC3E}">
        <p14:creationId xmlns:p14="http://schemas.microsoft.com/office/powerpoint/2010/main" val="29671355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A8C2E211-05B6-4B8F-920B-A764EAD106E2}" type="datetimeFigureOut">
              <a:rPr lang="ar-IQ" smtClean="0"/>
              <a:t>22/09/1443</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77D7CE67-02F9-46CA-AA0B-D5551A53E68E}" type="slidenum">
              <a:rPr lang="ar-IQ" smtClean="0"/>
              <a:t>‹#›</a:t>
            </a:fld>
            <a:endParaRPr lang="ar-IQ"/>
          </a:p>
        </p:txBody>
      </p:sp>
    </p:spTree>
    <p:extLst>
      <p:ext uri="{BB962C8B-B14F-4D97-AF65-F5344CB8AC3E}">
        <p14:creationId xmlns:p14="http://schemas.microsoft.com/office/powerpoint/2010/main" val="31262799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A8C2E211-05B6-4B8F-920B-A764EAD106E2}" type="datetimeFigureOut">
              <a:rPr lang="ar-IQ" smtClean="0"/>
              <a:t>22/09/1443</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77D7CE67-02F9-46CA-AA0B-D5551A53E68E}" type="slidenum">
              <a:rPr lang="ar-IQ" smtClean="0"/>
              <a:t>‹#›</a:t>
            </a:fld>
            <a:endParaRPr lang="ar-IQ"/>
          </a:p>
        </p:txBody>
      </p:sp>
    </p:spTree>
    <p:extLst>
      <p:ext uri="{BB962C8B-B14F-4D97-AF65-F5344CB8AC3E}">
        <p14:creationId xmlns:p14="http://schemas.microsoft.com/office/powerpoint/2010/main" val="36839262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A8C2E211-05B6-4B8F-920B-A764EAD106E2}" type="datetimeFigureOut">
              <a:rPr lang="ar-IQ" smtClean="0"/>
              <a:t>22/09/1443</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77D7CE67-02F9-46CA-AA0B-D5551A53E68E}" type="slidenum">
              <a:rPr lang="ar-IQ" smtClean="0"/>
              <a:t>‹#›</a:t>
            </a:fld>
            <a:endParaRPr lang="ar-IQ"/>
          </a:p>
        </p:txBody>
      </p:sp>
    </p:spTree>
    <p:extLst>
      <p:ext uri="{BB962C8B-B14F-4D97-AF65-F5344CB8AC3E}">
        <p14:creationId xmlns:p14="http://schemas.microsoft.com/office/powerpoint/2010/main" val="38522557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A8C2E211-05B6-4B8F-920B-A764EAD106E2}" type="datetimeFigureOut">
              <a:rPr lang="ar-IQ" smtClean="0"/>
              <a:t>22/09/1443</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77D7CE67-02F9-46CA-AA0B-D5551A53E68E}" type="slidenum">
              <a:rPr lang="ar-IQ" smtClean="0"/>
              <a:t>‹#›</a:t>
            </a:fld>
            <a:endParaRPr lang="ar-IQ"/>
          </a:p>
        </p:txBody>
      </p:sp>
    </p:spTree>
    <p:extLst>
      <p:ext uri="{BB962C8B-B14F-4D97-AF65-F5344CB8AC3E}">
        <p14:creationId xmlns:p14="http://schemas.microsoft.com/office/powerpoint/2010/main" val="26332258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A8C2E211-05B6-4B8F-920B-A764EAD106E2}" type="datetimeFigureOut">
              <a:rPr lang="ar-IQ" smtClean="0"/>
              <a:t>22/09/1443</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77D7CE67-02F9-46CA-AA0B-D5551A53E68E}" type="slidenum">
              <a:rPr lang="ar-IQ" smtClean="0"/>
              <a:t>‹#›</a:t>
            </a:fld>
            <a:endParaRPr lang="ar-IQ"/>
          </a:p>
        </p:txBody>
      </p:sp>
    </p:spTree>
    <p:extLst>
      <p:ext uri="{BB962C8B-B14F-4D97-AF65-F5344CB8AC3E}">
        <p14:creationId xmlns:p14="http://schemas.microsoft.com/office/powerpoint/2010/main" val="26815030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A8C2E211-05B6-4B8F-920B-A764EAD106E2}" type="datetimeFigureOut">
              <a:rPr lang="ar-IQ" smtClean="0"/>
              <a:t>22/09/1443</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77D7CE67-02F9-46CA-AA0B-D5551A53E68E}" type="slidenum">
              <a:rPr lang="ar-IQ" smtClean="0"/>
              <a:t>‹#›</a:t>
            </a:fld>
            <a:endParaRPr lang="ar-IQ"/>
          </a:p>
        </p:txBody>
      </p:sp>
    </p:spTree>
    <p:extLst>
      <p:ext uri="{BB962C8B-B14F-4D97-AF65-F5344CB8AC3E}">
        <p14:creationId xmlns:p14="http://schemas.microsoft.com/office/powerpoint/2010/main" val="41863685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A8C2E211-05B6-4B8F-920B-A764EAD106E2}" type="datetimeFigureOut">
              <a:rPr lang="ar-IQ" smtClean="0"/>
              <a:t>22/09/1443</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77D7CE67-02F9-46CA-AA0B-D5551A53E68E}" type="slidenum">
              <a:rPr lang="ar-IQ" smtClean="0"/>
              <a:t>‹#›</a:t>
            </a:fld>
            <a:endParaRPr lang="ar-IQ"/>
          </a:p>
        </p:txBody>
      </p:sp>
    </p:spTree>
    <p:extLst>
      <p:ext uri="{BB962C8B-B14F-4D97-AF65-F5344CB8AC3E}">
        <p14:creationId xmlns:p14="http://schemas.microsoft.com/office/powerpoint/2010/main" val="2288318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A8C2E211-05B6-4B8F-920B-A764EAD106E2}" type="datetimeFigureOut">
              <a:rPr lang="ar-IQ" smtClean="0"/>
              <a:t>22/09/1443</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77D7CE67-02F9-46CA-AA0B-D5551A53E68E}" type="slidenum">
              <a:rPr lang="ar-IQ" smtClean="0"/>
              <a:t>‹#›</a:t>
            </a:fld>
            <a:endParaRPr lang="ar-IQ"/>
          </a:p>
        </p:txBody>
      </p:sp>
    </p:spTree>
    <p:extLst>
      <p:ext uri="{BB962C8B-B14F-4D97-AF65-F5344CB8AC3E}">
        <p14:creationId xmlns:p14="http://schemas.microsoft.com/office/powerpoint/2010/main" val="42935145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A8C2E211-05B6-4B8F-920B-A764EAD106E2}" type="datetimeFigureOut">
              <a:rPr lang="ar-IQ" smtClean="0"/>
              <a:t>22/09/1443</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77D7CE67-02F9-46CA-AA0B-D5551A53E68E}" type="slidenum">
              <a:rPr lang="ar-IQ" smtClean="0"/>
              <a:t>‹#›</a:t>
            </a:fld>
            <a:endParaRPr lang="ar-IQ"/>
          </a:p>
        </p:txBody>
      </p:sp>
    </p:spTree>
    <p:extLst>
      <p:ext uri="{BB962C8B-B14F-4D97-AF65-F5344CB8AC3E}">
        <p14:creationId xmlns:p14="http://schemas.microsoft.com/office/powerpoint/2010/main" val="7279282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A8C2E211-05B6-4B8F-920B-A764EAD106E2}" type="datetimeFigureOut">
              <a:rPr lang="ar-IQ" smtClean="0"/>
              <a:t>22/09/1443</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77D7CE67-02F9-46CA-AA0B-D5551A53E68E}" type="slidenum">
              <a:rPr lang="ar-IQ" smtClean="0"/>
              <a:t>‹#›</a:t>
            </a:fld>
            <a:endParaRPr lang="ar-IQ"/>
          </a:p>
        </p:txBody>
      </p:sp>
    </p:spTree>
    <p:extLst>
      <p:ext uri="{BB962C8B-B14F-4D97-AF65-F5344CB8AC3E}">
        <p14:creationId xmlns:p14="http://schemas.microsoft.com/office/powerpoint/2010/main" val="40687222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A8C2E211-05B6-4B8F-920B-A764EAD106E2}" type="datetimeFigureOut">
              <a:rPr lang="ar-IQ" smtClean="0"/>
              <a:t>22/09/1443</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77D7CE67-02F9-46CA-AA0B-D5551A53E68E}" type="slidenum">
              <a:rPr lang="ar-IQ" smtClean="0"/>
              <a:t>‹#›</a:t>
            </a:fld>
            <a:endParaRPr lang="ar-IQ"/>
          </a:p>
        </p:txBody>
      </p:sp>
    </p:spTree>
    <p:extLst>
      <p:ext uri="{BB962C8B-B14F-4D97-AF65-F5344CB8AC3E}">
        <p14:creationId xmlns:p14="http://schemas.microsoft.com/office/powerpoint/2010/main" val="442842195"/>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60649"/>
            <a:ext cx="7772400" cy="1080119"/>
          </a:xfrm>
        </p:spPr>
        <p:txBody>
          <a:bodyPr/>
          <a:lstStyle/>
          <a:p>
            <a:r>
              <a:rPr lang="ar-IQ" dirty="0" smtClean="0"/>
              <a:t>جواز تقديم الخبر وتأخيره</a:t>
            </a:r>
            <a:endParaRPr lang="ar-IQ" dirty="0"/>
          </a:p>
        </p:txBody>
      </p:sp>
      <p:sp>
        <p:nvSpPr>
          <p:cNvPr id="3" name="عنوان فرعي 2"/>
          <p:cNvSpPr>
            <a:spLocks noGrp="1"/>
          </p:cNvSpPr>
          <p:nvPr>
            <p:ph type="subTitle" idx="1"/>
          </p:nvPr>
        </p:nvSpPr>
        <p:spPr>
          <a:xfrm>
            <a:off x="251520" y="1628800"/>
            <a:ext cx="8640960" cy="4752528"/>
          </a:xfrm>
        </p:spPr>
        <p:txBody>
          <a:bodyPr>
            <a:normAutofit fontScale="92500" lnSpcReduction="20000"/>
          </a:bodyPr>
          <a:lstStyle/>
          <a:p>
            <a:pPr algn="r"/>
            <a:r>
              <a:rPr lang="ar-IQ" b="1" dirty="0">
                <a:solidFill>
                  <a:srgbClr val="FF0000"/>
                </a:solidFill>
              </a:rPr>
              <a:t>يقول ابن مالك في ألفيته</a:t>
            </a:r>
            <a:r>
              <a:rPr lang="en-US" b="1" dirty="0">
                <a:solidFill>
                  <a:srgbClr val="FF0000"/>
                </a:solidFill>
              </a:rPr>
              <a:t>:</a:t>
            </a:r>
          </a:p>
          <a:p>
            <a:r>
              <a:rPr lang="ar-IQ" b="1" dirty="0">
                <a:solidFill>
                  <a:schemeClr val="tx1"/>
                </a:solidFill>
              </a:rPr>
              <a:t>والأصلُ في الأخبار أن تؤخرا          وجوزوا التقديم إذْ لا ضررا</a:t>
            </a:r>
            <a:endParaRPr lang="en-US" dirty="0">
              <a:solidFill>
                <a:schemeClr val="tx1"/>
              </a:solidFill>
            </a:endParaRPr>
          </a:p>
          <a:p>
            <a:pPr algn="just"/>
            <a:r>
              <a:rPr lang="ar-IQ" dirty="0">
                <a:solidFill>
                  <a:schemeClr val="tx1"/>
                </a:solidFill>
              </a:rPr>
              <a:t>       الأصل تقديم المبتدأ وتأخير الخبر، وذلك لأن الخبر وصف في المعنى فاستحق التأخير كالوصف  ويقول ابن عقيل في شرحه لبيت ابن مالك المذكور أعلاه : أنه يجوز تقديم الخبر "إذا لم يحصل  لبس أو نحوه ، فنقول : ((قائم زيد))، ((و قائم أبوه زيد)) و(( أبو منطلق زيد)) ، ((وفي الدار زيد))، (( وعندك عمرو)) وبعض الكوفيين يذهب إلى منع تقديم الخبر الجائز التأخير عند البصريين ولاسيما في قولهم :((زيد قائم))،و((زيد قائم أبوه))و((زيد أبوه منطلق)) ويوافق ابن عقيل البصريين في جواز ذلك لأن ابن مالك يقول ((وجوزوا التقديم إذ لا ضررا))، فيجوز قولك: ((قائم زيد)) منه ((</a:t>
            </a:r>
            <a:r>
              <a:rPr lang="ar-IQ" dirty="0" err="1">
                <a:solidFill>
                  <a:schemeClr val="tx1"/>
                </a:solidFill>
              </a:rPr>
              <a:t>مشنوءٌ</a:t>
            </a:r>
            <a:r>
              <a:rPr lang="ar-IQ" dirty="0">
                <a:solidFill>
                  <a:schemeClr val="tx1"/>
                </a:solidFill>
              </a:rPr>
              <a:t> من </a:t>
            </a:r>
            <a:r>
              <a:rPr lang="ar-IQ" dirty="0" err="1">
                <a:solidFill>
                  <a:schemeClr val="tx1"/>
                </a:solidFill>
              </a:rPr>
              <a:t>يشنؤك</a:t>
            </a:r>
            <a:r>
              <a:rPr lang="ar-IQ" dirty="0">
                <a:solidFill>
                  <a:schemeClr val="tx1"/>
                </a:solidFill>
              </a:rPr>
              <a:t>)) فـ ((من)) مبتدأ و((</a:t>
            </a:r>
            <a:r>
              <a:rPr lang="ar-IQ" dirty="0" err="1">
                <a:solidFill>
                  <a:schemeClr val="tx1"/>
                </a:solidFill>
              </a:rPr>
              <a:t>مشنوء</a:t>
            </a:r>
            <a:r>
              <a:rPr lang="ar-IQ" dirty="0">
                <a:solidFill>
                  <a:schemeClr val="tx1"/>
                </a:solidFill>
              </a:rPr>
              <a:t>)) خبر مقدم:، و((قام أبو زيد))</a:t>
            </a:r>
          </a:p>
        </p:txBody>
      </p:sp>
    </p:spTree>
    <p:extLst>
      <p:ext uri="{BB962C8B-B14F-4D97-AF65-F5344CB8AC3E}">
        <p14:creationId xmlns:p14="http://schemas.microsoft.com/office/powerpoint/2010/main" val="40195742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b="1" dirty="0" smtClean="0">
                <a:solidFill>
                  <a:srgbClr val="0070C0"/>
                </a:solidFill>
                <a:effectLst>
                  <a:outerShdw blurRad="38100" dist="38100" dir="2700000" algn="tl">
                    <a:srgbClr val="000000">
                      <a:alpha val="43137"/>
                    </a:srgbClr>
                  </a:outerShdw>
                </a:effectLst>
              </a:rPr>
              <a:t>جواز تقديم الخبر وتأخيره</a:t>
            </a:r>
            <a:endParaRPr lang="ar-IQ" b="1" dirty="0">
              <a:solidFill>
                <a:srgbClr val="0070C0"/>
              </a:solidFill>
              <a:effectLst>
                <a:outerShdw blurRad="38100" dist="38100" dir="2700000" algn="tl">
                  <a:srgbClr val="000000">
                    <a:alpha val="43137"/>
                  </a:srgbClr>
                </a:outerShdw>
              </a:effectLst>
            </a:endParaRPr>
          </a:p>
        </p:txBody>
      </p:sp>
      <p:sp>
        <p:nvSpPr>
          <p:cNvPr id="3" name="عنصر نائب للمحتوى 2"/>
          <p:cNvSpPr>
            <a:spLocks noGrp="1"/>
          </p:cNvSpPr>
          <p:nvPr>
            <p:ph idx="1"/>
          </p:nvPr>
        </p:nvSpPr>
        <p:spPr/>
        <p:txBody>
          <a:bodyPr>
            <a:normAutofit/>
          </a:bodyPr>
          <a:lstStyle/>
          <a:p>
            <a:pPr marL="0" indent="0">
              <a:buNone/>
            </a:pPr>
            <a:endParaRPr lang="ar-IQ" dirty="0" smtClean="0">
              <a:solidFill>
                <a:srgbClr val="FF0000"/>
              </a:solidFill>
            </a:endParaRPr>
          </a:p>
          <a:p>
            <a:pPr marL="0" indent="0">
              <a:buNone/>
            </a:pPr>
            <a:r>
              <a:rPr lang="ar-IQ" b="1" dirty="0" smtClean="0">
                <a:solidFill>
                  <a:srgbClr val="FF0000"/>
                </a:solidFill>
                <a:effectLst>
                  <a:outerShdw blurRad="38100" dist="38100" dir="2700000" algn="tl">
                    <a:srgbClr val="000000">
                      <a:alpha val="43137"/>
                    </a:srgbClr>
                  </a:outerShdw>
                </a:effectLst>
              </a:rPr>
              <a:t>قد </a:t>
            </a:r>
            <a:r>
              <a:rPr lang="ar-IQ" b="1" dirty="0">
                <a:solidFill>
                  <a:srgbClr val="FF0000"/>
                </a:solidFill>
                <a:effectLst>
                  <a:outerShdw blurRad="38100" dist="38100" dir="2700000" algn="tl">
                    <a:srgbClr val="000000">
                      <a:alpha val="43137"/>
                    </a:srgbClr>
                  </a:outerShdw>
                </a:effectLst>
              </a:rPr>
              <a:t>ثكلت أمه من كنت واحده      وبات </a:t>
            </a:r>
            <a:r>
              <a:rPr lang="ar-IQ" b="1" dirty="0" err="1">
                <a:solidFill>
                  <a:srgbClr val="FF0000"/>
                </a:solidFill>
                <a:effectLst>
                  <a:outerShdw blurRad="38100" dist="38100" dir="2700000" algn="tl">
                    <a:srgbClr val="000000">
                      <a:alpha val="43137"/>
                    </a:srgbClr>
                  </a:outerShdw>
                </a:effectLst>
              </a:rPr>
              <a:t>منتشيا</a:t>
            </a:r>
            <a:r>
              <a:rPr lang="ar-IQ" b="1" dirty="0">
                <a:solidFill>
                  <a:srgbClr val="FF0000"/>
                </a:solidFill>
                <a:effectLst>
                  <a:outerShdw blurRad="38100" dist="38100" dir="2700000" algn="tl">
                    <a:srgbClr val="000000">
                      <a:alpha val="43137"/>
                    </a:srgbClr>
                  </a:outerShdw>
                </a:effectLst>
              </a:rPr>
              <a:t> في برثن </a:t>
            </a:r>
            <a:r>
              <a:rPr lang="ar-IQ" b="1" dirty="0" smtClean="0">
                <a:solidFill>
                  <a:srgbClr val="FF0000"/>
                </a:solidFill>
                <a:effectLst>
                  <a:outerShdw blurRad="38100" dist="38100" dir="2700000" algn="tl">
                    <a:srgbClr val="000000">
                      <a:alpha val="43137"/>
                    </a:srgbClr>
                  </a:outerShdw>
                </a:effectLst>
              </a:rPr>
              <a:t>الأسد</a:t>
            </a:r>
          </a:p>
          <a:p>
            <a:pPr marL="0" indent="0">
              <a:buNone/>
            </a:pPr>
            <a:endParaRPr lang="en-US" dirty="0"/>
          </a:p>
          <a:p>
            <a:pPr marL="0" indent="0">
              <a:buNone/>
            </a:pPr>
            <a:r>
              <a:rPr lang="ar-IQ" dirty="0"/>
              <a:t>الشاهد فيه قوله: (</a:t>
            </a:r>
            <a:r>
              <a:rPr lang="ar-IQ" dirty="0">
                <a:solidFill>
                  <a:schemeClr val="accent3">
                    <a:lumMod val="75000"/>
                  </a:schemeClr>
                </a:solidFill>
              </a:rPr>
              <a:t>قد ثكلت أمه من كنت واحده</a:t>
            </a:r>
            <a:r>
              <a:rPr lang="ar-IQ" dirty="0"/>
              <a:t>)حيث قدم الخير الذي هو جملة (</a:t>
            </a:r>
            <a:r>
              <a:rPr lang="ar-IQ" dirty="0">
                <a:solidFill>
                  <a:schemeClr val="accent3">
                    <a:lumMod val="75000"/>
                  </a:schemeClr>
                </a:solidFill>
              </a:rPr>
              <a:t>ثكلت أمه</a:t>
            </a:r>
            <a:r>
              <a:rPr lang="ar-IQ" dirty="0"/>
              <a:t>) على المبتدأ وهو (</a:t>
            </a:r>
            <a:r>
              <a:rPr lang="ar-IQ" dirty="0">
                <a:solidFill>
                  <a:schemeClr val="accent3">
                    <a:lumMod val="75000"/>
                  </a:schemeClr>
                </a:solidFill>
              </a:rPr>
              <a:t>من كنت واحده</a:t>
            </a:r>
            <a:r>
              <a:rPr lang="ar-IQ" dirty="0"/>
              <a:t>).</a:t>
            </a:r>
            <a:endParaRPr lang="en-US" dirty="0"/>
          </a:p>
          <a:p>
            <a:pPr marL="0" indent="0">
              <a:buNone/>
            </a:pPr>
            <a:r>
              <a:rPr lang="ar-IQ" dirty="0"/>
              <a:t>فـ (( </a:t>
            </a:r>
            <a:r>
              <a:rPr lang="ar-IQ" dirty="0">
                <a:solidFill>
                  <a:schemeClr val="accent3">
                    <a:lumMod val="75000"/>
                  </a:schemeClr>
                </a:solidFill>
              </a:rPr>
              <a:t>من كنت واحده</a:t>
            </a:r>
            <a:r>
              <a:rPr lang="ar-IQ" dirty="0"/>
              <a:t>)) مبتدأ مؤخر، و(( </a:t>
            </a:r>
            <a:r>
              <a:rPr lang="ar-IQ" dirty="0">
                <a:solidFill>
                  <a:schemeClr val="accent3">
                    <a:lumMod val="75000"/>
                  </a:schemeClr>
                </a:solidFill>
              </a:rPr>
              <a:t>قد ثكلت أمه</a:t>
            </a:r>
            <a:r>
              <a:rPr lang="ar-IQ" dirty="0"/>
              <a:t>)): خبر مقدم، وأبوه منطلق زيد))؛ </a:t>
            </a:r>
            <a:endParaRPr lang="en-US" dirty="0"/>
          </a:p>
          <a:p>
            <a:pPr marL="0" indent="0">
              <a:buNone/>
            </a:pPr>
            <a:endParaRPr lang="en-US" dirty="0"/>
          </a:p>
        </p:txBody>
      </p:sp>
    </p:spTree>
    <p:extLst>
      <p:ext uri="{BB962C8B-B14F-4D97-AF65-F5344CB8AC3E}">
        <p14:creationId xmlns:p14="http://schemas.microsoft.com/office/powerpoint/2010/main" val="22600149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solidFill>
                  <a:srgbClr val="66FFCC"/>
                </a:solidFill>
                <a:effectLst>
                  <a:outerShdw blurRad="38100" dist="38100" dir="2700000" algn="tl">
                    <a:srgbClr val="000000">
                      <a:alpha val="43137"/>
                    </a:srgbClr>
                  </a:outerShdw>
                </a:effectLst>
              </a:rPr>
              <a:t>جواز تقديم الخبر وتأخيره</a:t>
            </a:r>
            <a:endParaRPr lang="ar-IQ" dirty="0">
              <a:solidFill>
                <a:srgbClr val="66FFCC"/>
              </a:solidFill>
              <a:effectLst>
                <a:outerShdw blurRad="38100" dist="38100" dir="2700000" algn="tl">
                  <a:srgbClr val="000000">
                    <a:alpha val="43137"/>
                  </a:srgbClr>
                </a:outerShdw>
              </a:effectLst>
            </a:endParaRPr>
          </a:p>
        </p:txBody>
      </p:sp>
      <p:sp>
        <p:nvSpPr>
          <p:cNvPr id="3" name="عنصر نائب للمحتوى 2"/>
          <p:cNvSpPr>
            <a:spLocks noGrp="1"/>
          </p:cNvSpPr>
          <p:nvPr>
            <p:ph idx="1"/>
          </p:nvPr>
        </p:nvSpPr>
        <p:spPr/>
        <p:txBody>
          <a:bodyPr>
            <a:normAutofit lnSpcReduction="10000"/>
          </a:bodyPr>
          <a:lstStyle/>
          <a:p>
            <a:pPr marL="0" indent="0">
              <a:buNone/>
            </a:pPr>
            <a:r>
              <a:rPr lang="ar-IQ" dirty="0" smtClean="0"/>
              <a:t>ومنه</a:t>
            </a:r>
            <a:r>
              <a:rPr lang="ar-IQ" dirty="0"/>
              <a:t>: </a:t>
            </a:r>
            <a:endParaRPr lang="en-US" dirty="0"/>
          </a:p>
          <a:p>
            <a:pPr marL="0" indent="0" algn="ctr">
              <a:buNone/>
            </a:pPr>
            <a:r>
              <a:rPr lang="ar-IQ" b="1" dirty="0">
                <a:solidFill>
                  <a:srgbClr val="FF0000"/>
                </a:solidFill>
              </a:rPr>
              <a:t>إلى ملك ما أمه من محارب   أبوه ولا كانت كليب تصاهره</a:t>
            </a:r>
            <a:endParaRPr lang="en-US" dirty="0">
              <a:solidFill>
                <a:srgbClr val="FF0000"/>
              </a:solidFill>
            </a:endParaRPr>
          </a:p>
          <a:p>
            <a:pPr marL="0" indent="0">
              <a:buNone/>
            </a:pPr>
            <a:r>
              <a:rPr lang="ar-IQ" b="1" dirty="0"/>
              <a:t>الشاهد فيه قوله: (</a:t>
            </a:r>
            <a:r>
              <a:rPr lang="ar-IQ" b="1" dirty="0">
                <a:solidFill>
                  <a:srgbClr val="0000FF"/>
                </a:solidFill>
              </a:rPr>
              <a:t>ما أمه من محارب أبوه</a:t>
            </a:r>
            <a:r>
              <a:rPr lang="ar-IQ" b="1" dirty="0"/>
              <a:t>) حيث قدم الخبر الذي هو جملة (</a:t>
            </a:r>
            <a:r>
              <a:rPr lang="ar-IQ" b="1" dirty="0">
                <a:solidFill>
                  <a:srgbClr val="0000FF"/>
                </a:solidFill>
              </a:rPr>
              <a:t>ما أمه من محارب </a:t>
            </a:r>
            <a:r>
              <a:rPr lang="ar-IQ" b="1" dirty="0"/>
              <a:t>) على المبتدأ الذي هو أبوه.</a:t>
            </a:r>
            <a:endParaRPr lang="en-US" dirty="0"/>
          </a:p>
          <a:p>
            <a:pPr marL="0" indent="0">
              <a:buNone/>
            </a:pPr>
            <a:r>
              <a:rPr lang="ar-IQ" dirty="0"/>
              <a:t>فـ ((</a:t>
            </a:r>
            <a:r>
              <a:rPr lang="ar-IQ" dirty="0">
                <a:solidFill>
                  <a:srgbClr val="0000FF"/>
                </a:solidFill>
              </a:rPr>
              <a:t> أبوه</a:t>
            </a:r>
            <a:r>
              <a:rPr lang="ar-IQ" dirty="0"/>
              <a:t>)): مبتدأ مؤخر، و((</a:t>
            </a:r>
            <a:r>
              <a:rPr lang="ar-IQ" dirty="0">
                <a:solidFill>
                  <a:srgbClr val="0000FF"/>
                </a:solidFill>
              </a:rPr>
              <a:t>ما أمه من محارب</a:t>
            </a:r>
            <a:r>
              <a:rPr lang="ar-IQ" dirty="0"/>
              <a:t>)) خبر مقدم. وقد نقل ابن الشجري الإجماع من البصريين والكوفيين على جواز تقديم الخبر إذا كان جملة، ويقول ابن عقيل أن ذلك ليس صحيحا فلم يجوز الكوفيون ذلك.</a:t>
            </a:r>
            <a:endParaRPr lang="en-US" dirty="0"/>
          </a:p>
          <a:p>
            <a:endParaRPr lang="ar-IQ" dirty="0"/>
          </a:p>
        </p:txBody>
      </p:sp>
    </p:spTree>
    <p:extLst>
      <p:ext uri="{BB962C8B-B14F-4D97-AF65-F5344CB8AC3E}">
        <p14:creationId xmlns:p14="http://schemas.microsoft.com/office/powerpoint/2010/main" val="1696086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b="1" dirty="0" smtClean="0">
                <a:solidFill>
                  <a:schemeClr val="accent4">
                    <a:lumMod val="60000"/>
                    <a:lumOff val="40000"/>
                  </a:schemeClr>
                </a:solidFill>
                <a:effectLst>
                  <a:outerShdw blurRad="38100" dist="38100" dir="2700000" algn="tl">
                    <a:srgbClr val="000000">
                      <a:alpha val="43137"/>
                    </a:srgbClr>
                  </a:outerShdw>
                </a:effectLst>
              </a:rPr>
              <a:t>وجوب التزام الرتبة</a:t>
            </a:r>
            <a:endParaRPr lang="ar-IQ" b="1" dirty="0">
              <a:solidFill>
                <a:schemeClr val="accent4">
                  <a:lumMod val="60000"/>
                  <a:lumOff val="40000"/>
                </a:schemeClr>
              </a:solidFill>
              <a:effectLst>
                <a:outerShdw blurRad="38100" dist="38100" dir="2700000" algn="tl">
                  <a:srgbClr val="000000">
                    <a:alpha val="43137"/>
                  </a:srgbClr>
                </a:outerShdw>
              </a:effectLst>
            </a:endParaRPr>
          </a:p>
        </p:txBody>
      </p:sp>
      <p:sp>
        <p:nvSpPr>
          <p:cNvPr id="3" name="عنصر نائب للمحتوى 2"/>
          <p:cNvSpPr>
            <a:spLocks noGrp="1"/>
          </p:cNvSpPr>
          <p:nvPr>
            <p:ph idx="1"/>
          </p:nvPr>
        </p:nvSpPr>
        <p:spPr/>
        <p:txBody>
          <a:bodyPr>
            <a:normAutofit/>
          </a:bodyPr>
          <a:lstStyle/>
          <a:p>
            <a:pPr marL="0" indent="0" algn="ctr">
              <a:buNone/>
            </a:pPr>
            <a:r>
              <a:rPr lang="ar-IQ" b="1" dirty="0">
                <a:solidFill>
                  <a:srgbClr val="FF0000"/>
                </a:solidFill>
              </a:rPr>
              <a:t>فامنعه حيث يستوي الجزآن     عرفا ونكرا عادمي بــيــــــان</a:t>
            </a:r>
            <a:endParaRPr lang="en-US" dirty="0">
              <a:solidFill>
                <a:srgbClr val="FF0000"/>
              </a:solidFill>
            </a:endParaRPr>
          </a:p>
          <a:p>
            <a:pPr marL="0" indent="0" algn="ctr">
              <a:buNone/>
            </a:pPr>
            <a:r>
              <a:rPr lang="ar-IQ" b="1" dirty="0">
                <a:solidFill>
                  <a:srgbClr val="FF0000"/>
                </a:solidFill>
              </a:rPr>
              <a:t>كذا إذا ما لفعل كان </a:t>
            </a:r>
            <a:r>
              <a:rPr lang="ar-IQ" b="1" dirty="0" err="1">
                <a:solidFill>
                  <a:srgbClr val="FF0000"/>
                </a:solidFill>
              </a:rPr>
              <a:t>الخبـــــرا</a:t>
            </a:r>
            <a:r>
              <a:rPr lang="ar-IQ" b="1" dirty="0">
                <a:solidFill>
                  <a:srgbClr val="FF0000"/>
                </a:solidFill>
              </a:rPr>
              <a:t>    أو قُصد استعماله منحصـــــرا</a:t>
            </a:r>
            <a:endParaRPr lang="en-US" dirty="0">
              <a:solidFill>
                <a:srgbClr val="FF0000"/>
              </a:solidFill>
            </a:endParaRPr>
          </a:p>
          <a:p>
            <a:pPr marL="0" indent="0" algn="ctr">
              <a:buNone/>
            </a:pPr>
            <a:r>
              <a:rPr lang="ar-IQ" b="1" dirty="0">
                <a:solidFill>
                  <a:srgbClr val="FF0000"/>
                </a:solidFill>
              </a:rPr>
              <a:t>أو كان مسندا لذي لام </a:t>
            </a:r>
            <a:r>
              <a:rPr lang="ar-IQ" b="1" dirty="0" err="1">
                <a:solidFill>
                  <a:srgbClr val="FF0000"/>
                </a:solidFill>
              </a:rPr>
              <a:t>ابتدا</a:t>
            </a:r>
            <a:r>
              <a:rPr lang="ar-IQ" b="1" dirty="0">
                <a:solidFill>
                  <a:srgbClr val="FF0000"/>
                </a:solidFill>
              </a:rPr>
              <a:t> ،   أو لازم الصدر، كمن لي منجدا</a:t>
            </a:r>
            <a:endParaRPr lang="en-US" dirty="0">
              <a:solidFill>
                <a:srgbClr val="FF0000"/>
              </a:solidFill>
            </a:endParaRPr>
          </a:p>
          <a:p>
            <a:pPr marL="0" indent="0">
              <a:buNone/>
            </a:pPr>
            <a:r>
              <a:rPr lang="ar-IQ" b="1" dirty="0" smtClean="0"/>
              <a:t>1</a:t>
            </a:r>
            <a:r>
              <a:rPr lang="ar-IQ" dirty="0" smtClean="0"/>
              <a:t> ـ إذا </a:t>
            </a:r>
            <a:r>
              <a:rPr lang="ar-IQ" dirty="0"/>
              <a:t>كان كلا من المبتدأ والخبر معرفة أو نكرة صالحة لجعلها مبتدأ، ولا مبين للمبتدأ من الخبر ، نحو زيد أخوك، وأفضل من زيد أفضل من عمرو)) ولا يجوز تقديم الخبر في هذا ونحوه؛ لأنك لو قدمته فقلت أخوك زيد ، وأفضل من عمرو أفضل من زيد ))لكان المقدم مبتدأ وأنت تريد أن يكون خبرا</a:t>
            </a:r>
          </a:p>
        </p:txBody>
      </p:sp>
    </p:spTree>
    <p:extLst>
      <p:ext uri="{BB962C8B-B14F-4D97-AF65-F5344CB8AC3E}">
        <p14:creationId xmlns:p14="http://schemas.microsoft.com/office/powerpoint/2010/main" val="36441618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solidFill>
                  <a:srgbClr val="66FFCC"/>
                </a:solidFill>
                <a:effectLst>
                  <a:outerShdw blurRad="38100" dist="38100" dir="2700000" algn="tl">
                    <a:srgbClr val="000000">
                      <a:alpha val="43137"/>
                    </a:srgbClr>
                  </a:outerShdw>
                </a:effectLst>
              </a:rPr>
              <a:t>وجوب التزام الرتبة</a:t>
            </a:r>
            <a:endParaRPr lang="ar-IQ" dirty="0">
              <a:solidFill>
                <a:srgbClr val="66FFCC"/>
              </a:solidFill>
              <a:effectLst>
                <a:outerShdw blurRad="38100" dist="38100" dir="2700000" algn="tl">
                  <a:srgbClr val="000000">
                    <a:alpha val="43137"/>
                  </a:srgbClr>
                </a:outerShdw>
              </a:effectLst>
            </a:endParaRPr>
          </a:p>
        </p:txBody>
      </p:sp>
      <p:sp>
        <p:nvSpPr>
          <p:cNvPr id="3" name="عنصر نائب للمحتوى 2"/>
          <p:cNvSpPr>
            <a:spLocks noGrp="1"/>
          </p:cNvSpPr>
          <p:nvPr>
            <p:ph idx="1"/>
          </p:nvPr>
        </p:nvSpPr>
        <p:spPr>
          <a:xfrm>
            <a:off x="0" y="1412776"/>
            <a:ext cx="9036496" cy="5112568"/>
          </a:xfrm>
        </p:spPr>
        <p:txBody>
          <a:bodyPr>
            <a:normAutofit lnSpcReduction="10000"/>
          </a:bodyPr>
          <a:lstStyle/>
          <a:p>
            <a:pPr marL="0" indent="0">
              <a:buNone/>
            </a:pPr>
            <a:r>
              <a:rPr lang="ar-IQ" dirty="0"/>
              <a:t> </a:t>
            </a:r>
            <a:r>
              <a:rPr lang="ar-IQ" dirty="0" smtClean="0"/>
              <a:t>    فإن </a:t>
            </a:r>
            <a:r>
              <a:rPr lang="ar-IQ" dirty="0"/>
              <a:t>وجد  دليل يدل على أن المقدم خبر جاز ، كقولك : ((</a:t>
            </a:r>
            <a:r>
              <a:rPr lang="ar-IQ" b="1" dirty="0">
                <a:solidFill>
                  <a:srgbClr val="FF0000"/>
                </a:solidFill>
              </a:rPr>
              <a:t>أبو يوسف أبو حنيفة)</a:t>
            </a:r>
            <a:r>
              <a:rPr lang="ar-IQ" dirty="0"/>
              <a:t>) فيجوز تقدم الخبر وهو أبو حنيفة لأنه معلوم أن المراد تشبيه أبي يوسف بأبي حنيفة لا تشبيه أبي حنيفة بأبي يوسف، ومنه قوله:</a:t>
            </a:r>
            <a:endParaRPr lang="en-US" dirty="0"/>
          </a:p>
          <a:p>
            <a:pPr marL="0" indent="0" algn="ctr">
              <a:buNone/>
            </a:pPr>
            <a:r>
              <a:rPr lang="ar-IQ" b="1" dirty="0">
                <a:solidFill>
                  <a:srgbClr val="FF0000"/>
                </a:solidFill>
              </a:rPr>
              <a:t>بنونا بنو أبنائنا وبناتنا     بنوهن أبناء الرجال </a:t>
            </a:r>
            <a:r>
              <a:rPr lang="ar-IQ" b="1" dirty="0" smtClean="0">
                <a:solidFill>
                  <a:srgbClr val="FF0000"/>
                </a:solidFill>
              </a:rPr>
              <a:t>الأباعد</a:t>
            </a:r>
            <a:endParaRPr lang="en-US" dirty="0">
              <a:solidFill>
                <a:srgbClr val="FF0000"/>
              </a:solidFill>
            </a:endParaRPr>
          </a:p>
          <a:p>
            <a:pPr marL="0" indent="0">
              <a:buNone/>
            </a:pPr>
            <a:r>
              <a:rPr lang="ar-IQ" dirty="0" smtClean="0"/>
              <a:t>    الشاهد </a:t>
            </a:r>
            <a:r>
              <a:rPr lang="ar-IQ" dirty="0"/>
              <a:t>فيه قوله: (</a:t>
            </a:r>
            <a:r>
              <a:rPr lang="ar-IQ" b="1" dirty="0">
                <a:solidFill>
                  <a:srgbClr val="FF0000"/>
                </a:solidFill>
              </a:rPr>
              <a:t>بنونا بنو أبنائنا</a:t>
            </a:r>
            <a:r>
              <a:rPr lang="ar-IQ" dirty="0"/>
              <a:t>)حيث قدم الخبر وهو (</a:t>
            </a:r>
            <a:r>
              <a:rPr lang="ar-IQ" b="1" dirty="0">
                <a:solidFill>
                  <a:srgbClr val="FF0000"/>
                </a:solidFill>
              </a:rPr>
              <a:t>بنونا</a:t>
            </a:r>
            <a:r>
              <a:rPr lang="ar-IQ" dirty="0"/>
              <a:t>) على المبتدأ  مع استواء المبتدأ والخبر في التعريف فإن كلا منهما مضاف إلى ضمير المتكلم وإنما ساغ ذلك لوجود قرينة معنوية تعين عند السامع المبتدأ منهما، فإن السامع يتبادر إلى ذهنه أن المتكلم يريد تشبيه أبناء أبنائهم بأبنائهم ،دون العكس.</a:t>
            </a:r>
            <a:endParaRPr lang="en-US" dirty="0"/>
          </a:p>
          <a:p>
            <a:endParaRPr lang="ar-IQ" dirty="0"/>
          </a:p>
        </p:txBody>
      </p:sp>
    </p:spTree>
    <p:extLst>
      <p:ext uri="{BB962C8B-B14F-4D97-AF65-F5344CB8AC3E}">
        <p14:creationId xmlns:p14="http://schemas.microsoft.com/office/powerpoint/2010/main" val="37551323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u="sng" dirty="0" smtClean="0">
                <a:solidFill>
                  <a:srgbClr val="66FFCC"/>
                </a:solidFill>
                <a:effectLst>
                  <a:outerShdw blurRad="38100" dist="38100" dir="2700000" algn="tl">
                    <a:srgbClr val="000000">
                      <a:alpha val="43137"/>
                    </a:srgbClr>
                  </a:outerShdw>
                </a:effectLst>
              </a:rPr>
              <a:t>وجوب التزام الرتبة</a:t>
            </a:r>
            <a:endParaRPr lang="ar-IQ" u="sng" dirty="0">
              <a:solidFill>
                <a:srgbClr val="66FFCC"/>
              </a:solidFill>
              <a:effectLst>
                <a:outerShdw blurRad="38100" dist="38100" dir="2700000" algn="tl">
                  <a:srgbClr val="000000">
                    <a:alpha val="43137"/>
                  </a:srgbClr>
                </a:outerShdw>
              </a:effectLst>
            </a:endParaRPr>
          </a:p>
        </p:txBody>
      </p:sp>
      <p:sp>
        <p:nvSpPr>
          <p:cNvPr id="3" name="عنصر نائب للمحتوى 2"/>
          <p:cNvSpPr>
            <a:spLocks noGrp="1"/>
          </p:cNvSpPr>
          <p:nvPr>
            <p:ph idx="1"/>
          </p:nvPr>
        </p:nvSpPr>
        <p:spPr/>
        <p:txBody>
          <a:bodyPr/>
          <a:lstStyle/>
          <a:p>
            <a:pPr marL="0" indent="0">
              <a:buNone/>
            </a:pPr>
            <a:r>
              <a:rPr lang="ar-IQ" b="1" dirty="0" smtClean="0"/>
              <a:t>2ـ </a:t>
            </a:r>
            <a:r>
              <a:rPr lang="ar-IQ" dirty="0"/>
              <a:t>أن يكون الخبر رافعا لضمير المبتدأ مستترا ، فلا </a:t>
            </a:r>
            <a:r>
              <a:rPr lang="ar-IQ" dirty="0" smtClean="0"/>
              <a:t>يقال: </a:t>
            </a:r>
            <a:r>
              <a:rPr lang="ar-IQ" dirty="0"/>
              <a:t>(</a:t>
            </a:r>
            <a:r>
              <a:rPr lang="ar-IQ" b="1" dirty="0">
                <a:solidFill>
                  <a:srgbClr val="FF0000"/>
                </a:solidFill>
              </a:rPr>
              <a:t>قام زيد</a:t>
            </a:r>
            <a:r>
              <a:rPr lang="ar-IQ" dirty="0" smtClean="0"/>
              <a:t>)* </a:t>
            </a:r>
            <a:r>
              <a:rPr lang="ar-IQ" dirty="0"/>
              <a:t>على أن يكون زيد مبتدأ مؤخر والفعل خبر مقدم ، بل زيد هو فاعل للفعل قام ولا يكون من باب المبتدأ والخبر بل من باب الفعل والفاعل .</a:t>
            </a:r>
            <a:endParaRPr lang="en-US" dirty="0"/>
          </a:p>
          <a:p>
            <a:pPr marL="0" indent="0">
              <a:buNone/>
            </a:pPr>
            <a:r>
              <a:rPr lang="ar-IQ" dirty="0"/>
              <a:t>  أما لو كان الفعل رافعا لظاهر، نحو: (</a:t>
            </a:r>
            <a:r>
              <a:rPr lang="ar-IQ" b="1" dirty="0">
                <a:solidFill>
                  <a:srgbClr val="FF0000"/>
                </a:solidFill>
              </a:rPr>
              <a:t>زيد قام أبوه</a:t>
            </a:r>
            <a:r>
              <a:rPr lang="ar-IQ" dirty="0"/>
              <a:t>) جاز التقديم ، فتقول : (</a:t>
            </a:r>
            <a:r>
              <a:rPr lang="ar-IQ" b="1" dirty="0">
                <a:solidFill>
                  <a:srgbClr val="FF0000"/>
                </a:solidFill>
              </a:rPr>
              <a:t>قام أبوه زيد</a:t>
            </a:r>
            <a:r>
              <a:rPr lang="ar-IQ" dirty="0"/>
              <a:t>) </a:t>
            </a:r>
            <a:endParaRPr lang="en-US" dirty="0"/>
          </a:p>
        </p:txBody>
      </p:sp>
    </p:spTree>
    <p:extLst>
      <p:ext uri="{BB962C8B-B14F-4D97-AF65-F5344CB8AC3E}">
        <p14:creationId xmlns:p14="http://schemas.microsoft.com/office/powerpoint/2010/main" val="26577817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IQ" sz="5400" dirty="0" smtClean="0">
                <a:solidFill>
                  <a:schemeClr val="bg1">
                    <a:lumMod val="50000"/>
                  </a:schemeClr>
                </a:solidFill>
                <a:effectLst>
                  <a:outerShdw blurRad="38100" dist="38100" dir="2700000" algn="tl">
                    <a:srgbClr val="000000">
                      <a:alpha val="43137"/>
                    </a:srgbClr>
                  </a:outerShdw>
                </a:effectLst>
              </a:rPr>
              <a:t>وجوب التزام الرتبة</a:t>
            </a:r>
            <a:endParaRPr lang="ar-IQ" sz="5400" dirty="0">
              <a:solidFill>
                <a:schemeClr val="bg1">
                  <a:lumMod val="50000"/>
                </a:schemeClr>
              </a:solidFill>
              <a:effectLst>
                <a:outerShdw blurRad="38100" dist="38100" dir="2700000" algn="tl">
                  <a:srgbClr val="000000">
                    <a:alpha val="43137"/>
                  </a:srgbClr>
                </a:outerShdw>
              </a:effectLst>
            </a:endParaRPr>
          </a:p>
        </p:txBody>
      </p:sp>
      <p:sp>
        <p:nvSpPr>
          <p:cNvPr id="3" name="عنصر نائب للمحتوى 2"/>
          <p:cNvSpPr>
            <a:spLocks noGrp="1"/>
          </p:cNvSpPr>
          <p:nvPr>
            <p:ph idx="1"/>
          </p:nvPr>
        </p:nvSpPr>
        <p:spPr>
          <a:xfrm>
            <a:off x="0" y="1600200"/>
            <a:ext cx="9036496" cy="5257800"/>
          </a:xfrm>
        </p:spPr>
        <p:txBody>
          <a:bodyPr>
            <a:normAutofit/>
          </a:bodyPr>
          <a:lstStyle/>
          <a:p>
            <a:pPr marL="0" indent="0">
              <a:buNone/>
            </a:pPr>
            <a:r>
              <a:rPr lang="ar-IQ" sz="4800" b="1" dirty="0">
                <a:solidFill>
                  <a:srgbClr val="FF0000"/>
                </a:solidFill>
              </a:rPr>
              <a:t>3ـ</a:t>
            </a:r>
            <a:r>
              <a:rPr lang="ar-IQ" dirty="0"/>
              <a:t> أن يكون الخبر محصورا بـ (</a:t>
            </a:r>
            <a:r>
              <a:rPr lang="ar-IQ" dirty="0">
                <a:solidFill>
                  <a:srgbClr val="FF0000"/>
                </a:solidFill>
              </a:rPr>
              <a:t>إنما</a:t>
            </a:r>
            <a:r>
              <a:rPr lang="ar-IQ" dirty="0"/>
              <a:t>) ، نحو: </a:t>
            </a:r>
            <a:r>
              <a:rPr lang="ar-IQ" dirty="0">
                <a:solidFill>
                  <a:srgbClr val="FF0000"/>
                </a:solidFill>
              </a:rPr>
              <a:t>( </a:t>
            </a:r>
            <a:r>
              <a:rPr lang="ar-IQ" b="1" dirty="0">
                <a:solidFill>
                  <a:srgbClr val="FF0000"/>
                </a:solidFill>
              </a:rPr>
              <a:t>إنما زيد قائم</a:t>
            </a:r>
            <a:r>
              <a:rPr lang="ar-IQ" dirty="0">
                <a:solidFill>
                  <a:srgbClr val="FF0000"/>
                </a:solidFill>
              </a:rPr>
              <a:t>) </a:t>
            </a:r>
            <a:r>
              <a:rPr lang="ar-IQ" dirty="0"/>
              <a:t>أو بـ (إلا) نحو: ( </a:t>
            </a:r>
            <a:r>
              <a:rPr lang="ar-IQ" b="1" dirty="0">
                <a:solidFill>
                  <a:srgbClr val="FF0000"/>
                </a:solidFill>
              </a:rPr>
              <a:t>ما زيد إلا قائم </a:t>
            </a:r>
            <a:r>
              <a:rPr lang="ar-IQ" dirty="0"/>
              <a:t>) ، فلا يجوز تقديم قائم على زيد، ومنه قوله تعالى ((إنما المؤمنون أخوة)) فـ ( </a:t>
            </a:r>
            <a:r>
              <a:rPr lang="ar-IQ" b="1" dirty="0">
                <a:solidFill>
                  <a:srgbClr val="FF0000"/>
                </a:solidFill>
              </a:rPr>
              <a:t>المؤمنون</a:t>
            </a:r>
            <a:r>
              <a:rPr lang="ar-IQ" dirty="0"/>
              <a:t>) مبتدأ و(أخوة )خبر ولا يجوز تقديم  أخوة على (المؤمنون)، وقد جاء شذوذا تقديم الخبر المحصور في قول الشاعر :</a:t>
            </a:r>
            <a:endParaRPr lang="en-US" dirty="0"/>
          </a:p>
          <a:p>
            <a:pPr marL="0" indent="0">
              <a:buNone/>
            </a:pPr>
            <a:r>
              <a:rPr lang="ar-IQ" b="1" dirty="0">
                <a:solidFill>
                  <a:srgbClr val="FF0000"/>
                </a:solidFill>
                <a:effectLst>
                  <a:outerShdw blurRad="38100" dist="38100" dir="2700000" algn="tl">
                    <a:srgbClr val="000000">
                      <a:alpha val="43137"/>
                    </a:srgbClr>
                  </a:outerShdw>
                </a:effectLst>
              </a:rPr>
              <a:t>فيا ربِّ هل إلا بك النصر يرتجى      عليهم ؟ وهل إلا عليك المعوَّلُ</a:t>
            </a:r>
            <a:endParaRPr lang="en-US" dirty="0">
              <a:solidFill>
                <a:srgbClr val="FF0000"/>
              </a:solidFill>
              <a:effectLst>
                <a:outerShdw blurRad="38100" dist="38100" dir="2700000" algn="tl">
                  <a:srgbClr val="000000">
                    <a:alpha val="43137"/>
                  </a:srgbClr>
                </a:outerShdw>
              </a:effectLst>
            </a:endParaRPr>
          </a:p>
          <a:p>
            <a:pPr marL="0" indent="0">
              <a:buNone/>
            </a:pPr>
            <a:r>
              <a:rPr lang="ar-IQ" b="1" dirty="0"/>
              <a:t>الشاهد فيه قوله (إلا بك النصر) و( إلا عليك المعول) </a:t>
            </a:r>
            <a:r>
              <a:rPr lang="ar-IQ" dirty="0"/>
              <a:t>حيث قدم الخبر المحصور بـ (إلا) في الموضعين</a:t>
            </a:r>
            <a:r>
              <a:rPr lang="ar-IQ" sz="4000" dirty="0">
                <a:solidFill>
                  <a:srgbClr val="FF0000"/>
                </a:solidFill>
              </a:rPr>
              <a:t> </a:t>
            </a:r>
            <a:r>
              <a:rPr lang="ar-IQ" sz="4000" b="1" u="sng" dirty="0" smtClean="0">
                <a:solidFill>
                  <a:srgbClr val="FF0000"/>
                </a:solidFill>
              </a:rPr>
              <a:t>شذوذا</a:t>
            </a:r>
            <a:r>
              <a:rPr lang="ar-IQ" sz="4000" dirty="0" smtClean="0">
                <a:solidFill>
                  <a:srgbClr val="FF0000"/>
                </a:solidFill>
              </a:rPr>
              <a:t> </a:t>
            </a:r>
            <a:r>
              <a:rPr lang="ar-IQ" dirty="0" smtClean="0"/>
              <a:t>وكان </a:t>
            </a:r>
            <a:r>
              <a:rPr lang="ar-IQ" dirty="0"/>
              <a:t>حقه أن يقول هل النصر إلا بك وهل المعول إلا عليك.</a:t>
            </a:r>
            <a:endParaRPr lang="en-US" dirty="0"/>
          </a:p>
        </p:txBody>
      </p:sp>
    </p:spTree>
    <p:extLst>
      <p:ext uri="{BB962C8B-B14F-4D97-AF65-F5344CB8AC3E}">
        <p14:creationId xmlns:p14="http://schemas.microsoft.com/office/powerpoint/2010/main" val="15973973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IQ" sz="5400" b="1" dirty="0" smtClean="0">
                <a:solidFill>
                  <a:srgbClr val="00CC00"/>
                </a:solidFill>
              </a:rPr>
              <a:t>وجوب التزام الرتبة</a:t>
            </a:r>
            <a:endParaRPr lang="ar-IQ" sz="5400" b="1" dirty="0">
              <a:solidFill>
                <a:srgbClr val="00CC00"/>
              </a:solidFill>
            </a:endParaRPr>
          </a:p>
        </p:txBody>
      </p:sp>
      <p:sp>
        <p:nvSpPr>
          <p:cNvPr id="3" name="عنصر نائب للمحتوى 2"/>
          <p:cNvSpPr>
            <a:spLocks noGrp="1"/>
          </p:cNvSpPr>
          <p:nvPr>
            <p:ph idx="1"/>
          </p:nvPr>
        </p:nvSpPr>
        <p:spPr/>
        <p:txBody>
          <a:bodyPr/>
          <a:lstStyle/>
          <a:p>
            <a:pPr marL="0" indent="0">
              <a:buNone/>
            </a:pPr>
            <a:r>
              <a:rPr lang="ar-IQ" dirty="0"/>
              <a:t>4ـ أن يكون خبرا لمبتدأ دخلت عليه لام الابتداء، نحو: (لزيد قائم) فلا تقول :(</a:t>
            </a:r>
            <a:r>
              <a:rPr lang="ar-IQ" b="1" dirty="0">
                <a:solidFill>
                  <a:srgbClr val="FF0000"/>
                </a:solidFill>
              </a:rPr>
              <a:t>قائم لزيد</a:t>
            </a:r>
            <a:r>
              <a:rPr lang="ar-IQ" dirty="0"/>
              <a:t>)*، لأن لام الابتداء لها الصدارة في الكلام، وقد جاء التقديم شذوذا، كقول الشاعر:</a:t>
            </a:r>
            <a:endParaRPr lang="en-US" dirty="0"/>
          </a:p>
          <a:p>
            <a:pPr marL="0" indent="0" algn="ctr">
              <a:buNone/>
            </a:pPr>
            <a:r>
              <a:rPr lang="ar-IQ" b="1" dirty="0">
                <a:solidFill>
                  <a:srgbClr val="FF0000"/>
                </a:solidFill>
                <a:effectLst>
                  <a:outerShdw blurRad="38100" dist="38100" dir="2700000" algn="tl">
                    <a:srgbClr val="000000">
                      <a:alpha val="43137"/>
                    </a:srgbClr>
                  </a:outerShdw>
                </a:effectLst>
              </a:rPr>
              <a:t>خالي لأنت ، ومن جرير خاله     ينل العلا ويُكــرم </a:t>
            </a:r>
            <a:r>
              <a:rPr lang="ar-IQ" b="1" dirty="0" err="1">
                <a:solidFill>
                  <a:srgbClr val="FF0000"/>
                </a:solidFill>
                <a:effectLst>
                  <a:outerShdw blurRad="38100" dist="38100" dir="2700000" algn="tl">
                    <a:srgbClr val="000000">
                      <a:alpha val="43137"/>
                    </a:srgbClr>
                  </a:outerShdw>
                </a:effectLst>
              </a:rPr>
              <a:t>الأخوالا</a:t>
            </a:r>
            <a:endParaRPr lang="en-US" dirty="0">
              <a:solidFill>
                <a:srgbClr val="FF0000"/>
              </a:solidFill>
              <a:effectLst>
                <a:outerShdw blurRad="38100" dist="38100" dir="2700000" algn="tl">
                  <a:srgbClr val="000000">
                    <a:alpha val="43137"/>
                  </a:srgbClr>
                </a:outerShdw>
              </a:effectLst>
            </a:endParaRPr>
          </a:p>
          <a:p>
            <a:pPr marL="0" indent="0">
              <a:buNone/>
            </a:pPr>
            <a:r>
              <a:rPr lang="ar-IQ" dirty="0"/>
              <a:t>الشاهد في قوله: (</a:t>
            </a:r>
            <a:r>
              <a:rPr lang="ar-IQ" b="1" dirty="0"/>
              <a:t>خالي  لأنت</a:t>
            </a:r>
            <a:r>
              <a:rPr lang="ar-IQ" dirty="0"/>
              <a:t>) حيث قدم الخبر مع أن المبتدأ متصل بلام الابتداء، وهذا </a:t>
            </a:r>
            <a:r>
              <a:rPr lang="ar-IQ" sz="5400" b="1" u="sng" dirty="0">
                <a:solidFill>
                  <a:srgbClr val="FF0000"/>
                </a:solidFill>
                <a:effectLst>
                  <a:outerShdw blurRad="38100" dist="38100" dir="2700000" algn="tl">
                    <a:srgbClr val="000000">
                      <a:alpha val="43137"/>
                    </a:srgbClr>
                  </a:outerShdw>
                </a:effectLst>
              </a:rPr>
              <a:t>شاذ</a:t>
            </a:r>
            <a:r>
              <a:rPr lang="ar-IQ" dirty="0"/>
              <a:t>.</a:t>
            </a:r>
            <a:endParaRPr lang="en-US" dirty="0"/>
          </a:p>
        </p:txBody>
      </p:sp>
    </p:spTree>
    <p:extLst>
      <p:ext uri="{BB962C8B-B14F-4D97-AF65-F5344CB8AC3E}">
        <p14:creationId xmlns:p14="http://schemas.microsoft.com/office/powerpoint/2010/main" val="3204613058"/>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40</TotalTime>
  <Words>802</Words>
  <Application>Microsoft Office PowerPoint</Application>
  <PresentationFormat>عرض على الشاشة (3:4)‏</PresentationFormat>
  <Paragraphs>35</Paragraphs>
  <Slides>8</Slides>
  <Notes>0</Notes>
  <HiddenSlides>0</HiddenSlides>
  <MMClips>0</MMClips>
  <ScaleCrop>false</ScaleCrop>
  <HeadingPairs>
    <vt:vector size="4" baseType="variant">
      <vt:variant>
        <vt:lpstr>نسق</vt:lpstr>
      </vt:variant>
      <vt:variant>
        <vt:i4>1</vt:i4>
      </vt:variant>
      <vt:variant>
        <vt:lpstr>عناوين الشرائح</vt:lpstr>
      </vt:variant>
      <vt:variant>
        <vt:i4>8</vt:i4>
      </vt:variant>
    </vt:vector>
  </HeadingPairs>
  <TitlesOfParts>
    <vt:vector size="9" baseType="lpstr">
      <vt:lpstr>نسق Office</vt:lpstr>
      <vt:lpstr>جواز تقديم الخبر وتأخيره</vt:lpstr>
      <vt:lpstr>جواز تقديم الخبر وتأخيره</vt:lpstr>
      <vt:lpstr>جواز تقديم الخبر وتأخيره</vt:lpstr>
      <vt:lpstr>وجوب التزام الرتبة</vt:lpstr>
      <vt:lpstr>وجوب التزام الرتبة</vt:lpstr>
      <vt:lpstr>وجوب التزام الرتبة</vt:lpstr>
      <vt:lpstr>وجوب التزام الرتبة</vt:lpstr>
      <vt:lpstr>وجوب التزام الرتبة</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جواز تقديم الخبر وتأخيره</dc:title>
  <dc:creator>user</dc:creator>
  <cp:lastModifiedBy>user</cp:lastModifiedBy>
  <cp:revision>5</cp:revision>
  <dcterms:created xsi:type="dcterms:W3CDTF">2022-04-23T07:44:28Z</dcterms:created>
  <dcterms:modified xsi:type="dcterms:W3CDTF">2022-04-23T08:25:59Z</dcterms:modified>
</cp:coreProperties>
</file>