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869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535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405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431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417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029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667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02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321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22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51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7EE79-4E57-4E73-A60C-F52E572C2FFA}" type="datetimeFigureOut">
              <a:rPr lang="ar-IQ" smtClean="0"/>
              <a:t>17/09/1443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F2862-FF5A-442E-8C3F-9E70C945AA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999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3051770"/>
          </a:xfrm>
        </p:spPr>
        <p:txBody>
          <a:bodyPr>
            <a:normAutofit/>
          </a:bodyPr>
          <a:lstStyle/>
          <a:p>
            <a:r>
              <a:rPr lang="ar-IQ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مسوغات الابتداء بالنكرة</a:t>
            </a:r>
            <a:endParaRPr lang="ar-IQ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7664" y="3861048"/>
            <a:ext cx="6400800" cy="1752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b="1" dirty="0">
                <a:solidFill>
                  <a:srgbClr val="FF0000"/>
                </a:solidFill>
              </a:rPr>
              <a:t> </a:t>
            </a:r>
            <a:r>
              <a:rPr lang="ar-IQ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الأصل في المبتدأ أن يكون معرفة ، وقد يكون نكرة ، ولكن بشرط أن تفيد ، وتحصل الفائدة بأحد أمور ذكر المصنف (ابن مالك) منها ستة في قوله: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  </a:t>
            </a:r>
            <a:r>
              <a:rPr lang="ar-IQ" sz="2800" b="1" dirty="0" smtClean="0">
                <a:solidFill>
                  <a:srgbClr val="FF0000"/>
                </a:solidFill>
              </a:rPr>
              <a:t>  </a:t>
            </a:r>
            <a:r>
              <a:rPr lang="ar-IQ" sz="2800" b="1" dirty="0">
                <a:solidFill>
                  <a:srgbClr val="FF0000"/>
                </a:solidFill>
              </a:rPr>
              <a:t>ولا يجوز الابتداء </a:t>
            </a:r>
            <a:r>
              <a:rPr lang="ar-IQ" sz="2800" b="1" dirty="0" smtClean="0">
                <a:solidFill>
                  <a:srgbClr val="FF0000"/>
                </a:solidFill>
              </a:rPr>
              <a:t>بالنــــــكرة    </a:t>
            </a:r>
            <a:r>
              <a:rPr lang="ar-IQ" sz="2800" b="1" dirty="0">
                <a:solidFill>
                  <a:srgbClr val="FF0000"/>
                </a:solidFill>
              </a:rPr>
              <a:t>ما لم تفد كعند زيد </a:t>
            </a:r>
            <a:r>
              <a:rPr lang="ar-IQ" sz="2800" b="1" dirty="0" smtClean="0">
                <a:solidFill>
                  <a:srgbClr val="FF0000"/>
                </a:solidFill>
              </a:rPr>
              <a:t>نمـــرة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    وهل فتى فيكم ، فما خل لنـــا    ورجل من الكرام عندنـــــا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b="1" dirty="0">
                <a:solidFill>
                  <a:srgbClr val="FF0000"/>
                </a:solidFill>
              </a:rPr>
              <a:t> </a:t>
            </a:r>
            <a:r>
              <a:rPr lang="ar-IQ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ورغبة </a:t>
            </a:r>
            <a:r>
              <a:rPr lang="ar-IQ" sz="2800" b="1" dirty="0">
                <a:solidFill>
                  <a:srgbClr val="FF0000"/>
                </a:solidFill>
              </a:rPr>
              <a:t>في الخير خير ، </a:t>
            </a:r>
            <a:r>
              <a:rPr lang="ar-IQ" sz="2800" b="1" dirty="0" smtClean="0">
                <a:solidFill>
                  <a:srgbClr val="FF0000"/>
                </a:solidFill>
              </a:rPr>
              <a:t>وعمل    </a:t>
            </a:r>
            <a:r>
              <a:rPr lang="ar-IQ" sz="2800" b="1" dirty="0">
                <a:solidFill>
                  <a:srgbClr val="FF0000"/>
                </a:solidFill>
              </a:rPr>
              <a:t>بر يزين ، وليقس  ما لم يقل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ar-IQ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pPr marL="0" indent="0" algn="just">
              <a:buNone/>
            </a:pPr>
            <a:r>
              <a:rPr lang="ar-IQ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لا </a:t>
            </a:r>
            <a:r>
              <a:rPr lang="ar-IQ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يجوز الابتداء بالنكرة فالأصل في المبتدأ  أن يكون معرفة، ويجوز أن يكون نكرة بشرط أن تفيد وتحصل الفائدة بأمور ذكر ابن مالك منها ستة فقط في </a:t>
            </a:r>
            <a:r>
              <a:rPr lang="ar-IQ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قوله، هي: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/>
              <a:t>1ـ أن يتقدم الخبر وهو جار ومجرور، نحو: (( في الدار رجل))</a:t>
            </a:r>
            <a:endParaRPr lang="en-US" dirty="0"/>
          </a:p>
          <a:p>
            <a:r>
              <a:rPr lang="ar-IQ" dirty="0"/>
              <a:t>2ـ أن يتقدم على النكرة استفهام، نحو: ((هل فتى فيكم ))</a:t>
            </a:r>
            <a:endParaRPr lang="en-US" dirty="0"/>
          </a:p>
          <a:p>
            <a:r>
              <a:rPr lang="ar-IQ" dirty="0"/>
              <a:t>3ـ أن يتقدم عليها نفي، نحو :((ما خل لنا))</a:t>
            </a:r>
            <a:endParaRPr lang="en-US" dirty="0"/>
          </a:p>
          <a:p>
            <a:r>
              <a:rPr lang="ar-IQ" dirty="0"/>
              <a:t>4ـ أن توصف، نحو: (( رجل من الكرام عندنا))</a:t>
            </a:r>
            <a:endParaRPr lang="en-US" dirty="0"/>
          </a:p>
          <a:p>
            <a:r>
              <a:rPr lang="ar-IQ" dirty="0"/>
              <a:t>5ـ أن تكون عاملة، نحو: ((رغبة في الخير خير ))</a:t>
            </a:r>
            <a:endParaRPr lang="en-US" dirty="0"/>
          </a:p>
          <a:p>
            <a:r>
              <a:rPr lang="ar-IQ" dirty="0"/>
              <a:t>6ـ أن تكون مضافة، نحو: (( عمل بر يزين))</a:t>
            </a:r>
            <a:endParaRPr lang="en-US" dirty="0"/>
          </a:p>
          <a:p>
            <a:r>
              <a:rPr lang="ar-IQ" dirty="0"/>
              <a:t>  </a:t>
            </a:r>
            <a:r>
              <a:rPr lang="ar-IQ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وقد أضاف ابن عقيل شروطا أخرى هي: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ar-IQ" dirty="0"/>
              <a:t>7ـ أن تكون شرطا، نحو: (من يقم أقم معه)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74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5072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ـ أن تكون جوابا، نحو: أن يقال من عندك؟ فتقول: (رجل عندي)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9ـ أن تكون عامة ، نحو: (كل يموت)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10ـ أن يقصد بها التنويع، نحو قوله:</a:t>
            </a:r>
            <a:endParaRPr lang="en-US" dirty="0"/>
          </a:p>
          <a:p>
            <a:pPr marL="0" indent="0" algn="ctr">
              <a:buNone/>
            </a:pPr>
            <a:r>
              <a:rPr lang="ar-IQ" sz="3500" b="1" dirty="0">
                <a:solidFill>
                  <a:srgbClr val="FF0000"/>
                </a:solidFill>
              </a:rPr>
              <a:t>فأقبلتُ زحفا على الركبتين      فثوب لبست وثوب أجر</a:t>
            </a:r>
            <a:endParaRPr lang="en-US" sz="3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الشاهد فيه قوله(</a:t>
            </a:r>
            <a:r>
              <a:rPr lang="ar-IQ" sz="39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ثوب</a:t>
            </a:r>
            <a:r>
              <a:rPr lang="ar-IQ" dirty="0"/>
              <a:t>) في الموضعين حيث وقع كل منهما مبتدأ مع كونه نكرة لأنه قصد به التنويع.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11ـ أن تكون دعاء، نحو قوله تعالى: ((</a:t>
            </a:r>
            <a:r>
              <a:rPr lang="ar-IQ" sz="3500" b="1" dirty="0">
                <a:solidFill>
                  <a:srgbClr val="FF0000"/>
                </a:solidFill>
              </a:rPr>
              <a:t>سلام على آل ياسين</a:t>
            </a:r>
            <a:r>
              <a:rPr lang="ar-IQ" dirty="0"/>
              <a:t>))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الشاهد فيها قوله تعالى (</a:t>
            </a:r>
            <a:r>
              <a:rPr lang="ar-IQ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سلام</a:t>
            </a:r>
            <a:r>
              <a:rPr lang="ar-IQ" dirty="0"/>
              <a:t>) حيث جاءت مبتدأ نكرة، والذي سوغ ذلك كونها للدعاء.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12ـ أن يكون فيها معنى التعجب، نحو: (ما أحسن زيدا)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13ـ أن تكون خلفا لموصوف نحو: (مؤمن خير من كافر)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9523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dirty="0"/>
              <a:t>14ـ أن تكون مصغرة، نحو: (</a:t>
            </a:r>
            <a:r>
              <a:rPr lang="ar-IQ" dirty="0">
                <a:solidFill>
                  <a:srgbClr val="FF0000"/>
                </a:solidFill>
              </a:rPr>
              <a:t>رُجيلٌ عندنا</a:t>
            </a:r>
            <a:r>
              <a:rPr lang="ar-IQ" dirty="0"/>
              <a:t>)؛ لأن التصغير فيه فائدة معنى الوصف، والتقدير رجل حقير عندنا.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15ـ أن تكون في معنى المحصور، نحو: ( </a:t>
            </a:r>
            <a:r>
              <a:rPr lang="ar-IQ" dirty="0">
                <a:solidFill>
                  <a:srgbClr val="FF0000"/>
                </a:solidFill>
              </a:rPr>
              <a:t>شر أهر ذا ناب</a:t>
            </a:r>
            <a:r>
              <a:rPr lang="ar-IQ" dirty="0"/>
              <a:t>)، (وشيء جاء بك) والتقدير ما أهر ذا ناب إلا شرا، وما جاء بك إلا شيء أو يمكن أن يكون التقدير شر عظيم أهر ذا ناب و شيء عظيم جاء بك، فيكون داخلا في القسم الذي يجوز الابتداء به لكونه نكرة موصوفة 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16ـ أن يقع قبلها واو الحال، كقوله:</a:t>
            </a:r>
            <a:endParaRPr lang="en-US" dirty="0"/>
          </a:p>
          <a:p>
            <a:pPr marL="0" indent="0" algn="ctr">
              <a:buNone/>
            </a:pPr>
            <a:r>
              <a:rPr lang="ar-IQ" sz="3000" b="1" dirty="0">
                <a:solidFill>
                  <a:srgbClr val="FF0000"/>
                </a:solidFill>
              </a:rPr>
              <a:t>سرينا ونجمٌ قد أضاءَ لنا  فمُذْ بَدا          مُحياك أخفى ضَوؤه كلَّ شارقٍ </a:t>
            </a:r>
            <a:endParaRPr lang="en-US" sz="3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الشاهد فيه قوله: (</a:t>
            </a:r>
            <a:r>
              <a:rPr lang="ar-IQ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ونجم قد أضاء</a:t>
            </a:r>
            <a:r>
              <a:rPr lang="ar-IQ" dirty="0"/>
              <a:t>) حيث أتى بـ (</a:t>
            </a:r>
            <a:r>
              <a:rPr lang="ar-IQ" b="1" dirty="0"/>
              <a:t>نجم </a:t>
            </a:r>
            <a:r>
              <a:rPr lang="ar-IQ" dirty="0"/>
              <a:t>) مبتدأ مع كونه نكرة لسبقه بواو الحال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IQ" dirty="0"/>
              <a:t>17ـ أن تكون معطوفة على معرفة، نحو: (زيد ورجل قائمان).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18ـ أن تكون معطوفة على وصف، نحو: (تميمي ورجل في الدار)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19ـ أن يعطف عليها موصوف، نحو: (رجل وامرأة طويلة في الدار)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20ـ أن تكون مبهمة، كقول امرئ القيس:</a:t>
            </a:r>
            <a:endParaRPr lang="en-US" dirty="0"/>
          </a:p>
          <a:p>
            <a:pPr marL="0" indent="0" algn="ctr">
              <a:buNone/>
            </a:pPr>
            <a:r>
              <a:rPr lang="ar-IQ" b="1" dirty="0">
                <a:solidFill>
                  <a:srgbClr val="FF0000"/>
                </a:solidFill>
              </a:rPr>
              <a:t>مُرسعةٌ بين أرساغهِ     بِهِ عَسَمٌ يبتغي أرْنَبا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dirty="0"/>
              <a:t>الشاهد فيه قوله(</a:t>
            </a:r>
            <a:r>
              <a:rPr lang="ar-IQ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مرسعة</a:t>
            </a:r>
            <a:r>
              <a:rPr lang="ar-IQ" dirty="0"/>
              <a:t>) فإنها نكرة وقعت مبتدأ وقد سوغ الابتداء بها ابهامها ومعنى ذلك أن الشاعر قصد الإبهام </a:t>
            </a:r>
          </a:p>
        </p:txBody>
      </p:sp>
    </p:spTree>
    <p:extLst>
      <p:ext uri="{BB962C8B-B14F-4D97-AF65-F5344CB8AC3E}">
        <p14:creationId xmlns:p14="http://schemas.microsoft.com/office/powerpoint/2010/main" val="24210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IQ" dirty="0"/>
              <a:t>21ـ أن تقع بعد لولا، كقوله</a:t>
            </a:r>
            <a:endParaRPr lang="en-US" dirty="0"/>
          </a:p>
          <a:p>
            <a:pPr marL="0" indent="0" algn="ctr">
              <a:buNone/>
            </a:pPr>
            <a:r>
              <a:rPr lang="ar-IQ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لولا اصطبارٌ لأودى كلُّ ذي </a:t>
            </a:r>
            <a:r>
              <a:rPr lang="ar-IQ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مِقَةٍ</a:t>
            </a:r>
            <a:r>
              <a:rPr lang="ar-IQ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لما استقلت مطاياهن لِلظَّعَنِ 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ar-IQ" dirty="0"/>
              <a:t>الشاهد قوله: (</a:t>
            </a:r>
            <a:r>
              <a:rPr lang="ar-IQ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اصطبار</a:t>
            </a:r>
            <a:r>
              <a:rPr lang="ar-IQ" dirty="0"/>
              <a:t>) فإنه مبتدأ مع كونه نكرة والمسوغ لوقوعه مبتدأ بعد لولا.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22ـ أن تقع بعد فاء الجزاء ، كقولهم: (إن ذهب عَيْر فعَيْر في الرباط) فـ (عير) وقع مبتدأ مع كونه مبتدأ مع كونه نكرة لكونه واقعا بعد الفاء الواقعة في جواب الشرط.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23ـ أن تدخل على النكرة لام الابتداء، نحو: ( لرجل قائم)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24ـ أن تكون بعد ((كم)) الخبرية نحو قوله: </a:t>
            </a:r>
            <a:endParaRPr lang="en-US" dirty="0"/>
          </a:p>
          <a:p>
            <a:pPr marL="0" indent="0" algn="l">
              <a:buNone/>
            </a:pPr>
            <a:r>
              <a:rPr lang="ar-IQ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عمةٌ لك يا جريرُ وخالةٌ     فدعاءُ قد حلبتْ عليَّ عِشاري </a:t>
            </a:r>
            <a:r>
              <a:rPr lang="ar-IQ" dirty="0"/>
              <a:t>   </a:t>
            </a:r>
            <a:endParaRPr lang="en-US" dirty="0"/>
          </a:p>
          <a:p>
            <a:pPr marL="0" indent="0">
              <a:buNone/>
            </a:pP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الشاهد فيه قوله: </a:t>
            </a:r>
            <a:r>
              <a:rPr lang="ar-IQ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(عمة) </a:t>
            </a:r>
            <a:r>
              <a:rPr lang="ar-IQ" dirty="0" smtClean="0"/>
              <a:t>حيث جاءت مبتدأ مع كونها نكرة والذي سوغ ذلك </a:t>
            </a:r>
            <a:r>
              <a:rPr lang="ar-IQ" dirty="0" err="1" smtClean="0"/>
              <a:t>مجيئوها</a:t>
            </a:r>
            <a:r>
              <a:rPr lang="ar-IQ" dirty="0" smtClean="0"/>
              <a:t> بعد (كم) الخبرية.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645</Words>
  <Application>Microsoft Office PowerPoint</Application>
  <PresentationFormat>عرض على الشاشة (3:4)‏</PresentationFormat>
  <Paragraphs>43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مسوغات الابتداء بالنكرة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مسوغات الابتداء بالنكرة</dc:title>
  <dc:creator>user</dc:creator>
  <cp:lastModifiedBy>user</cp:lastModifiedBy>
  <cp:revision>3</cp:revision>
  <dcterms:created xsi:type="dcterms:W3CDTF">2022-04-18T02:28:46Z</dcterms:created>
  <dcterms:modified xsi:type="dcterms:W3CDTF">2022-04-18T02:57:23Z</dcterms:modified>
</cp:coreProperties>
</file>