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7" r:id="rId3"/>
    <p:sldMasterId id="2147483679" r:id="rId4"/>
  </p:sldMasterIdLst>
  <p:notesMasterIdLst>
    <p:notesMasterId r:id="rId25"/>
  </p:notesMasterIdLst>
  <p:handoutMasterIdLst>
    <p:handoutMasterId r:id="rId26"/>
  </p:handoutMasterIdLst>
  <p:sldIdLst>
    <p:sldId id="266" r:id="rId5"/>
    <p:sldId id="274" r:id="rId6"/>
    <p:sldId id="275" r:id="rId7"/>
    <p:sldId id="258" r:id="rId8"/>
    <p:sldId id="286" r:id="rId9"/>
    <p:sldId id="270" r:id="rId10"/>
    <p:sldId id="289" r:id="rId11"/>
    <p:sldId id="290" r:id="rId12"/>
    <p:sldId id="287" r:id="rId13"/>
    <p:sldId id="288" r:id="rId14"/>
    <p:sldId id="271" r:id="rId15"/>
    <p:sldId id="272" r:id="rId16"/>
    <p:sldId id="277" r:id="rId17"/>
    <p:sldId id="279" r:id="rId18"/>
    <p:sldId id="280" r:id="rId19"/>
    <p:sldId id="281" r:id="rId20"/>
    <p:sldId id="282" r:id="rId21"/>
    <p:sldId id="283" r:id="rId22"/>
    <p:sldId id="284" r:id="rId23"/>
    <p:sldId id="28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Ahmed Saker"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128" autoAdjust="0"/>
  </p:normalViewPr>
  <p:slideViewPr>
    <p:cSldViewPr>
      <p:cViewPr varScale="1">
        <p:scale>
          <a:sx n="59" d="100"/>
          <a:sy n="59" d="100"/>
        </p:scale>
        <p:origin x="1476"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70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B4323D-5732-49EC-B80B-03A29CBF424B}" type="datetimeFigureOut">
              <a:rPr lang="en-US" smtClean="0"/>
              <a:t>2/12/2022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51D5B7-9346-4C32-9516-60C82642A803}" type="slidenum">
              <a:rPr lang="en-US" smtClean="0"/>
              <a:t>‹#›</a:t>
            </a:fld>
            <a:endParaRPr lang="en-US"/>
          </a:p>
        </p:txBody>
      </p:sp>
    </p:spTree>
    <p:extLst>
      <p:ext uri="{BB962C8B-B14F-4D97-AF65-F5344CB8AC3E}">
        <p14:creationId xmlns:p14="http://schemas.microsoft.com/office/powerpoint/2010/main" val="2023261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AC2951-F7C2-4CBB-9EF2-0B54075192BF}" type="datetimeFigureOut">
              <a:rPr lang="en-US" smtClean="0"/>
              <a:t>2/12/2022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8E270A-1559-4DAE-BDE3-638EA422FB14}" type="slidenum">
              <a:rPr lang="en-US" smtClean="0"/>
              <a:t>‹#›</a:t>
            </a:fld>
            <a:endParaRPr lang="en-US"/>
          </a:p>
        </p:txBody>
      </p:sp>
    </p:spTree>
    <p:extLst>
      <p:ext uri="{BB962C8B-B14F-4D97-AF65-F5344CB8AC3E}">
        <p14:creationId xmlns:p14="http://schemas.microsoft.com/office/powerpoint/2010/main" val="2365461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35ed75ccf_0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lgn="just"/>
            <a:r>
              <a:rPr lang="en-US" b="1" dirty="0">
                <a:latin typeface="Arial Black" pitchFamily="34" charset="0"/>
              </a:rPr>
              <a:t>The Hallidayan model of language and discourse </a:t>
            </a:r>
          </a:p>
          <a:p>
            <a:pPr algn="just"/>
            <a:r>
              <a:rPr lang="en-US" b="1" dirty="0" err="1">
                <a:latin typeface="Arial Black" pitchFamily="34" charset="0"/>
              </a:rPr>
              <a:t>Halliday's</a:t>
            </a:r>
            <a:r>
              <a:rPr lang="en-US" b="1" dirty="0">
                <a:latin typeface="Arial Black" pitchFamily="34" charset="0"/>
              </a:rPr>
              <a:t> model of discourse analysis, based on what he terms systemic functional grammar, is geared to the study of language as communication, seeing meaning in the writer's linguistic choices and systematically relating these choices to a wider sociocultural framework.' It borrows </a:t>
            </a:r>
            <a:r>
              <a:rPr lang="en-US" b="1" dirty="0" err="1">
                <a:latin typeface="Arial Black" pitchFamily="34" charset="0"/>
              </a:rPr>
              <a:t>Biihler's</a:t>
            </a:r>
            <a:r>
              <a:rPr lang="en-US" b="1" dirty="0">
                <a:latin typeface="Arial Black" pitchFamily="34" charset="0"/>
              </a:rPr>
              <a:t> tripartite division of language functions which we discussed in chapter 5.</a:t>
            </a:r>
          </a:p>
          <a:p>
            <a:pPr algn="just"/>
            <a:r>
              <a:rPr lang="en-US" b="1" dirty="0">
                <a:latin typeface="Arial Black" pitchFamily="34" charset="0"/>
              </a:rPr>
              <a:t> </a:t>
            </a:r>
            <a:r>
              <a:rPr lang="en-US" b="1" u="sng" dirty="0">
                <a:latin typeface="Arial Black" pitchFamily="34" charset="0"/>
              </a:rPr>
              <a:t>In </a:t>
            </a:r>
            <a:r>
              <a:rPr lang="en-US" b="1" u="sng" dirty="0" err="1">
                <a:latin typeface="Arial Black" pitchFamily="34" charset="0"/>
              </a:rPr>
              <a:t>Halliday's</a:t>
            </a:r>
            <a:r>
              <a:rPr lang="en-US" b="1" u="sng" dirty="0">
                <a:latin typeface="Arial Black" pitchFamily="34" charset="0"/>
              </a:rPr>
              <a:t> model, there is a strong interrelation between the surface-level realizations of the linguistic functions and the sociocultural framework </a:t>
            </a:r>
            <a:r>
              <a:rPr lang="en-US" b="1" dirty="0">
                <a:latin typeface="Arial Black" pitchFamily="34" charset="0"/>
              </a:rPr>
              <a:t>(for a clear explanation of these, see </a:t>
            </a:r>
            <a:r>
              <a:rPr lang="en-US" b="1" dirty="0" err="1">
                <a:latin typeface="Arial Black" pitchFamily="34" charset="0"/>
              </a:rPr>
              <a:t>Eggins</a:t>
            </a:r>
            <a:r>
              <a:rPr lang="en-US" b="1" dirty="0">
                <a:latin typeface="Arial Black" pitchFamily="34" charset="0"/>
              </a:rPr>
              <a:t> 1994). </a:t>
            </a:r>
            <a:endParaRPr lang="en-US" b="1" u="sng" dirty="0">
              <a:latin typeface="Arial Black" pitchFamily="34" charset="0"/>
            </a:endParaRPr>
          </a:p>
          <a:p>
            <a:pPr algn="just"/>
            <a:endParaRPr lang="en-US" b="1" u="sng" dirty="0">
              <a:latin typeface="Arial Black" pitchFamily="34" charset="0"/>
            </a:endParaRPr>
          </a:p>
          <a:p>
            <a:pPr algn="just"/>
            <a:endParaRPr lang="en-US" b="1" u="sng" dirty="0">
              <a:latin typeface="Arial Black" pitchFamily="34" charset="0"/>
            </a:endParaRPr>
          </a:p>
          <a:p>
            <a:pPr algn="just"/>
            <a:r>
              <a:rPr lang="en-US" b="1" dirty="0">
                <a:latin typeface="Arial Black" pitchFamily="34" charset="0"/>
              </a:rPr>
              <a:t>. </a:t>
            </a:r>
            <a:r>
              <a:rPr lang="en-US" b="1" u="sng" dirty="0">
                <a:latin typeface="Arial Black" pitchFamily="34" charset="0"/>
              </a:rPr>
              <a:t>The arrows in the figure indicate the direction of influence</a:t>
            </a:r>
            <a:r>
              <a:rPr lang="en-US" b="1" dirty="0">
                <a:latin typeface="Arial Black" pitchFamily="34" charset="0"/>
              </a:rPr>
              <a:t>. </a:t>
            </a:r>
            <a:r>
              <a:rPr lang="en-US" b="1" u="sng" dirty="0">
                <a:latin typeface="Arial Black" pitchFamily="34" charset="0"/>
              </a:rPr>
              <a:t>Thus, the genre (the conventional text type that is associated with a specific communicative </a:t>
            </a:r>
            <a:r>
              <a:rPr lang="en-US" b="1" u="sng" dirty="0">
                <a:solidFill>
                  <a:srgbClr val="0070C0"/>
                </a:solidFill>
                <a:latin typeface="Arial Black" pitchFamily="34" charset="0"/>
              </a:rPr>
              <a:t>function, for example a business letter) is conditioned by the sociocultural environment and itself determines other elements in the systemic framework. The first of these is register, which comprises three variable elements: </a:t>
            </a:r>
          </a:p>
          <a:p>
            <a:pPr algn="just"/>
            <a:r>
              <a:rPr lang="en-US" b="1" u="sng" dirty="0">
                <a:solidFill>
                  <a:srgbClr val="0070C0"/>
                </a:solidFill>
                <a:latin typeface="Arial Black" pitchFamily="34" charset="0"/>
              </a:rPr>
              <a:t>1- field: what is being written about, e.g. a delivery; </a:t>
            </a:r>
          </a:p>
          <a:p>
            <a:pPr algn="just"/>
            <a:r>
              <a:rPr lang="en-US" b="1" u="sng" dirty="0">
                <a:solidFill>
                  <a:srgbClr val="0070C0"/>
                </a:solidFill>
                <a:latin typeface="Arial Black" pitchFamily="34" charset="0"/>
              </a:rPr>
              <a:t>2- tenor: who is communicating and to whom, e.g. a sales representative to  a customer</a:t>
            </a:r>
          </a:p>
          <a:p>
            <a:pPr algn="just"/>
            <a:r>
              <a:rPr lang="en-US" b="1" u="sng" dirty="0">
                <a:solidFill>
                  <a:srgbClr val="0070C0"/>
                </a:solidFill>
                <a:latin typeface="Arial Black" pitchFamily="34" charset="0"/>
              </a:rPr>
              <a:t>3 -mode: the form of communication, e.g. written. </a:t>
            </a:r>
          </a:p>
          <a:p>
            <a:pPr algn="just"/>
            <a:r>
              <a:rPr lang="en-US" b="1" u="sng" dirty="0">
                <a:solidFill>
                  <a:srgbClr val="0070C0"/>
                </a:solidFill>
                <a:latin typeface="Arial Black" pitchFamily="34" charset="0"/>
              </a:rPr>
              <a:t>Each of the variables of register is associated with a strand of meaning. These strands, which together form the discourse semantics of a text, are the three metafunctions: ideational, interpersonal and textual. The metafunctions are constructed or realized by the </a:t>
            </a:r>
            <a:r>
              <a:rPr lang="en-US" b="1" u="sng" dirty="0" err="1">
                <a:solidFill>
                  <a:srgbClr val="0070C0"/>
                </a:solidFill>
                <a:latin typeface="Arial Black" pitchFamily="34" charset="0"/>
              </a:rPr>
              <a:t>Iexicogrammar</a:t>
            </a:r>
            <a:r>
              <a:rPr lang="en-US" b="1" u="sng" dirty="0">
                <a:solidFill>
                  <a:srgbClr val="0070C0"/>
                </a:solidFill>
                <a:latin typeface="Arial Black" pitchFamily="34" charset="0"/>
              </a:rPr>
              <a:t>, that is the choices of wording and syntactic structure. The links are broadly as follows </a:t>
            </a:r>
            <a:r>
              <a:rPr lang="en-US" b="1" dirty="0">
                <a:solidFill>
                  <a:srgbClr val="FF0000"/>
                </a:solidFill>
                <a:latin typeface="Arial Black" pitchFamily="34" charset="0"/>
              </a:rPr>
              <a:t>(see </a:t>
            </a:r>
            <a:r>
              <a:rPr lang="en-US" b="1" dirty="0" err="1">
                <a:solidFill>
                  <a:srgbClr val="FF0000"/>
                </a:solidFill>
                <a:latin typeface="Arial Black" pitchFamily="34" charset="0"/>
              </a:rPr>
              <a:t>Eggins</a:t>
            </a:r>
            <a:r>
              <a:rPr lang="en-US" b="1" dirty="0">
                <a:solidFill>
                  <a:srgbClr val="FF0000"/>
                </a:solidFill>
                <a:latin typeface="Arial Black" pitchFamily="34" charset="0"/>
              </a:rPr>
              <a:t> 1994: 78): </a:t>
            </a:r>
          </a:p>
          <a:p>
            <a:pPr marL="171450" indent="-171450" algn="just">
              <a:buFont typeface="Arial" charset="0"/>
              <a:buChar char="•"/>
            </a:pPr>
            <a:r>
              <a:rPr lang="en-US" b="1" u="sng" dirty="0">
                <a:solidFill>
                  <a:srgbClr val="0070C0"/>
                </a:solidFill>
                <a:latin typeface="Arial Black" pitchFamily="34" charset="0"/>
              </a:rPr>
              <a:t>The field of a text is associated with ideational meaning, which is realized through transitivity patterns (verb types, active/passive structures, participants in the process, etc.).</a:t>
            </a:r>
          </a:p>
          <a:p>
            <a:pPr marL="171450" indent="-171450" algn="just">
              <a:buFont typeface="Arial" charset="0"/>
              <a:buChar char="•"/>
            </a:pPr>
            <a:r>
              <a:rPr lang="en-US" b="1" u="sng" dirty="0">
                <a:solidFill>
                  <a:srgbClr val="0070C0"/>
                </a:solidFill>
                <a:latin typeface="Arial Black" pitchFamily="34" charset="0"/>
              </a:rPr>
              <a:t> The tenor of a text is associated with interpersonal meaning, which is realized through the patterns of modality (modal verbs and adverbs such as hopefully, should, possibly, and any evaluative lexis such as beautiful, dreadful). </a:t>
            </a:r>
          </a:p>
          <a:p>
            <a:pPr marL="171450" indent="-171450" algn="just">
              <a:buFont typeface="Arial" charset="0"/>
              <a:buChar char="•"/>
            </a:pPr>
            <a:r>
              <a:rPr lang="en-US" b="1" u="sng" dirty="0">
                <a:solidFill>
                  <a:srgbClr val="0070C0"/>
                </a:solidFill>
                <a:latin typeface="Arial Black" pitchFamily="34" charset="0"/>
              </a:rPr>
              <a:t>The mode of a text is associated with textual meaning, which is realized through the thematic and information structures (mainly the order and structuring of elements in a clause) and cohesion (the way the text hangs together lexically, including the use of pronouns, ellipsis, collocation, repetition, etc.).   </a:t>
            </a:r>
          </a:p>
          <a:p>
            <a:pPr marL="0" indent="0" algn="just">
              <a:buFont typeface="Arial" charset="0"/>
              <a:buNone/>
            </a:pPr>
            <a:r>
              <a:rPr lang="en-US" b="1" u="sng" dirty="0">
                <a:solidFill>
                  <a:srgbClr val="0070C0"/>
                </a:solidFill>
                <a:latin typeface="Arial Black" pitchFamily="34" charset="0"/>
              </a:rPr>
              <a:t>Analysis of the metafunctions has prime place in this model. The close links between the </a:t>
            </a:r>
            <a:r>
              <a:rPr lang="en-US" b="1" u="sng" dirty="0" err="1">
                <a:solidFill>
                  <a:srgbClr val="0070C0"/>
                </a:solidFill>
                <a:latin typeface="Arial Black" pitchFamily="34" charset="0"/>
              </a:rPr>
              <a:t>lexicogrammatical</a:t>
            </a:r>
            <a:r>
              <a:rPr lang="en-US" b="1" u="sng" dirty="0">
                <a:solidFill>
                  <a:srgbClr val="0070C0"/>
                </a:solidFill>
                <a:latin typeface="Arial Black" pitchFamily="34" charset="0"/>
              </a:rPr>
              <a:t> patterns and the metafunctions mean that the analysis of patterns of transitivity, modality, thematic structure and cohesion in a text reveals how the metafunctions are working and how the text 'means' (</a:t>
            </a:r>
            <a:r>
              <a:rPr lang="en-US" b="1" u="sng" dirty="0" err="1">
                <a:solidFill>
                  <a:srgbClr val="0070C0"/>
                </a:solidFill>
                <a:latin typeface="Arial Black" pitchFamily="34" charset="0"/>
              </a:rPr>
              <a:t>Eggins</a:t>
            </a:r>
            <a:r>
              <a:rPr lang="en-US" b="1" u="sng" dirty="0">
                <a:solidFill>
                  <a:srgbClr val="0070C0"/>
                </a:solidFill>
                <a:latin typeface="Arial Black" pitchFamily="34" charset="0"/>
              </a:rPr>
              <a:t> 1994: 84). For instance, passages from novels by Ernest Hemingway have often been subjected to a transitivity analysis: Fowler (1996: 227-32) analyzes an extract from Hemingway's Big Two-Hearted River and finds that the dominant transitivity structure is composed of  transitive </a:t>
            </a:r>
          </a:p>
          <a:p>
            <a:pPr marL="0" indent="0" algn="just">
              <a:buFont typeface="Arial" charset="0"/>
              <a:buNone/>
            </a:pPr>
            <a:r>
              <a:rPr lang="en-US" b="1" u="sng" dirty="0">
                <a:solidFill>
                  <a:srgbClr val="0070C0"/>
                </a:solidFill>
                <a:latin typeface="Arial Black" pitchFamily="34" charset="0"/>
              </a:rPr>
              <a:t>environment and itself determines other elements in the systemic frame- work. The first of these is register, which comprises three variable elements: </a:t>
            </a:r>
          </a:p>
          <a:p>
            <a:pPr marL="0" indent="0" algn="just">
              <a:buFont typeface="Arial" charset="0"/>
              <a:buNone/>
            </a:pPr>
            <a:r>
              <a:rPr lang="en-US" b="1" u="sng" dirty="0">
                <a:solidFill>
                  <a:srgbClr val="0070C0"/>
                </a:solidFill>
                <a:latin typeface="Arial Black" pitchFamily="34" charset="0"/>
              </a:rPr>
              <a:t>1 field: what is being written about, e.g. a delivery; 2 tenor: who is communicating and to whom, e.g. a sales representative to </a:t>
            </a:r>
          </a:p>
          <a:p>
            <a:pPr marL="0" indent="0" algn="just">
              <a:buFont typeface="Arial" charset="0"/>
              <a:buNone/>
            </a:pPr>
            <a:r>
              <a:rPr lang="en-US" b="1" u="sng" dirty="0">
                <a:solidFill>
                  <a:srgbClr val="0070C0"/>
                </a:solidFill>
                <a:latin typeface="Arial Black" pitchFamily="34" charset="0"/>
              </a:rPr>
              <a:t>material processes which emphasize the active character of the protagonist, Nick. </a:t>
            </a:r>
          </a:p>
          <a:p>
            <a:pPr marL="0" indent="0" algn="just">
              <a:buFont typeface="Arial" charset="0"/>
              <a:buNone/>
            </a:pPr>
            <a:r>
              <a:rPr lang="en-US" b="1" u="sng" dirty="0">
                <a:solidFill>
                  <a:srgbClr val="0070C0"/>
                </a:solidFill>
                <a:latin typeface="Arial Black" pitchFamily="34" charset="0"/>
              </a:rPr>
              <a:t>However, </a:t>
            </a:r>
            <a:r>
              <a:rPr lang="en-US" b="1" u="sng" dirty="0" err="1">
                <a:solidFill>
                  <a:srgbClr val="0070C0"/>
                </a:solidFill>
                <a:latin typeface="Arial Black" pitchFamily="34" charset="0"/>
              </a:rPr>
              <a:t>Halliday's</a:t>
            </a:r>
            <a:r>
              <a:rPr lang="en-US" b="1" u="sng" dirty="0">
                <a:solidFill>
                  <a:srgbClr val="0070C0"/>
                </a:solidFill>
                <a:latin typeface="Arial Black" pitchFamily="34" charset="0"/>
              </a:rPr>
              <a:t> grammar is extremely complex, and that is why, in common with the works described in the following sections, the present study has chosen to select and simplify those elements which are of </a:t>
            </a:r>
            <a:r>
              <a:rPr lang="en-US" b="1" u="sng" dirty="0" err="1">
                <a:solidFill>
                  <a:srgbClr val="0070C0"/>
                </a:solidFill>
                <a:latin typeface="Arial Black" pitchFamily="34" charset="0"/>
              </a:rPr>
              <a:t>particu</a:t>
            </a:r>
            <a:r>
              <a:rPr lang="en-US" b="1" u="sng" dirty="0">
                <a:solidFill>
                  <a:srgbClr val="0070C0"/>
                </a:solidFill>
                <a:latin typeface="Arial Black" pitchFamily="34" charset="0"/>
              </a:rPr>
              <a:t>- </a:t>
            </a:r>
            <a:r>
              <a:rPr lang="en-US" b="1" u="sng" dirty="0" err="1">
                <a:solidFill>
                  <a:srgbClr val="0070C0"/>
                </a:solidFill>
                <a:latin typeface="Arial Black" pitchFamily="34" charset="0"/>
              </a:rPr>
              <a:t>lar</a:t>
            </a:r>
            <a:r>
              <a:rPr lang="en-US" b="1" u="sng" dirty="0">
                <a:solidFill>
                  <a:srgbClr val="0070C0"/>
                </a:solidFill>
                <a:latin typeface="Arial Black" pitchFamily="34" charset="0"/>
              </a:rPr>
              <a:t> relevance for translation. In the case of the first model, </a:t>
            </a:r>
            <a:r>
              <a:rPr lang="en-US" b="1" u="sng" dirty="0" err="1">
                <a:solidFill>
                  <a:srgbClr val="0070C0"/>
                </a:solidFill>
                <a:latin typeface="Arial Black" pitchFamily="34" charset="0"/>
              </a:rPr>
              <a:t>Juliane</a:t>
            </a:r>
            <a:r>
              <a:rPr lang="en-US" b="1" u="sng" dirty="0">
                <a:solidFill>
                  <a:srgbClr val="0070C0"/>
                </a:solidFill>
                <a:latin typeface="Arial Black" pitchFamily="34" charset="0"/>
              </a:rPr>
              <a:t> House's, the central concept is register analysis. </a:t>
            </a:r>
          </a:p>
          <a:p>
            <a:pPr marL="0" indent="0">
              <a:buFont typeface="Arial" charset="0"/>
              <a:buNone/>
            </a:pPr>
            <a:r>
              <a:rPr lang="en-US" b="1" dirty="0">
                <a:solidFill>
                  <a:srgbClr val="0070C0"/>
                </a:solidFill>
                <a:latin typeface="Arial Black" pitchFamily="34" charset="0"/>
              </a:rPr>
              <a:t> </a:t>
            </a:r>
          </a:p>
        </p:txBody>
      </p:sp>
      <p:sp>
        <p:nvSpPr>
          <p:cNvPr id="4" name="Slide Number Placeholder 3"/>
          <p:cNvSpPr>
            <a:spLocks noGrp="1"/>
          </p:cNvSpPr>
          <p:nvPr>
            <p:ph type="sldNum" sz="quarter" idx="10"/>
          </p:nvPr>
        </p:nvSpPr>
        <p:spPr/>
        <p:txBody>
          <a:bodyPr/>
          <a:lstStyle/>
          <a:p>
            <a:fld id="{378E270A-1559-4DAE-BDE3-638EA422FB14}" type="slidenum">
              <a:rPr lang="en-US" smtClean="0"/>
              <a:t>4</a:t>
            </a:fld>
            <a:endParaRPr lang="en-US"/>
          </a:p>
        </p:txBody>
      </p:sp>
    </p:spTree>
    <p:extLst>
      <p:ext uri="{BB962C8B-B14F-4D97-AF65-F5344CB8AC3E}">
        <p14:creationId xmlns:p14="http://schemas.microsoft.com/office/powerpoint/2010/main" val="1457992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4"/>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52B23EA-1AB2-44EE-9A89-59E764925AD2}"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384746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2B23EA-1AB2-44EE-9A89-59E764925AD2}"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318145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2B23EA-1AB2-44EE-9A89-59E764925AD2}"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4286184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815525" y="2655767"/>
            <a:ext cx="5585400" cy="15464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b="0"/>
            </a:lvl1pPr>
            <a:lvl2pPr lvl="1">
              <a:spcBef>
                <a:spcPts val="0"/>
              </a:spcBef>
              <a:spcAft>
                <a:spcPts val="0"/>
              </a:spcAft>
              <a:buSzPts val="6000"/>
              <a:buNone/>
              <a:defRPr sz="6000" b="0"/>
            </a:lvl2pPr>
            <a:lvl3pPr lvl="2">
              <a:spcBef>
                <a:spcPts val="0"/>
              </a:spcBef>
              <a:spcAft>
                <a:spcPts val="0"/>
              </a:spcAft>
              <a:buSzPts val="6000"/>
              <a:buNone/>
              <a:defRPr sz="6000" b="0"/>
            </a:lvl3pPr>
            <a:lvl4pPr lvl="3">
              <a:spcBef>
                <a:spcPts val="0"/>
              </a:spcBef>
              <a:spcAft>
                <a:spcPts val="0"/>
              </a:spcAft>
              <a:buSzPts val="6000"/>
              <a:buNone/>
              <a:defRPr sz="6000" b="0"/>
            </a:lvl4pPr>
            <a:lvl5pPr lvl="4">
              <a:spcBef>
                <a:spcPts val="0"/>
              </a:spcBef>
              <a:spcAft>
                <a:spcPts val="0"/>
              </a:spcAft>
              <a:buSzPts val="6000"/>
              <a:buNone/>
              <a:defRPr sz="6000" b="0"/>
            </a:lvl5pPr>
            <a:lvl6pPr lvl="5">
              <a:spcBef>
                <a:spcPts val="0"/>
              </a:spcBef>
              <a:spcAft>
                <a:spcPts val="0"/>
              </a:spcAft>
              <a:buSzPts val="6000"/>
              <a:buNone/>
              <a:defRPr sz="6000" b="0"/>
            </a:lvl6pPr>
            <a:lvl7pPr lvl="6">
              <a:spcBef>
                <a:spcPts val="0"/>
              </a:spcBef>
              <a:spcAft>
                <a:spcPts val="0"/>
              </a:spcAft>
              <a:buSzPts val="6000"/>
              <a:buNone/>
              <a:defRPr sz="6000" b="0"/>
            </a:lvl7pPr>
            <a:lvl8pPr lvl="7">
              <a:spcBef>
                <a:spcPts val="0"/>
              </a:spcBef>
              <a:spcAft>
                <a:spcPts val="0"/>
              </a:spcAft>
              <a:buSzPts val="6000"/>
              <a:buNone/>
              <a:defRPr sz="6000" b="0"/>
            </a:lvl8pPr>
            <a:lvl9pPr lvl="8">
              <a:spcBef>
                <a:spcPts val="0"/>
              </a:spcBef>
              <a:spcAft>
                <a:spcPts val="0"/>
              </a:spcAft>
              <a:buSzPts val="6000"/>
              <a:buNone/>
              <a:defRPr sz="6000" b="0"/>
            </a:lvl9pPr>
          </a:lstStyle>
          <a:p>
            <a:endParaRPr/>
          </a:p>
        </p:txBody>
      </p:sp>
    </p:spTree>
    <p:extLst>
      <p:ext uri="{BB962C8B-B14F-4D97-AF65-F5344CB8AC3E}">
        <p14:creationId xmlns:p14="http://schemas.microsoft.com/office/powerpoint/2010/main" val="457457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815525" y="2655767"/>
            <a:ext cx="5585400" cy="15464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b="0"/>
            </a:lvl1pPr>
            <a:lvl2pPr lvl="1">
              <a:spcBef>
                <a:spcPts val="0"/>
              </a:spcBef>
              <a:spcAft>
                <a:spcPts val="0"/>
              </a:spcAft>
              <a:buSzPts val="6000"/>
              <a:buNone/>
              <a:defRPr sz="6000" b="0"/>
            </a:lvl2pPr>
            <a:lvl3pPr lvl="2">
              <a:spcBef>
                <a:spcPts val="0"/>
              </a:spcBef>
              <a:spcAft>
                <a:spcPts val="0"/>
              </a:spcAft>
              <a:buSzPts val="6000"/>
              <a:buNone/>
              <a:defRPr sz="6000" b="0"/>
            </a:lvl3pPr>
            <a:lvl4pPr lvl="3">
              <a:spcBef>
                <a:spcPts val="0"/>
              </a:spcBef>
              <a:spcAft>
                <a:spcPts val="0"/>
              </a:spcAft>
              <a:buSzPts val="6000"/>
              <a:buNone/>
              <a:defRPr sz="6000" b="0"/>
            </a:lvl4pPr>
            <a:lvl5pPr lvl="4">
              <a:spcBef>
                <a:spcPts val="0"/>
              </a:spcBef>
              <a:spcAft>
                <a:spcPts val="0"/>
              </a:spcAft>
              <a:buSzPts val="6000"/>
              <a:buNone/>
              <a:defRPr sz="6000" b="0"/>
            </a:lvl5pPr>
            <a:lvl6pPr lvl="5">
              <a:spcBef>
                <a:spcPts val="0"/>
              </a:spcBef>
              <a:spcAft>
                <a:spcPts val="0"/>
              </a:spcAft>
              <a:buSzPts val="6000"/>
              <a:buNone/>
              <a:defRPr sz="6000" b="0"/>
            </a:lvl6pPr>
            <a:lvl7pPr lvl="6">
              <a:spcBef>
                <a:spcPts val="0"/>
              </a:spcBef>
              <a:spcAft>
                <a:spcPts val="0"/>
              </a:spcAft>
              <a:buSzPts val="6000"/>
              <a:buNone/>
              <a:defRPr sz="6000" b="0"/>
            </a:lvl7pPr>
            <a:lvl8pPr lvl="7">
              <a:spcBef>
                <a:spcPts val="0"/>
              </a:spcBef>
              <a:spcAft>
                <a:spcPts val="0"/>
              </a:spcAft>
              <a:buSzPts val="6000"/>
              <a:buNone/>
              <a:defRPr sz="6000" b="0"/>
            </a:lvl8pPr>
            <a:lvl9pPr lvl="8">
              <a:spcBef>
                <a:spcPts val="0"/>
              </a:spcBef>
              <a:spcAft>
                <a:spcPts val="0"/>
              </a:spcAft>
              <a:buSzPts val="6000"/>
              <a:buNone/>
              <a:defRPr sz="6000" b="0"/>
            </a:lvl9pPr>
          </a:lstStyle>
          <a:p>
            <a:endParaRPr/>
          </a:p>
        </p:txBody>
      </p:sp>
    </p:spTree>
    <p:extLst>
      <p:ext uri="{BB962C8B-B14F-4D97-AF65-F5344CB8AC3E}">
        <p14:creationId xmlns:p14="http://schemas.microsoft.com/office/powerpoint/2010/main" val="2745708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049500" y="1061567"/>
            <a:ext cx="7020900" cy="1000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5"/>
          <p:cNvSpPr txBox="1">
            <a:spLocks noGrp="1"/>
          </p:cNvSpPr>
          <p:nvPr>
            <p:ph type="body" idx="1"/>
          </p:nvPr>
        </p:nvSpPr>
        <p:spPr>
          <a:xfrm>
            <a:off x="1049500" y="1916568"/>
            <a:ext cx="7020900" cy="36092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22" name="Google Shape;22;p5"/>
          <p:cNvSpPr txBox="1">
            <a:spLocks noGrp="1"/>
          </p:cNvSpPr>
          <p:nvPr>
            <p:ph type="sldNum" idx="12"/>
          </p:nvPr>
        </p:nvSpPr>
        <p:spPr>
          <a:xfrm>
            <a:off x="8595300" y="6453000"/>
            <a:ext cx="548700" cy="40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pPr/>
              <a:t>‹#›</a:t>
            </a:fld>
            <a:endParaRPr/>
          </a:p>
        </p:txBody>
      </p:sp>
    </p:spTree>
    <p:extLst>
      <p:ext uri="{BB962C8B-B14F-4D97-AF65-F5344CB8AC3E}">
        <p14:creationId xmlns:p14="http://schemas.microsoft.com/office/powerpoint/2010/main" val="2629566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1049500" y="1061567"/>
            <a:ext cx="7020900" cy="1000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6"/>
          <p:cNvSpPr txBox="1">
            <a:spLocks noGrp="1"/>
          </p:cNvSpPr>
          <p:nvPr>
            <p:ph type="body" idx="1"/>
          </p:nvPr>
        </p:nvSpPr>
        <p:spPr>
          <a:xfrm>
            <a:off x="1049500" y="1946200"/>
            <a:ext cx="3417900" cy="3667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26" name="Google Shape;26;p6"/>
          <p:cNvSpPr txBox="1">
            <a:spLocks noGrp="1"/>
          </p:cNvSpPr>
          <p:nvPr>
            <p:ph type="body" idx="2"/>
          </p:nvPr>
        </p:nvSpPr>
        <p:spPr>
          <a:xfrm>
            <a:off x="4676725" y="1946200"/>
            <a:ext cx="3393600" cy="3667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27" name="Google Shape;27;p6"/>
          <p:cNvSpPr txBox="1">
            <a:spLocks noGrp="1"/>
          </p:cNvSpPr>
          <p:nvPr>
            <p:ph type="sldNum" idx="12"/>
          </p:nvPr>
        </p:nvSpPr>
        <p:spPr>
          <a:xfrm>
            <a:off x="8595300" y="6453000"/>
            <a:ext cx="548700" cy="40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pPr/>
              <a:t>‹#›</a:t>
            </a:fld>
            <a:endParaRPr/>
          </a:p>
        </p:txBody>
      </p:sp>
    </p:spTree>
    <p:extLst>
      <p:ext uri="{BB962C8B-B14F-4D97-AF65-F5344CB8AC3E}">
        <p14:creationId xmlns:p14="http://schemas.microsoft.com/office/powerpoint/2010/main" val="126545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1049500" y="1061567"/>
            <a:ext cx="7020900" cy="1000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8"/>
          <p:cNvSpPr txBox="1">
            <a:spLocks noGrp="1"/>
          </p:cNvSpPr>
          <p:nvPr>
            <p:ph type="sldNum" idx="12"/>
          </p:nvPr>
        </p:nvSpPr>
        <p:spPr>
          <a:xfrm>
            <a:off x="8595300" y="6453000"/>
            <a:ext cx="548700" cy="40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pPr/>
              <a:t>‹#›</a:t>
            </a:fld>
            <a:endParaRPr/>
          </a:p>
        </p:txBody>
      </p:sp>
    </p:spTree>
    <p:extLst>
      <p:ext uri="{BB962C8B-B14F-4D97-AF65-F5344CB8AC3E}">
        <p14:creationId xmlns:p14="http://schemas.microsoft.com/office/powerpoint/2010/main" val="2191243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10"/>
          <p:cNvSpPr txBox="1">
            <a:spLocks noGrp="1"/>
          </p:cNvSpPr>
          <p:nvPr>
            <p:ph type="sldNum" idx="12"/>
          </p:nvPr>
        </p:nvSpPr>
        <p:spPr>
          <a:xfrm>
            <a:off x="8595300" y="6453000"/>
            <a:ext cx="548700" cy="40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pPr/>
              <a:t>‹#›</a:t>
            </a:fld>
            <a:endParaRPr/>
          </a:p>
        </p:txBody>
      </p:sp>
    </p:spTree>
    <p:extLst>
      <p:ext uri="{BB962C8B-B14F-4D97-AF65-F5344CB8AC3E}">
        <p14:creationId xmlns:p14="http://schemas.microsoft.com/office/powerpoint/2010/main" val="17265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D3A3B-13BF-482E-95F4-5BC0DAC3C01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203E7B-22E1-4887-AF98-89A86B7851A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A59512-1F79-42FD-AF64-C2CB8B1E3156}"/>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B8647F79-F7F2-48DC-9D0A-AAB5ABA56BD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8FD7E5FA-0AD3-46BA-8BEB-75930CCBE3BA}"/>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3659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3316-2253-412E-814D-78F8CB4BFB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3A7BD2-D9E2-45C9-86E3-24CB4640F7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BA4AF9-B7C3-404A-86C8-50B1456D9C5D}"/>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734D0A93-6F19-4BC8-8F9F-F1FAD785E77B}"/>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501698B-7F55-45DD-8F06-5D4C214A9D3E}"/>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8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2B23EA-1AB2-44EE-9A89-59E764925AD2}"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19473239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7ECEA-52A4-4895-88A5-347B31B9C16B}"/>
              </a:ext>
            </a:extLst>
          </p:cNvPr>
          <p:cNvSpPr>
            <a:spLocks noGrp="1"/>
          </p:cNvSpPr>
          <p:nvPr>
            <p:ph type="title"/>
          </p:nvPr>
        </p:nvSpPr>
        <p:spPr>
          <a:xfrm>
            <a:off x="623888" y="1709743"/>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8D6B34-1261-4737-AB5A-F4148E6E475A}"/>
              </a:ext>
            </a:extLst>
          </p:cNvPr>
          <p:cNvSpPr>
            <a:spLocks noGrp="1"/>
          </p:cNvSpPr>
          <p:nvPr>
            <p:ph type="body" idx="1"/>
          </p:nvPr>
        </p:nvSpPr>
        <p:spPr>
          <a:xfrm>
            <a:off x="623888" y="458946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062353-6ED9-4030-811D-0E3FBEFCBB15}"/>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E8338DB5-16E4-452D-8E6A-BE7FC997C1C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570C689-89F0-4746-90D1-274980216053}"/>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46975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68E04-574F-4B90-ABA9-833DB7C37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61EDE-5987-40BA-B201-193697F9F65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687E42-2B24-496A-86FE-4E7DA2A22F8B}"/>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16B2A3-FFC5-4EC0-9A97-D86143574D70}"/>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B4F50AC9-6F1C-4B1C-8FEB-9A078FAAB2DB}"/>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61C8B09C-5368-4F2B-B246-23D0BCAFAD94}"/>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1033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02ED9-5938-4FC7-80F7-1563EA0E4EED}"/>
              </a:ext>
            </a:extLst>
          </p:cNvPr>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D0C25F-101E-4670-8242-EEBBD7DFA902}"/>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CB1E4E-6697-469D-82FD-B7E1410C3D2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099B9E-C68E-4543-A191-46F1EED98324}"/>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87F59-15C9-4727-89FD-4CCEAA9D94D3}"/>
              </a:ext>
            </a:extLst>
          </p:cNvPr>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E5EBB6-D1A4-4EF0-B99F-106D03F20022}"/>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8" name="Footer Placeholder 7">
            <a:extLst>
              <a:ext uri="{FF2B5EF4-FFF2-40B4-BE49-F238E27FC236}">
                <a16:creationId xmlns:a16="http://schemas.microsoft.com/office/drawing/2014/main" id="{FE960E9C-D5F4-486C-8A9D-23EF6818B869}"/>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a16="http://schemas.microsoft.com/office/drawing/2014/main" id="{EA1D11CC-3CF4-47E9-8AF2-78EE2F07E663}"/>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86265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E3230-467C-4088-99D5-55B322679B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3CF4C2-8095-46C1-8D1F-DC013F16DFA9}"/>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id="{21A96FDB-893A-4556-874F-31532617EA5C}"/>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id="{45703C5D-A79B-425E-86D1-6E87BE745F95}"/>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8972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17A81B-3C4D-4604-851C-6DAA7FC1A408}"/>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id="{BB48E424-2E14-4F88-BC90-8B84E63FC4E9}"/>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id="{79C6A014-B13E-458F-8B2E-6DC847A54AFE}"/>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51188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C197-5577-43F0-9EB6-8CC08124608C}"/>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0B407A-5386-4088-B056-F690B327641E}"/>
              </a:ext>
            </a:extLst>
          </p:cNvPr>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FA9272-980D-452C-AADF-72D3D671B86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825EB1-9024-4AD7-BE5D-74BBDACD6A4F}"/>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8054EBC2-35AE-47AA-BCD0-34E119C1EF02}"/>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0BD68F6E-1211-4C64-BA02-67184A2F5842}"/>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38879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E0573-32DF-4FE5-AD77-71053130DBA9}"/>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C323EE-B0A3-475D-A379-953773FA0220}"/>
              </a:ext>
            </a:extLst>
          </p:cNvPr>
          <p:cNvSpPr>
            <a:spLocks noGrp="1"/>
          </p:cNvSpPr>
          <p:nvPr>
            <p:ph type="pic" idx="1"/>
          </p:nvPr>
        </p:nvSpPr>
        <p:spPr>
          <a:xfrm>
            <a:off x="3887391" y="98743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30B573-7B55-4BF4-A2AA-B7196389DB12}"/>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0FEB8A-A4DC-412A-82E3-9030A2860A30}"/>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AC75E868-6D38-45FC-B5F3-F3494AA6508C}"/>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B82B99F2-2CEB-4608-A6C9-462F54AF1171}"/>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56457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18BF3-CD56-42F7-A2BC-851FFBD503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2C3870-6DDD-4FE2-BF9D-A8DA5C96C8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9EB05-8EA5-4DBB-953E-DAC113B17A27}"/>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201F9CB9-9C6C-4307-8210-FB1FACB16460}"/>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69C5885-6DF5-407A-9D12-C9394BE223FF}"/>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23233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06EA47-0658-47B5-BD96-CCFCCA218909}"/>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C31A11-F9E0-44EF-93E8-8D800CE46ADA}"/>
              </a:ext>
            </a:extLst>
          </p:cNvPr>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5BC8E-F931-4770-A094-D08AE1E05B73}"/>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7CD6A542-FBD0-4EDB-89F7-2D48D6C50FD5}"/>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D808FC5-80F1-4103-8DB4-B245649F9988}"/>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13446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D3A3B-13BF-482E-95F4-5BC0DAC3C01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203E7B-22E1-4887-AF98-89A86B7851A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A59512-1F79-42FD-AF64-C2CB8B1E3156}"/>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B8647F79-F7F2-48DC-9D0A-AAB5ABA56BD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8FD7E5FA-0AD3-46BA-8BEB-75930CCBE3BA}"/>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997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2B23EA-1AB2-44EE-9A89-59E764925AD2}"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31871899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3316-2253-412E-814D-78F8CB4BFB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3A7BD2-D9E2-45C9-86E3-24CB4640F7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BA4AF9-B7C3-404A-86C8-50B1456D9C5D}"/>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734D0A93-6F19-4BC8-8F9F-F1FAD785E77B}"/>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501698B-7F55-45DD-8F06-5D4C214A9D3E}"/>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8488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7ECEA-52A4-4895-88A5-347B31B9C16B}"/>
              </a:ext>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8D6B34-1261-4737-AB5A-F4148E6E475A}"/>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062353-6ED9-4030-811D-0E3FBEFCBB15}"/>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E8338DB5-16E4-452D-8E6A-BE7FC997C1C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570C689-89F0-4746-90D1-274980216053}"/>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8614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68E04-574F-4B90-ABA9-833DB7C37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61EDE-5987-40BA-B201-193697F9F65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687E42-2B24-496A-86FE-4E7DA2A22F8B}"/>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16B2A3-FFC5-4EC0-9A97-D86143574D70}"/>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B4F50AC9-6F1C-4B1C-8FEB-9A078FAAB2DB}"/>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61C8B09C-5368-4F2B-B246-23D0BCAFAD94}"/>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29433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02ED9-5938-4FC7-80F7-1563EA0E4EED}"/>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D0C25F-101E-4670-8242-EEBBD7DFA902}"/>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CB1E4E-6697-469D-82FD-B7E1410C3D2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099B9E-C68E-4543-A191-46F1EED98324}"/>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87F59-15C9-4727-89FD-4CCEAA9D94D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E5EBB6-D1A4-4EF0-B99F-106D03F20022}"/>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8" name="Footer Placeholder 7">
            <a:extLst>
              <a:ext uri="{FF2B5EF4-FFF2-40B4-BE49-F238E27FC236}">
                <a16:creationId xmlns:a16="http://schemas.microsoft.com/office/drawing/2014/main" id="{FE960E9C-D5F4-486C-8A9D-23EF6818B869}"/>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a16="http://schemas.microsoft.com/office/drawing/2014/main" id="{EA1D11CC-3CF4-47E9-8AF2-78EE2F07E663}"/>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42928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E3230-467C-4088-99D5-55B322679B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3CF4C2-8095-46C1-8D1F-DC013F16DFA9}"/>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id="{21A96FDB-893A-4556-874F-31532617EA5C}"/>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id="{45703C5D-A79B-425E-86D1-6E87BE745F95}"/>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67071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17A81B-3C4D-4604-851C-6DAA7FC1A408}"/>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id="{BB48E424-2E14-4F88-BC90-8B84E63FC4E9}"/>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id="{79C6A014-B13E-458F-8B2E-6DC847A54AFE}"/>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80018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C197-5577-43F0-9EB6-8CC08124608C}"/>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0B407A-5386-4088-B056-F690B327641E}"/>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FA9272-980D-452C-AADF-72D3D671B86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825EB1-9024-4AD7-BE5D-74BBDACD6A4F}"/>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8054EBC2-35AE-47AA-BCD0-34E119C1EF02}"/>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0BD68F6E-1211-4C64-BA02-67184A2F5842}"/>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62695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E0573-32DF-4FE5-AD77-71053130DBA9}"/>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C323EE-B0A3-475D-A379-953773FA0220}"/>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30B573-7B55-4BF4-A2AA-B7196389DB12}"/>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0FEB8A-A4DC-412A-82E3-9030A2860A30}"/>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AC75E868-6D38-45FC-B5F3-F3494AA6508C}"/>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B82B99F2-2CEB-4608-A6C9-462F54AF1171}"/>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50959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18BF3-CD56-42F7-A2BC-851FFBD503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2C3870-6DDD-4FE2-BF9D-A8DA5C96C8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9EB05-8EA5-4DBB-953E-DAC113B17A27}"/>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201F9CB9-9C6C-4307-8210-FB1FACB16460}"/>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69C5885-6DF5-407A-9D12-C9394BE223FF}"/>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43629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06EA47-0658-47B5-BD96-CCFCCA21890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C31A11-F9E0-44EF-93E8-8D800CE46ADA}"/>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5BC8E-F931-4770-A094-D08AE1E05B73}"/>
              </a:ext>
            </a:extLst>
          </p:cNvPr>
          <p:cNvSpPr>
            <a:spLocks noGrp="1"/>
          </p:cNvSpPr>
          <p:nvPr>
            <p:ph type="dt" sz="half" idx="10"/>
          </p:nvPr>
        </p:nvSpPr>
        <p:spPr/>
        <p:txBody>
          <a:body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7CD6A542-FBD0-4EDB-89F7-2D48D6C50FD5}"/>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D808FC5-80F1-4103-8DB4-B245649F9988}"/>
              </a:ext>
            </a:extLst>
          </p:cNvPr>
          <p:cNvSpPr>
            <a:spLocks noGrp="1"/>
          </p:cNvSpPr>
          <p:nvPr>
            <p:ph type="sldNum" sz="quarter" idx="12"/>
          </p:nvPr>
        </p:nvSpPr>
        <p:spPr/>
        <p:txBody>
          <a:body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1906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52B23EA-1AB2-44EE-9A89-59E764925AD2}"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3789434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7"/>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2" y="1535117"/>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2B23EA-1AB2-44EE-9A89-59E764925AD2}" type="datetimeFigureOut">
              <a:rPr lang="en-US" smtClean="0"/>
              <a:t>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1468161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2B23EA-1AB2-44EE-9A89-59E764925AD2}" type="datetimeFigureOut">
              <a:rPr lang="en-US" smtClean="0"/>
              <a:t>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2361883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B23EA-1AB2-44EE-9A89-59E764925AD2}" type="datetimeFigureOut">
              <a:rPr lang="en-US" smtClean="0"/>
              <a:t>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374688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5"/>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9"/>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2B23EA-1AB2-44EE-9A89-59E764925AD2}"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580027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7"/>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45"/>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2B23EA-1AB2-44EE-9A89-59E764925AD2}"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7D594-4DE0-4E56-BD9C-3490C10D1200}" type="slidenum">
              <a:rPr lang="en-US" smtClean="0"/>
              <a:t>‹#›</a:t>
            </a:fld>
            <a:endParaRPr lang="en-US"/>
          </a:p>
        </p:txBody>
      </p:sp>
    </p:spTree>
    <p:extLst>
      <p:ext uri="{BB962C8B-B14F-4D97-AF65-F5344CB8AC3E}">
        <p14:creationId xmlns:p14="http://schemas.microsoft.com/office/powerpoint/2010/main" val="72806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1.jp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4.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B23EA-1AB2-44EE-9A89-59E764925AD2}" type="datetimeFigureOut">
              <a:rPr lang="en-US" smtClean="0"/>
              <a:t>2/12/2022</a:t>
            </a:fld>
            <a:endParaRPr lang="en-US"/>
          </a:p>
        </p:txBody>
      </p:sp>
      <p:sp>
        <p:nvSpPr>
          <p:cNvPr id="5" name="Footer Placeholder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7D594-4DE0-4E56-BD9C-3490C10D1200}" type="slidenum">
              <a:rPr lang="en-US" smtClean="0"/>
              <a:t>‹#›</a:t>
            </a:fld>
            <a:endParaRPr lang="en-US"/>
          </a:p>
        </p:txBody>
      </p:sp>
    </p:spTree>
    <p:extLst>
      <p:ext uri="{BB962C8B-B14F-4D97-AF65-F5344CB8AC3E}">
        <p14:creationId xmlns:p14="http://schemas.microsoft.com/office/powerpoint/2010/main" val="1931549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7">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49500" y="1061567"/>
            <a:ext cx="7020900" cy="1000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1pPr>
            <a:lvl2pPr lvl="1">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2pPr>
            <a:lvl3pPr lvl="2">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3pPr>
            <a:lvl4pPr lvl="3">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4pPr>
            <a:lvl5pPr lvl="4">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5pPr>
            <a:lvl6pPr lvl="5">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6pPr>
            <a:lvl7pPr lvl="6">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7pPr>
            <a:lvl8pPr lvl="7">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8pPr>
            <a:lvl9pPr lvl="8">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9pPr>
          </a:lstStyle>
          <a:p>
            <a:endParaRPr/>
          </a:p>
        </p:txBody>
      </p:sp>
      <p:sp>
        <p:nvSpPr>
          <p:cNvPr id="7" name="Google Shape;7;p1"/>
          <p:cNvSpPr txBox="1">
            <a:spLocks noGrp="1"/>
          </p:cNvSpPr>
          <p:nvPr>
            <p:ph type="body" idx="1"/>
          </p:nvPr>
        </p:nvSpPr>
        <p:spPr>
          <a:xfrm>
            <a:off x="1049500" y="1916568"/>
            <a:ext cx="7020900" cy="36092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2A95B7"/>
              </a:buClr>
              <a:buSzPts val="2400"/>
              <a:buFont typeface="Sniglet"/>
              <a:buChar char="+"/>
              <a:defRPr sz="2400">
                <a:solidFill>
                  <a:srgbClr val="434343"/>
                </a:solidFill>
                <a:latin typeface="Sniglet"/>
                <a:ea typeface="Sniglet"/>
                <a:cs typeface="Sniglet"/>
                <a:sym typeface="Sniglet"/>
              </a:defRPr>
            </a:lvl1pPr>
            <a:lvl2pPr marL="914400" lvl="1"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2pPr>
            <a:lvl3pPr marL="1371600" lvl="2"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3pPr>
            <a:lvl4pPr marL="1828800" lvl="3"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4pPr>
            <a:lvl5pPr marL="2286000" lvl="4"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5pPr>
            <a:lvl6pPr marL="2743200" lvl="5"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6pPr>
            <a:lvl7pPr marL="3200400" lvl="6"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7pPr>
            <a:lvl8pPr marL="3657600" lvl="7" indent="-381000">
              <a:spcBef>
                <a:spcPts val="0"/>
              </a:spcBef>
              <a:spcAft>
                <a:spcPts val="0"/>
              </a:spcAft>
              <a:buClr>
                <a:srgbClr val="434343"/>
              </a:buClr>
              <a:buSzPts val="2400"/>
              <a:buFont typeface="Sniglet"/>
              <a:buChar char="+"/>
              <a:defRPr sz="2400">
                <a:solidFill>
                  <a:srgbClr val="434343"/>
                </a:solidFill>
                <a:latin typeface="Sniglet"/>
                <a:ea typeface="Sniglet"/>
                <a:cs typeface="Sniglet"/>
                <a:sym typeface="Sniglet"/>
              </a:defRPr>
            </a:lvl8pPr>
            <a:lvl9pPr marL="4114800" lvl="8" indent="-381000">
              <a:spcBef>
                <a:spcPts val="0"/>
              </a:spcBef>
              <a:spcAft>
                <a:spcPts val="0"/>
              </a:spcAft>
              <a:buClr>
                <a:srgbClr val="434343"/>
              </a:buClr>
              <a:buSzPts val="2400"/>
              <a:buFont typeface="Sniglet"/>
              <a:buChar char="+"/>
              <a:defRPr sz="2400">
                <a:solidFill>
                  <a:srgbClr val="434343"/>
                </a:solidFill>
                <a:latin typeface="Sniglet"/>
                <a:ea typeface="Sniglet"/>
                <a:cs typeface="Sniglet"/>
                <a:sym typeface="Sniglet"/>
              </a:defRPr>
            </a:lvl9pPr>
          </a:lstStyle>
          <a:p>
            <a:endParaRPr/>
          </a:p>
        </p:txBody>
      </p:sp>
      <p:sp>
        <p:nvSpPr>
          <p:cNvPr id="8" name="Google Shape;8;p1"/>
          <p:cNvSpPr txBox="1">
            <a:spLocks noGrp="1"/>
          </p:cNvSpPr>
          <p:nvPr>
            <p:ph type="sldNum" idx="12"/>
          </p:nvPr>
        </p:nvSpPr>
        <p:spPr>
          <a:xfrm>
            <a:off x="8595300" y="6453000"/>
            <a:ext cx="548700" cy="404800"/>
          </a:xfrm>
          <a:prstGeom prst="rect">
            <a:avLst/>
          </a:prstGeom>
          <a:noFill/>
          <a:ln>
            <a:noFill/>
          </a:ln>
          <a:effectLst>
            <a:outerShdw blurRad="28575" dist="19050" dir="5400000" algn="bl" rotWithShape="0">
              <a:srgbClr val="000000">
                <a:alpha val="25000"/>
              </a:srgbClr>
            </a:outerShdw>
          </a:effectLst>
        </p:spPr>
        <p:txBody>
          <a:bodyPr spcFirstLastPara="1" wrap="square" lIns="91425" tIns="91425" rIns="91425" bIns="91425" anchor="t" anchorCtr="0">
            <a:noAutofit/>
          </a:bodyPr>
          <a:lstStyle>
            <a:lvl1pPr lvl="0" algn="r">
              <a:buNone/>
              <a:defRPr sz="1100">
                <a:solidFill>
                  <a:srgbClr val="FFFFFF"/>
                </a:solidFill>
                <a:latin typeface="Sniglet"/>
                <a:ea typeface="Sniglet"/>
                <a:cs typeface="Sniglet"/>
                <a:sym typeface="Sniglet"/>
              </a:defRPr>
            </a:lvl1pPr>
            <a:lvl2pPr lvl="1" algn="r">
              <a:buNone/>
              <a:defRPr sz="1100">
                <a:solidFill>
                  <a:srgbClr val="FFFFFF"/>
                </a:solidFill>
                <a:latin typeface="Sniglet"/>
                <a:ea typeface="Sniglet"/>
                <a:cs typeface="Sniglet"/>
                <a:sym typeface="Sniglet"/>
              </a:defRPr>
            </a:lvl2pPr>
            <a:lvl3pPr lvl="2" algn="r">
              <a:buNone/>
              <a:defRPr sz="1100">
                <a:solidFill>
                  <a:srgbClr val="FFFFFF"/>
                </a:solidFill>
                <a:latin typeface="Sniglet"/>
                <a:ea typeface="Sniglet"/>
                <a:cs typeface="Sniglet"/>
                <a:sym typeface="Sniglet"/>
              </a:defRPr>
            </a:lvl3pPr>
            <a:lvl4pPr lvl="3" algn="r">
              <a:buNone/>
              <a:defRPr sz="1100">
                <a:solidFill>
                  <a:srgbClr val="FFFFFF"/>
                </a:solidFill>
                <a:latin typeface="Sniglet"/>
                <a:ea typeface="Sniglet"/>
                <a:cs typeface="Sniglet"/>
                <a:sym typeface="Sniglet"/>
              </a:defRPr>
            </a:lvl4pPr>
            <a:lvl5pPr lvl="4" algn="r">
              <a:buNone/>
              <a:defRPr sz="1100">
                <a:solidFill>
                  <a:srgbClr val="FFFFFF"/>
                </a:solidFill>
                <a:latin typeface="Sniglet"/>
                <a:ea typeface="Sniglet"/>
                <a:cs typeface="Sniglet"/>
                <a:sym typeface="Sniglet"/>
              </a:defRPr>
            </a:lvl5pPr>
            <a:lvl6pPr lvl="5" algn="r">
              <a:buNone/>
              <a:defRPr sz="1100">
                <a:solidFill>
                  <a:srgbClr val="FFFFFF"/>
                </a:solidFill>
                <a:latin typeface="Sniglet"/>
                <a:ea typeface="Sniglet"/>
                <a:cs typeface="Sniglet"/>
                <a:sym typeface="Sniglet"/>
              </a:defRPr>
            </a:lvl6pPr>
            <a:lvl7pPr lvl="6" algn="r">
              <a:buNone/>
              <a:defRPr sz="1100">
                <a:solidFill>
                  <a:srgbClr val="FFFFFF"/>
                </a:solidFill>
                <a:latin typeface="Sniglet"/>
                <a:ea typeface="Sniglet"/>
                <a:cs typeface="Sniglet"/>
                <a:sym typeface="Sniglet"/>
              </a:defRPr>
            </a:lvl7pPr>
            <a:lvl8pPr lvl="7" algn="r">
              <a:buNone/>
              <a:defRPr sz="1100">
                <a:solidFill>
                  <a:srgbClr val="FFFFFF"/>
                </a:solidFill>
                <a:latin typeface="Sniglet"/>
                <a:ea typeface="Sniglet"/>
                <a:cs typeface="Sniglet"/>
                <a:sym typeface="Sniglet"/>
              </a:defRPr>
            </a:lvl8pPr>
            <a:lvl9pPr lvl="8" algn="r">
              <a:buNone/>
              <a:defRPr sz="1100">
                <a:solidFill>
                  <a:srgbClr val="FFFFFF"/>
                </a:solidFill>
                <a:latin typeface="Sniglet"/>
                <a:ea typeface="Sniglet"/>
                <a:cs typeface="Sniglet"/>
                <a:sym typeface="Sniglet"/>
              </a:defRPr>
            </a:lvl9pPr>
          </a:lstStyle>
          <a:p>
            <a:pPr>
              <a:buClr>
                <a:srgbClr val="000000"/>
              </a:buClr>
              <a:buFont typeface="Arial"/>
              <a:buNone/>
            </a:pPr>
            <a:fld id="{00000000-1234-1234-1234-123412341234}" type="slidenum">
              <a:rPr lang="en" kern="0"/>
              <a:pPr>
                <a:buClr>
                  <a:srgbClr val="000000"/>
                </a:buClr>
                <a:buFont typeface="Arial"/>
                <a:buNone/>
              </a:pPr>
              <a:t>‹#›</a:t>
            </a:fld>
            <a:endParaRPr kern="0"/>
          </a:p>
        </p:txBody>
      </p:sp>
    </p:spTree>
    <p:extLst>
      <p:ext uri="{BB962C8B-B14F-4D97-AF65-F5344CB8AC3E}">
        <p14:creationId xmlns:p14="http://schemas.microsoft.com/office/powerpoint/2010/main" val="1966287348"/>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8E3A6E-EA5B-4015-843D-76436556C72A}"/>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4C8C97-6088-458D-86B0-751D2BAA1F6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34662B-87AC-468F-B04F-AF18D5A0900B}"/>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D14E3E18-6990-40ED-9679-160D41A0A5C6}"/>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848D48DF-5493-47B0-80AB-93789AF43360}"/>
              </a:ext>
            </a:extLst>
          </p:cNvPr>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17420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8E3A6E-EA5B-4015-843D-76436556C72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4C8C97-6088-458D-86B0-751D2BAA1F6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34662B-87AC-468F-B04F-AF18D5A0900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5726E-BD95-4AC4-B63E-103C43C790C0}"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D14E3E18-6990-40ED-9679-160D41A0A5C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848D48DF-5493-47B0-80AB-93789AF4336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E84D5-9225-4BE6-8CF1-DB63DD4523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681841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766" y="2763335"/>
            <a:ext cx="4361264" cy="1546400"/>
          </a:xfrm>
        </p:spPr>
        <p:txBody>
          <a:bodyPr/>
          <a:lstStyle/>
          <a:p>
            <a:pPr algn="ctr">
              <a:tabLst>
                <a:tab pos="2971800" algn="ctr"/>
                <a:tab pos="5943600" algn="r"/>
              </a:tabLst>
            </a:pPr>
            <a:r>
              <a:rPr lang="en-US" sz="2400" b="1" dirty="0">
                <a:solidFill>
                  <a:srgbClr val="C00000"/>
                </a:solidFill>
                <a:latin typeface="Times New Roman" pitchFamily="18" charset="0"/>
                <a:cs typeface="Times New Roman" pitchFamily="18" charset="0"/>
              </a:rPr>
              <a:t>Functional Grammar</a:t>
            </a:r>
            <a:br>
              <a:rPr lang="en-US" sz="2400" b="1" dirty="0">
                <a:solidFill>
                  <a:srgbClr val="C00000"/>
                </a:solidFill>
                <a:latin typeface="Times New Roman" pitchFamily="18" charset="0"/>
                <a:cs typeface="Times New Roman" pitchFamily="18" charset="0"/>
              </a:rPr>
            </a:br>
            <a:endParaRPr lang="en-US" sz="2400" b="1" dirty="0">
              <a:solidFill>
                <a:srgbClr val="C00000"/>
              </a:solidFill>
              <a:latin typeface="Times New Roman" pitchFamily="18" charset="0"/>
              <a:cs typeface="Times New Roman" pitchFamily="18" charset="0"/>
            </a:endParaRPr>
          </a:p>
        </p:txBody>
      </p:sp>
      <p:sp>
        <p:nvSpPr>
          <p:cNvPr id="3" name="Rectangle 6"/>
          <p:cNvSpPr>
            <a:spLocks noChangeArrowheads="1"/>
          </p:cNvSpPr>
          <p:nvPr/>
        </p:nvSpPr>
        <p:spPr bwMode="auto">
          <a:xfrm>
            <a:off x="755577" y="1077803"/>
            <a:ext cx="3384376" cy="1446550"/>
          </a:xfrm>
          <a:prstGeom prst="rect">
            <a:avLst/>
          </a:prstGeom>
          <a:solidFill>
            <a:schemeClr val="accent3">
              <a:lumMod val="60000"/>
              <a:lumOff val="40000"/>
              <a:alpha val="66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a:ln>
                  <a:noFill/>
                </a:ln>
                <a:solidFill>
                  <a:srgbClr val="002060"/>
                </a:solidFill>
                <a:effectLst/>
                <a:latin typeface="Arial Black" pitchFamily="34" charset="0"/>
                <a:ea typeface="Calibri" pitchFamily="34" charset="0"/>
                <a:cs typeface="Shruti"/>
              </a:rPr>
              <a:t>Al-</a:t>
            </a:r>
            <a:r>
              <a:rPr kumimoji="0" lang="en-US" sz="1600" b="1" i="0" u="none" strike="noStrike" cap="none" normalizeH="0" baseline="0" dirty="0" err="1">
                <a:ln>
                  <a:noFill/>
                </a:ln>
                <a:solidFill>
                  <a:srgbClr val="002060"/>
                </a:solidFill>
                <a:effectLst/>
                <a:latin typeface="Arial Black" pitchFamily="34" charset="0"/>
                <a:ea typeface="Calibri" pitchFamily="34" charset="0"/>
                <a:cs typeface="Shruti"/>
              </a:rPr>
              <a:t>Mustansiriya</a:t>
            </a:r>
            <a:r>
              <a:rPr kumimoji="0" lang="en-US" sz="1600" b="1" i="0" u="none" strike="noStrike" cap="none" normalizeH="0" baseline="0" dirty="0">
                <a:ln>
                  <a:noFill/>
                </a:ln>
                <a:solidFill>
                  <a:srgbClr val="002060"/>
                </a:solidFill>
                <a:effectLst/>
                <a:latin typeface="Arial Black" pitchFamily="34" charset="0"/>
                <a:ea typeface="Calibri" pitchFamily="34" charset="0"/>
                <a:cs typeface="Shruti"/>
              </a:rPr>
              <a:t> University</a:t>
            </a:r>
            <a:endParaRPr kumimoji="0" lang="en-US" sz="1600" b="0" i="0" u="none" strike="noStrike" cap="none" normalizeH="0" baseline="0" dirty="0">
              <a:ln>
                <a:noFill/>
              </a:ln>
              <a:solidFill>
                <a:srgbClr val="002060"/>
              </a:solidFill>
              <a:effectLst/>
              <a:latin typeface="Arial Black" pitchFamily="34" charset="0"/>
              <a:cs typeface="Arial" pitchFamily="34" charset="0"/>
            </a:endParaRPr>
          </a:p>
          <a:p>
            <a:pPr marL="0" marR="0" lvl="0" indent="0" defTabSz="914400" rtl="1"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a:ln>
                  <a:noFill/>
                </a:ln>
                <a:solidFill>
                  <a:srgbClr val="002060"/>
                </a:solidFill>
                <a:effectLst/>
                <a:latin typeface="Arial Black" pitchFamily="34" charset="0"/>
                <a:ea typeface="Calibri" pitchFamily="34" charset="0"/>
                <a:cs typeface="Shruti"/>
              </a:rPr>
              <a:t>College of Arts</a:t>
            </a:r>
            <a:endParaRPr kumimoji="0" lang="en-US" sz="1600" b="0" i="0" u="none" strike="noStrike" cap="none" normalizeH="0" baseline="0" dirty="0">
              <a:ln>
                <a:noFill/>
              </a:ln>
              <a:solidFill>
                <a:srgbClr val="002060"/>
              </a:solidFill>
              <a:effectLst/>
              <a:latin typeface="Arial Black" pitchFamily="34" charset="0"/>
              <a:cs typeface="Arial" pitchFamily="34" charset="0"/>
            </a:endParaRPr>
          </a:p>
          <a:p>
            <a:pPr marL="0" marR="0" lvl="0" indent="0" defTabSz="914400" rtl="1"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a:ln>
                  <a:noFill/>
                </a:ln>
                <a:solidFill>
                  <a:srgbClr val="002060"/>
                </a:solidFill>
                <a:effectLst/>
                <a:latin typeface="Arial Black" pitchFamily="34" charset="0"/>
                <a:ea typeface="Calibri" pitchFamily="34" charset="0"/>
                <a:cs typeface="Shruti"/>
              </a:rPr>
              <a:t>Department of Translation</a:t>
            </a:r>
            <a:endParaRPr kumimoji="0" lang="en-US" sz="1600" b="0" i="0" u="none" strike="noStrike" cap="none" normalizeH="0" baseline="0" dirty="0">
              <a:ln>
                <a:noFill/>
              </a:ln>
              <a:solidFill>
                <a:srgbClr val="002060"/>
              </a:solidFill>
              <a:effectLst/>
              <a:latin typeface="Arial Black"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rgbClr val="002060"/>
                </a:solidFill>
                <a:effectLst/>
                <a:latin typeface="Arial Black" pitchFamily="34" charset="0"/>
                <a:ea typeface="Calibri" pitchFamily="34" charset="0"/>
                <a:cs typeface="Shruti"/>
              </a:rPr>
              <a:t>M.A. Degree Studies</a:t>
            </a:r>
            <a:endParaRPr kumimoji="0" lang="en-US" sz="1600" b="0" i="0" u="none" strike="noStrike" cap="none" normalizeH="0" baseline="0" dirty="0">
              <a:ln>
                <a:noFill/>
              </a:ln>
              <a:solidFill>
                <a:srgbClr val="002060"/>
              </a:solidFill>
              <a:effectLst/>
              <a:latin typeface="Arial Black" pitchFamily="34" charset="0"/>
              <a:cs typeface="Arial" pitchFamily="34" charset="0"/>
            </a:endParaRPr>
          </a:p>
        </p:txBody>
      </p:sp>
      <p:pic>
        <p:nvPicPr>
          <p:cNvPr id="4" name="Picture 3" descr="الجامعه المستنصرية / انجازات شعبة الانشطة الطلابية كلية الاداب .. - YouTube"/>
          <p:cNvPicPr/>
          <p:nvPr/>
        </p:nvPicPr>
        <p:blipFill>
          <a:blip r:embed="rId2">
            <a:extLst>
              <a:ext uri="{28A0092B-C50C-407E-A947-70E740481C1C}">
                <a14:useLocalDpi xmlns:a14="http://schemas.microsoft.com/office/drawing/2010/main" val="0"/>
              </a:ext>
            </a:extLst>
          </a:blip>
          <a:srcRect/>
          <a:stretch>
            <a:fillRect/>
          </a:stretch>
        </p:blipFill>
        <p:spPr bwMode="auto">
          <a:xfrm>
            <a:off x="5940153" y="740707"/>
            <a:ext cx="2510914" cy="3264363"/>
          </a:xfrm>
          <a:prstGeom prst="rect">
            <a:avLst/>
          </a:prstGeom>
          <a:noFill/>
          <a:ln>
            <a:noFill/>
          </a:ln>
        </p:spPr>
      </p:pic>
      <p:sp>
        <p:nvSpPr>
          <p:cNvPr id="5" name="Subtitle 2"/>
          <p:cNvSpPr txBox="1">
            <a:spLocks/>
          </p:cNvSpPr>
          <p:nvPr/>
        </p:nvSpPr>
        <p:spPr>
          <a:xfrm>
            <a:off x="1403650" y="4293102"/>
            <a:ext cx="6552728" cy="134414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US" dirty="0">
                <a:solidFill>
                  <a:srgbClr val="002060"/>
                </a:solidFill>
                <a:latin typeface="Arial Black" pitchFamily="34" charset="0"/>
              </a:rPr>
              <a:t>Course tutor: Prof. Ahmed </a:t>
            </a:r>
            <a:r>
              <a:rPr lang="en-US" dirty="0" err="1">
                <a:solidFill>
                  <a:srgbClr val="002060"/>
                </a:solidFill>
                <a:latin typeface="Arial Black" pitchFamily="34" charset="0"/>
              </a:rPr>
              <a:t>Qadoury</a:t>
            </a:r>
            <a:r>
              <a:rPr lang="en-US" dirty="0">
                <a:solidFill>
                  <a:srgbClr val="002060"/>
                </a:solidFill>
                <a:latin typeface="Arial Black" pitchFamily="34" charset="0"/>
              </a:rPr>
              <a:t> Abed Ph. D</a:t>
            </a:r>
          </a:p>
          <a:p>
            <a:pPr algn="r"/>
            <a:endParaRPr lang="en-US" dirty="0">
              <a:solidFill>
                <a:srgbClr val="002060"/>
              </a:solidFill>
              <a:latin typeface="Arial Black" pitchFamily="34" charset="0"/>
            </a:endParaRPr>
          </a:p>
          <a:p>
            <a:pPr algn="r"/>
            <a:r>
              <a:rPr lang="en-US" sz="1200" dirty="0">
                <a:solidFill>
                  <a:srgbClr val="002060"/>
                </a:solidFill>
                <a:latin typeface="Arial Black" pitchFamily="34" charset="0"/>
              </a:rPr>
              <a:t>Prepared by: </a:t>
            </a:r>
            <a:r>
              <a:rPr lang="en-US" sz="1200" dirty="0" err="1">
                <a:solidFill>
                  <a:srgbClr val="002060"/>
                </a:solidFill>
                <a:latin typeface="Arial Black" pitchFamily="34" charset="0"/>
              </a:rPr>
              <a:t>Ibraheem</a:t>
            </a:r>
            <a:r>
              <a:rPr lang="en-US" sz="1200" dirty="0">
                <a:solidFill>
                  <a:srgbClr val="002060"/>
                </a:solidFill>
                <a:latin typeface="Arial Black" pitchFamily="34" charset="0"/>
              </a:rPr>
              <a:t> </a:t>
            </a:r>
            <a:r>
              <a:rPr lang="en-US" sz="1200" dirty="0" err="1">
                <a:solidFill>
                  <a:srgbClr val="002060"/>
                </a:solidFill>
                <a:latin typeface="Arial Black" pitchFamily="34" charset="0"/>
              </a:rPr>
              <a:t>Yousif</a:t>
            </a:r>
            <a:endParaRPr lang="en-US" sz="1200" dirty="0">
              <a:solidFill>
                <a:srgbClr val="002060"/>
              </a:solidFill>
              <a:latin typeface="Arial Black" pitchFamily="34" charset="0"/>
            </a:endParaRPr>
          </a:p>
        </p:txBody>
      </p:sp>
    </p:spTree>
    <p:extLst>
      <p:ext uri="{BB962C8B-B14F-4D97-AF65-F5344CB8AC3E}">
        <p14:creationId xmlns:p14="http://schemas.microsoft.com/office/powerpoint/2010/main" val="354464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F90457-3E5D-4345-A9D9-7B57D00E1479}"/>
              </a:ext>
            </a:extLst>
          </p:cNvPr>
          <p:cNvSpPr>
            <a:spLocks noGrp="1"/>
          </p:cNvSpPr>
          <p:nvPr>
            <p:ph idx="1"/>
          </p:nvPr>
        </p:nvSpPr>
        <p:spPr>
          <a:xfrm>
            <a:off x="156504" y="369279"/>
            <a:ext cx="8830994" cy="6119447"/>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normAutofit fontScale="92500" lnSpcReduction="10000"/>
          </a:bodyPr>
          <a:lstStyle/>
          <a:p>
            <a:r>
              <a:rPr lang="en-US" sz="2400" b="1" u="sng" dirty="0">
                <a:solidFill>
                  <a:srgbClr val="FF0000"/>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Cohesion</a:t>
            </a: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refers to the </a:t>
            </a:r>
            <a:r>
              <a:rPr lang="en-US" sz="2400" u="sng" dirty="0">
                <a:latin typeface="Times New Roman" panose="02020603050405020304" pitchFamily="18" charset="0"/>
                <a:cs typeface="Times New Roman" panose="02020603050405020304" pitchFamily="18" charset="0"/>
              </a:rPr>
              <a:t>relationship</a:t>
            </a:r>
            <a:r>
              <a:rPr lang="en-US" sz="2400" dirty="0">
                <a:latin typeface="Times New Roman" panose="02020603050405020304" pitchFamily="18" charset="0"/>
                <a:cs typeface="Times New Roman" panose="02020603050405020304" pitchFamily="18" charset="0"/>
              </a:rPr>
              <a:t> between items in a text such as words, phrases and clauses and other items such as pronouns, nouns and conjunctions. </a:t>
            </a:r>
          </a:p>
          <a:p>
            <a:pPr marL="0" indent="0">
              <a:buNone/>
            </a:pPr>
            <a:r>
              <a:rPr lang="en-US" sz="2400" dirty="0">
                <a:latin typeface="Times New Roman" panose="02020603050405020304" pitchFamily="18" charset="0"/>
                <a:cs typeface="Times New Roman" panose="02020603050405020304" pitchFamily="18" charset="0"/>
              </a:rPr>
              <a:t>1. This includes the </a:t>
            </a:r>
            <a:r>
              <a:rPr lang="en-US" sz="2400" u="sng" dirty="0">
                <a:latin typeface="Times New Roman" panose="02020603050405020304" pitchFamily="18" charset="0"/>
                <a:cs typeface="Times New Roman" panose="02020603050405020304" pitchFamily="18" charset="0"/>
              </a:rPr>
              <a:t>relationship</a:t>
            </a:r>
            <a:r>
              <a:rPr lang="en-US" sz="2400" dirty="0">
                <a:latin typeface="Times New Roman" panose="02020603050405020304" pitchFamily="18" charset="0"/>
                <a:cs typeface="Times New Roman" panose="02020603050405020304" pitchFamily="18" charset="0"/>
              </a:rPr>
              <a:t> between words and pronouns that refer to that word </a:t>
            </a:r>
            <a:r>
              <a:rPr lang="en-US" sz="2400" dirty="0">
                <a:highlight>
                  <a:srgbClr val="FFFF00"/>
                </a:highlight>
                <a:latin typeface="Times New Roman" panose="02020603050405020304" pitchFamily="18" charset="0"/>
                <a:cs typeface="Times New Roman" panose="02020603050405020304" pitchFamily="18" charset="0"/>
              </a:rPr>
              <a:t>(reference items). </a:t>
            </a:r>
          </a:p>
          <a:p>
            <a:pPr marL="0" indent="0">
              <a:buNone/>
            </a:pPr>
            <a:r>
              <a:rPr lang="en-US" sz="2400" dirty="0">
                <a:latin typeface="Times New Roman" panose="02020603050405020304" pitchFamily="18" charset="0"/>
                <a:cs typeface="Times New Roman" panose="02020603050405020304" pitchFamily="18" charset="0"/>
              </a:rPr>
              <a:t>2. It also includes words that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commonly co-occur </a:t>
            </a:r>
            <a:r>
              <a:rPr lang="en-US" sz="2400" dirty="0">
                <a:latin typeface="Times New Roman" panose="02020603050405020304" pitchFamily="18" charset="0"/>
                <a:cs typeface="Times New Roman" panose="02020603050405020304" pitchFamily="18" charset="0"/>
              </a:rPr>
              <a:t>in texts </a:t>
            </a:r>
            <a:r>
              <a:rPr lang="en-US" sz="2400" dirty="0">
                <a:highlight>
                  <a:srgbClr val="FFFF00"/>
                </a:highlight>
                <a:latin typeface="Times New Roman" panose="02020603050405020304" pitchFamily="18" charset="0"/>
                <a:cs typeface="Times New Roman" panose="02020603050405020304" pitchFamily="18" charset="0"/>
              </a:rPr>
              <a:t>(collocation) </a:t>
            </a:r>
          </a:p>
          <a:p>
            <a:pPr marL="0" indent="0">
              <a:buNone/>
            </a:pPr>
            <a:r>
              <a:rPr lang="en-US" sz="2400" dirty="0">
                <a:latin typeface="Times New Roman" panose="02020603050405020304" pitchFamily="18" charset="0"/>
                <a:cs typeface="Times New Roman" panose="02020603050405020304" pitchFamily="18" charset="0"/>
              </a:rPr>
              <a:t>3. The relationship between words with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similar</a:t>
            </a:r>
            <a:r>
              <a:rPr lang="en-US" sz="2400" dirty="0">
                <a:latin typeface="Times New Roman" panose="02020603050405020304" pitchFamily="18" charset="0"/>
                <a:cs typeface="Times New Roman" panose="02020603050405020304" pitchFamily="18" charset="0"/>
              </a:rPr>
              <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related</a:t>
            </a:r>
            <a:r>
              <a:rPr lang="en-US" sz="2400" dirty="0">
                <a:latin typeface="Times New Roman" panose="02020603050405020304" pitchFamily="18" charset="0"/>
                <a:cs typeface="Times New Roman" panose="02020603050405020304" pitchFamily="18" charset="0"/>
              </a:rPr>
              <a:t> and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different</a:t>
            </a:r>
            <a:r>
              <a:rPr lang="en-US" sz="2400" dirty="0">
                <a:latin typeface="Times New Roman" panose="02020603050405020304" pitchFamily="18" charset="0"/>
                <a:cs typeface="Times New Roman" panose="02020603050405020304" pitchFamily="18" charset="0"/>
              </a:rPr>
              <a:t> meanings </a:t>
            </a:r>
            <a:r>
              <a:rPr lang="en-US" sz="2400" dirty="0">
                <a:highlight>
                  <a:srgbClr val="FFFF00"/>
                </a:highlight>
                <a:latin typeface="Times New Roman" panose="02020603050405020304" pitchFamily="18" charset="0"/>
                <a:cs typeface="Times New Roman" panose="02020603050405020304" pitchFamily="18" charset="0"/>
              </a:rPr>
              <a:t>(lexical cohesion). </a:t>
            </a:r>
          </a:p>
          <a:p>
            <a:pPr marL="0" indent="0">
              <a:buNone/>
            </a:pPr>
            <a:r>
              <a:rPr lang="en-US" sz="2400" dirty="0">
                <a:latin typeface="Times New Roman" panose="02020603050405020304" pitchFamily="18" charset="0"/>
                <a:cs typeface="Times New Roman" panose="02020603050405020304" pitchFamily="18" charset="0"/>
              </a:rPr>
              <a:t>4. Cohesion also considers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semantic relationships </a:t>
            </a:r>
            <a:r>
              <a:rPr lang="en-US" sz="2400" dirty="0">
                <a:latin typeface="Times New Roman" panose="02020603050405020304" pitchFamily="18" charset="0"/>
                <a:cs typeface="Times New Roman" panose="02020603050405020304" pitchFamily="18" charset="0"/>
              </a:rPr>
              <a:t>between clauses and the ways this is expressed through the use of </a:t>
            </a:r>
            <a:r>
              <a:rPr lang="en-US" sz="2400" dirty="0">
                <a:highlight>
                  <a:srgbClr val="FFFF00"/>
                </a:highlight>
                <a:latin typeface="Times New Roman" panose="02020603050405020304" pitchFamily="18" charset="0"/>
                <a:cs typeface="Times New Roman" panose="02020603050405020304" pitchFamily="18" charset="0"/>
              </a:rPr>
              <a:t>conjunctions</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5. A further aspect of cohesion is the way in which words such as ‘</a:t>
            </a:r>
            <a:r>
              <a:rPr lang="en-US"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one</a:t>
            </a:r>
            <a:r>
              <a:rPr lang="en-US" sz="2400" dirty="0">
                <a:latin typeface="Times New Roman" panose="02020603050405020304" pitchFamily="18" charset="0"/>
                <a:cs typeface="Times New Roman" panose="02020603050405020304" pitchFamily="18" charset="0"/>
              </a:rPr>
              <a:t>’ and ‘</a:t>
            </a:r>
            <a:r>
              <a:rPr lang="en-US"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a:t>
            </a:r>
            <a:r>
              <a:rPr lang="en-US" sz="2400" dirty="0">
                <a:latin typeface="Times New Roman" panose="02020603050405020304" pitchFamily="18" charset="0"/>
                <a:cs typeface="Times New Roman" panose="02020603050405020304" pitchFamily="18" charset="0"/>
              </a:rPr>
              <a:t>’ are used to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substitute</a:t>
            </a:r>
            <a:r>
              <a:rPr lang="en-US" sz="2400" dirty="0">
                <a:latin typeface="Times New Roman" panose="02020603050405020304" pitchFamily="18" charset="0"/>
                <a:cs typeface="Times New Roman" panose="02020603050405020304" pitchFamily="18" charset="0"/>
              </a:rPr>
              <a:t> for other words in a text </a:t>
            </a:r>
            <a:r>
              <a:rPr lang="en-US" sz="2400" dirty="0">
                <a:highlight>
                  <a:srgbClr val="FFFF00"/>
                </a:highlight>
                <a:latin typeface="Times New Roman" panose="02020603050405020304" pitchFamily="18" charset="0"/>
                <a:cs typeface="Times New Roman" panose="02020603050405020304" pitchFamily="18" charset="0"/>
              </a:rPr>
              <a:t>(substitution) </a:t>
            </a:r>
          </a:p>
          <a:p>
            <a:pPr marL="0" indent="0">
              <a:buNone/>
            </a:pPr>
            <a:r>
              <a:rPr lang="en-US" sz="2400" dirty="0">
                <a:latin typeface="Times New Roman" panose="02020603050405020304" pitchFamily="18" charset="0"/>
                <a:cs typeface="Times New Roman" panose="02020603050405020304" pitchFamily="18" charset="0"/>
              </a:rPr>
              <a:t>6. and the ways in which words or phrases are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left out, or </a:t>
            </a:r>
            <a:r>
              <a:rPr lang="en-US" sz="2400" u="sng"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ellipsed</a:t>
            </a:r>
            <a:r>
              <a:rPr lang="en-US" sz="2400" dirty="0">
                <a:latin typeface="Times New Roman" panose="02020603050405020304" pitchFamily="18" charset="0"/>
                <a:cs typeface="Times New Roman" panose="02020603050405020304" pitchFamily="18" charset="0"/>
              </a:rPr>
              <a:t>, from a text </a:t>
            </a:r>
            <a:r>
              <a:rPr lang="en-US" sz="2400" dirty="0">
                <a:highlight>
                  <a:srgbClr val="FFFF00"/>
                </a:highlight>
                <a:latin typeface="Times New Roman" panose="02020603050405020304" pitchFamily="18" charset="0"/>
                <a:cs typeface="Times New Roman" panose="02020603050405020304" pitchFamily="18" charset="0"/>
              </a:rPr>
              <a:t>(ellipsis). </a:t>
            </a:r>
          </a:p>
          <a:p>
            <a:pPr marL="0" indent="0">
              <a:buNone/>
            </a:pPr>
            <a:endParaRPr lang="en-US" sz="2400" dirty="0">
              <a:highlight>
                <a:srgbClr val="FFFF00"/>
              </a:highlight>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All of this contributes to the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unity of texture </a:t>
            </a:r>
            <a:r>
              <a:rPr lang="en-US" sz="2400" dirty="0">
                <a:latin typeface="Times New Roman" panose="02020603050405020304" pitchFamily="18" charset="0"/>
                <a:cs typeface="Times New Roman" panose="02020603050405020304" pitchFamily="18" charset="0"/>
              </a:rPr>
              <a:t>of a text and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helps to make the text cohesive</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4381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609600" y="762006"/>
            <a:ext cx="7772400" cy="5410194"/>
          </a:xfrm>
          <a:prstGeom prst="rect">
            <a:avLst/>
          </a:prstGeom>
        </p:spPr>
        <p:txBody>
          <a:bodyPr spcFirstLastPara="1" wrap="square" lIns="91425" tIns="91425" rIns="91425" bIns="91425" anchor="ctr" anchorCtr="0">
            <a:noAutofit/>
          </a:bodyPr>
          <a:lstStyle/>
          <a:p>
            <a:pPr lvl="0" algn="just">
              <a:lnSpc>
                <a:spcPct val="150000"/>
              </a:lnSpc>
              <a:spcBef>
                <a:spcPct val="20000"/>
              </a:spcBef>
            </a:pPr>
            <a:r>
              <a:rPr lang="en-US" sz="1400" b="1" kern="1200" dirty="0">
                <a:solidFill>
                  <a:prstClr val="black"/>
                </a:solidFill>
                <a:latin typeface="Times New Roman" pitchFamily="18" charset="0"/>
                <a:ea typeface="+mn-ea"/>
                <a:cs typeface="Times New Roman" pitchFamily="18" charset="0"/>
              </a:rPr>
              <a:t>Each of the variables of register is associated with a strand of meaning. These strands,  which together form the discourse semantics of a text, are the three metafunctions: ideational, interpersonal and textual. The metafunctions are constructed or realized by the </a:t>
            </a:r>
            <a:r>
              <a:rPr lang="en-US" sz="1400" b="1" kern="1200" dirty="0" err="1">
                <a:solidFill>
                  <a:prstClr val="black"/>
                </a:solidFill>
                <a:latin typeface="Times New Roman" pitchFamily="18" charset="0"/>
                <a:ea typeface="+mn-ea"/>
                <a:cs typeface="Times New Roman" pitchFamily="18" charset="0"/>
              </a:rPr>
              <a:t>lexico</a:t>
            </a:r>
            <a:r>
              <a:rPr lang="en-US" sz="1400" b="1" kern="1200" dirty="0">
                <a:solidFill>
                  <a:prstClr val="black"/>
                </a:solidFill>
                <a:latin typeface="Times New Roman" pitchFamily="18" charset="0"/>
                <a:ea typeface="+mn-ea"/>
                <a:cs typeface="Times New Roman" pitchFamily="18" charset="0"/>
              </a:rPr>
              <a:t>-grammar, that is the choices of wording and syntactic structure. The links are broadly as:</a:t>
            </a:r>
            <a:br>
              <a:rPr lang="en-US" sz="1400" b="1" kern="1200" dirty="0">
                <a:solidFill>
                  <a:prstClr val="black"/>
                </a:solidFill>
                <a:latin typeface="Times New Roman" pitchFamily="18" charset="0"/>
                <a:ea typeface="+mn-ea"/>
                <a:cs typeface="Times New Roman" pitchFamily="18" charset="0"/>
              </a:rPr>
            </a:br>
            <a:r>
              <a:rPr lang="en-US" sz="1400" b="1" kern="1200" dirty="0">
                <a:solidFill>
                  <a:prstClr val="black"/>
                </a:solidFill>
                <a:latin typeface="Times New Roman" pitchFamily="18" charset="0"/>
                <a:ea typeface="+mn-ea"/>
                <a:cs typeface="Times New Roman" pitchFamily="18" charset="0"/>
              </a:rPr>
              <a:t>- The field of a text is associated with ideational meaning, which is realized through transitivity patterns (verb types, active/passive structures, participants in the process, etc.).</a:t>
            </a:r>
            <a:br>
              <a:rPr lang="en-US" sz="1400" b="1" kern="1200" dirty="0">
                <a:solidFill>
                  <a:prstClr val="black"/>
                </a:solidFill>
                <a:latin typeface="Times New Roman" pitchFamily="18" charset="0"/>
                <a:ea typeface="+mn-ea"/>
                <a:cs typeface="Times New Roman" pitchFamily="18" charset="0"/>
              </a:rPr>
            </a:br>
            <a:r>
              <a:rPr lang="en-US" sz="1400" b="1" kern="1200" dirty="0">
                <a:solidFill>
                  <a:prstClr val="black"/>
                </a:solidFill>
                <a:latin typeface="Times New Roman" pitchFamily="18" charset="0"/>
                <a:ea typeface="+mn-ea"/>
                <a:cs typeface="Times New Roman" pitchFamily="18" charset="0"/>
              </a:rPr>
              <a:t>- The tenor of a text is associated with interpersonal meaning, which is realized through the patterns of modality (modal verbs and adverbs such as hopefully, should,  possibly, and any evaluative lexis such as beautiful, dreadful )                            .</a:t>
            </a:r>
            <a:br>
              <a:rPr lang="en-US" sz="1400" b="1" kern="1200" dirty="0">
                <a:solidFill>
                  <a:prstClr val="black"/>
                </a:solidFill>
                <a:latin typeface="Times New Roman" pitchFamily="18" charset="0"/>
                <a:ea typeface="+mn-ea"/>
                <a:cs typeface="Times New Roman" pitchFamily="18" charset="0"/>
              </a:rPr>
            </a:br>
            <a:r>
              <a:rPr lang="en-US" sz="1400" b="1" kern="1200" dirty="0">
                <a:solidFill>
                  <a:prstClr val="black"/>
                </a:solidFill>
                <a:latin typeface="Times New Roman" pitchFamily="18" charset="0"/>
                <a:ea typeface="+mn-ea"/>
                <a:cs typeface="Times New Roman" pitchFamily="18" charset="0"/>
              </a:rPr>
              <a:t>- The mode of a text is associated with textual meaning, which is realized through the thematic and information structures (mainly the order and structuring of elements in a clause) and cohesion (the way the text hangs together lexically,  including the use of pronouns, ellipsis, collocation, repetition, etc.).   </a:t>
            </a:r>
            <a:r>
              <a:rPr lang="ar-SA" sz="1400" b="1" kern="1200" dirty="0">
                <a:solidFill>
                  <a:prstClr val="black"/>
                </a:solidFill>
                <a:latin typeface="Times New Roman" pitchFamily="18" charset="0"/>
                <a:ea typeface="+mn-ea"/>
                <a:cs typeface="Times New Roman" pitchFamily="18" charset="0"/>
              </a:rPr>
              <a:t>                  </a:t>
            </a:r>
            <a:r>
              <a:rPr lang="ar-IQ" sz="1400" b="1" kern="1200" dirty="0">
                <a:solidFill>
                  <a:prstClr val="black"/>
                </a:solidFill>
                <a:latin typeface="Times New Roman" pitchFamily="18" charset="0"/>
                <a:ea typeface="+mn-ea"/>
                <a:cs typeface="Times New Roman" pitchFamily="18" charset="0"/>
              </a:rPr>
              <a:t> </a:t>
            </a:r>
            <a:br>
              <a:rPr lang="en-US" sz="1400" b="1" kern="1200" dirty="0">
                <a:solidFill>
                  <a:prstClr val="black"/>
                </a:solidFill>
                <a:latin typeface="Times New Roman" pitchFamily="18" charset="0"/>
                <a:ea typeface="+mn-ea"/>
                <a:cs typeface="Times New Roman" pitchFamily="18" charset="0"/>
              </a:rPr>
            </a:br>
            <a:r>
              <a:rPr lang="en-US" sz="1600" b="1" kern="1200" dirty="0">
                <a:solidFill>
                  <a:prstClr val="black"/>
                </a:solidFill>
                <a:latin typeface="Times New Roman" pitchFamily="18" charset="0"/>
                <a:ea typeface="+mn-ea"/>
                <a:cs typeface="Times New Roman" pitchFamily="18" charset="0"/>
              </a:rPr>
              <a:t>Analysis of the metafunctions has prime place in this model. The close links between the </a:t>
            </a:r>
            <a:r>
              <a:rPr lang="en-US" sz="1600" b="1" kern="1200" dirty="0" err="1">
                <a:solidFill>
                  <a:prstClr val="black"/>
                </a:solidFill>
                <a:latin typeface="Times New Roman" pitchFamily="18" charset="0"/>
                <a:ea typeface="+mn-ea"/>
                <a:cs typeface="Times New Roman" pitchFamily="18" charset="0"/>
              </a:rPr>
              <a:t>Lexicogrammatical</a:t>
            </a:r>
            <a:r>
              <a:rPr lang="en-US" sz="1600" b="1" kern="1200" dirty="0">
                <a:solidFill>
                  <a:prstClr val="black"/>
                </a:solidFill>
                <a:latin typeface="Times New Roman" pitchFamily="18" charset="0"/>
                <a:ea typeface="+mn-ea"/>
                <a:cs typeface="Times New Roman" pitchFamily="18" charset="0"/>
              </a:rPr>
              <a:t> patterns and the metafunctions mean that the analysis of patterns of transitivity, modality, thematic structure and cohesion in a text reveals how the metafunctions are working and how the text ‘means</a:t>
            </a:r>
            <a:endParaRPr lang="en-US" sz="1400" b="1" kern="1200" dirty="0">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649617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685800" y="609606"/>
            <a:ext cx="7704856" cy="4841709"/>
          </a:xfrm>
          <a:prstGeom prst="rect">
            <a:avLst/>
          </a:prstGeom>
        </p:spPr>
        <p:txBody>
          <a:bodyPr spcFirstLastPara="1" wrap="square" lIns="91425" tIns="91425" rIns="91425" bIns="91425" anchor="ctr" anchorCtr="0">
            <a:noAutofit/>
          </a:bodyPr>
          <a:lstStyle/>
          <a:p>
            <a:pPr lvl="0">
              <a:lnSpc>
                <a:spcPct val="150000"/>
              </a:lnSpc>
              <a:spcBef>
                <a:spcPct val="20000"/>
              </a:spcBef>
            </a:pPr>
            <a:br>
              <a:rPr lang="en-US" sz="1600" b="1" kern="1200" dirty="0">
                <a:solidFill>
                  <a:prstClr val="black"/>
                </a:solidFill>
                <a:latin typeface="Times New Roman" pitchFamily="18" charset="0"/>
                <a:ea typeface="+mn-ea"/>
                <a:cs typeface="Times New Roman" pitchFamily="18" charset="0"/>
              </a:rPr>
            </a:br>
            <a:r>
              <a:rPr lang="en-US" sz="1600" b="1" kern="1200" dirty="0" err="1">
                <a:solidFill>
                  <a:srgbClr val="C00000"/>
                </a:solidFill>
                <a:latin typeface="Arial Black" pitchFamily="34" charset="0"/>
                <a:ea typeface="+mn-ea"/>
                <a:cs typeface="Times New Roman" pitchFamily="18" charset="0"/>
              </a:rPr>
              <a:t>Halliday’s</a:t>
            </a:r>
            <a:r>
              <a:rPr lang="en-US" sz="1600" b="1" kern="1200" dirty="0">
                <a:solidFill>
                  <a:srgbClr val="C00000"/>
                </a:solidFill>
                <a:latin typeface="Arial Black" pitchFamily="34" charset="0"/>
                <a:ea typeface="+mn-ea"/>
                <a:cs typeface="Times New Roman" pitchFamily="18" charset="0"/>
              </a:rPr>
              <a:t> </a:t>
            </a:r>
            <a:r>
              <a:rPr lang="en-US" sz="1600" b="1" kern="1200" dirty="0" err="1">
                <a:solidFill>
                  <a:srgbClr val="C00000"/>
                </a:solidFill>
                <a:latin typeface="Arial Black" pitchFamily="34" charset="0"/>
                <a:ea typeface="+mn-ea"/>
                <a:cs typeface="Times New Roman" pitchFamily="18" charset="0"/>
              </a:rPr>
              <a:t>metafunctional</a:t>
            </a:r>
            <a:r>
              <a:rPr lang="en-US" sz="1600" b="1" kern="1200" dirty="0">
                <a:solidFill>
                  <a:srgbClr val="C00000"/>
                </a:solidFill>
                <a:latin typeface="Arial Black" pitchFamily="34" charset="0"/>
                <a:ea typeface="+mn-ea"/>
                <a:cs typeface="Times New Roman" pitchFamily="18" charset="0"/>
              </a:rPr>
              <a:t> grammar applications</a:t>
            </a:r>
            <a:r>
              <a:rPr lang="en-US" sz="1600" b="1" kern="1200" dirty="0">
                <a:solidFill>
                  <a:prstClr val="black"/>
                </a:solidFill>
                <a:latin typeface="Times New Roman" pitchFamily="18" charset="0"/>
                <a:ea typeface="+mn-ea"/>
                <a:cs typeface="Times New Roman" pitchFamily="18" charset="0"/>
              </a:rPr>
              <a:t>    </a:t>
            </a:r>
            <a:r>
              <a:rPr lang="ar-SA" sz="1600" b="1" kern="1200" dirty="0">
                <a:solidFill>
                  <a:prstClr val="black"/>
                </a:solidFill>
                <a:latin typeface="Times New Roman" pitchFamily="18" charset="0"/>
                <a:ea typeface="+mn-ea"/>
                <a:cs typeface="Times New Roman" pitchFamily="18" charset="0"/>
              </a:rPr>
              <a:t>                           </a:t>
            </a:r>
            <a:br>
              <a:rPr lang="ar-SA" sz="1600" b="1" kern="1200" dirty="0">
                <a:solidFill>
                  <a:prstClr val="black"/>
                </a:solidFill>
                <a:latin typeface="Times New Roman" pitchFamily="18" charset="0"/>
                <a:ea typeface="+mn-ea"/>
                <a:cs typeface="Times New Roman" pitchFamily="18" charset="0"/>
              </a:rPr>
            </a:br>
            <a:r>
              <a:rPr lang="ar-SA" sz="1600" b="1" kern="1200" dirty="0">
                <a:solidFill>
                  <a:prstClr val="black"/>
                </a:solidFill>
                <a:latin typeface="Times New Roman" pitchFamily="18" charset="0"/>
                <a:ea typeface="+mn-ea"/>
                <a:cs typeface="Times New Roman" pitchFamily="18" charset="0"/>
              </a:rPr>
              <a:t>- </a:t>
            </a:r>
            <a:r>
              <a:rPr lang="en-US" sz="1600" b="1" kern="1200" dirty="0">
                <a:solidFill>
                  <a:prstClr val="black"/>
                </a:solidFill>
                <a:latin typeface="Times New Roman" pitchFamily="18" charset="0"/>
                <a:ea typeface="+mn-ea"/>
                <a:cs typeface="Times New Roman" pitchFamily="18" charset="0"/>
              </a:rPr>
              <a:t>Theoretical ('to understand the nature and functions of language'), </a:t>
            </a:r>
            <a:br>
              <a:rPr lang="en-US" sz="1600" b="1" kern="1200" dirty="0">
                <a:solidFill>
                  <a:prstClr val="black"/>
                </a:solidFill>
                <a:latin typeface="Times New Roman" pitchFamily="18" charset="0"/>
                <a:ea typeface="+mn-ea"/>
                <a:cs typeface="Times New Roman" pitchFamily="18" charset="0"/>
              </a:rPr>
            </a:br>
            <a:r>
              <a:rPr lang="ar-SA" sz="1600" b="1" kern="1200" dirty="0">
                <a:solidFill>
                  <a:prstClr val="black"/>
                </a:solidFill>
                <a:latin typeface="Times New Roman" pitchFamily="18" charset="0"/>
                <a:ea typeface="+mn-ea"/>
                <a:cs typeface="Times New Roman" pitchFamily="18" charset="0"/>
              </a:rPr>
              <a:t>- </a:t>
            </a:r>
            <a:r>
              <a:rPr lang="en-US" sz="1600" b="1" kern="1200" dirty="0">
                <a:solidFill>
                  <a:prstClr val="black"/>
                </a:solidFill>
                <a:latin typeface="Times New Roman" pitchFamily="18" charset="0"/>
                <a:ea typeface="+mn-ea"/>
                <a:cs typeface="Times New Roman" pitchFamily="18" charset="0"/>
              </a:rPr>
              <a:t>Historical ('to understand how languages evolve through time'), </a:t>
            </a:r>
            <a:br>
              <a:rPr lang="en-US" sz="1600" b="1" kern="1200" dirty="0">
                <a:solidFill>
                  <a:prstClr val="black"/>
                </a:solidFill>
                <a:latin typeface="Times New Roman" pitchFamily="18" charset="0"/>
                <a:ea typeface="+mn-ea"/>
                <a:cs typeface="Times New Roman" pitchFamily="18" charset="0"/>
              </a:rPr>
            </a:br>
            <a:r>
              <a:rPr lang="ar-SA" sz="1600" b="1" kern="1200" dirty="0">
                <a:solidFill>
                  <a:prstClr val="black"/>
                </a:solidFill>
                <a:latin typeface="Times New Roman" pitchFamily="18" charset="0"/>
                <a:ea typeface="+mn-ea"/>
                <a:cs typeface="Times New Roman" pitchFamily="18" charset="0"/>
              </a:rPr>
              <a:t>= </a:t>
            </a:r>
            <a:r>
              <a:rPr lang="en-US" sz="1600" b="1" kern="1200" dirty="0">
                <a:solidFill>
                  <a:prstClr val="black"/>
                </a:solidFill>
                <a:latin typeface="Times New Roman" pitchFamily="18" charset="0"/>
                <a:ea typeface="+mn-ea"/>
                <a:cs typeface="Times New Roman" pitchFamily="18" charset="0"/>
              </a:rPr>
              <a:t>Developmental ('to understand how a child develops language, and how language may have evolved in the human species"), and</a:t>
            </a:r>
            <a:br>
              <a:rPr lang="en-US" sz="1600" b="1" kern="1200" dirty="0">
                <a:solidFill>
                  <a:prstClr val="black"/>
                </a:solidFill>
                <a:latin typeface="Times New Roman" pitchFamily="18" charset="0"/>
                <a:ea typeface="+mn-ea"/>
                <a:cs typeface="Times New Roman" pitchFamily="18" charset="0"/>
              </a:rPr>
            </a:br>
            <a:r>
              <a:rPr lang="ar-SA" sz="1600" b="1" kern="1200" dirty="0">
                <a:solidFill>
                  <a:prstClr val="black"/>
                </a:solidFill>
                <a:latin typeface="Times New Roman" pitchFamily="18" charset="0"/>
                <a:ea typeface="+mn-ea"/>
                <a:cs typeface="Times New Roman" pitchFamily="18" charset="0"/>
              </a:rPr>
              <a:t>- </a:t>
            </a:r>
            <a:r>
              <a:rPr lang="en-US" sz="1600" b="1" kern="1200" dirty="0">
                <a:solidFill>
                  <a:prstClr val="black"/>
                </a:solidFill>
                <a:latin typeface="Times New Roman" pitchFamily="18" charset="0"/>
                <a:ea typeface="+mn-ea"/>
                <a:cs typeface="Times New Roman" pitchFamily="18" charset="0"/>
              </a:rPr>
              <a:t>Educational ('to help people learn their mother tongue . . . foreign languages', etc.).</a:t>
            </a:r>
            <a:br>
              <a:rPr lang="en-US" sz="1600" b="1" kern="1200" dirty="0">
                <a:solidFill>
                  <a:prstClr val="black"/>
                </a:solidFill>
                <a:latin typeface="Times New Roman" pitchFamily="18" charset="0"/>
                <a:ea typeface="+mn-ea"/>
                <a:cs typeface="Times New Roman" pitchFamily="18" charset="0"/>
              </a:rPr>
            </a:br>
            <a:r>
              <a:rPr lang="en-US" sz="1600" b="1" kern="1200" dirty="0">
                <a:solidFill>
                  <a:srgbClr val="002060"/>
                </a:solidFill>
                <a:latin typeface="Times New Roman" pitchFamily="18" charset="0"/>
                <a:ea typeface="+mn-ea"/>
                <a:cs typeface="Times New Roman" pitchFamily="18" charset="0"/>
              </a:rPr>
              <a:t>Underlying all these very varied applications is a common focus on the analysis of authentic products of social interaction (texts), considered in relation to the cultural and social context in which they are negotiated.</a:t>
            </a:r>
            <a:r>
              <a:rPr lang="ar-SA" sz="1600" b="1" kern="1200" dirty="0">
                <a:solidFill>
                  <a:srgbClr val="002060"/>
                </a:solidFill>
                <a:latin typeface="Times New Roman" pitchFamily="18" charset="0"/>
                <a:ea typeface="+mn-ea"/>
                <a:cs typeface="Times New Roman" pitchFamily="18" charset="0"/>
              </a:rPr>
              <a:t> </a:t>
            </a:r>
            <a:br>
              <a:rPr lang="en-US" sz="1600" b="1" kern="1200" dirty="0">
                <a:solidFill>
                  <a:srgbClr val="002060"/>
                </a:solidFill>
                <a:latin typeface="Times New Roman" pitchFamily="18" charset="0"/>
                <a:ea typeface="+mn-ea"/>
                <a:cs typeface="Times New Roman" pitchFamily="18" charset="0"/>
              </a:rPr>
            </a:br>
            <a:br>
              <a:rPr lang="en-US" sz="1600" b="1" kern="1200" dirty="0">
                <a:solidFill>
                  <a:prstClr val="black"/>
                </a:solidFill>
                <a:latin typeface="Times New Roman" pitchFamily="18" charset="0"/>
                <a:ea typeface="+mn-ea"/>
                <a:cs typeface="Times New Roman" pitchFamily="18" charset="0"/>
              </a:rPr>
            </a:br>
            <a:endParaRPr lang="en-US" sz="1600" b="1" kern="1200" dirty="0">
              <a:solidFill>
                <a:prstClr val="black"/>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984472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683568" y="644698"/>
            <a:ext cx="7704856" cy="5222709"/>
          </a:xfrm>
          <a:prstGeom prst="rect">
            <a:avLst/>
          </a:prstGeom>
        </p:spPr>
        <p:txBody>
          <a:bodyPr spcFirstLastPara="1" wrap="square" lIns="91425" tIns="91425" rIns="91425" bIns="91425" anchor="ctr" anchorCtr="0">
            <a:noAutofit/>
          </a:bodyPr>
          <a:lstStyle/>
          <a:p>
            <a:pPr marL="342900" lvl="0" indent="-342900">
              <a:spcBef>
                <a:spcPts val="800"/>
              </a:spcBef>
            </a:pPr>
            <a:r>
              <a:rPr lang="en-US" sz="1800" b="1" kern="1200" dirty="0">
                <a:solidFill>
                  <a:srgbClr val="C00000"/>
                </a:solidFill>
                <a:latin typeface="Arial Black" pitchFamily="34" charset="0"/>
                <a:ea typeface="+mn-ea"/>
                <a:cs typeface="Times New Roman" pitchFamily="18" charset="0"/>
              </a:rPr>
              <a:t>How do people use language?</a:t>
            </a:r>
            <a:br>
              <a:rPr lang="ar-SA" sz="1800" b="1" kern="1200" dirty="0">
                <a:solidFill>
                  <a:srgbClr val="C00000"/>
                </a:solidFill>
                <a:latin typeface="Arial Black" pitchFamily="34" charset="0"/>
                <a:ea typeface="+mn-ea"/>
                <a:cs typeface="Times New Roman" pitchFamily="18" charset="0"/>
              </a:rPr>
            </a:br>
            <a:r>
              <a:rPr lang="en-US" sz="1600" b="1" kern="1200" dirty="0">
                <a:solidFill>
                  <a:schemeClr val="tx1">
                    <a:lumMod val="50000"/>
                  </a:schemeClr>
                </a:solidFill>
                <a:latin typeface="Franklin Gothic Book"/>
                <a:ea typeface="+mn-ea"/>
                <a:cs typeface="+mj-cs"/>
              </a:rPr>
              <a:t>Answering such questions like how do people use language or what people do with language? Requires solid evidences or examples not our intuition that’s why we opt for authentic texts of speech and writings of people’s interactions.</a:t>
            </a:r>
            <a:br>
              <a:rPr lang="ar-IQ" sz="1600" b="1" kern="1200" dirty="0">
                <a:solidFill>
                  <a:schemeClr val="tx1">
                    <a:lumMod val="50000"/>
                  </a:schemeClr>
                </a:solidFill>
                <a:latin typeface="Franklin Gothic Book"/>
                <a:ea typeface="+mn-ea"/>
                <a:cs typeface="+mj-cs"/>
              </a:rPr>
            </a:br>
            <a:r>
              <a:rPr lang="en-US" sz="1800" b="1" kern="1200" dirty="0">
                <a:solidFill>
                  <a:srgbClr val="C00000"/>
                </a:solidFill>
                <a:latin typeface="Arial Black" pitchFamily="34" charset="0"/>
                <a:ea typeface="+mn-ea"/>
                <a:cs typeface="Times New Roman" pitchFamily="18" charset="0"/>
              </a:rPr>
              <a:t>Text (1)</a:t>
            </a:r>
            <a:br>
              <a:rPr lang="en-US" sz="1800" b="1" kern="1200" dirty="0">
                <a:solidFill>
                  <a:srgbClr val="C00000"/>
                </a:solidFill>
                <a:latin typeface="Arial Black" pitchFamily="34" charset="0"/>
                <a:ea typeface="+mn-ea"/>
                <a:cs typeface="Times New Roman" pitchFamily="18" charset="0"/>
              </a:rPr>
            </a:br>
            <a:r>
              <a:rPr lang="en-US" sz="1600" b="1" kern="1200" dirty="0">
                <a:solidFill>
                  <a:schemeClr val="tx1">
                    <a:lumMod val="75000"/>
                  </a:schemeClr>
                </a:solidFill>
                <a:latin typeface="Times New Roman" pitchFamily="18" charset="0"/>
                <a:ea typeface="+mn-ea"/>
                <a:cs typeface="Times New Roman" pitchFamily="18" charset="0"/>
              </a:rPr>
              <a:t>A baby who won't stop crying can drive anyone to despair. You feed him, you change him, you nurse him, you try to settle him, but the minute you put him down he starts to howl. The most common reason baby cries is hunger. Even if he was just recently fed he might still be adapting to the pattern of sucking until his tummy is full and feeling satisfied until it empties again. </a:t>
            </a:r>
            <a:r>
              <a:rPr lang="en-US" sz="1600" b="1" kern="1200" dirty="0" err="1">
                <a:solidFill>
                  <a:schemeClr val="tx1">
                    <a:lumMod val="75000"/>
                  </a:schemeClr>
                </a:solidFill>
                <a:latin typeface="Times New Roman" pitchFamily="18" charset="0"/>
                <a:ea typeface="+mn-ea"/>
                <a:cs typeface="Times New Roman" pitchFamily="18" charset="0"/>
              </a:rPr>
              <a:t>Wlien</a:t>
            </a:r>
            <a:r>
              <a:rPr lang="en-US" sz="1600" b="1" kern="1200" dirty="0">
                <a:solidFill>
                  <a:schemeClr val="tx1">
                    <a:lumMod val="75000"/>
                  </a:schemeClr>
                </a:solidFill>
                <a:latin typeface="Times New Roman" pitchFamily="18" charset="0"/>
                <a:ea typeface="+mn-ea"/>
                <a:cs typeface="Times New Roman" pitchFamily="18" charset="0"/>
              </a:rPr>
              <a:t> he was in the womb nourishment came automatically and constantly. Offer food first; if he turns away from the nipple or teat you can assume something else.  It happens that babies go through grumpy, miserable stages when they just want to tell everyone bow unhappy they feel. Perhaps his digestion feels uncomfortable or his limbs are twitching.</a:t>
            </a:r>
            <a:br>
              <a:rPr lang="en-US" sz="1600" b="1" kern="1200" dirty="0">
                <a:solidFill>
                  <a:schemeClr val="tx1">
                    <a:lumMod val="75000"/>
                  </a:schemeClr>
                </a:solidFill>
                <a:latin typeface="Times New Roman" pitchFamily="18" charset="0"/>
                <a:ea typeface="+mn-ea"/>
                <a:cs typeface="Times New Roman" pitchFamily="18" charset="0"/>
              </a:rPr>
            </a:br>
            <a:br>
              <a:rPr lang="en-US" sz="1600" b="1" kern="1200" dirty="0">
                <a:solidFill>
                  <a:schemeClr val="tx1">
                    <a:lumMod val="75000"/>
                  </a:schemeClr>
                </a:solidFill>
                <a:latin typeface="Times New Roman" pitchFamily="18" charset="0"/>
                <a:ea typeface="+mn-ea"/>
                <a:cs typeface="Times New Roman" pitchFamily="18" charset="0"/>
              </a:rPr>
            </a:br>
            <a:br>
              <a:rPr lang="en-US" sz="1600" b="1" kern="1200" dirty="0">
                <a:solidFill>
                  <a:schemeClr val="tx1">
                    <a:lumMod val="50000"/>
                  </a:schemeClr>
                </a:solidFill>
                <a:latin typeface="Franklin Gothic Book"/>
                <a:ea typeface="+mn-ea"/>
                <a:cs typeface="+mj-cs"/>
              </a:rPr>
            </a:br>
            <a:br>
              <a:rPr lang="ar-IQ" sz="1600" b="1" kern="1200" dirty="0">
                <a:solidFill>
                  <a:schemeClr val="tx1">
                    <a:lumMod val="50000"/>
                  </a:schemeClr>
                </a:solidFill>
                <a:latin typeface="Franklin Gothic Book"/>
                <a:ea typeface="+mn-ea"/>
                <a:cs typeface="+mj-cs"/>
              </a:rPr>
            </a:br>
            <a:endParaRPr lang="en-US" sz="1600" b="1" kern="1200" dirty="0">
              <a:solidFill>
                <a:schemeClr val="tx1">
                  <a:lumMod val="50000"/>
                </a:schemeClr>
              </a:solidFill>
              <a:latin typeface="Times New Roman" pitchFamily="18" charset="0"/>
              <a:ea typeface="+mn-ea"/>
              <a:cs typeface="+mj-cs"/>
            </a:endParaRPr>
          </a:p>
        </p:txBody>
      </p:sp>
    </p:spTree>
    <p:extLst>
      <p:ext uri="{BB962C8B-B14F-4D97-AF65-F5344CB8AC3E}">
        <p14:creationId xmlns:p14="http://schemas.microsoft.com/office/powerpoint/2010/main" val="1888782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683568" y="644698"/>
            <a:ext cx="7704856" cy="5222709"/>
          </a:xfrm>
          <a:prstGeom prst="rect">
            <a:avLst/>
          </a:prstGeom>
        </p:spPr>
        <p:txBody>
          <a:bodyPr spcFirstLastPara="1" wrap="square" lIns="91425" tIns="91425" rIns="91425" bIns="91425" anchor="ctr" anchorCtr="0">
            <a:noAutofit/>
          </a:bodyPr>
          <a:lstStyle/>
          <a:p>
            <a:pPr marL="342900" lvl="0" indent="-342900">
              <a:lnSpc>
                <a:spcPct val="150000"/>
              </a:lnSpc>
              <a:spcBef>
                <a:spcPts val="800"/>
              </a:spcBef>
            </a:pPr>
            <a:r>
              <a:rPr lang="en-US" sz="1800" b="1" kern="1200" dirty="0">
                <a:solidFill>
                  <a:srgbClr val="C00000"/>
                </a:solidFill>
                <a:latin typeface="Arial Black" pitchFamily="34" charset="0"/>
                <a:ea typeface="+mn-ea"/>
                <a:cs typeface="Arial"/>
              </a:rPr>
              <a:t>Analysis </a:t>
            </a:r>
            <a:br>
              <a:rPr lang="en-US" sz="2000" b="1" kern="1200" dirty="0">
                <a:solidFill>
                  <a:srgbClr val="000000"/>
                </a:solidFill>
                <a:latin typeface="Franklin Gothic Book"/>
                <a:ea typeface="+mn-ea"/>
                <a:cs typeface="Arial"/>
              </a:rPr>
            </a:br>
            <a:r>
              <a:rPr lang="en-US" sz="1800" b="1" kern="1200" dirty="0">
                <a:solidFill>
                  <a:srgbClr val="000000"/>
                </a:solidFill>
                <a:latin typeface="Franklin Gothic Book"/>
                <a:ea typeface="+mn-ea"/>
                <a:cs typeface="+mj-cs"/>
              </a:rPr>
              <a:t>- </a:t>
            </a:r>
            <a:r>
              <a:rPr lang="en-US" sz="1800" b="1" kern="1200" dirty="0">
                <a:solidFill>
                  <a:srgbClr val="002060"/>
                </a:solidFill>
                <a:latin typeface="Franklin Gothic Book"/>
                <a:ea typeface="+mn-ea"/>
                <a:cs typeface="+mj-cs"/>
              </a:rPr>
              <a:t>The writer of this excerpt did not just produce this text to kill time, or to display her linguistic abilities but rather for purposeful behavior. Or to achieve goals that is to educate parents.</a:t>
            </a:r>
            <a:br>
              <a:rPr lang="en-US" sz="1800" b="1" kern="1200" dirty="0">
                <a:solidFill>
                  <a:srgbClr val="002060"/>
                </a:solidFill>
                <a:latin typeface="Franklin Gothic Book"/>
                <a:ea typeface="+mn-ea"/>
                <a:cs typeface="+mj-cs"/>
              </a:rPr>
            </a:br>
            <a:r>
              <a:rPr lang="en-US" sz="1800" b="1" kern="1200" dirty="0">
                <a:solidFill>
                  <a:srgbClr val="002060"/>
                </a:solidFill>
                <a:latin typeface="Franklin Gothic Book"/>
                <a:ea typeface="+mn-ea"/>
                <a:cs typeface="+mj-cs"/>
              </a:rPr>
              <a:t>- Writing should be meaningful and serves a purpose.</a:t>
            </a:r>
            <a:br>
              <a:rPr lang="en-US" sz="1800" b="1" kern="1200" dirty="0">
                <a:solidFill>
                  <a:srgbClr val="002060"/>
                </a:solidFill>
                <a:latin typeface="Franklin Gothic Book"/>
                <a:ea typeface="+mn-ea"/>
                <a:cs typeface="+mj-cs"/>
              </a:rPr>
            </a:br>
            <a:r>
              <a:rPr lang="en-US" sz="1800" b="1" kern="1200" dirty="0">
                <a:solidFill>
                  <a:srgbClr val="002060"/>
                </a:solidFill>
                <a:latin typeface="Franklin Gothic Book"/>
                <a:ea typeface="+mn-ea"/>
                <a:cs typeface="+mj-cs"/>
              </a:rPr>
              <a:t>- Functional linguistics tells us to look at more than isolated sentences.</a:t>
            </a:r>
            <a:br>
              <a:rPr lang="ar-IQ" sz="1800" b="1" kern="1200" dirty="0">
                <a:solidFill>
                  <a:srgbClr val="002060"/>
                </a:solidFill>
                <a:latin typeface="Franklin Gothic Book"/>
                <a:ea typeface="+mn-ea"/>
                <a:cs typeface="+mj-cs"/>
              </a:rPr>
            </a:br>
            <a:br>
              <a:rPr lang="ar-IQ" sz="1800" b="1" kern="1200" dirty="0">
                <a:solidFill>
                  <a:srgbClr val="000000"/>
                </a:solidFill>
                <a:latin typeface="Franklin Gothic Book"/>
                <a:ea typeface="+mn-ea"/>
                <a:cs typeface="+mj-cs"/>
              </a:rPr>
            </a:br>
            <a:endParaRPr lang="en-US" sz="1800" b="1" kern="1200" dirty="0">
              <a:solidFill>
                <a:prstClr val="black"/>
              </a:solidFill>
              <a:latin typeface="Times New Roman" pitchFamily="18" charset="0"/>
              <a:ea typeface="+mn-ea"/>
              <a:cs typeface="+mj-cs"/>
            </a:endParaRPr>
          </a:p>
        </p:txBody>
      </p:sp>
    </p:spTree>
    <p:extLst>
      <p:ext uri="{BB962C8B-B14F-4D97-AF65-F5344CB8AC3E}">
        <p14:creationId xmlns:p14="http://schemas.microsoft.com/office/powerpoint/2010/main" val="15415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683568" y="644698"/>
            <a:ext cx="7704856" cy="5222709"/>
          </a:xfrm>
          <a:prstGeom prst="rect">
            <a:avLst/>
          </a:prstGeom>
        </p:spPr>
        <p:txBody>
          <a:bodyPr spcFirstLastPara="1" wrap="square" lIns="91425" tIns="91425" rIns="91425" bIns="91425" anchor="ctr" anchorCtr="0">
            <a:noAutofit/>
          </a:bodyPr>
          <a:lstStyle/>
          <a:p>
            <a:pPr lvl="0">
              <a:spcBef>
                <a:spcPts val="800"/>
              </a:spcBef>
            </a:pPr>
            <a:r>
              <a:rPr lang="en-US" sz="1800" b="1" kern="1200" dirty="0">
                <a:solidFill>
                  <a:srgbClr val="C00000"/>
                </a:solidFill>
                <a:latin typeface="Arial Black" pitchFamily="34" charset="0"/>
                <a:ea typeface="+mn-ea"/>
                <a:cs typeface="Times New Roman" pitchFamily="18" charset="0"/>
              </a:rPr>
              <a:t>Text 2.    </a:t>
            </a:r>
            <a:r>
              <a:rPr lang="ar-SA" sz="1800" b="1" kern="1200" dirty="0">
                <a:solidFill>
                  <a:srgbClr val="C00000"/>
                </a:solidFill>
                <a:latin typeface="Arial Black" pitchFamily="34" charset="0"/>
                <a:ea typeface="+mn-ea"/>
                <a:cs typeface="Times New Roman" pitchFamily="18" charset="0"/>
              </a:rPr>
              <a:t>                                                </a:t>
            </a:r>
            <a:r>
              <a:rPr lang="en-US" sz="1800" b="1" kern="1200" dirty="0">
                <a:solidFill>
                  <a:srgbClr val="C00000"/>
                </a:solidFill>
                <a:latin typeface="Arial Black" pitchFamily="34" charset="0"/>
                <a:ea typeface="+mn-ea"/>
                <a:cs typeface="Times New Roman" pitchFamily="18" charset="0"/>
              </a:rPr>
              <a:t> </a:t>
            </a:r>
            <a:br>
              <a:rPr lang="en-US" sz="1600" b="1" kern="1200" dirty="0">
                <a:solidFill>
                  <a:prstClr val="black"/>
                </a:solidFill>
                <a:latin typeface="Times New Roman" pitchFamily="18" charset="0"/>
                <a:ea typeface="+mn-ea"/>
                <a:cs typeface="Times New Roman" pitchFamily="18" charset="0"/>
              </a:rPr>
            </a:br>
            <a:r>
              <a:rPr lang="en-US" sz="1600" b="1" kern="1200" dirty="0">
                <a:solidFill>
                  <a:schemeClr val="tx1">
                    <a:lumMod val="50000"/>
                  </a:schemeClr>
                </a:solidFill>
                <a:latin typeface="Franklin Gothic Book"/>
                <a:ea typeface="+mn-ea"/>
                <a:cs typeface="+mj-cs"/>
              </a:rPr>
              <a:t>The compelling sound of an infant's cry makes it an effective distress signal and appropriate to the human infant's prolonged dependence on a caregiver. However, cries are discomforting and may be alarming to parents, many of whom find . it very difficult to listen to their infant's crying for even short periods of time. "'Many reasons for crying are obvious, like hunger and discomfort due to heat, cold, illness, and lying position. These reasons, however, account for a  relatively small percentage of infant crying and are usually recognized quickly and alleviated .</a:t>
            </a:r>
            <a:br>
              <a:rPr lang="en-US" sz="1600" b="1" kern="1200" dirty="0">
                <a:solidFill>
                  <a:schemeClr val="tx1">
                    <a:lumMod val="50000"/>
                  </a:schemeClr>
                </a:solidFill>
                <a:latin typeface="Franklin Gothic Book"/>
                <a:ea typeface="+mn-ea"/>
                <a:cs typeface="+mj-cs"/>
              </a:rPr>
            </a:br>
            <a:br>
              <a:rPr lang="en-US" sz="1600" b="1" kern="1200" dirty="0">
                <a:solidFill>
                  <a:schemeClr val="tx1">
                    <a:lumMod val="50000"/>
                  </a:schemeClr>
                </a:solidFill>
                <a:latin typeface="Franklin Gothic Book"/>
                <a:ea typeface="+mn-ea"/>
                <a:cs typeface="+mj-cs"/>
              </a:rPr>
            </a:br>
            <a:r>
              <a:rPr lang="en-US" sz="1800" b="1" kern="1200" dirty="0">
                <a:solidFill>
                  <a:srgbClr val="C00000"/>
                </a:solidFill>
                <a:latin typeface="Arial Black" pitchFamily="34" charset="0"/>
                <a:ea typeface="+mn-ea"/>
                <a:cs typeface="+mj-cs"/>
              </a:rPr>
              <a:t>Text 3.</a:t>
            </a:r>
            <a:r>
              <a:rPr lang="en-US" sz="1600" b="1" kern="1200" dirty="0">
                <a:solidFill>
                  <a:schemeClr val="tx1">
                    <a:lumMod val="50000"/>
                  </a:schemeClr>
                </a:solidFill>
                <a:latin typeface="Franklin Gothic Book"/>
                <a:ea typeface="+mn-ea"/>
                <a:cs typeface="+mj-cs"/>
              </a:rPr>
              <a:t>                                           </a:t>
            </a:r>
            <a:br>
              <a:rPr lang="en-US" sz="1600" b="1" kern="1200" dirty="0">
                <a:solidFill>
                  <a:schemeClr val="tx1">
                    <a:lumMod val="50000"/>
                  </a:schemeClr>
                </a:solidFill>
                <a:latin typeface="Franklin Gothic Book"/>
                <a:ea typeface="+mn-ea"/>
                <a:cs typeface="+mj-cs"/>
              </a:rPr>
            </a:br>
            <a:r>
              <a:rPr lang="en-US" sz="1600" b="1" kern="1200" dirty="0">
                <a:solidFill>
                  <a:schemeClr val="tx1">
                    <a:lumMod val="50000"/>
                  </a:schemeClr>
                </a:solidFill>
                <a:latin typeface="Franklin Gothic Book"/>
                <a:ea typeface="+mn-ea"/>
                <a:cs typeface="+mj-cs"/>
              </a:rPr>
              <a:t>S Did your kids used to cry a lot? (2)When they were little?</a:t>
            </a:r>
            <a:br>
              <a:rPr lang="en-US" sz="1600" b="1" kern="1200" dirty="0">
                <a:solidFill>
                  <a:schemeClr val="tx1">
                    <a:lumMod val="50000"/>
                  </a:schemeClr>
                </a:solidFill>
                <a:latin typeface="Franklin Gothic Book"/>
                <a:ea typeface="+mn-ea"/>
                <a:cs typeface="+mj-cs"/>
              </a:rPr>
            </a:br>
            <a:r>
              <a:rPr lang="en-US" sz="1600" b="1" kern="1200" dirty="0">
                <a:solidFill>
                  <a:schemeClr val="tx1">
                    <a:lumMod val="50000"/>
                  </a:schemeClr>
                </a:solidFill>
                <a:latin typeface="Franklin Gothic Book"/>
                <a:ea typeface="+mn-ea"/>
                <a:cs typeface="+mj-cs"/>
              </a:rPr>
              <a:t>C Yea</a:t>
            </a:r>
            <a:br>
              <a:rPr lang="en-US" sz="1600" b="1" kern="1200" dirty="0">
                <a:solidFill>
                  <a:schemeClr val="tx1">
                    <a:lumMod val="50000"/>
                  </a:schemeClr>
                </a:solidFill>
                <a:latin typeface="Franklin Gothic Book"/>
                <a:ea typeface="+mn-ea"/>
                <a:cs typeface="+mj-cs"/>
              </a:rPr>
            </a:br>
            <a:r>
              <a:rPr lang="en-US" sz="1600" b="1" kern="1200" dirty="0">
                <a:solidFill>
                  <a:schemeClr val="tx1">
                    <a:lumMod val="50000"/>
                  </a:schemeClr>
                </a:solidFill>
                <a:latin typeface="Franklin Gothic Book"/>
                <a:ea typeface="+mn-ea"/>
                <a:cs typeface="+mj-cs"/>
              </a:rPr>
              <a:t>S </a:t>
            </a:r>
            <a:r>
              <a:rPr lang="en-US" sz="1600" b="1" kern="1200" dirty="0" err="1">
                <a:solidFill>
                  <a:schemeClr val="tx1">
                    <a:lumMod val="50000"/>
                  </a:schemeClr>
                </a:solidFill>
                <a:latin typeface="Franklin Gothic Book"/>
                <a:ea typeface="+mn-ea"/>
                <a:cs typeface="+mj-cs"/>
              </a:rPr>
              <a:t>Weli</a:t>
            </a:r>
            <a:r>
              <a:rPr lang="en-US" sz="1600" b="1" kern="1200" dirty="0">
                <a:solidFill>
                  <a:schemeClr val="tx1">
                    <a:lumMod val="50000"/>
                  </a:schemeClr>
                </a:solidFill>
                <a:latin typeface="Franklin Gothic Book"/>
                <a:ea typeface="+mn-ea"/>
                <a:cs typeface="+mj-cs"/>
              </a:rPr>
              <a:t>== what did you do?</a:t>
            </a:r>
            <a:br>
              <a:rPr lang="en-US" sz="1600" b="1" kern="1200" dirty="0">
                <a:solidFill>
                  <a:schemeClr val="tx1">
                    <a:lumMod val="50000"/>
                  </a:schemeClr>
                </a:solidFill>
                <a:latin typeface="Franklin Gothic Book"/>
                <a:ea typeface="+mn-ea"/>
                <a:cs typeface="+mj-cs"/>
              </a:rPr>
            </a:br>
            <a:r>
              <a:rPr lang="en-US" sz="1600" b="1" kern="1200" dirty="0">
                <a:solidFill>
                  <a:schemeClr val="tx1">
                    <a:lumMod val="50000"/>
                  </a:schemeClr>
                </a:solidFill>
                <a:latin typeface="Franklin Gothic Book"/>
                <a:ea typeface="+mn-ea"/>
                <a:cs typeface="+mj-cs"/>
              </a:rPr>
              <a:t>C == still do</a:t>
            </a:r>
            <a:br>
              <a:rPr lang="en-US" sz="1600" b="1" kern="1200" dirty="0">
                <a:solidFill>
                  <a:schemeClr val="tx1">
                    <a:lumMod val="50000"/>
                  </a:schemeClr>
                </a:solidFill>
                <a:latin typeface="Franklin Gothic Book"/>
                <a:ea typeface="+mn-ea"/>
                <a:cs typeface="+mj-cs"/>
              </a:rPr>
            </a:br>
            <a:r>
              <a:rPr lang="en-US" sz="1600" b="1" kern="1200" dirty="0">
                <a:solidFill>
                  <a:schemeClr val="tx1">
                    <a:lumMod val="50000"/>
                  </a:schemeClr>
                </a:solidFill>
                <a:latin typeface="Franklin Gothic Book"/>
                <a:ea typeface="+mn-ea"/>
                <a:cs typeface="+mj-cs"/>
              </a:rPr>
              <a:t>S Yea? [laughs]</a:t>
            </a:r>
            <a:br>
              <a:rPr lang="en-US" sz="1600" b="1" kern="1200" dirty="0">
                <a:solidFill>
                  <a:schemeClr val="tx1">
                    <a:lumMod val="50000"/>
                  </a:schemeClr>
                </a:solidFill>
                <a:latin typeface="Franklin Gothic Book"/>
                <a:ea typeface="+mn-ea"/>
                <a:cs typeface="+mj-cs"/>
              </a:rPr>
            </a:br>
            <a:r>
              <a:rPr lang="en-US" sz="1600" b="1" kern="1200" dirty="0">
                <a:solidFill>
                  <a:schemeClr val="tx1">
                    <a:lumMod val="50000"/>
                  </a:schemeClr>
                </a:solidFill>
                <a:latin typeface="Franklin Gothic Book"/>
                <a:ea typeface="+mn-ea"/>
                <a:cs typeface="+mj-cs"/>
              </a:rPr>
              <a:t>C Oh pretty tedious at times yea. (8)There were all sorts of techniques = = Leonard Cohen</a:t>
            </a:r>
            <a:br>
              <a:rPr lang="en-US" sz="1600" b="1" kern="1200" dirty="0">
                <a:solidFill>
                  <a:schemeClr val="tx1">
                    <a:lumMod val="50000"/>
                  </a:schemeClr>
                </a:solidFill>
                <a:latin typeface="Franklin Gothic Book"/>
                <a:ea typeface="+mn-ea"/>
                <a:cs typeface="+mj-cs"/>
              </a:rPr>
            </a:br>
            <a:r>
              <a:rPr lang="en-US" sz="1600" b="1" kern="1200" dirty="0">
                <a:solidFill>
                  <a:schemeClr val="tx1">
                    <a:lumMod val="50000"/>
                  </a:schemeClr>
                </a:solidFill>
                <a:latin typeface="Franklin Gothic Book"/>
                <a:ea typeface="+mn-ea"/>
                <a:cs typeface="+mj-cs"/>
              </a:rPr>
              <a:t>S = = Like what [laughs] (|(|)Yea I used to use . .. What's that American guy that did 'Georgia on your mind?</a:t>
            </a:r>
            <a:br>
              <a:rPr lang="en-US" sz="1600" b="1" kern="1200" dirty="0">
                <a:solidFill>
                  <a:schemeClr val="tx1">
                    <a:lumMod val="50000"/>
                  </a:schemeClr>
                </a:solidFill>
                <a:latin typeface="Franklin Gothic Book"/>
                <a:ea typeface="+mn-ea"/>
                <a:cs typeface="+mj-cs"/>
              </a:rPr>
            </a:br>
            <a:br>
              <a:rPr lang="ar-IQ" sz="1600" b="1" kern="1200" dirty="0">
                <a:solidFill>
                  <a:schemeClr val="tx1">
                    <a:lumMod val="50000"/>
                  </a:schemeClr>
                </a:solidFill>
                <a:latin typeface="Franklin Gothic Book"/>
                <a:ea typeface="+mn-ea"/>
                <a:cs typeface="+mj-cs"/>
              </a:rPr>
            </a:br>
            <a:endParaRPr lang="en-US" sz="1600" b="1" kern="1200" dirty="0">
              <a:solidFill>
                <a:schemeClr val="tx1">
                  <a:lumMod val="50000"/>
                </a:schemeClr>
              </a:solidFill>
              <a:latin typeface="Times New Roman" pitchFamily="18" charset="0"/>
              <a:ea typeface="+mn-ea"/>
              <a:cs typeface="+mj-cs"/>
            </a:endParaRPr>
          </a:p>
        </p:txBody>
      </p:sp>
    </p:spTree>
    <p:extLst>
      <p:ext uri="{BB962C8B-B14F-4D97-AF65-F5344CB8AC3E}">
        <p14:creationId xmlns:p14="http://schemas.microsoft.com/office/powerpoint/2010/main" val="3956444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683568" y="644698"/>
            <a:ext cx="7704856" cy="5222709"/>
          </a:xfrm>
          <a:prstGeom prst="rect">
            <a:avLst/>
          </a:prstGeom>
        </p:spPr>
        <p:txBody>
          <a:bodyPr spcFirstLastPara="1" wrap="square" lIns="91425" tIns="91425" rIns="91425" bIns="91425" anchor="ctr" anchorCtr="0">
            <a:noAutofit/>
          </a:bodyPr>
          <a:lstStyle/>
          <a:p>
            <a:pPr lvl="0">
              <a:spcBef>
                <a:spcPts val="800"/>
              </a:spcBef>
            </a:pPr>
            <a:r>
              <a:rPr lang="en-US" sz="1800" b="1" kern="1200" dirty="0">
                <a:solidFill>
                  <a:srgbClr val="C00000"/>
                </a:solidFill>
                <a:latin typeface="Arial Black" pitchFamily="34" charset="0"/>
                <a:ea typeface="+mn-ea"/>
                <a:cs typeface="+mj-cs"/>
              </a:rPr>
              <a:t>Analysis</a:t>
            </a:r>
            <a:br>
              <a:rPr lang="en-US" sz="1600" b="1" kern="1200" dirty="0">
                <a:solidFill>
                  <a:schemeClr val="tx1">
                    <a:lumMod val="50000"/>
                  </a:schemeClr>
                </a:solidFill>
                <a:latin typeface="Times New Roman" pitchFamily="18" charset="0"/>
                <a:ea typeface="+mn-ea"/>
                <a:cs typeface="+mj-cs"/>
              </a:rPr>
            </a:br>
            <a:r>
              <a:rPr lang="en-US" sz="1600" b="1" kern="1200" dirty="0">
                <a:solidFill>
                  <a:schemeClr val="tx1">
                    <a:lumMod val="50000"/>
                  </a:schemeClr>
                </a:solidFill>
                <a:latin typeface="Times New Roman" pitchFamily="18" charset="0"/>
                <a:ea typeface="+mn-ea"/>
                <a:cs typeface="+mj-cs"/>
              </a:rPr>
              <a:t>Text 1: sounds 'chatty' because it is using everyday vocabulary {baby, howl, grumpy, miserable, unhappy; twitching, etc.) and is addressed to 'you'; but it isn't conversation because there's no interaction;</a:t>
            </a:r>
            <a:br>
              <a:rPr lang="en-US" sz="1600" b="1" kern="1200" dirty="0">
                <a:solidFill>
                  <a:schemeClr val="tx1">
                    <a:lumMod val="50000"/>
                  </a:schemeClr>
                </a:solidFill>
                <a:latin typeface="Times New Roman" pitchFamily="18" charset="0"/>
                <a:ea typeface="+mn-ea"/>
                <a:cs typeface="+mj-cs"/>
              </a:rPr>
            </a:br>
            <a:r>
              <a:rPr lang="en-US" sz="1600" b="1" kern="1200" dirty="0">
                <a:solidFill>
                  <a:schemeClr val="tx1">
                    <a:lumMod val="50000"/>
                  </a:schemeClr>
                </a:solidFill>
                <a:latin typeface="Times New Roman" pitchFamily="18" charset="0"/>
                <a:ea typeface="+mn-ea"/>
                <a:cs typeface="+mj-cs"/>
              </a:rPr>
              <a:t>Text 2: uses 'formal' or 'heavy' vocabulary (e.g. compelling, prolonged dependence, discernible, suppressed, parental responses, etc.) and sounds more 'academic' than Text 3: seems to be a casual dialogue because the speakers take turns, use everyday vocabulary, even slang {e.g. kids, guy, good, holidays, sort of stuff, hideous red wreck, </a:t>
            </a:r>
            <a:r>
              <a:rPr lang="en-US" sz="1600" b="1" kern="1200" dirty="0" err="1">
                <a:solidFill>
                  <a:schemeClr val="tx1">
                    <a:lumMod val="50000"/>
                  </a:schemeClr>
                </a:solidFill>
                <a:latin typeface="Times New Roman" pitchFamily="18" charset="0"/>
                <a:ea typeface="+mn-ea"/>
                <a:cs typeface="+mj-cs"/>
              </a:rPr>
              <a:t>etc</a:t>
            </a:r>
            <a:r>
              <a:rPr lang="en-US" sz="1600" b="1" kern="1200" dirty="0">
                <a:solidFill>
                  <a:schemeClr val="tx1">
                    <a:lumMod val="50000"/>
                  </a:schemeClr>
                </a:solidFill>
                <a:latin typeface="Times New Roman" pitchFamily="18" charset="0"/>
                <a:ea typeface="+mn-ea"/>
                <a:cs typeface="+mj-cs"/>
              </a:rPr>
              <a:t>), and seem to interrupt each other, etc.</a:t>
            </a:r>
            <a:br>
              <a:rPr lang="en-US" sz="1600" b="1" kern="1200" dirty="0">
                <a:solidFill>
                  <a:schemeClr val="tx1">
                    <a:lumMod val="50000"/>
                  </a:schemeClr>
                </a:solidFill>
                <a:latin typeface="Times New Roman" pitchFamily="18" charset="0"/>
                <a:ea typeface="+mn-ea"/>
                <a:cs typeface="+mj-cs"/>
              </a:rPr>
            </a:br>
            <a:br>
              <a:rPr lang="en-US" sz="1600" b="1" kern="1200" dirty="0">
                <a:solidFill>
                  <a:schemeClr val="tx1">
                    <a:lumMod val="50000"/>
                  </a:schemeClr>
                </a:solidFill>
                <a:latin typeface="Times New Roman" pitchFamily="18" charset="0"/>
                <a:ea typeface="+mn-ea"/>
                <a:cs typeface="+mj-cs"/>
              </a:rPr>
            </a:br>
            <a:r>
              <a:rPr lang="en-US" sz="1800" b="1" kern="1200" dirty="0">
                <a:solidFill>
                  <a:srgbClr val="C00000"/>
                </a:solidFill>
                <a:latin typeface="Arial Black" pitchFamily="34" charset="0"/>
                <a:ea typeface="+mn-ea"/>
                <a:cs typeface="+mj-cs"/>
              </a:rPr>
              <a:t>Context in text </a:t>
            </a:r>
            <a:br>
              <a:rPr lang="en-US" sz="1800" b="1" kern="1200" dirty="0">
                <a:solidFill>
                  <a:srgbClr val="C00000"/>
                </a:solidFill>
                <a:latin typeface="Arial Black" pitchFamily="34" charset="0"/>
                <a:ea typeface="+mn-ea"/>
                <a:cs typeface="+mj-cs"/>
              </a:rPr>
            </a:br>
            <a:r>
              <a:rPr lang="en-US" sz="1600" b="1" kern="1200" dirty="0">
                <a:solidFill>
                  <a:schemeClr val="tx1">
                    <a:lumMod val="50000"/>
                  </a:schemeClr>
                </a:solidFill>
                <a:latin typeface="Times New Roman" pitchFamily="18" charset="0"/>
                <a:ea typeface="+mn-ea"/>
                <a:cs typeface="+mj-cs"/>
              </a:rPr>
              <a:t>Our ability to deduce context from text is one way in which language and context are interrelated. Our equally highly developed ability to predict language from context provides further evidence of the language/context relationship.</a:t>
            </a:r>
            <a:br>
              <a:rPr lang="en-US" sz="1600" b="1" kern="1200" dirty="0">
                <a:solidFill>
                  <a:schemeClr val="tx1">
                    <a:lumMod val="50000"/>
                  </a:schemeClr>
                </a:solidFill>
                <a:latin typeface="Times New Roman" pitchFamily="18" charset="0"/>
                <a:ea typeface="+mn-ea"/>
                <a:cs typeface="+mj-cs"/>
              </a:rPr>
            </a:br>
            <a:r>
              <a:rPr lang="en-US" sz="1600" b="1" kern="1200" dirty="0">
                <a:solidFill>
                  <a:schemeClr val="tx1">
                    <a:lumMod val="50000"/>
                  </a:schemeClr>
                </a:solidFill>
                <a:latin typeface="Times New Roman" pitchFamily="18" charset="0"/>
                <a:ea typeface="+mn-ea"/>
                <a:cs typeface="+mj-cs"/>
              </a:rPr>
              <a:t>Scrambled egg as an example in terms of difficulty, relevance  and formality.</a:t>
            </a:r>
            <a:br>
              <a:rPr lang="en-US" sz="1600" b="1" kern="1200" dirty="0">
                <a:solidFill>
                  <a:schemeClr val="tx1">
                    <a:lumMod val="50000"/>
                  </a:schemeClr>
                </a:solidFill>
                <a:latin typeface="Times New Roman" pitchFamily="18" charset="0"/>
                <a:ea typeface="+mn-ea"/>
                <a:cs typeface="+mj-cs"/>
              </a:rPr>
            </a:br>
            <a:r>
              <a:rPr lang="en-US" sz="1600" b="1" kern="1200" dirty="0">
                <a:solidFill>
                  <a:schemeClr val="tx1">
                    <a:lumMod val="50000"/>
                  </a:schemeClr>
                </a:solidFill>
                <a:latin typeface="Times New Roman" pitchFamily="18" charset="0"/>
                <a:ea typeface="+mn-ea"/>
                <a:cs typeface="+mj-cs"/>
              </a:rPr>
              <a:t>I suggest that we attack the reds as an example of context based text</a:t>
            </a:r>
            <a:br>
              <a:rPr lang="en-US" sz="1600" b="1" kern="1200" dirty="0">
                <a:solidFill>
                  <a:schemeClr val="tx1">
                    <a:lumMod val="50000"/>
                  </a:schemeClr>
                </a:solidFill>
                <a:latin typeface="Times New Roman" pitchFamily="18" charset="0"/>
                <a:ea typeface="+mn-ea"/>
                <a:cs typeface="+mj-cs"/>
              </a:rPr>
            </a:br>
            <a:br>
              <a:rPr lang="en-US" sz="1600" b="1" kern="1200" dirty="0">
                <a:solidFill>
                  <a:schemeClr val="tx1">
                    <a:lumMod val="50000"/>
                  </a:schemeClr>
                </a:solidFill>
                <a:latin typeface="Times New Roman" pitchFamily="18" charset="0"/>
                <a:ea typeface="+mn-ea"/>
                <a:cs typeface="+mj-cs"/>
              </a:rPr>
            </a:br>
            <a:endParaRPr lang="en-US" sz="1600" b="1" kern="1200" dirty="0">
              <a:solidFill>
                <a:schemeClr val="tx1">
                  <a:lumMod val="50000"/>
                </a:schemeClr>
              </a:solidFill>
              <a:latin typeface="Times New Roman" pitchFamily="18" charset="0"/>
              <a:ea typeface="+mn-ea"/>
              <a:cs typeface="+mj-cs"/>
            </a:endParaRPr>
          </a:p>
        </p:txBody>
      </p:sp>
    </p:spTree>
    <p:extLst>
      <p:ext uri="{BB962C8B-B14F-4D97-AF65-F5344CB8AC3E}">
        <p14:creationId xmlns:p14="http://schemas.microsoft.com/office/powerpoint/2010/main" val="4141670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762000"/>
            <a:ext cx="7543800" cy="4648200"/>
          </a:xfrm>
        </p:spPr>
        <p:txBody>
          <a:bodyPr/>
          <a:lstStyle/>
          <a:p>
            <a:pPr marL="76200" indent="0" algn="just">
              <a:buNone/>
            </a:pPr>
            <a:r>
              <a:rPr lang="en-US" sz="1800" b="1" dirty="0">
                <a:solidFill>
                  <a:srgbClr val="C00000"/>
                </a:solidFill>
                <a:latin typeface="Arial Black" pitchFamily="34" charset="0"/>
                <a:cs typeface="Times New Roman" pitchFamily="18" charset="0"/>
              </a:rPr>
              <a:t>Context</a:t>
            </a:r>
          </a:p>
          <a:p>
            <a:pPr marL="76200" indent="0" algn="just">
              <a:buNone/>
            </a:pPr>
            <a:r>
              <a:rPr lang="en-US" sz="1600" b="1" dirty="0">
                <a:solidFill>
                  <a:schemeClr val="tx1">
                    <a:lumMod val="50000"/>
                  </a:schemeClr>
                </a:solidFill>
                <a:latin typeface="Times New Roman" pitchFamily="18" charset="0"/>
                <a:cs typeface="Times New Roman" pitchFamily="18" charset="0"/>
              </a:rPr>
              <a:t>Our ability to deduce context from text, </a:t>
            </a:r>
            <a:r>
              <a:rPr lang="en-US" sz="1600" b="1" dirty="0" err="1">
                <a:solidFill>
                  <a:schemeClr val="tx1">
                    <a:lumMod val="50000"/>
                  </a:schemeClr>
                </a:solidFill>
                <a:latin typeface="Times New Roman" pitchFamily="18" charset="0"/>
                <a:cs typeface="Times New Roman" pitchFamily="18" charset="0"/>
              </a:rPr>
              <a:t>ro</a:t>
            </a:r>
            <a:r>
              <a:rPr lang="en-US" sz="1600" b="1" dirty="0">
                <a:solidFill>
                  <a:schemeClr val="tx1">
                    <a:lumMod val="50000"/>
                  </a:schemeClr>
                </a:solidFill>
                <a:latin typeface="Times New Roman" pitchFamily="18" charset="0"/>
                <a:cs typeface="Times New Roman" pitchFamily="18" charset="0"/>
              </a:rPr>
              <a:t> predict when and how language use will vary, and the ambiguity of language removed from its context, provide evidence that in asking functional questions about language we must focus not just on language, but on language use in context. Describing the impact of  context on text has involved </a:t>
            </a:r>
            <a:r>
              <a:rPr lang="en-US" sz="1600" b="1" dirty="0" err="1">
                <a:solidFill>
                  <a:schemeClr val="tx1">
                    <a:lumMod val="50000"/>
                  </a:schemeClr>
                </a:solidFill>
                <a:latin typeface="Times New Roman" pitchFamily="18" charset="0"/>
                <a:cs typeface="Times New Roman" pitchFamily="18" charset="0"/>
              </a:rPr>
              <a:t>systemicists</a:t>
            </a:r>
            <a:r>
              <a:rPr lang="en-US" sz="1600" b="1" dirty="0">
                <a:solidFill>
                  <a:schemeClr val="tx1">
                    <a:lumMod val="50000"/>
                  </a:schemeClr>
                </a:solidFill>
                <a:latin typeface="Times New Roman" pitchFamily="18" charset="0"/>
                <a:cs typeface="Times New Roman" pitchFamily="18" charset="0"/>
              </a:rPr>
              <a:t> in exploring both what  dimensions, and in what ways, context influences language. </a:t>
            </a:r>
          </a:p>
          <a:p>
            <a:pPr marL="76200" indent="0">
              <a:buNone/>
            </a:pPr>
            <a:r>
              <a:rPr lang="en-US" sz="1800" dirty="0">
                <a:solidFill>
                  <a:srgbClr val="C00000"/>
                </a:solidFill>
                <a:latin typeface="Arial Black" pitchFamily="34" charset="0"/>
              </a:rPr>
              <a:t>Register, genre and ideology in SFL</a:t>
            </a:r>
          </a:p>
          <a:p>
            <a:pPr marL="342900" lvl="0" indent="-342900" algn="just">
              <a:spcBef>
                <a:spcPts val="800"/>
              </a:spcBef>
              <a:buClrTx/>
              <a:buSzTx/>
              <a:buNone/>
            </a:pPr>
            <a:r>
              <a:rPr lang="en-US" sz="1600" b="1" u="sng" kern="1200" dirty="0">
                <a:solidFill>
                  <a:schemeClr val="tx1">
                    <a:lumMod val="50000"/>
                  </a:schemeClr>
                </a:solidFill>
                <a:latin typeface="Times New Roman" pitchFamily="18" charset="0"/>
                <a:ea typeface="+mn-ea"/>
                <a:cs typeface="Times New Roman" pitchFamily="18" charset="0"/>
              </a:rPr>
              <a:t>Register</a:t>
            </a:r>
            <a:r>
              <a:rPr lang="en-US" sz="1600" b="1" kern="1200" dirty="0">
                <a:solidFill>
                  <a:schemeClr val="tx1">
                    <a:lumMod val="50000"/>
                  </a:schemeClr>
                </a:solidFill>
                <a:latin typeface="Times New Roman" pitchFamily="18" charset="0"/>
                <a:ea typeface="+mn-ea"/>
                <a:cs typeface="Times New Roman" pitchFamily="18" charset="0"/>
              </a:rPr>
              <a:t> theory describes the impact of dimensions of the immediate context of situation of a language event on the way language is used.</a:t>
            </a:r>
          </a:p>
          <a:p>
            <a:pPr marL="342900" lvl="0" indent="-342900" algn="just">
              <a:spcBef>
                <a:spcPts val="800"/>
              </a:spcBef>
              <a:buClrTx/>
              <a:buSzTx/>
              <a:buFont typeface="Wingdings" pitchFamily="2" charset="2"/>
              <a:buChar char="§"/>
            </a:pPr>
            <a:r>
              <a:rPr lang="en-US" sz="1600" b="1" kern="1200" dirty="0">
                <a:solidFill>
                  <a:srgbClr val="C00000"/>
                </a:solidFill>
                <a:latin typeface="Times New Roman" pitchFamily="18" charset="0"/>
                <a:ea typeface="+mn-ea"/>
                <a:cs typeface="Times New Roman" pitchFamily="18" charset="0"/>
              </a:rPr>
              <a:t>Mode</a:t>
            </a:r>
            <a:r>
              <a:rPr lang="en-US" sz="1600" b="1" kern="1200" dirty="0">
                <a:solidFill>
                  <a:schemeClr val="tx1">
                    <a:lumMod val="50000"/>
                  </a:schemeClr>
                </a:solidFill>
                <a:latin typeface="Times New Roman" pitchFamily="18" charset="0"/>
                <a:ea typeface="+mn-ea"/>
                <a:cs typeface="Times New Roman" pitchFamily="18" charset="0"/>
              </a:rPr>
              <a:t> (amount of feedback and role of language). Reading and writing.</a:t>
            </a:r>
          </a:p>
          <a:p>
            <a:pPr marL="342900" lvl="0" indent="-342900" algn="just">
              <a:spcBef>
                <a:spcPts val="800"/>
              </a:spcBef>
              <a:buClrTx/>
              <a:buSzTx/>
              <a:buFont typeface="Wingdings" pitchFamily="2" charset="2"/>
              <a:buChar char="§"/>
            </a:pPr>
            <a:r>
              <a:rPr lang="en-US" sz="1600" b="1" kern="1200" dirty="0">
                <a:solidFill>
                  <a:srgbClr val="C00000"/>
                </a:solidFill>
                <a:latin typeface="Times New Roman" pitchFamily="18" charset="0"/>
                <a:ea typeface="+mn-ea"/>
                <a:cs typeface="Times New Roman" pitchFamily="18" charset="0"/>
              </a:rPr>
              <a:t>Teno</a:t>
            </a:r>
            <a:r>
              <a:rPr lang="en-US" sz="1600" b="1" kern="1200" dirty="0">
                <a:solidFill>
                  <a:schemeClr val="tx1">
                    <a:lumMod val="50000"/>
                  </a:schemeClr>
                </a:solidFill>
                <a:latin typeface="Times New Roman" pitchFamily="18" charset="0"/>
                <a:ea typeface="+mn-ea"/>
                <a:cs typeface="Times New Roman" pitchFamily="18" charset="0"/>
              </a:rPr>
              <a:t>r (role relations of power and solidarity). Boss and lover.</a:t>
            </a:r>
          </a:p>
          <a:p>
            <a:pPr marL="342900" lvl="0" indent="-342900" algn="just">
              <a:spcBef>
                <a:spcPts val="800"/>
              </a:spcBef>
              <a:buClrTx/>
              <a:buSzTx/>
              <a:buFont typeface="Wingdings" pitchFamily="2" charset="2"/>
              <a:buChar char="§"/>
            </a:pPr>
            <a:r>
              <a:rPr lang="en-US" sz="1600" b="1" kern="1200" dirty="0">
                <a:solidFill>
                  <a:schemeClr val="tx1">
                    <a:lumMod val="50000"/>
                  </a:schemeClr>
                </a:solidFill>
                <a:latin typeface="Times New Roman" pitchFamily="18" charset="0"/>
                <a:ea typeface="+mn-ea"/>
                <a:cs typeface="Times New Roman" pitchFamily="18" charset="0"/>
              </a:rPr>
              <a:t> </a:t>
            </a:r>
            <a:r>
              <a:rPr lang="en-US" sz="1600" b="1" kern="1200" dirty="0">
                <a:solidFill>
                  <a:srgbClr val="C00000"/>
                </a:solidFill>
                <a:latin typeface="Times New Roman" pitchFamily="18" charset="0"/>
                <a:ea typeface="+mn-ea"/>
                <a:cs typeface="Times New Roman" pitchFamily="18" charset="0"/>
              </a:rPr>
              <a:t>Field </a:t>
            </a:r>
            <a:r>
              <a:rPr lang="en-US" sz="1600" b="1" kern="1200" dirty="0">
                <a:solidFill>
                  <a:schemeClr val="tx1">
                    <a:lumMod val="50000"/>
                  </a:schemeClr>
                </a:solidFill>
                <a:latin typeface="Times New Roman" pitchFamily="18" charset="0"/>
                <a:ea typeface="+mn-ea"/>
                <a:cs typeface="Times New Roman" pitchFamily="18" charset="0"/>
              </a:rPr>
              <a:t>(topic or focus of the activity). Linguistics and jogging.</a:t>
            </a:r>
          </a:p>
          <a:p>
            <a:pPr marL="76200" indent="0">
              <a:buNone/>
              <a:tabLst>
                <a:tab pos="985838" algn="l"/>
              </a:tabLst>
            </a:pPr>
            <a:endParaRPr lang="en-US" sz="1800" dirty="0">
              <a:solidFill>
                <a:srgbClr val="C00000"/>
              </a:solidFill>
              <a:latin typeface="Arial Black" pitchFamily="34" charset="0"/>
            </a:endParaRPr>
          </a:p>
        </p:txBody>
      </p:sp>
      <p:sp>
        <p:nvSpPr>
          <p:cNvPr id="4" name="Slide Number Placeholder 3"/>
          <p:cNvSpPr>
            <a:spLocks noGrp="1"/>
          </p:cNvSpPr>
          <p:nvPr>
            <p:ph type="sldNum" idx="12"/>
          </p:nvPr>
        </p:nvSpPr>
        <p:spPr/>
        <p:txBody>
          <a:bodyPr/>
          <a:lstStyle/>
          <a:p>
            <a:fld id="{00000000-1234-1234-1234-123412341234}" type="slidenum">
              <a:rPr lang="en" smtClean="0"/>
              <a:pPr/>
              <a:t>17</a:t>
            </a:fld>
            <a:endParaRPr lang="en"/>
          </a:p>
        </p:txBody>
      </p:sp>
    </p:spTree>
    <p:extLst>
      <p:ext uri="{BB962C8B-B14F-4D97-AF65-F5344CB8AC3E}">
        <p14:creationId xmlns:p14="http://schemas.microsoft.com/office/powerpoint/2010/main" val="1518950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5744" y="835916"/>
            <a:ext cx="7546256" cy="5260087"/>
          </a:xfrm>
        </p:spPr>
        <p:txBody>
          <a:bodyPr/>
          <a:lstStyle/>
          <a:p>
            <a:pPr marL="76200" indent="0">
              <a:buNone/>
            </a:pPr>
            <a:r>
              <a:rPr lang="en-US" sz="1800" dirty="0">
                <a:solidFill>
                  <a:srgbClr val="C00000"/>
                </a:solidFill>
                <a:latin typeface="Arial Black" pitchFamily="34" charset="0"/>
              </a:rPr>
              <a:t>Genre </a:t>
            </a:r>
          </a:p>
          <a:p>
            <a:pPr marL="342900" lvl="0" indent="-342900">
              <a:spcBef>
                <a:spcPts val="800"/>
              </a:spcBef>
              <a:buClrTx/>
              <a:buSzTx/>
              <a:buNone/>
            </a:pPr>
            <a:r>
              <a:rPr lang="en-US" sz="1600" b="1" kern="1200" dirty="0">
                <a:solidFill>
                  <a:srgbClr val="0070C0"/>
                </a:solidFill>
                <a:latin typeface="Franklin Gothic Book"/>
                <a:ea typeface="+mn-ea"/>
                <a:cs typeface="+mj-cs"/>
              </a:rPr>
              <a:t>The concept of </a:t>
            </a:r>
            <a:r>
              <a:rPr lang="en-US" sz="1600" b="1" u="sng" kern="1200" dirty="0">
                <a:solidFill>
                  <a:srgbClr val="FF0000"/>
                </a:solidFill>
                <a:latin typeface="Franklin Gothic Book"/>
                <a:ea typeface="+mn-ea"/>
                <a:cs typeface="+mj-cs"/>
              </a:rPr>
              <a:t>genre</a:t>
            </a:r>
            <a:r>
              <a:rPr lang="en-US" sz="1600" b="1" kern="1200" dirty="0">
                <a:solidFill>
                  <a:srgbClr val="FF0000"/>
                </a:solidFill>
                <a:latin typeface="Franklin Gothic Book"/>
                <a:ea typeface="+mn-ea"/>
                <a:cs typeface="+mj-cs"/>
              </a:rPr>
              <a:t> </a:t>
            </a:r>
            <a:r>
              <a:rPr lang="en-US" sz="1600" b="1" kern="1200" dirty="0">
                <a:solidFill>
                  <a:srgbClr val="0070C0"/>
                </a:solidFill>
                <a:latin typeface="Franklin Gothic Book"/>
                <a:ea typeface="+mn-ea"/>
                <a:cs typeface="+mj-cs"/>
              </a:rPr>
              <a:t>is used to describe the impact of the context of culture on language, by exploring the staged, step-by-step structure cultures as ways of achieving goals. </a:t>
            </a:r>
          </a:p>
          <a:p>
            <a:pPr marL="342900" lvl="0" indent="-342900">
              <a:spcBef>
                <a:spcPts val="800"/>
              </a:spcBef>
              <a:buClrTx/>
              <a:buSzTx/>
              <a:buFont typeface="Wingdings" pitchFamily="2" charset="2"/>
              <a:buChar char="q"/>
            </a:pPr>
            <a:r>
              <a:rPr lang="en-US" sz="1600" b="1" i="1" kern="1200" dirty="0">
                <a:solidFill>
                  <a:srgbClr val="000000"/>
                </a:solidFill>
                <a:latin typeface="Franklin Gothic Book"/>
                <a:ea typeface="+mn-ea"/>
                <a:cs typeface="+mj-cs"/>
              </a:rPr>
              <a:t>A: What time is it? B: </a:t>
            </a:r>
            <a:r>
              <a:rPr lang="en-US" sz="1600" b="1" i="1" kern="1200" dirty="0" err="1">
                <a:solidFill>
                  <a:srgbClr val="000000"/>
                </a:solidFill>
                <a:latin typeface="Franklin Gothic Book"/>
                <a:ea typeface="+mn-ea"/>
                <a:cs typeface="+mj-cs"/>
              </a:rPr>
              <a:t>Pivapast</a:t>
            </a:r>
            <a:r>
              <a:rPr lang="en-US" sz="1600" b="1" i="1" kern="1200" dirty="0">
                <a:solidFill>
                  <a:srgbClr val="000000"/>
                </a:solidFill>
                <a:latin typeface="Franklin Gothic Book"/>
                <a:ea typeface="+mn-ea"/>
                <a:cs typeface="+mj-cs"/>
              </a:rPr>
              <a:t> six),</a:t>
            </a:r>
          </a:p>
          <a:p>
            <a:pPr marL="0" lvl="0" indent="0">
              <a:spcBef>
                <a:spcPts val="800"/>
              </a:spcBef>
              <a:buClrTx/>
              <a:buSzTx/>
              <a:buNone/>
            </a:pPr>
            <a:endParaRPr lang="en-US" sz="1600" b="1" i="1" kern="1200" dirty="0">
              <a:solidFill>
                <a:srgbClr val="000000"/>
              </a:solidFill>
              <a:latin typeface="Franklin Gothic Book"/>
              <a:ea typeface="+mn-ea"/>
              <a:cs typeface="+mj-cs"/>
            </a:endParaRPr>
          </a:p>
          <a:p>
            <a:pPr marL="342900" lvl="0" indent="-342900">
              <a:spcBef>
                <a:spcPts val="800"/>
              </a:spcBef>
              <a:buClrTx/>
              <a:buSzTx/>
              <a:buFont typeface="Wingdings" pitchFamily="2" charset="2"/>
              <a:buChar char="q"/>
            </a:pPr>
            <a:r>
              <a:rPr lang="en-US" sz="1600" b="1" kern="1200" dirty="0">
                <a:solidFill>
                  <a:srgbClr val="000000"/>
                </a:solidFill>
                <a:latin typeface="Franklin Gothic Book"/>
                <a:ea typeface="+mn-ea"/>
                <a:cs typeface="+mj-cs"/>
              </a:rPr>
              <a:t>A: Sorry to bother </a:t>
            </a:r>
            <a:r>
              <a:rPr lang="en-US" sz="1600" b="1" kern="1200" dirty="0" err="1">
                <a:solidFill>
                  <a:srgbClr val="000000"/>
                </a:solidFill>
                <a:latin typeface="Franklin Gothic Book"/>
                <a:ea typeface="+mn-ea"/>
                <a:cs typeface="+mj-cs"/>
              </a:rPr>
              <a:t>you.I</a:t>
            </a:r>
            <a:r>
              <a:rPr lang="en-US" sz="1600" b="1" kern="1200" dirty="0">
                <a:solidFill>
                  <a:srgbClr val="000000"/>
                </a:solidFill>
                <a:latin typeface="Franklin Gothic Book"/>
                <a:ea typeface="+mn-ea"/>
                <a:cs typeface="+mj-cs"/>
              </a:rPr>
              <a:t> was just wondering whether you knew the time.</a:t>
            </a:r>
          </a:p>
          <a:p>
            <a:pPr marL="342900" lvl="0" indent="-342900">
              <a:spcBef>
                <a:spcPts val="800"/>
              </a:spcBef>
              <a:buClrTx/>
              <a:buSzTx/>
              <a:buNone/>
            </a:pPr>
            <a:r>
              <a:rPr lang="en-US" sz="1600" b="1" kern="1200" dirty="0">
                <a:solidFill>
                  <a:srgbClr val="000000"/>
                </a:solidFill>
                <a:latin typeface="Franklin Gothic Book"/>
                <a:ea typeface="+mn-ea"/>
                <a:cs typeface="+mj-cs"/>
              </a:rPr>
              <a:t>B: </a:t>
            </a:r>
            <a:r>
              <a:rPr lang="en-US" sz="1600" b="1" kern="1200" dirty="0" err="1">
                <a:solidFill>
                  <a:srgbClr val="000000"/>
                </a:solidFill>
                <a:latin typeface="Franklin Gothic Book"/>
                <a:ea typeface="+mn-ea"/>
                <a:cs typeface="+mj-cs"/>
              </a:rPr>
              <a:t>Yea.Just</a:t>
            </a:r>
            <a:r>
              <a:rPr lang="en-US" sz="1600" b="1" kern="1200" dirty="0">
                <a:solidFill>
                  <a:srgbClr val="000000"/>
                </a:solidFill>
                <a:latin typeface="Franklin Gothic Book"/>
                <a:ea typeface="+mn-ea"/>
                <a:cs typeface="+mj-cs"/>
              </a:rPr>
              <a:t> a sec. It's urn five past six but I'm generally a bit fast</a:t>
            </a:r>
          </a:p>
          <a:p>
            <a:pPr marL="342900" lvl="0" indent="-342900">
              <a:spcBef>
                <a:spcPts val="800"/>
              </a:spcBef>
              <a:buClrTx/>
              <a:buSzTx/>
              <a:buNone/>
            </a:pPr>
            <a:r>
              <a:rPr lang="en-US" sz="1600" b="1" kern="1200" dirty="0">
                <a:solidFill>
                  <a:srgbClr val="000000"/>
                </a:solidFill>
                <a:latin typeface="Franklin Gothic Book"/>
                <a:ea typeface="+mn-ea"/>
                <a:cs typeface="+mj-cs"/>
              </a:rPr>
              <a:t>A: Oh OK, Thanks a lot.</a:t>
            </a:r>
          </a:p>
          <a:p>
            <a:pPr marL="342900" lvl="0" indent="-342900">
              <a:spcBef>
                <a:spcPts val="800"/>
              </a:spcBef>
              <a:buClrTx/>
              <a:buSzTx/>
              <a:buNone/>
            </a:pPr>
            <a:r>
              <a:rPr lang="en-US" sz="1600" b="1" kern="1200" dirty="0">
                <a:solidFill>
                  <a:srgbClr val="000000"/>
                </a:solidFill>
                <a:latin typeface="Franklin Gothic Book"/>
                <a:ea typeface="+mn-ea"/>
                <a:cs typeface="+mj-cs"/>
              </a:rPr>
              <a:t>B: No problem.</a:t>
            </a:r>
          </a:p>
          <a:p>
            <a:pPr marL="342900" lvl="0" indent="-342900">
              <a:spcBef>
                <a:spcPts val="800"/>
              </a:spcBef>
              <a:buClrTx/>
              <a:buSzTx/>
              <a:buNone/>
            </a:pPr>
            <a:endParaRPr lang="ar-IQ" sz="1600" b="1" kern="1200" dirty="0">
              <a:solidFill>
                <a:srgbClr val="0070C0"/>
              </a:solidFill>
              <a:latin typeface="Franklin Gothic Book"/>
              <a:ea typeface="+mn-ea"/>
              <a:cs typeface="+mj-cs"/>
            </a:endParaRPr>
          </a:p>
          <a:p>
            <a:pPr marL="76200" indent="0">
              <a:buNone/>
            </a:pPr>
            <a:endParaRPr lang="en-US" dirty="0"/>
          </a:p>
        </p:txBody>
      </p:sp>
      <p:sp>
        <p:nvSpPr>
          <p:cNvPr id="4" name="Slide Number Placeholder 3"/>
          <p:cNvSpPr>
            <a:spLocks noGrp="1"/>
          </p:cNvSpPr>
          <p:nvPr>
            <p:ph type="sldNum" idx="12"/>
          </p:nvPr>
        </p:nvSpPr>
        <p:spPr/>
        <p:txBody>
          <a:bodyPr/>
          <a:lstStyle/>
          <a:p>
            <a:fld id="{00000000-1234-1234-1234-123412341234}" type="slidenum">
              <a:rPr lang="en" smtClean="0"/>
              <a:pPr/>
              <a:t>18</a:t>
            </a:fld>
            <a:endParaRPr lang="en"/>
          </a:p>
        </p:txBody>
      </p:sp>
    </p:spTree>
    <p:extLst>
      <p:ext uri="{BB962C8B-B14F-4D97-AF65-F5344CB8AC3E}">
        <p14:creationId xmlns:p14="http://schemas.microsoft.com/office/powerpoint/2010/main" val="3585870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762000"/>
            <a:ext cx="7696200" cy="5105400"/>
          </a:xfrm>
        </p:spPr>
        <p:txBody>
          <a:bodyPr/>
          <a:lstStyle/>
          <a:p>
            <a:pPr marL="76200" indent="0">
              <a:buNone/>
            </a:pPr>
            <a:r>
              <a:rPr lang="en-US" sz="1800" dirty="0">
                <a:solidFill>
                  <a:srgbClr val="C00000"/>
                </a:solidFill>
                <a:latin typeface="Arial Black" pitchFamily="34" charset="0"/>
              </a:rPr>
              <a:t>Ideology</a:t>
            </a:r>
          </a:p>
          <a:p>
            <a:pPr marL="342900" lvl="0" indent="-342900">
              <a:lnSpc>
                <a:spcPct val="150000"/>
              </a:lnSpc>
              <a:spcBef>
                <a:spcPts val="800"/>
              </a:spcBef>
              <a:buClrTx/>
              <a:buSzTx/>
              <a:buNone/>
            </a:pPr>
            <a:r>
              <a:rPr lang="en-US" sz="1600" b="1" kern="1200" dirty="0">
                <a:solidFill>
                  <a:schemeClr val="tx1">
                    <a:lumMod val="50000"/>
                  </a:schemeClr>
                </a:solidFill>
                <a:latin typeface="Franklin Gothic Book"/>
                <a:ea typeface="+mn-ea"/>
                <a:cs typeface="+mj-cs"/>
              </a:rPr>
              <a:t>Our use of language will also be influenced by our i</a:t>
            </a:r>
            <a:r>
              <a:rPr lang="en-US" sz="1600" b="1" kern="1200" dirty="0">
                <a:solidFill>
                  <a:srgbClr val="C00000"/>
                </a:solidFill>
                <a:latin typeface="Franklin Gothic Book"/>
                <a:ea typeface="+mn-ea"/>
                <a:cs typeface="+mj-cs"/>
              </a:rPr>
              <a:t>deological</a:t>
            </a:r>
            <a:r>
              <a:rPr lang="en-US" sz="1600" b="1" kern="1200" dirty="0">
                <a:solidFill>
                  <a:schemeClr val="tx1">
                    <a:lumMod val="50000"/>
                  </a:schemeClr>
                </a:solidFill>
                <a:latin typeface="Franklin Gothic Book"/>
                <a:ea typeface="+mn-ea"/>
                <a:cs typeface="+mj-cs"/>
              </a:rPr>
              <a:t> positions: the values we hold consciously or unconsciously), the perspectives acquired throughout particular path through the culture.</a:t>
            </a:r>
            <a:endParaRPr lang="ar-IQ" sz="1600" b="1" kern="1200" dirty="0">
              <a:solidFill>
                <a:schemeClr val="tx1">
                  <a:lumMod val="50000"/>
                </a:schemeClr>
              </a:solidFill>
              <a:latin typeface="Franklin Gothic Book"/>
              <a:ea typeface="+mn-ea"/>
              <a:cs typeface="+mj-cs"/>
            </a:endParaRPr>
          </a:p>
          <a:p>
            <a:pPr marL="76200" indent="0">
              <a:lnSpc>
                <a:spcPct val="150000"/>
              </a:lnSpc>
              <a:buNone/>
            </a:pPr>
            <a:r>
              <a:rPr lang="en-US" sz="1600" b="1" dirty="0">
                <a:solidFill>
                  <a:schemeClr val="tx1">
                    <a:lumMod val="50000"/>
                  </a:schemeClr>
                </a:solidFill>
                <a:latin typeface="Times New Roman" pitchFamily="18" charset="0"/>
                <a:cs typeface="Times New Roman" pitchFamily="18" charset="0"/>
              </a:rPr>
              <a:t>- that we should write for parents in a very different way than we write for trainee medical personnel;</a:t>
            </a:r>
          </a:p>
          <a:p>
            <a:pPr marL="76200" indent="0">
              <a:lnSpc>
                <a:spcPct val="150000"/>
              </a:lnSpc>
              <a:buNone/>
            </a:pPr>
            <a:r>
              <a:rPr lang="en-US" sz="1600" b="1" dirty="0">
                <a:solidFill>
                  <a:schemeClr val="tx1">
                    <a:lumMod val="50000"/>
                  </a:schemeClr>
                </a:solidFill>
                <a:latin typeface="Times New Roman" pitchFamily="18" charset="0"/>
                <a:cs typeface="Times New Roman" pitchFamily="18" charset="0"/>
              </a:rPr>
              <a:t>- that it is important for the medical text to foresee the possible negative outcomes of </a:t>
            </a:r>
            <a:r>
              <a:rPr lang="en-US" sz="1600" b="1" dirty="0" err="1">
                <a:solidFill>
                  <a:schemeClr val="tx1">
                    <a:lumMod val="50000"/>
                  </a:schemeClr>
                </a:solidFill>
                <a:latin typeface="Times New Roman" pitchFamily="18" charset="0"/>
                <a:cs typeface="Times New Roman" pitchFamily="18" charset="0"/>
              </a:rPr>
              <a:t>behaviour</a:t>
            </a:r>
            <a:r>
              <a:rPr lang="en-US" sz="1600" b="1" dirty="0">
                <a:solidFill>
                  <a:schemeClr val="tx1">
                    <a:lumMod val="50000"/>
                  </a:schemeClr>
                </a:solidFill>
                <a:latin typeface="Times New Roman" pitchFamily="18" charset="0"/>
                <a:cs typeface="Times New Roman" pitchFamily="18" charset="0"/>
              </a:rPr>
              <a:t> (parents will injure the baby), while the magazine article foresees the positive outcomes (things will get better).</a:t>
            </a:r>
          </a:p>
          <a:p>
            <a:pPr marL="76200" indent="0">
              <a:lnSpc>
                <a:spcPct val="150000"/>
              </a:lnSpc>
              <a:buNone/>
            </a:pPr>
            <a:endParaRPr lang="en-US" sz="1600" b="1" dirty="0">
              <a:solidFill>
                <a:schemeClr val="tx1">
                  <a:lumMod val="50000"/>
                </a:schemeClr>
              </a:solidFill>
              <a:latin typeface="Times New Roman" pitchFamily="18" charset="0"/>
              <a:cs typeface="Times New Roman" pitchFamily="18" charset="0"/>
            </a:endParaRPr>
          </a:p>
        </p:txBody>
      </p:sp>
      <p:sp>
        <p:nvSpPr>
          <p:cNvPr id="4" name="Slide Number Placeholder 3"/>
          <p:cNvSpPr>
            <a:spLocks noGrp="1"/>
          </p:cNvSpPr>
          <p:nvPr>
            <p:ph type="sldNum" idx="12"/>
          </p:nvPr>
        </p:nvSpPr>
        <p:spPr/>
        <p:txBody>
          <a:bodyPr/>
          <a:lstStyle/>
          <a:p>
            <a:fld id="{00000000-1234-1234-1234-123412341234}" type="slidenum">
              <a:rPr lang="en" smtClean="0"/>
              <a:pPr/>
              <a:t>19</a:t>
            </a:fld>
            <a:endParaRPr lang="en"/>
          </a:p>
        </p:txBody>
      </p:sp>
    </p:spTree>
    <p:extLst>
      <p:ext uri="{BB962C8B-B14F-4D97-AF65-F5344CB8AC3E}">
        <p14:creationId xmlns:p14="http://schemas.microsoft.com/office/powerpoint/2010/main" val="340136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609600" y="548689"/>
            <a:ext cx="8001000" cy="5242519"/>
          </a:xfrm>
          <a:prstGeom prst="rect">
            <a:avLst/>
          </a:prstGeom>
        </p:spPr>
        <p:txBody>
          <a:bodyPr spcFirstLastPara="1" wrap="square" lIns="91425" tIns="91425" rIns="91425" bIns="91425" anchor="ctr" anchorCtr="0">
            <a:noAutofit/>
          </a:bodyPr>
          <a:lstStyle/>
          <a:p>
            <a:pPr marL="342900" lvl="0" indent="-342900">
              <a:spcBef>
                <a:spcPts val="800"/>
              </a:spcBef>
            </a:pPr>
            <a:r>
              <a:rPr lang="en-US" sz="1800" b="1" kern="1200" dirty="0">
                <a:solidFill>
                  <a:srgbClr val="C00000"/>
                </a:solidFill>
                <a:latin typeface="Arial Black" pitchFamily="34" charset="0"/>
                <a:ea typeface="+mn-ea"/>
                <a:cs typeface="+mn-cs"/>
              </a:rPr>
              <a:t>     Introduction</a:t>
            </a:r>
            <a:br>
              <a:rPr lang="en-US" sz="1900" b="1" kern="1200" dirty="0">
                <a:solidFill>
                  <a:prstClr val="black"/>
                </a:solidFill>
                <a:latin typeface="Arial Black" pitchFamily="34" charset="0"/>
                <a:ea typeface="+mn-ea"/>
                <a:cs typeface="+mn-cs"/>
              </a:rPr>
            </a:br>
            <a:br>
              <a:rPr lang="ar-SA" sz="1900" b="1" kern="1200" dirty="0">
                <a:solidFill>
                  <a:prstClr val="black"/>
                </a:solidFill>
                <a:latin typeface="Arial Black" pitchFamily="34" charset="0"/>
                <a:ea typeface="+mn-ea"/>
                <a:cs typeface="Arial"/>
              </a:rPr>
            </a:br>
            <a:r>
              <a:rPr lang="en-US" sz="1600" b="1" kern="1200" dirty="0">
                <a:solidFill>
                  <a:prstClr val="black"/>
                </a:solidFill>
                <a:latin typeface="Arial Black" pitchFamily="34" charset="0"/>
                <a:ea typeface="+mn-ea"/>
                <a:cs typeface="+mj-cs"/>
              </a:rPr>
              <a:t>We use language in everyday life interaction we chat with family members read a booklet surf the internet, talk to our pets, write our diaries, song, work online and send e-mails…etc.</a:t>
            </a:r>
            <a:br>
              <a:rPr lang="en-US" sz="1600" b="1" kern="1200" dirty="0">
                <a:solidFill>
                  <a:prstClr val="black"/>
                </a:solidFill>
                <a:latin typeface="Arial Black" pitchFamily="34" charset="0"/>
                <a:ea typeface="+mn-ea"/>
                <a:cs typeface="+mj-cs"/>
              </a:rPr>
            </a:br>
            <a:r>
              <a:rPr lang="en-US" sz="1600" b="1" kern="1200" dirty="0">
                <a:solidFill>
                  <a:prstClr val="black"/>
                </a:solidFill>
                <a:latin typeface="Arial Black" pitchFamily="34" charset="0"/>
                <a:ea typeface="+mn-ea"/>
                <a:cs typeface="+mj-cs"/>
              </a:rPr>
              <a:t>In contemporary life we are required to produce bits of languages or negotiate texts.</a:t>
            </a:r>
            <a:br>
              <a:rPr lang="en-US" sz="1600" b="1" kern="1200" dirty="0">
                <a:solidFill>
                  <a:prstClr val="black"/>
                </a:solidFill>
                <a:latin typeface="Arial Black" pitchFamily="34" charset="0"/>
                <a:ea typeface="+mn-ea"/>
                <a:cs typeface="+mj-cs"/>
              </a:rPr>
            </a:br>
            <a:br>
              <a:rPr lang="en-US" sz="1600" b="1" kern="1200" dirty="0">
                <a:solidFill>
                  <a:prstClr val="black"/>
                </a:solidFill>
                <a:latin typeface="Arial Black" pitchFamily="34" charset="0"/>
                <a:ea typeface="+mn-ea"/>
                <a:cs typeface="+mj-cs"/>
              </a:rPr>
            </a:br>
            <a:r>
              <a:rPr lang="en-US" sz="1800" b="1" kern="1200" dirty="0">
                <a:solidFill>
                  <a:srgbClr val="C00000"/>
                </a:solidFill>
                <a:latin typeface="Arial Black" pitchFamily="34" charset="0"/>
                <a:ea typeface="+mn-ea"/>
                <a:cs typeface="+mj-cs"/>
              </a:rPr>
              <a:t>Systemic Functional Linguistics</a:t>
            </a:r>
            <a:br>
              <a:rPr lang="en-US" sz="1800" b="1" kern="1200" dirty="0">
                <a:solidFill>
                  <a:srgbClr val="C00000"/>
                </a:solidFill>
                <a:latin typeface="Arial Black" pitchFamily="34" charset="0"/>
                <a:ea typeface="+mn-ea"/>
                <a:cs typeface="+mj-cs"/>
              </a:rPr>
            </a:br>
            <a:br>
              <a:rPr lang="en-US" sz="1600" b="1" kern="1200" dirty="0">
                <a:solidFill>
                  <a:prstClr val="black"/>
                </a:solidFill>
                <a:latin typeface="Arial Black" pitchFamily="34" charset="0"/>
                <a:ea typeface="+mn-ea"/>
                <a:cs typeface="+mj-cs"/>
              </a:rPr>
            </a:br>
            <a:r>
              <a:rPr lang="en-US" sz="1600" b="1" kern="1200" cap="all" dirty="0">
                <a:solidFill>
                  <a:srgbClr val="C00000"/>
                </a:solidFill>
                <a:latin typeface="Times New Roman" pitchFamily="18" charset="0"/>
                <a:ea typeface="+mj-ea"/>
                <a:cs typeface="Times New Roman" pitchFamily="18" charset="0"/>
              </a:rPr>
              <a:t>- </a:t>
            </a:r>
            <a:r>
              <a:rPr lang="en-US" sz="1600" b="1" kern="1200" dirty="0">
                <a:solidFill>
                  <a:srgbClr val="002060"/>
                </a:solidFill>
                <a:latin typeface="Times New Roman" pitchFamily="18" charset="0"/>
                <a:ea typeface="+mn-ea"/>
                <a:cs typeface="Times New Roman" pitchFamily="18" charset="0"/>
              </a:rPr>
              <a:t>In the 20</a:t>
            </a:r>
            <a:r>
              <a:rPr lang="en-US" sz="1600" b="1" kern="1200" baseline="30000" dirty="0">
                <a:solidFill>
                  <a:srgbClr val="002060"/>
                </a:solidFill>
                <a:latin typeface="Times New Roman" pitchFamily="18" charset="0"/>
                <a:ea typeface="+mn-ea"/>
                <a:cs typeface="Times New Roman" pitchFamily="18" charset="0"/>
              </a:rPr>
              <a:t>th</a:t>
            </a:r>
            <a:r>
              <a:rPr lang="en-US" sz="1600" b="1" kern="1200" dirty="0">
                <a:solidFill>
                  <a:srgbClr val="002060"/>
                </a:solidFill>
                <a:latin typeface="Times New Roman" pitchFamily="18" charset="0"/>
                <a:ea typeface="+mn-ea"/>
                <a:cs typeface="Times New Roman" pitchFamily="18" charset="0"/>
              </a:rPr>
              <a:t> C, main focus of theorists was towards texts.</a:t>
            </a:r>
            <a:br>
              <a:rPr lang="en-US" sz="1600" b="1" kern="1200" dirty="0">
                <a:solidFill>
                  <a:srgbClr val="002060"/>
                </a:solidFill>
                <a:latin typeface="Times New Roman" pitchFamily="18" charset="0"/>
                <a:ea typeface="+mn-ea"/>
                <a:cs typeface="Times New Roman" pitchFamily="18" charset="0"/>
              </a:rPr>
            </a:br>
            <a:r>
              <a:rPr lang="en-US" sz="1600" b="1" kern="1200" dirty="0">
                <a:solidFill>
                  <a:srgbClr val="002060"/>
                </a:solidFill>
                <a:latin typeface="Times New Roman" pitchFamily="18" charset="0"/>
                <a:ea typeface="+mn-ea"/>
                <a:cs typeface="Times New Roman" pitchFamily="18" charset="0"/>
              </a:rPr>
              <a:t>- How do texts work on us?</a:t>
            </a:r>
            <a:br>
              <a:rPr lang="en-US" sz="1600" b="1" kern="1200" dirty="0">
                <a:solidFill>
                  <a:srgbClr val="002060"/>
                </a:solidFill>
                <a:latin typeface="Times New Roman" pitchFamily="18" charset="0"/>
                <a:ea typeface="+mn-ea"/>
                <a:cs typeface="Times New Roman" pitchFamily="18" charset="0"/>
              </a:rPr>
            </a:br>
            <a:r>
              <a:rPr lang="en-US" sz="1600" b="1" kern="1200" dirty="0">
                <a:solidFill>
                  <a:srgbClr val="002060"/>
                </a:solidFill>
                <a:latin typeface="Times New Roman" pitchFamily="18" charset="0"/>
                <a:ea typeface="+mn-ea"/>
                <a:cs typeface="Times New Roman" pitchFamily="18" charset="0"/>
              </a:rPr>
              <a:t>- How do we produce texts?</a:t>
            </a:r>
            <a:br>
              <a:rPr lang="en-US" sz="1600" b="1" kern="1200" dirty="0">
                <a:solidFill>
                  <a:srgbClr val="002060"/>
                </a:solidFill>
                <a:latin typeface="Times New Roman" pitchFamily="18" charset="0"/>
                <a:ea typeface="+mn-ea"/>
                <a:cs typeface="Times New Roman" pitchFamily="18" charset="0"/>
              </a:rPr>
            </a:br>
            <a:r>
              <a:rPr lang="en-US" sz="1600" b="1" kern="1200" dirty="0">
                <a:solidFill>
                  <a:srgbClr val="002060"/>
                </a:solidFill>
                <a:latin typeface="Times New Roman" pitchFamily="18" charset="0"/>
                <a:ea typeface="+mn-ea"/>
                <a:cs typeface="Times New Roman" pitchFamily="18" charset="0"/>
              </a:rPr>
              <a:t>- How texts have different meaning to different readers?</a:t>
            </a:r>
            <a:br>
              <a:rPr lang="en-US" sz="1600" b="1" kern="1200" dirty="0">
                <a:solidFill>
                  <a:srgbClr val="002060"/>
                </a:solidFill>
                <a:latin typeface="Times New Roman" pitchFamily="18" charset="0"/>
                <a:ea typeface="+mn-ea"/>
                <a:cs typeface="Times New Roman" pitchFamily="18" charset="0"/>
              </a:rPr>
            </a:br>
            <a:r>
              <a:rPr lang="en-US" sz="1600" b="1" kern="1200" dirty="0">
                <a:solidFill>
                  <a:srgbClr val="002060"/>
                </a:solidFill>
                <a:latin typeface="Times New Roman" pitchFamily="18" charset="0"/>
                <a:ea typeface="+mn-ea"/>
                <a:cs typeface="Times New Roman" pitchFamily="18" charset="0"/>
              </a:rPr>
              <a:t>- How do culture and texts interact?</a:t>
            </a:r>
            <a:br>
              <a:rPr lang="en-US" sz="1600" b="1" kern="1200" dirty="0">
                <a:solidFill>
                  <a:srgbClr val="002060"/>
                </a:solidFill>
                <a:latin typeface="Times New Roman" pitchFamily="18" charset="0"/>
                <a:ea typeface="+mn-ea"/>
                <a:cs typeface="Times New Roman" pitchFamily="18" charset="0"/>
              </a:rPr>
            </a:br>
            <a:br>
              <a:rPr lang="en-US" sz="1600" b="1" kern="1200" dirty="0">
                <a:solidFill>
                  <a:srgbClr val="002060"/>
                </a:solidFill>
                <a:latin typeface="Times New Roman" pitchFamily="18" charset="0"/>
                <a:ea typeface="+mn-ea"/>
                <a:cs typeface="Times New Roman" pitchFamily="18" charset="0"/>
              </a:rPr>
            </a:br>
            <a:r>
              <a:rPr lang="en-US" sz="1600" b="1" u="sng" kern="1200" dirty="0">
                <a:solidFill>
                  <a:srgbClr val="FF0000"/>
                </a:solidFill>
                <a:latin typeface="Times New Roman" pitchFamily="18" charset="0"/>
                <a:ea typeface="+mn-ea"/>
                <a:cs typeface="Times New Roman" pitchFamily="18" charset="0"/>
              </a:rPr>
              <a:t>Literary theory </a:t>
            </a:r>
            <a:r>
              <a:rPr lang="en-US" sz="1600" b="1" kern="1200" dirty="0">
                <a:solidFill>
                  <a:srgbClr val="FF0000"/>
                </a:solidFill>
                <a:latin typeface="Times New Roman" pitchFamily="18" charset="0"/>
                <a:ea typeface="+mn-ea"/>
                <a:cs typeface="Times New Roman" pitchFamily="18" charset="0"/>
              </a:rPr>
              <a:t>and </a:t>
            </a:r>
            <a:r>
              <a:rPr lang="en-US" sz="1600" b="1" u="sng" kern="1200" dirty="0">
                <a:solidFill>
                  <a:srgbClr val="FF0000"/>
                </a:solidFill>
                <a:latin typeface="Times New Roman" pitchFamily="18" charset="0"/>
                <a:ea typeface="+mn-ea"/>
                <a:cs typeface="Times New Roman" pitchFamily="18" charset="0"/>
              </a:rPr>
              <a:t>cultural studies </a:t>
            </a:r>
            <a:r>
              <a:rPr lang="en-US" sz="1600" b="1" kern="1200" dirty="0">
                <a:solidFill>
                  <a:srgbClr val="FF0000"/>
                </a:solidFill>
                <a:latin typeface="Times New Roman" pitchFamily="18" charset="0"/>
                <a:ea typeface="+mn-ea"/>
                <a:cs typeface="Times New Roman" pitchFamily="18" charset="0"/>
              </a:rPr>
              <a:t>answered such questions </a:t>
            </a:r>
            <a:br>
              <a:rPr lang="ar-IQ" sz="1600" b="1" kern="1200" dirty="0">
                <a:solidFill>
                  <a:srgbClr val="FF0000"/>
                </a:solidFill>
                <a:latin typeface="Times New Roman" pitchFamily="18" charset="0"/>
                <a:ea typeface="+mn-ea"/>
                <a:cs typeface="Times New Roman" pitchFamily="18" charset="0"/>
              </a:rPr>
            </a:br>
            <a:endParaRPr lang="en-US" sz="1600" b="1" kern="1200" dirty="0">
              <a:solidFill>
                <a:srgbClr val="C0000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275166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5"/>
          <p:cNvSpPr txBox="1">
            <a:spLocks noGrp="1"/>
          </p:cNvSpPr>
          <p:nvPr>
            <p:ph type="title"/>
          </p:nvPr>
        </p:nvSpPr>
        <p:spPr>
          <a:xfrm>
            <a:off x="2093925" y="1467967"/>
            <a:ext cx="5976300" cy="1000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6000"/>
              <a:t>Thanks!</a:t>
            </a:r>
            <a:endParaRPr sz="6000" dirty="0"/>
          </a:p>
        </p:txBody>
      </p:sp>
      <p:sp>
        <p:nvSpPr>
          <p:cNvPr id="247" name="Google Shape;247;p35"/>
          <p:cNvSpPr txBox="1">
            <a:spLocks noGrp="1"/>
          </p:cNvSpPr>
          <p:nvPr>
            <p:ph type="body" idx="1"/>
          </p:nvPr>
        </p:nvSpPr>
        <p:spPr>
          <a:xfrm>
            <a:off x="2093925" y="2526174"/>
            <a:ext cx="5100900" cy="1190865"/>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3600" dirty="0"/>
              <a:t>Any questions?</a:t>
            </a:r>
            <a:endParaRPr sz="3600" dirty="0"/>
          </a:p>
        </p:txBody>
      </p:sp>
      <p:sp>
        <p:nvSpPr>
          <p:cNvPr id="248" name="Google Shape;248;p35"/>
          <p:cNvSpPr/>
          <p:nvPr/>
        </p:nvSpPr>
        <p:spPr>
          <a:xfrm flipH="1">
            <a:off x="1082114" y="1198382"/>
            <a:ext cx="923990" cy="1135149"/>
          </a:xfrm>
          <a:custGeom>
            <a:avLst/>
            <a:gdLst/>
            <a:ahLst/>
            <a:cxnLst/>
            <a:rect l="l" t="t" r="r" b="b"/>
            <a:pathLst>
              <a:path w="16717" h="15403" extrusionOk="0">
                <a:moveTo>
                  <a:pt x="9149" y="511"/>
                </a:moveTo>
                <a:lnTo>
                  <a:pt x="9587" y="560"/>
                </a:lnTo>
                <a:lnTo>
                  <a:pt x="10025" y="608"/>
                </a:lnTo>
                <a:lnTo>
                  <a:pt x="10439" y="681"/>
                </a:lnTo>
                <a:lnTo>
                  <a:pt x="10877" y="779"/>
                </a:lnTo>
                <a:lnTo>
                  <a:pt x="11290" y="900"/>
                </a:lnTo>
                <a:lnTo>
                  <a:pt x="11704" y="1046"/>
                </a:lnTo>
                <a:lnTo>
                  <a:pt x="12093" y="1217"/>
                </a:lnTo>
                <a:lnTo>
                  <a:pt x="12483" y="1411"/>
                </a:lnTo>
                <a:lnTo>
                  <a:pt x="12994" y="1703"/>
                </a:lnTo>
                <a:lnTo>
                  <a:pt x="13505" y="2020"/>
                </a:lnTo>
                <a:lnTo>
                  <a:pt x="13967" y="2360"/>
                </a:lnTo>
                <a:lnTo>
                  <a:pt x="14210" y="2555"/>
                </a:lnTo>
                <a:lnTo>
                  <a:pt x="14405" y="2750"/>
                </a:lnTo>
                <a:lnTo>
                  <a:pt x="14332" y="2871"/>
                </a:lnTo>
                <a:lnTo>
                  <a:pt x="14308" y="3017"/>
                </a:lnTo>
                <a:lnTo>
                  <a:pt x="14308" y="3066"/>
                </a:lnTo>
                <a:lnTo>
                  <a:pt x="14332" y="3090"/>
                </a:lnTo>
                <a:lnTo>
                  <a:pt x="14405" y="3139"/>
                </a:lnTo>
                <a:lnTo>
                  <a:pt x="14478" y="3139"/>
                </a:lnTo>
                <a:lnTo>
                  <a:pt x="14551" y="3090"/>
                </a:lnTo>
                <a:lnTo>
                  <a:pt x="14624" y="2993"/>
                </a:lnTo>
                <a:lnTo>
                  <a:pt x="14867" y="3285"/>
                </a:lnTo>
                <a:lnTo>
                  <a:pt x="14770" y="3358"/>
                </a:lnTo>
                <a:lnTo>
                  <a:pt x="14697" y="3431"/>
                </a:lnTo>
                <a:lnTo>
                  <a:pt x="14600" y="3601"/>
                </a:lnTo>
                <a:lnTo>
                  <a:pt x="14575" y="3674"/>
                </a:lnTo>
                <a:lnTo>
                  <a:pt x="14575" y="3723"/>
                </a:lnTo>
                <a:lnTo>
                  <a:pt x="14575" y="3772"/>
                </a:lnTo>
                <a:lnTo>
                  <a:pt x="14600" y="3796"/>
                </a:lnTo>
                <a:lnTo>
                  <a:pt x="14648" y="3796"/>
                </a:lnTo>
                <a:lnTo>
                  <a:pt x="14721" y="3772"/>
                </a:lnTo>
                <a:lnTo>
                  <a:pt x="14867" y="3699"/>
                </a:lnTo>
                <a:lnTo>
                  <a:pt x="15086" y="3601"/>
                </a:lnTo>
                <a:lnTo>
                  <a:pt x="15208" y="3820"/>
                </a:lnTo>
                <a:lnTo>
                  <a:pt x="15305" y="4064"/>
                </a:lnTo>
                <a:lnTo>
                  <a:pt x="15111" y="4137"/>
                </a:lnTo>
                <a:lnTo>
                  <a:pt x="15013" y="4185"/>
                </a:lnTo>
                <a:lnTo>
                  <a:pt x="14916" y="4234"/>
                </a:lnTo>
                <a:lnTo>
                  <a:pt x="14892" y="4307"/>
                </a:lnTo>
                <a:lnTo>
                  <a:pt x="14892" y="4380"/>
                </a:lnTo>
                <a:lnTo>
                  <a:pt x="14940" y="4429"/>
                </a:lnTo>
                <a:lnTo>
                  <a:pt x="15013" y="4453"/>
                </a:lnTo>
                <a:lnTo>
                  <a:pt x="15135" y="4453"/>
                </a:lnTo>
                <a:lnTo>
                  <a:pt x="15232" y="4429"/>
                </a:lnTo>
                <a:lnTo>
                  <a:pt x="15427" y="4380"/>
                </a:lnTo>
                <a:lnTo>
                  <a:pt x="15573" y="4915"/>
                </a:lnTo>
                <a:lnTo>
                  <a:pt x="15403" y="4964"/>
                </a:lnTo>
                <a:lnTo>
                  <a:pt x="15232" y="5061"/>
                </a:lnTo>
                <a:lnTo>
                  <a:pt x="15086" y="5183"/>
                </a:lnTo>
                <a:lnTo>
                  <a:pt x="15038" y="5256"/>
                </a:lnTo>
                <a:lnTo>
                  <a:pt x="15013" y="5329"/>
                </a:lnTo>
                <a:lnTo>
                  <a:pt x="15013" y="5378"/>
                </a:lnTo>
                <a:lnTo>
                  <a:pt x="15038" y="5402"/>
                </a:lnTo>
                <a:lnTo>
                  <a:pt x="15062" y="5426"/>
                </a:lnTo>
                <a:lnTo>
                  <a:pt x="15111" y="5451"/>
                </a:lnTo>
                <a:lnTo>
                  <a:pt x="15208" y="5451"/>
                </a:lnTo>
                <a:lnTo>
                  <a:pt x="15305" y="5426"/>
                </a:lnTo>
                <a:lnTo>
                  <a:pt x="15476" y="5353"/>
                </a:lnTo>
                <a:lnTo>
                  <a:pt x="15695" y="5305"/>
                </a:lnTo>
                <a:lnTo>
                  <a:pt x="15792" y="5743"/>
                </a:lnTo>
                <a:lnTo>
                  <a:pt x="15622" y="5816"/>
                </a:lnTo>
                <a:lnTo>
                  <a:pt x="15451" y="5864"/>
                </a:lnTo>
                <a:lnTo>
                  <a:pt x="15305" y="5937"/>
                </a:lnTo>
                <a:lnTo>
                  <a:pt x="15159" y="6035"/>
                </a:lnTo>
                <a:lnTo>
                  <a:pt x="15013" y="6132"/>
                </a:lnTo>
                <a:lnTo>
                  <a:pt x="15013" y="6181"/>
                </a:lnTo>
                <a:lnTo>
                  <a:pt x="15013" y="6205"/>
                </a:lnTo>
                <a:lnTo>
                  <a:pt x="15038" y="6229"/>
                </a:lnTo>
                <a:lnTo>
                  <a:pt x="15403" y="6229"/>
                </a:lnTo>
                <a:lnTo>
                  <a:pt x="15719" y="6181"/>
                </a:lnTo>
                <a:lnTo>
                  <a:pt x="15914" y="6156"/>
                </a:lnTo>
                <a:lnTo>
                  <a:pt x="16035" y="6594"/>
                </a:lnTo>
                <a:lnTo>
                  <a:pt x="15768" y="6691"/>
                </a:lnTo>
                <a:lnTo>
                  <a:pt x="15549" y="6764"/>
                </a:lnTo>
                <a:lnTo>
                  <a:pt x="15184" y="6910"/>
                </a:lnTo>
                <a:lnTo>
                  <a:pt x="15135" y="6935"/>
                </a:lnTo>
                <a:lnTo>
                  <a:pt x="15062" y="6983"/>
                </a:lnTo>
                <a:lnTo>
                  <a:pt x="15038" y="7032"/>
                </a:lnTo>
                <a:lnTo>
                  <a:pt x="15013" y="7081"/>
                </a:lnTo>
                <a:lnTo>
                  <a:pt x="15038" y="7056"/>
                </a:lnTo>
                <a:lnTo>
                  <a:pt x="15013" y="7105"/>
                </a:lnTo>
                <a:lnTo>
                  <a:pt x="15013" y="7129"/>
                </a:lnTo>
                <a:lnTo>
                  <a:pt x="15038" y="7154"/>
                </a:lnTo>
                <a:lnTo>
                  <a:pt x="15086" y="7202"/>
                </a:lnTo>
                <a:lnTo>
                  <a:pt x="15208" y="7227"/>
                </a:lnTo>
                <a:lnTo>
                  <a:pt x="15403" y="7227"/>
                </a:lnTo>
                <a:lnTo>
                  <a:pt x="15622" y="7178"/>
                </a:lnTo>
                <a:lnTo>
                  <a:pt x="15841" y="7129"/>
                </a:lnTo>
                <a:lnTo>
                  <a:pt x="16108" y="7056"/>
                </a:lnTo>
                <a:lnTo>
                  <a:pt x="16108" y="7397"/>
                </a:lnTo>
                <a:lnTo>
                  <a:pt x="16108" y="7713"/>
                </a:lnTo>
                <a:lnTo>
                  <a:pt x="16035" y="7713"/>
                </a:lnTo>
                <a:lnTo>
                  <a:pt x="15670" y="7762"/>
                </a:lnTo>
                <a:lnTo>
                  <a:pt x="15330" y="7786"/>
                </a:lnTo>
                <a:lnTo>
                  <a:pt x="14965" y="7835"/>
                </a:lnTo>
                <a:lnTo>
                  <a:pt x="14600" y="7932"/>
                </a:lnTo>
                <a:lnTo>
                  <a:pt x="14575" y="7957"/>
                </a:lnTo>
                <a:lnTo>
                  <a:pt x="14575" y="7981"/>
                </a:lnTo>
                <a:lnTo>
                  <a:pt x="14575" y="8005"/>
                </a:lnTo>
                <a:lnTo>
                  <a:pt x="14600" y="8030"/>
                </a:lnTo>
                <a:lnTo>
                  <a:pt x="15330" y="8151"/>
                </a:lnTo>
                <a:lnTo>
                  <a:pt x="15500" y="8176"/>
                </a:lnTo>
                <a:lnTo>
                  <a:pt x="15695" y="8200"/>
                </a:lnTo>
                <a:lnTo>
                  <a:pt x="15865" y="8176"/>
                </a:lnTo>
                <a:lnTo>
                  <a:pt x="16035" y="8127"/>
                </a:lnTo>
                <a:lnTo>
                  <a:pt x="16035" y="8176"/>
                </a:lnTo>
                <a:lnTo>
                  <a:pt x="15938" y="8565"/>
                </a:lnTo>
                <a:lnTo>
                  <a:pt x="15816" y="8930"/>
                </a:lnTo>
                <a:lnTo>
                  <a:pt x="15524" y="8881"/>
                </a:lnTo>
                <a:lnTo>
                  <a:pt x="15232" y="8833"/>
                </a:lnTo>
                <a:lnTo>
                  <a:pt x="15013" y="8784"/>
                </a:lnTo>
                <a:lnTo>
                  <a:pt x="14794" y="8760"/>
                </a:lnTo>
                <a:lnTo>
                  <a:pt x="14332" y="8784"/>
                </a:lnTo>
                <a:lnTo>
                  <a:pt x="14308" y="8784"/>
                </a:lnTo>
                <a:lnTo>
                  <a:pt x="14308" y="8808"/>
                </a:lnTo>
                <a:lnTo>
                  <a:pt x="14308" y="8833"/>
                </a:lnTo>
                <a:lnTo>
                  <a:pt x="14332" y="8833"/>
                </a:lnTo>
                <a:lnTo>
                  <a:pt x="14478" y="8881"/>
                </a:lnTo>
                <a:lnTo>
                  <a:pt x="14624" y="8954"/>
                </a:lnTo>
                <a:lnTo>
                  <a:pt x="14965" y="9125"/>
                </a:lnTo>
                <a:lnTo>
                  <a:pt x="15281" y="9271"/>
                </a:lnTo>
                <a:lnTo>
                  <a:pt x="15451" y="9319"/>
                </a:lnTo>
                <a:lnTo>
                  <a:pt x="15622" y="9368"/>
                </a:lnTo>
                <a:lnTo>
                  <a:pt x="15500" y="9636"/>
                </a:lnTo>
                <a:lnTo>
                  <a:pt x="15354" y="9903"/>
                </a:lnTo>
                <a:lnTo>
                  <a:pt x="15135" y="9782"/>
                </a:lnTo>
                <a:lnTo>
                  <a:pt x="14916" y="9684"/>
                </a:lnTo>
                <a:lnTo>
                  <a:pt x="14429" y="9563"/>
                </a:lnTo>
                <a:lnTo>
                  <a:pt x="14210" y="9490"/>
                </a:lnTo>
                <a:lnTo>
                  <a:pt x="13943" y="9441"/>
                </a:lnTo>
                <a:lnTo>
                  <a:pt x="13699" y="9417"/>
                </a:lnTo>
                <a:lnTo>
                  <a:pt x="13553" y="9417"/>
                </a:lnTo>
                <a:lnTo>
                  <a:pt x="13456" y="9465"/>
                </a:lnTo>
                <a:lnTo>
                  <a:pt x="13432" y="9490"/>
                </a:lnTo>
                <a:lnTo>
                  <a:pt x="13432" y="9514"/>
                </a:lnTo>
                <a:lnTo>
                  <a:pt x="13578" y="9636"/>
                </a:lnTo>
                <a:lnTo>
                  <a:pt x="13772" y="9733"/>
                </a:lnTo>
                <a:lnTo>
                  <a:pt x="14137" y="9855"/>
                </a:lnTo>
                <a:lnTo>
                  <a:pt x="14648" y="10049"/>
                </a:lnTo>
                <a:lnTo>
                  <a:pt x="14892" y="10147"/>
                </a:lnTo>
                <a:lnTo>
                  <a:pt x="15135" y="10244"/>
                </a:lnTo>
                <a:lnTo>
                  <a:pt x="14794" y="10706"/>
                </a:lnTo>
                <a:lnTo>
                  <a:pt x="14721" y="10658"/>
                </a:lnTo>
                <a:lnTo>
                  <a:pt x="14624" y="10633"/>
                </a:lnTo>
                <a:lnTo>
                  <a:pt x="14405" y="10560"/>
                </a:lnTo>
                <a:lnTo>
                  <a:pt x="13991" y="10512"/>
                </a:lnTo>
                <a:lnTo>
                  <a:pt x="13772" y="10439"/>
                </a:lnTo>
                <a:lnTo>
                  <a:pt x="13505" y="10366"/>
                </a:lnTo>
                <a:lnTo>
                  <a:pt x="13359" y="10341"/>
                </a:lnTo>
                <a:lnTo>
                  <a:pt x="13213" y="10317"/>
                </a:lnTo>
                <a:lnTo>
                  <a:pt x="13115" y="10341"/>
                </a:lnTo>
                <a:lnTo>
                  <a:pt x="12994" y="10390"/>
                </a:lnTo>
                <a:lnTo>
                  <a:pt x="12994" y="10414"/>
                </a:lnTo>
                <a:lnTo>
                  <a:pt x="13018" y="10536"/>
                </a:lnTo>
                <a:lnTo>
                  <a:pt x="13091" y="10609"/>
                </a:lnTo>
                <a:lnTo>
                  <a:pt x="13188" y="10682"/>
                </a:lnTo>
                <a:lnTo>
                  <a:pt x="13310" y="10731"/>
                </a:lnTo>
                <a:lnTo>
                  <a:pt x="13553" y="10828"/>
                </a:lnTo>
                <a:lnTo>
                  <a:pt x="13772" y="10877"/>
                </a:lnTo>
                <a:lnTo>
                  <a:pt x="14113" y="10998"/>
                </a:lnTo>
                <a:lnTo>
                  <a:pt x="14308" y="11047"/>
                </a:lnTo>
                <a:lnTo>
                  <a:pt x="14502" y="11071"/>
                </a:lnTo>
                <a:lnTo>
                  <a:pt x="14089" y="11509"/>
                </a:lnTo>
                <a:lnTo>
                  <a:pt x="13943" y="11412"/>
                </a:lnTo>
                <a:lnTo>
                  <a:pt x="13772" y="11339"/>
                </a:lnTo>
                <a:lnTo>
                  <a:pt x="13432" y="11242"/>
                </a:lnTo>
                <a:lnTo>
                  <a:pt x="13067" y="11144"/>
                </a:lnTo>
                <a:lnTo>
                  <a:pt x="12702" y="11071"/>
                </a:lnTo>
                <a:lnTo>
                  <a:pt x="12337" y="11047"/>
                </a:lnTo>
                <a:lnTo>
                  <a:pt x="11972" y="11096"/>
                </a:lnTo>
                <a:lnTo>
                  <a:pt x="11947" y="11096"/>
                </a:lnTo>
                <a:lnTo>
                  <a:pt x="11899" y="11120"/>
                </a:lnTo>
                <a:lnTo>
                  <a:pt x="11874" y="11193"/>
                </a:lnTo>
                <a:lnTo>
                  <a:pt x="11850" y="11266"/>
                </a:lnTo>
                <a:lnTo>
                  <a:pt x="11874" y="11290"/>
                </a:lnTo>
                <a:lnTo>
                  <a:pt x="11899" y="11363"/>
                </a:lnTo>
                <a:lnTo>
                  <a:pt x="11972" y="11412"/>
                </a:lnTo>
                <a:lnTo>
                  <a:pt x="12580" y="11509"/>
                </a:lnTo>
                <a:lnTo>
                  <a:pt x="12872" y="11582"/>
                </a:lnTo>
                <a:lnTo>
                  <a:pt x="13164" y="11655"/>
                </a:lnTo>
                <a:lnTo>
                  <a:pt x="13432" y="11753"/>
                </a:lnTo>
                <a:lnTo>
                  <a:pt x="13675" y="11850"/>
                </a:lnTo>
                <a:lnTo>
                  <a:pt x="13359" y="12118"/>
                </a:lnTo>
                <a:lnTo>
                  <a:pt x="13018" y="12337"/>
                </a:lnTo>
                <a:lnTo>
                  <a:pt x="12994" y="12288"/>
                </a:lnTo>
                <a:lnTo>
                  <a:pt x="12945" y="12239"/>
                </a:lnTo>
                <a:lnTo>
                  <a:pt x="12775" y="12166"/>
                </a:lnTo>
                <a:lnTo>
                  <a:pt x="12604" y="12142"/>
                </a:lnTo>
                <a:lnTo>
                  <a:pt x="12410" y="12118"/>
                </a:lnTo>
                <a:lnTo>
                  <a:pt x="12215" y="12069"/>
                </a:lnTo>
                <a:lnTo>
                  <a:pt x="11850" y="11947"/>
                </a:lnTo>
                <a:lnTo>
                  <a:pt x="11558" y="11826"/>
                </a:lnTo>
                <a:lnTo>
                  <a:pt x="11242" y="11704"/>
                </a:lnTo>
                <a:lnTo>
                  <a:pt x="11096" y="11655"/>
                </a:lnTo>
                <a:lnTo>
                  <a:pt x="10950" y="11607"/>
                </a:lnTo>
                <a:lnTo>
                  <a:pt x="10779" y="11582"/>
                </a:lnTo>
                <a:lnTo>
                  <a:pt x="10633" y="11582"/>
                </a:lnTo>
                <a:lnTo>
                  <a:pt x="10609" y="11607"/>
                </a:lnTo>
                <a:lnTo>
                  <a:pt x="10609" y="11655"/>
                </a:lnTo>
                <a:lnTo>
                  <a:pt x="10682" y="11753"/>
                </a:lnTo>
                <a:lnTo>
                  <a:pt x="10804" y="11874"/>
                </a:lnTo>
                <a:lnTo>
                  <a:pt x="10925" y="11947"/>
                </a:lnTo>
                <a:lnTo>
                  <a:pt x="11047" y="12045"/>
                </a:lnTo>
                <a:lnTo>
                  <a:pt x="11315" y="12166"/>
                </a:lnTo>
                <a:lnTo>
                  <a:pt x="11582" y="12288"/>
                </a:lnTo>
                <a:lnTo>
                  <a:pt x="11826" y="12385"/>
                </a:lnTo>
                <a:lnTo>
                  <a:pt x="12093" y="12483"/>
                </a:lnTo>
                <a:lnTo>
                  <a:pt x="12361" y="12556"/>
                </a:lnTo>
                <a:lnTo>
                  <a:pt x="12507" y="12580"/>
                </a:lnTo>
                <a:lnTo>
                  <a:pt x="12629" y="12580"/>
                </a:lnTo>
                <a:lnTo>
                  <a:pt x="12239" y="12799"/>
                </a:lnTo>
                <a:lnTo>
                  <a:pt x="11850" y="12969"/>
                </a:lnTo>
                <a:lnTo>
                  <a:pt x="11801" y="12921"/>
                </a:lnTo>
                <a:lnTo>
                  <a:pt x="11680" y="12823"/>
                </a:lnTo>
                <a:lnTo>
                  <a:pt x="11558" y="12775"/>
                </a:lnTo>
                <a:lnTo>
                  <a:pt x="11266" y="12677"/>
                </a:lnTo>
                <a:lnTo>
                  <a:pt x="10998" y="12604"/>
                </a:lnTo>
                <a:lnTo>
                  <a:pt x="10731" y="12531"/>
                </a:lnTo>
                <a:lnTo>
                  <a:pt x="10585" y="12458"/>
                </a:lnTo>
                <a:lnTo>
                  <a:pt x="10439" y="12385"/>
                </a:lnTo>
                <a:lnTo>
                  <a:pt x="10171" y="12239"/>
                </a:lnTo>
                <a:lnTo>
                  <a:pt x="10025" y="12166"/>
                </a:lnTo>
                <a:lnTo>
                  <a:pt x="9879" y="12118"/>
                </a:lnTo>
                <a:lnTo>
                  <a:pt x="9733" y="12093"/>
                </a:lnTo>
                <a:lnTo>
                  <a:pt x="9563" y="12093"/>
                </a:lnTo>
                <a:lnTo>
                  <a:pt x="9514" y="12118"/>
                </a:lnTo>
                <a:lnTo>
                  <a:pt x="9490" y="12142"/>
                </a:lnTo>
                <a:lnTo>
                  <a:pt x="9490" y="12191"/>
                </a:lnTo>
                <a:lnTo>
                  <a:pt x="9514" y="12215"/>
                </a:lnTo>
                <a:lnTo>
                  <a:pt x="9733" y="12410"/>
                </a:lnTo>
                <a:lnTo>
                  <a:pt x="9952" y="12580"/>
                </a:lnTo>
                <a:lnTo>
                  <a:pt x="10220" y="12750"/>
                </a:lnTo>
                <a:lnTo>
                  <a:pt x="10463" y="12872"/>
                </a:lnTo>
                <a:lnTo>
                  <a:pt x="10682" y="12969"/>
                </a:lnTo>
                <a:lnTo>
                  <a:pt x="10901" y="13042"/>
                </a:lnTo>
                <a:lnTo>
                  <a:pt x="11363" y="13188"/>
                </a:lnTo>
                <a:lnTo>
                  <a:pt x="10852" y="13359"/>
                </a:lnTo>
                <a:lnTo>
                  <a:pt x="10317" y="13505"/>
                </a:lnTo>
                <a:lnTo>
                  <a:pt x="10317" y="13480"/>
                </a:lnTo>
                <a:lnTo>
                  <a:pt x="10366" y="13359"/>
                </a:lnTo>
                <a:lnTo>
                  <a:pt x="10366" y="13310"/>
                </a:lnTo>
                <a:lnTo>
                  <a:pt x="10342" y="13261"/>
                </a:lnTo>
                <a:lnTo>
                  <a:pt x="10293" y="13213"/>
                </a:lnTo>
                <a:lnTo>
                  <a:pt x="10244" y="13164"/>
                </a:lnTo>
                <a:lnTo>
                  <a:pt x="9198" y="12604"/>
                </a:lnTo>
                <a:lnTo>
                  <a:pt x="9028" y="12507"/>
                </a:lnTo>
                <a:lnTo>
                  <a:pt x="8809" y="12410"/>
                </a:lnTo>
                <a:lnTo>
                  <a:pt x="8711" y="12385"/>
                </a:lnTo>
                <a:lnTo>
                  <a:pt x="8590" y="12361"/>
                </a:lnTo>
                <a:lnTo>
                  <a:pt x="8492" y="12385"/>
                </a:lnTo>
                <a:lnTo>
                  <a:pt x="8419" y="12434"/>
                </a:lnTo>
                <a:lnTo>
                  <a:pt x="8419" y="12458"/>
                </a:lnTo>
                <a:lnTo>
                  <a:pt x="8444" y="12556"/>
                </a:lnTo>
                <a:lnTo>
                  <a:pt x="8517" y="12629"/>
                </a:lnTo>
                <a:lnTo>
                  <a:pt x="8687" y="12799"/>
                </a:lnTo>
                <a:lnTo>
                  <a:pt x="9028" y="13042"/>
                </a:lnTo>
                <a:lnTo>
                  <a:pt x="9490" y="13334"/>
                </a:lnTo>
                <a:lnTo>
                  <a:pt x="9733" y="13456"/>
                </a:lnTo>
                <a:lnTo>
                  <a:pt x="10001" y="13553"/>
                </a:lnTo>
                <a:lnTo>
                  <a:pt x="9539" y="13651"/>
                </a:lnTo>
                <a:lnTo>
                  <a:pt x="9076" y="13699"/>
                </a:lnTo>
                <a:lnTo>
                  <a:pt x="9052" y="13651"/>
                </a:lnTo>
                <a:lnTo>
                  <a:pt x="8857" y="13480"/>
                </a:lnTo>
                <a:lnTo>
                  <a:pt x="8638" y="13334"/>
                </a:lnTo>
                <a:lnTo>
                  <a:pt x="8176" y="13067"/>
                </a:lnTo>
                <a:lnTo>
                  <a:pt x="7762" y="12799"/>
                </a:lnTo>
                <a:lnTo>
                  <a:pt x="7568" y="12677"/>
                </a:lnTo>
                <a:lnTo>
                  <a:pt x="7349" y="12604"/>
                </a:lnTo>
                <a:lnTo>
                  <a:pt x="7300" y="12604"/>
                </a:lnTo>
                <a:lnTo>
                  <a:pt x="7276" y="12653"/>
                </a:lnTo>
                <a:lnTo>
                  <a:pt x="7276" y="12775"/>
                </a:lnTo>
                <a:lnTo>
                  <a:pt x="7300" y="12872"/>
                </a:lnTo>
                <a:lnTo>
                  <a:pt x="7373" y="12969"/>
                </a:lnTo>
                <a:lnTo>
                  <a:pt x="7446" y="13042"/>
                </a:lnTo>
                <a:lnTo>
                  <a:pt x="7616" y="13213"/>
                </a:lnTo>
                <a:lnTo>
                  <a:pt x="7787" y="13334"/>
                </a:lnTo>
                <a:lnTo>
                  <a:pt x="8103" y="13553"/>
                </a:lnTo>
                <a:lnTo>
                  <a:pt x="8444" y="13748"/>
                </a:lnTo>
                <a:lnTo>
                  <a:pt x="8346" y="13748"/>
                </a:lnTo>
                <a:lnTo>
                  <a:pt x="7835" y="13772"/>
                </a:lnTo>
                <a:lnTo>
                  <a:pt x="7349" y="13724"/>
                </a:lnTo>
                <a:lnTo>
                  <a:pt x="7373" y="13699"/>
                </a:lnTo>
                <a:lnTo>
                  <a:pt x="7397" y="13651"/>
                </a:lnTo>
                <a:lnTo>
                  <a:pt x="7422" y="13578"/>
                </a:lnTo>
                <a:lnTo>
                  <a:pt x="7397" y="13529"/>
                </a:lnTo>
                <a:lnTo>
                  <a:pt x="7373" y="13456"/>
                </a:lnTo>
                <a:lnTo>
                  <a:pt x="7324" y="13383"/>
                </a:lnTo>
                <a:lnTo>
                  <a:pt x="7203" y="13286"/>
                </a:lnTo>
                <a:lnTo>
                  <a:pt x="6911" y="13091"/>
                </a:lnTo>
                <a:lnTo>
                  <a:pt x="6643" y="12872"/>
                </a:lnTo>
                <a:lnTo>
                  <a:pt x="6521" y="12799"/>
                </a:lnTo>
                <a:lnTo>
                  <a:pt x="6448" y="12750"/>
                </a:lnTo>
                <a:lnTo>
                  <a:pt x="6424" y="12702"/>
                </a:lnTo>
                <a:lnTo>
                  <a:pt x="6424" y="12677"/>
                </a:lnTo>
                <a:lnTo>
                  <a:pt x="6400" y="12677"/>
                </a:lnTo>
                <a:lnTo>
                  <a:pt x="6375" y="12702"/>
                </a:lnTo>
                <a:lnTo>
                  <a:pt x="6351" y="12775"/>
                </a:lnTo>
                <a:lnTo>
                  <a:pt x="6327" y="12823"/>
                </a:lnTo>
                <a:lnTo>
                  <a:pt x="6351" y="12969"/>
                </a:lnTo>
                <a:lnTo>
                  <a:pt x="6400" y="13042"/>
                </a:lnTo>
                <a:lnTo>
                  <a:pt x="6448" y="13140"/>
                </a:lnTo>
                <a:lnTo>
                  <a:pt x="6570" y="13286"/>
                </a:lnTo>
                <a:lnTo>
                  <a:pt x="6716" y="13432"/>
                </a:lnTo>
                <a:lnTo>
                  <a:pt x="6862" y="13553"/>
                </a:lnTo>
                <a:lnTo>
                  <a:pt x="7032" y="13675"/>
                </a:lnTo>
                <a:lnTo>
                  <a:pt x="7032" y="13675"/>
                </a:lnTo>
                <a:lnTo>
                  <a:pt x="6619" y="13578"/>
                </a:lnTo>
                <a:lnTo>
                  <a:pt x="6229" y="13456"/>
                </a:lnTo>
                <a:lnTo>
                  <a:pt x="5864" y="13334"/>
                </a:lnTo>
                <a:lnTo>
                  <a:pt x="5670" y="13286"/>
                </a:lnTo>
                <a:lnTo>
                  <a:pt x="5475" y="13261"/>
                </a:lnTo>
                <a:lnTo>
                  <a:pt x="5280" y="13237"/>
                </a:lnTo>
                <a:lnTo>
                  <a:pt x="5086" y="13261"/>
                </a:lnTo>
                <a:lnTo>
                  <a:pt x="4988" y="13286"/>
                </a:lnTo>
                <a:lnTo>
                  <a:pt x="4915" y="13334"/>
                </a:lnTo>
                <a:lnTo>
                  <a:pt x="4842" y="13407"/>
                </a:lnTo>
                <a:lnTo>
                  <a:pt x="4818" y="13505"/>
                </a:lnTo>
                <a:lnTo>
                  <a:pt x="4672" y="13651"/>
                </a:lnTo>
                <a:lnTo>
                  <a:pt x="4502" y="13797"/>
                </a:lnTo>
                <a:lnTo>
                  <a:pt x="4331" y="13943"/>
                </a:lnTo>
                <a:lnTo>
                  <a:pt x="4161" y="14064"/>
                </a:lnTo>
                <a:lnTo>
                  <a:pt x="3869" y="14259"/>
                </a:lnTo>
                <a:lnTo>
                  <a:pt x="3553" y="14405"/>
                </a:lnTo>
                <a:lnTo>
                  <a:pt x="3212" y="14551"/>
                </a:lnTo>
                <a:lnTo>
                  <a:pt x="2896" y="14648"/>
                </a:lnTo>
                <a:lnTo>
                  <a:pt x="2555" y="14745"/>
                </a:lnTo>
                <a:lnTo>
                  <a:pt x="2190" y="14818"/>
                </a:lnTo>
                <a:lnTo>
                  <a:pt x="1825" y="14867"/>
                </a:lnTo>
                <a:lnTo>
                  <a:pt x="1485" y="14891"/>
                </a:lnTo>
                <a:lnTo>
                  <a:pt x="1314" y="14891"/>
                </a:lnTo>
                <a:lnTo>
                  <a:pt x="1144" y="14867"/>
                </a:lnTo>
                <a:lnTo>
                  <a:pt x="1436" y="14672"/>
                </a:lnTo>
                <a:lnTo>
                  <a:pt x="1728" y="14453"/>
                </a:lnTo>
                <a:lnTo>
                  <a:pt x="1996" y="14210"/>
                </a:lnTo>
                <a:lnTo>
                  <a:pt x="2239" y="13991"/>
                </a:lnTo>
                <a:lnTo>
                  <a:pt x="2604" y="13626"/>
                </a:lnTo>
                <a:lnTo>
                  <a:pt x="2774" y="13432"/>
                </a:lnTo>
                <a:lnTo>
                  <a:pt x="2944" y="13188"/>
                </a:lnTo>
                <a:lnTo>
                  <a:pt x="3066" y="12945"/>
                </a:lnTo>
                <a:lnTo>
                  <a:pt x="3163" y="12702"/>
                </a:lnTo>
                <a:lnTo>
                  <a:pt x="3212" y="12458"/>
                </a:lnTo>
                <a:lnTo>
                  <a:pt x="3212" y="12337"/>
                </a:lnTo>
                <a:lnTo>
                  <a:pt x="3212" y="12215"/>
                </a:lnTo>
                <a:lnTo>
                  <a:pt x="3236" y="12118"/>
                </a:lnTo>
                <a:lnTo>
                  <a:pt x="3212" y="12045"/>
                </a:lnTo>
                <a:lnTo>
                  <a:pt x="3188" y="11972"/>
                </a:lnTo>
                <a:lnTo>
                  <a:pt x="3115" y="11923"/>
                </a:lnTo>
                <a:lnTo>
                  <a:pt x="2920" y="11826"/>
                </a:lnTo>
                <a:lnTo>
                  <a:pt x="2750" y="11704"/>
                </a:lnTo>
                <a:lnTo>
                  <a:pt x="2409" y="11461"/>
                </a:lnTo>
                <a:lnTo>
                  <a:pt x="2117" y="11169"/>
                </a:lnTo>
                <a:lnTo>
                  <a:pt x="1850" y="10852"/>
                </a:lnTo>
                <a:lnTo>
                  <a:pt x="1631" y="10512"/>
                </a:lnTo>
                <a:lnTo>
                  <a:pt x="1412" y="10147"/>
                </a:lnTo>
                <a:lnTo>
                  <a:pt x="1241" y="9757"/>
                </a:lnTo>
                <a:lnTo>
                  <a:pt x="1095" y="9368"/>
                </a:lnTo>
                <a:lnTo>
                  <a:pt x="949" y="8979"/>
                </a:lnTo>
                <a:lnTo>
                  <a:pt x="828" y="8565"/>
                </a:lnTo>
                <a:lnTo>
                  <a:pt x="755" y="8127"/>
                </a:lnTo>
                <a:lnTo>
                  <a:pt x="682" y="7689"/>
                </a:lnTo>
                <a:lnTo>
                  <a:pt x="657" y="7251"/>
                </a:lnTo>
                <a:lnTo>
                  <a:pt x="657" y="6837"/>
                </a:lnTo>
                <a:lnTo>
                  <a:pt x="706" y="6399"/>
                </a:lnTo>
                <a:lnTo>
                  <a:pt x="803" y="5986"/>
                </a:lnTo>
                <a:lnTo>
                  <a:pt x="925" y="5548"/>
                </a:lnTo>
                <a:lnTo>
                  <a:pt x="1120" y="5110"/>
                </a:lnTo>
                <a:lnTo>
                  <a:pt x="1339" y="4696"/>
                </a:lnTo>
                <a:lnTo>
                  <a:pt x="1606" y="4307"/>
                </a:lnTo>
                <a:lnTo>
                  <a:pt x="1898" y="3869"/>
                </a:lnTo>
                <a:lnTo>
                  <a:pt x="2166" y="3431"/>
                </a:lnTo>
                <a:lnTo>
                  <a:pt x="2434" y="3017"/>
                </a:lnTo>
                <a:lnTo>
                  <a:pt x="2604" y="2823"/>
                </a:lnTo>
                <a:lnTo>
                  <a:pt x="2774" y="2628"/>
                </a:lnTo>
                <a:lnTo>
                  <a:pt x="3115" y="2336"/>
                </a:lnTo>
                <a:lnTo>
                  <a:pt x="3431" y="2068"/>
                </a:lnTo>
                <a:lnTo>
                  <a:pt x="3772" y="1825"/>
                </a:lnTo>
                <a:lnTo>
                  <a:pt x="4137" y="1582"/>
                </a:lnTo>
                <a:lnTo>
                  <a:pt x="4502" y="1387"/>
                </a:lnTo>
                <a:lnTo>
                  <a:pt x="4867" y="1192"/>
                </a:lnTo>
                <a:lnTo>
                  <a:pt x="5256" y="1046"/>
                </a:lnTo>
                <a:lnTo>
                  <a:pt x="5670" y="900"/>
                </a:lnTo>
                <a:lnTo>
                  <a:pt x="6083" y="803"/>
                </a:lnTo>
                <a:lnTo>
                  <a:pt x="6497" y="706"/>
                </a:lnTo>
                <a:lnTo>
                  <a:pt x="6935" y="633"/>
                </a:lnTo>
                <a:lnTo>
                  <a:pt x="7373" y="584"/>
                </a:lnTo>
                <a:lnTo>
                  <a:pt x="7811" y="535"/>
                </a:lnTo>
                <a:lnTo>
                  <a:pt x="8249" y="511"/>
                </a:lnTo>
                <a:close/>
                <a:moveTo>
                  <a:pt x="8444" y="0"/>
                </a:moveTo>
                <a:lnTo>
                  <a:pt x="7641" y="24"/>
                </a:lnTo>
                <a:lnTo>
                  <a:pt x="6838" y="122"/>
                </a:lnTo>
                <a:lnTo>
                  <a:pt x="6351" y="195"/>
                </a:lnTo>
                <a:lnTo>
                  <a:pt x="5889" y="292"/>
                </a:lnTo>
                <a:lnTo>
                  <a:pt x="5426" y="414"/>
                </a:lnTo>
                <a:lnTo>
                  <a:pt x="4964" y="560"/>
                </a:lnTo>
                <a:lnTo>
                  <a:pt x="4502" y="730"/>
                </a:lnTo>
                <a:lnTo>
                  <a:pt x="4088" y="949"/>
                </a:lnTo>
                <a:lnTo>
                  <a:pt x="3674" y="1217"/>
                </a:lnTo>
                <a:lnTo>
                  <a:pt x="3285" y="1509"/>
                </a:lnTo>
                <a:lnTo>
                  <a:pt x="2823" y="1922"/>
                </a:lnTo>
                <a:lnTo>
                  <a:pt x="2385" y="2312"/>
                </a:lnTo>
                <a:lnTo>
                  <a:pt x="2166" y="2531"/>
                </a:lnTo>
                <a:lnTo>
                  <a:pt x="1947" y="2725"/>
                </a:lnTo>
                <a:lnTo>
                  <a:pt x="1752" y="2969"/>
                </a:lnTo>
                <a:lnTo>
                  <a:pt x="1582" y="3212"/>
                </a:lnTo>
                <a:lnTo>
                  <a:pt x="1266" y="3723"/>
                </a:lnTo>
                <a:lnTo>
                  <a:pt x="974" y="4283"/>
                </a:lnTo>
                <a:lnTo>
                  <a:pt x="682" y="4842"/>
                </a:lnTo>
                <a:lnTo>
                  <a:pt x="438" y="5402"/>
                </a:lnTo>
                <a:lnTo>
                  <a:pt x="341" y="5645"/>
                </a:lnTo>
                <a:lnTo>
                  <a:pt x="268" y="5889"/>
                </a:lnTo>
                <a:lnTo>
                  <a:pt x="195" y="6132"/>
                </a:lnTo>
                <a:lnTo>
                  <a:pt x="146" y="6375"/>
                </a:lnTo>
                <a:lnTo>
                  <a:pt x="122" y="6886"/>
                </a:lnTo>
                <a:lnTo>
                  <a:pt x="122" y="7397"/>
                </a:lnTo>
                <a:lnTo>
                  <a:pt x="171" y="7908"/>
                </a:lnTo>
                <a:lnTo>
                  <a:pt x="268" y="8419"/>
                </a:lnTo>
                <a:lnTo>
                  <a:pt x="390" y="8906"/>
                </a:lnTo>
                <a:lnTo>
                  <a:pt x="536" y="9392"/>
                </a:lnTo>
                <a:lnTo>
                  <a:pt x="682" y="9830"/>
                </a:lnTo>
                <a:lnTo>
                  <a:pt x="876" y="10244"/>
                </a:lnTo>
                <a:lnTo>
                  <a:pt x="1095" y="10658"/>
                </a:lnTo>
                <a:lnTo>
                  <a:pt x="1339" y="11047"/>
                </a:lnTo>
                <a:lnTo>
                  <a:pt x="1631" y="11412"/>
                </a:lnTo>
                <a:lnTo>
                  <a:pt x="1947" y="11728"/>
                </a:lnTo>
                <a:lnTo>
                  <a:pt x="2117" y="11874"/>
                </a:lnTo>
                <a:lnTo>
                  <a:pt x="2312" y="12020"/>
                </a:lnTo>
                <a:lnTo>
                  <a:pt x="2507" y="12142"/>
                </a:lnTo>
                <a:lnTo>
                  <a:pt x="2701" y="12239"/>
                </a:lnTo>
                <a:lnTo>
                  <a:pt x="2677" y="12458"/>
                </a:lnTo>
                <a:lnTo>
                  <a:pt x="2604" y="12653"/>
                </a:lnTo>
                <a:lnTo>
                  <a:pt x="2482" y="12848"/>
                </a:lnTo>
                <a:lnTo>
                  <a:pt x="2361" y="13042"/>
                </a:lnTo>
                <a:lnTo>
                  <a:pt x="2215" y="13213"/>
                </a:lnTo>
                <a:lnTo>
                  <a:pt x="2069" y="13359"/>
                </a:lnTo>
                <a:lnTo>
                  <a:pt x="1752" y="13675"/>
                </a:lnTo>
                <a:lnTo>
                  <a:pt x="1412" y="13967"/>
                </a:lnTo>
                <a:lnTo>
                  <a:pt x="1047" y="14259"/>
                </a:lnTo>
                <a:lnTo>
                  <a:pt x="828" y="14381"/>
                </a:lnTo>
                <a:lnTo>
                  <a:pt x="633" y="14478"/>
                </a:lnTo>
                <a:lnTo>
                  <a:pt x="414" y="14575"/>
                </a:lnTo>
                <a:lnTo>
                  <a:pt x="195" y="14648"/>
                </a:lnTo>
                <a:lnTo>
                  <a:pt x="98" y="14697"/>
                </a:lnTo>
                <a:lnTo>
                  <a:pt x="25" y="14794"/>
                </a:lnTo>
                <a:lnTo>
                  <a:pt x="0" y="14891"/>
                </a:lnTo>
                <a:lnTo>
                  <a:pt x="25" y="14989"/>
                </a:lnTo>
                <a:lnTo>
                  <a:pt x="49" y="15086"/>
                </a:lnTo>
                <a:lnTo>
                  <a:pt x="146" y="15159"/>
                </a:lnTo>
                <a:lnTo>
                  <a:pt x="244" y="15208"/>
                </a:lnTo>
                <a:lnTo>
                  <a:pt x="365" y="15208"/>
                </a:lnTo>
                <a:lnTo>
                  <a:pt x="414" y="15183"/>
                </a:lnTo>
                <a:lnTo>
                  <a:pt x="560" y="15256"/>
                </a:lnTo>
                <a:lnTo>
                  <a:pt x="682" y="15305"/>
                </a:lnTo>
                <a:lnTo>
                  <a:pt x="998" y="15378"/>
                </a:lnTo>
                <a:lnTo>
                  <a:pt x="1314" y="15402"/>
                </a:lnTo>
                <a:lnTo>
                  <a:pt x="1679" y="15402"/>
                </a:lnTo>
                <a:lnTo>
                  <a:pt x="2020" y="15354"/>
                </a:lnTo>
                <a:lnTo>
                  <a:pt x="2336" y="15305"/>
                </a:lnTo>
                <a:lnTo>
                  <a:pt x="2896" y="15183"/>
                </a:lnTo>
                <a:lnTo>
                  <a:pt x="3261" y="15062"/>
                </a:lnTo>
                <a:lnTo>
                  <a:pt x="3626" y="14916"/>
                </a:lnTo>
                <a:lnTo>
                  <a:pt x="3991" y="14770"/>
                </a:lnTo>
                <a:lnTo>
                  <a:pt x="4331" y="14575"/>
                </a:lnTo>
                <a:lnTo>
                  <a:pt x="4575" y="14429"/>
                </a:lnTo>
                <a:lnTo>
                  <a:pt x="4818" y="14259"/>
                </a:lnTo>
                <a:lnTo>
                  <a:pt x="5037" y="14040"/>
                </a:lnTo>
                <a:lnTo>
                  <a:pt x="5134" y="13918"/>
                </a:lnTo>
                <a:lnTo>
                  <a:pt x="5207" y="13797"/>
                </a:lnTo>
                <a:lnTo>
                  <a:pt x="5426" y="13821"/>
                </a:lnTo>
                <a:lnTo>
                  <a:pt x="5645" y="13845"/>
                </a:lnTo>
                <a:lnTo>
                  <a:pt x="6059" y="13967"/>
                </a:lnTo>
                <a:lnTo>
                  <a:pt x="6497" y="14113"/>
                </a:lnTo>
                <a:lnTo>
                  <a:pt x="6692" y="14186"/>
                </a:lnTo>
                <a:lnTo>
                  <a:pt x="6911" y="14235"/>
                </a:lnTo>
                <a:lnTo>
                  <a:pt x="7178" y="14283"/>
                </a:lnTo>
                <a:lnTo>
                  <a:pt x="7446" y="14308"/>
                </a:lnTo>
                <a:lnTo>
                  <a:pt x="7981" y="14332"/>
                </a:lnTo>
                <a:lnTo>
                  <a:pt x="8517" y="14308"/>
                </a:lnTo>
                <a:lnTo>
                  <a:pt x="9052" y="14259"/>
                </a:lnTo>
                <a:lnTo>
                  <a:pt x="9490" y="14210"/>
                </a:lnTo>
                <a:lnTo>
                  <a:pt x="9952" y="14137"/>
                </a:lnTo>
                <a:lnTo>
                  <a:pt x="10390" y="14040"/>
                </a:lnTo>
                <a:lnTo>
                  <a:pt x="10828" y="13918"/>
                </a:lnTo>
                <a:lnTo>
                  <a:pt x="11266" y="13797"/>
                </a:lnTo>
                <a:lnTo>
                  <a:pt x="11680" y="13651"/>
                </a:lnTo>
                <a:lnTo>
                  <a:pt x="12093" y="13480"/>
                </a:lnTo>
                <a:lnTo>
                  <a:pt x="12507" y="13286"/>
                </a:lnTo>
                <a:lnTo>
                  <a:pt x="12921" y="13067"/>
                </a:lnTo>
                <a:lnTo>
                  <a:pt x="13310" y="12823"/>
                </a:lnTo>
                <a:lnTo>
                  <a:pt x="13699" y="12556"/>
                </a:lnTo>
                <a:lnTo>
                  <a:pt x="14089" y="12264"/>
                </a:lnTo>
                <a:lnTo>
                  <a:pt x="14429" y="11947"/>
                </a:lnTo>
                <a:lnTo>
                  <a:pt x="14770" y="11607"/>
                </a:lnTo>
                <a:lnTo>
                  <a:pt x="15111" y="11266"/>
                </a:lnTo>
                <a:lnTo>
                  <a:pt x="15403" y="10901"/>
                </a:lnTo>
                <a:lnTo>
                  <a:pt x="15670" y="10512"/>
                </a:lnTo>
                <a:lnTo>
                  <a:pt x="15914" y="10098"/>
                </a:lnTo>
                <a:lnTo>
                  <a:pt x="16133" y="9684"/>
                </a:lnTo>
                <a:lnTo>
                  <a:pt x="16327" y="9246"/>
                </a:lnTo>
                <a:lnTo>
                  <a:pt x="16473" y="8808"/>
                </a:lnTo>
                <a:lnTo>
                  <a:pt x="16595" y="8346"/>
                </a:lnTo>
                <a:lnTo>
                  <a:pt x="16668" y="7884"/>
                </a:lnTo>
                <a:lnTo>
                  <a:pt x="16717" y="7421"/>
                </a:lnTo>
                <a:lnTo>
                  <a:pt x="16717" y="7178"/>
                </a:lnTo>
                <a:lnTo>
                  <a:pt x="16692" y="6959"/>
                </a:lnTo>
                <a:lnTo>
                  <a:pt x="16595" y="6497"/>
                </a:lnTo>
                <a:lnTo>
                  <a:pt x="16473" y="6035"/>
                </a:lnTo>
                <a:lnTo>
                  <a:pt x="16352" y="5597"/>
                </a:lnTo>
                <a:lnTo>
                  <a:pt x="16206" y="5134"/>
                </a:lnTo>
                <a:lnTo>
                  <a:pt x="16084" y="4672"/>
                </a:lnTo>
                <a:lnTo>
                  <a:pt x="15962" y="4210"/>
                </a:lnTo>
                <a:lnTo>
                  <a:pt x="15792" y="3772"/>
                </a:lnTo>
                <a:lnTo>
                  <a:pt x="15597" y="3358"/>
                </a:lnTo>
                <a:lnTo>
                  <a:pt x="15354" y="2993"/>
                </a:lnTo>
                <a:lnTo>
                  <a:pt x="15062" y="2652"/>
                </a:lnTo>
                <a:lnTo>
                  <a:pt x="14770" y="2336"/>
                </a:lnTo>
                <a:lnTo>
                  <a:pt x="14429" y="2044"/>
                </a:lnTo>
                <a:lnTo>
                  <a:pt x="14089" y="1776"/>
                </a:lnTo>
                <a:lnTo>
                  <a:pt x="13724" y="1509"/>
                </a:lnTo>
                <a:lnTo>
                  <a:pt x="13334" y="1265"/>
                </a:lnTo>
                <a:lnTo>
                  <a:pt x="12969" y="1046"/>
                </a:lnTo>
                <a:lnTo>
                  <a:pt x="12580" y="827"/>
                </a:lnTo>
                <a:lnTo>
                  <a:pt x="12166" y="633"/>
                </a:lnTo>
                <a:lnTo>
                  <a:pt x="11777" y="487"/>
                </a:lnTo>
                <a:lnTo>
                  <a:pt x="11363" y="341"/>
                </a:lnTo>
                <a:lnTo>
                  <a:pt x="10950" y="219"/>
                </a:lnTo>
                <a:lnTo>
                  <a:pt x="10512" y="146"/>
                </a:lnTo>
                <a:lnTo>
                  <a:pt x="10074" y="73"/>
                </a:lnTo>
                <a:lnTo>
                  <a:pt x="9271" y="0"/>
                </a:lnTo>
                <a:close/>
              </a:path>
            </a:pathLst>
          </a:custGeom>
          <a:solidFill>
            <a:srgbClr val="2A95B7"/>
          </a:solidFill>
          <a:ln>
            <a:noFill/>
          </a:ln>
        </p:spPr>
        <p:txBody>
          <a:bodyPr spcFirstLastPara="1" wrap="square" lIns="91425" tIns="91425" rIns="91425" bIns="91425" anchor="ctr" anchorCtr="0">
            <a:noAutofit/>
          </a:bodyPr>
          <a:lstStyle/>
          <a:p>
            <a:pPr>
              <a:buClr>
                <a:srgbClr val="000000"/>
              </a:buClr>
              <a:buFont typeface="Arial"/>
              <a:buNone/>
            </a:pPr>
            <a:endParaRPr sz="1400" kern="0" dirty="0">
              <a:solidFill>
                <a:srgbClr val="2A95B7"/>
              </a:solidFill>
              <a:cs typeface="Arial"/>
              <a:sym typeface="Arial"/>
            </a:endParaRPr>
          </a:p>
        </p:txBody>
      </p:sp>
      <p:sp>
        <p:nvSpPr>
          <p:cNvPr id="249" name="Google Shape;249;p35"/>
          <p:cNvSpPr txBox="1">
            <a:spLocks noGrp="1"/>
          </p:cNvSpPr>
          <p:nvPr>
            <p:ph type="sldNum" idx="12"/>
          </p:nvPr>
        </p:nvSpPr>
        <p:spPr>
          <a:xfrm>
            <a:off x="8595300" y="6453000"/>
            <a:ext cx="548700" cy="404800"/>
          </a:xfrm>
          <a:prstGeom prst="rect">
            <a:avLst/>
          </a:prstGeom>
        </p:spPr>
        <p:txBody>
          <a:bodyPr spcFirstLastPara="1" wrap="square" lIns="91425" tIns="91425" rIns="91425" bIns="91425" anchor="t" anchorCtr="0">
            <a:noAutofit/>
          </a:bodyPr>
          <a:lstStyle/>
          <a:p>
            <a:fld id="{00000000-1234-1234-1234-123412341234}" type="slidenum">
              <a:rPr lang="en"/>
              <a:pPr/>
              <a:t>20</a:t>
            </a:fld>
            <a:endParaRPr dirty="0"/>
          </a:p>
        </p:txBody>
      </p:sp>
    </p:spTree>
    <p:extLst>
      <p:ext uri="{BB962C8B-B14F-4D97-AF65-F5344CB8AC3E}">
        <p14:creationId xmlns:p14="http://schemas.microsoft.com/office/powerpoint/2010/main" val="4106950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755577" y="548689"/>
            <a:ext cx="7704856" cy="5242519"/>
          </a:xfrm>
          <a:prstGeom prst="rect">
            <a:avLst/>
          </a:prstGeom>
        </p:spPr>
        <p:txBody>
          <a:bodyPr spcFirstLastPara="1" wrap="square" lIns="91425" tIns="91425" rIns="91425" bIns="91425" anchor="ctr" anchorCtr="0">
            <a:noAutofit/>
          </a:bodyPr>
          <a:lstStyle/>
          <a:p>
            <a:pPr lvl="0">
              <a:spcBef>
                <a:spcPct val="20000"/>
              </a:spcBef>
            </a:pPr>
            <a:r>
              <a:rPr lang="en-US" sz="1900" b="1" kern="1200" dirty="0">
                <a:solidFill>
                  <a:srgbClr val="C00000"/>
                </a:solidFill>
                <a:latin typeface="Arial Black" pitchFamily="34" charset="0"/>
                <a:ea typeface="+mn-ea"/>
                <a:cs typeface="+mn-cs"/>
              </a:rPr>
              <a:t>Systemic linguists advanced four main theoretical claims about language</a:t>
            </a:r>
            <a:r>
              <a:rPr lang="en-US" sz="1900" b="1" kern="1200" dirty="0">
                <a:solidFill>
                  <a:prstClr val="black"/>
                </a:solidFill>
                <a:latin typeface="Arial Black" pitchFamily="34" charset="0"/>
                <a:ea typeface="+mn-ea"/>
                <a:cs typeface="+mn-cs"/>
              </a:rPr>
              <a:t>:</a:t>
            </a:r>
            <a:br>
              <a:rPr lang="en-US" sz="1900" b="1" kern="1200" dirty="0">
                <a:solidFill>
                  <a:prstClr val="black"/>
                </a:solidFill>
                <a:latin typeface="Arial Black" pitchFamily="34" charset="0"/>
                <a:ea typeface="+mn-ea"/>
                <a:cs typeface="+mn-cs"/>
              </a:rPr>
            </a:br>
            <a:r>
              <a:rPr lang="en-US" sz="1600" b="1" kern="1200" dirty="0">
                <a:solidFill>
                  <a:prstClr val="black"/>
                </a:solidFill>
                <a:latin typeface="Arial Black" pitchFamily="34" charset="0"/>
                <a:ea typeface="+mn-ea"/>
                <a:cs typeface="+mj-cs"/>
              </a:rPr>
              <a:t>1. language use is functional</a:t>
            </a:r>
            <a:br>
              <a:rPr lang="en-US" sz="1600" b="1" kern="1200" dirty="0">
                <a:solidFill>
                  <a:prstClr val="black"/>
                </a:solidFill>
                <a:latin typeface="Arial Black" pitchFamily="34" charset="0"/>
                <a:ea typeface="+mn-ea"/>
                <a:cs typeface="+mj-cs"/>
              </a:rPr>
            </a:br>
            <a:r>
              <a:rPr lang="en-US" sz="1600" b="1" kern="1200" dirty="0">
                <a:solidFill>
                  <a:prstClr val="black"/>
                </a:solidFill>
                <a:latin typeface="Arial Black" pitchFamily="34" charset="0"/>
                <a:ea typeface="+mn-ea"/>
                <a:cs typeface="+mj-cs"/>
              </a:rPr>
              <a:t>2. its function is to make meanings</a:t>
            </a:r>
            <a:br>
              <a:rPr lang="en-US" sz="1600" b="1" kern="1200" dirty="0">
                <a:solidFill>
                  <a:prstClr val="black"/>
                </a:solidFill>
                <a:latin typeface="Arial Black" pitchFamily="34" charset="0"/>
                <a:ea typeface="+mn-ea"/>
                <a:cs typeface="+mj-cs"/>
              </a:rPr>
            </a:br>
            <a:r>
              <a:rPr lang="en-US" sz="1600" b="1" kern="1200" dirty="0">
                <a:solidFill>
                  <a:prstClr val="black"/>
                </a:solidFill>
                <a:latin typeface="Arial Black" pitchFamily="34" charset="0"/>
                <a:ea typeface="+mn-ea"/>
                <a:cs typeface="+mj-cs"/>
              </a:rPr>
              <a:t>3. these meanings are influenced by the social and cultural context in which they are exchanged</a:t>
            </a:r>
            <a:br>
              <a:rPr lang="en-US" sz="1600" b="1" kern="1200" dirty="0">
                <a:solidFill>
                  <a:prstClr val="black"/>
                </a:solidFill>
                <a:latin typeface="Arial Black" pitchFamily="34" charset="0"/>
                <a:ea typeface="+mn-ea"/>
                <a:cs typeface="+mj-cs"/>
              </a:rPr>
            </a:br>
            <a:r>
              <a:rPr lang="en-US" sz="1600" b="1" kern="1200" dirty="0">
                <a:solidFill>
                  <a:prstClr val="black"/>
                </a:solidFill>
                <a:latin typeface="Arial Black" pitchFamily="34" charset="0"/>
                <a:ea typeface="+mn-ea"/>
                <a:cs typeface="+mj-cs"/>
              </a:rPr>
              <a:t>4. the process of using language is a semiotic process, a process of making meanings by choosing.</a:t>
            </a:r>
            <a:br>
              <a:rPr lang="en-US" sz="1600" b="1" kern="1200" dirty="0">
                <a:solidFill>
                  <a:prstClr val="black"/>
                </a:solidFill>
                <a:latin typeface="Arial Black" pitchFamily="34" charset="0"/>
                <a:ea typeface="+mn-ea"/>
                <a:cs typeface="+mj-cs"/>
              </a:rPr>
            </a:br>
            <a:br>
              <a:rPr lang="en-US" sz="1600" b="1" kern="1200" dirty="0">
                <a:solidFill>
                  <a:prstClr val="black"/>
                </a:solidFill>
                <a:latin typeface="Arial Black" pitchFamily="34" charset="0"/>
                <a:ea typeface="+mn-ea"/>
                <a:cs typeface="+mj-cs"/>
              </a:rPr>
            </a:br>
            <a:br>
              <a:rPr lang="ar-SA" sz="1600" b="1" kern="1200" dirty="0">
                <a:solidFill>
                  <a:prstClr val="black"/>
                </a:solidFill>
                <a:latin typeface="Arial Black" pitchFamily="34" charset="0"/>
                <a:ea typeface="+mn-ea"/>
                <a:cs typeface="+mj-cs"/>
              </a:rPr>
            </a:br>
            <a:r>
              <a:rPr lang="en-US" sz="1600" b="1" kern="1200" dirty="0">
                <a:solidFill>
                  <a:prstClr val="black"/>
                </a:solidFill>
                <a:latin typeface="Arial Black" pitchFamily="34" charset="0"/>
                <a:ea typeface="+mn-ea"/>
                <a:cs typeface="+mj-cs"/>
              </a:rPr>
              <a:t>In the 1990s discourse analysis came to prominence in translation studies.</a:t>
            </a:r>
            <a:br>
              <a:rPr lang="en-US" sz="1600" b="1" kern="1200" dirty="0">
                <a:solidFill>
                  <a:prstClr val="black"/>
                </a:solidFill>
                <a:latin typeface="Arial Black" pitchFamily="34" charset="0"/>
                <a:ea typeface="+mn-ea"/>
                <a:cs typeface="+mj-cs"/>
              </a:rPr>
            </a:br>
            <a:r>
              <a:rPr lang="en-US" sz="1600" b="1" kern="1200" dirty="0">
                <a:solidFill>
                  <a:srgbClr val="0070C0"/>
                </a:solidFill>
                <a:latin typeface="Arial Black" pitchFamily="34" charset="0"/>
                <a:ea typeface="+mn-ea"/>
                <a:cs typeface="+mj-cs"/>
              </a:rPr>
              <a:t>While text analysis normally concentrates on describing the way in which texts are organized (sentence structure, cohesion, etc.), discourse analysis looks at the way language communicates meaning and social and power relations. </a:t>
            </a:r>
            <a:br>
              <a:rPr lang="en-US" sz="1600" b="1" kern="1200" dirty="0">
                <a:solidFill>
                  <a:srgbClr val="0070C0"/>
                </a:solidFill>
                <a:latin typeface="Arial Black" pitchFamily="34" charset="0"/>
                <a:ea typeface="+mn-ea"/>
                <a:cs typeface="+mj-cs"/>
              </a:rPr>
            </a:br>
            <a:r>
              <a:rPr lang="en-US" sz="1600" b="1" kern="1200" dirty="0">
                <a:solidFill>
                  <a:prstClr val="black"/>
                </a:solidFill>
                <a:latin typeface="Arial Black" pitchFamily="34" charset="0"/>
                <a:ea typeface="+mn-ea"/>
                <a:cs typeface="+mj-cs"/>
              </a:rPr>
              <a:t>The model of discourse analysis that has had the greatest influence is </a:t>
            </a:r>
            <a:r>
              <a:rPr lang="en-US" sz="1600" b="1" kern="1200" dirty="0" err="1">
                <a:solidFill>
                  <a:prstClr val="black"/>
                </a:solidFill>
                <a:latin typeface="Arial Black" pitchFamily="34" charset="0"/>
                <a:ea typeface="+mn-ea"/>
                <a:cs typeface="+mj-cs"/>
              </a:rPr>
              <a:t>Halliday's</a:t>
            </a:r>
            <a:r>
              <a:rPr lang="en-US" sz="1600" b="1" kern="1200" dirty="0">
                <a:solidFill>
                  <a:prstClr val="black"/>
                </a:solidFill>
                <a:latin typeface="Arial Black" pitchFamily="34" charset="0"/>
                <a:ea typeface="+mn-ea"/>
                <a:cs typeface="+mj-cs"/>
              </a:rPr>
              <a:t> systemic functional model. </a:t>
            </a:r>
          </a:p>
        </p:txBody>
      </p:sp>
    </p:spTree>
    <p:extLst>
      <p:ext uri="{BB962C8B-B14F-4D97-AF65-F5344CB8AC3E}">
        <p14:creationId xmlns:p14="http://schemas.microsoft.com/office/powerpoint/2010/main" val="1441941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3"/>
            <a:ext cx="8229600" cy="563563"/>
          </a:xfrm>
        </p:spPr>
        <p:txBody>
          <a:bodyPr>
            <a:normAutofit fontScale="90000"/>
          </a:bodyPr>
          <a:lstStyle/>
          <a:p>
            <a:pPr marL="457200" lvl="0" indent="-457200">
              <a:spcBef>
                <a:spcPct val="20000"/>
              </a:spcBef>
            </a:pPr>
            <a:br>
              <a:rPr lang="en-US" sz="1600" b="1" dirty="0">
                <a:solidFill>
                  <a:srgbClr val="0070C0"/>
                </a:solidFill>
                <a:latin typeface="Arial Black" pitchFamily="34" charset="0"/>
                <a:ea typeface="+mn-ea"/>
                <a:cs typeface="+mn-cs"/>
              </a:rPr>
            </a:br>
            <a:br>
              <a:rPr lang="en-US" sz="1600" b="1" dirty="0">
                <a:solidFill>
                  <a:srgbClr val="0070C0"/>
                </a:solidFill>
                <a:latin typeface="Arial Black" pitchFamily="34" charset="0"/>
                <a:ea typeface="+mn-ea"/>
                <a:cs typeface="+mn-cs"/>
              </a:rPr>
            </a:br>
            <a:r>
              <a:rPr lang="en-US" sz="2000" b="1" dirty="0">
                <a:solidFill>
                  <a:srgbClr val="0070C0"/>
                </a:solidFill>
                <a:latin typeface="Arial Black" pitchFamily="34" charset="0"/>
                <a:ea typeface="+mn-ea"/>
                <a:cs typeface="+mn-cs"/>
              </a:rPr>
              <a:t>The Hallidayan model of language and discourse.</a:t>
            </a:r>
            <a:br>
              <a:rPr lang="en-US" sz="2000" b="1" dirty="0">
                <a:solidFill>
                  <a:srgbClr val="0070C0"/>
                </a:solidFill>
                <a:latin typeface="Arial Black" pitchFamily="34" charset="0"/>
                <a:ea typeface="+mn-ea"/>
                <a:cs typeface="+mn-cs"/>
              </a:rPr>
            </a:br>
            <a:endParaRPr lang="en-US" sz="2000" dirty="0"/>
          </a:p>
        </p:txBody>
      </p:sp>
      <p:sp>
        <p:nvSpPr>
          <p:cNvPr id="3" name="Content Placeholder 2"/>
          <p:cNvSpPr>
            <a:spLocks noGrp="1"/>
          </p:cNvSpPr>
          <p:nvPr>
            <p:ph idx="1"/>
          </p:nvPr>
        </p:nvSpPr>
        <p:spPr>
          <a:xfrm>
            <a:off x="457200" y="990600"/>
            <a:ext cx="8229600" cy="5410200"/>
          </a:xfrm>
        </p:spPr>
        <p:txBody>
          <a:bodyPr/>
          <a:lstStyle/>
          <a:p>
            <a:pPr marL="0" indent="0" algn="ctr">
              <a:buNone/>
            </a:pPr>
            <a:endParaRPr lang="en-US" sz="1600" b="1" dirty="0">
              <a:solidFill>
                <a:prstClr val="black"/>
              </a:solidFill>
            </a:endParaRPr>
          </a:p>
          <a:p>
            <a:pPr marL="0" indent="0">
              <a:buNone/>
            </a:pPr>
            <a:r>
              <a:rPr lang="en-US" sz="1600" b="1" dirty="0">
                <a:solidFill>
                  <a:prstClr val="black"/>
                </a:solidFill>
              </a:rPr>
              <a:t>Figure (1)</a:t>
            </a:r>
            <a:r>
              <a:rPr lang="en-US" sz="1600" dirty="0"/>
              <a:t> </a:t>
            </a:r>
            <a:r>
              <a:rPr lang="en-US" sz="1600" b="1" dirty="0">
                <a:solidFill>
                  <a:prstClr val="black"/>
                </a:solidFill>
              </a:rPr>
              <a:t>Relation of genre and register to language </a:t>
            </a:r>
          </a:p>
          <a:p>
            <a:pPr marL="0" indent="0" algn="ctr">
              <a:buNone/>
            </a:pPr>
            <a:endParaRPr lang="en-US" sz="1600" b="1" dirty="0">
              <a:solidFill>
                <a:prstClr val="black"/>
              </a:solidFill>
            </a:endParaRPr>
          </a:p>
          <a:p>
            <a:pPr marL="0" lvl="0" indent="0" algn="ctr">
              <a:buNone/>
            </a:pPr>
            <a:r>
              <a:rPr lang="en-US" sz="1400" b="1" dirty="0">
                <a:solidFill>
                  <a:prstClr val="black"/>
                </a:solidFill>
              </a:rPr>
              <a:t>                                                                                    Sociocultural environment </a:t>
            </a:r>
          </a:p>
          <a:p>
            <a:pPr marL="0" lvl="0" indent="0">
              <a:buNone/>
            </a:pPr>
            <a:r>
              <a:rPr lang="en-US" sz="1400" b="1" dirty="0">
                <a:solidFill>
                  <a:prstClr val="black"/>
                </a:solidFill>
              </a:rPr>
              <a:t>        Genre                register        language  </a:t>
            </a:r>
          </a:p>
          <a:p>
            <a:pPr marL="0" lvl="0" indent="0" algn="ctr">
              <a:buNone/>
            </a:pPr>
            <a:r>
              <a:rPr lang="en-US" sz="1400" b="1" dirty="0">
                <a:solidFill>
                  <a:prstClr val="black"/>
                </a:solidFill>
              </a:rPr>
              <a:t>                                                                                           Genre</a:t>
            </a:r>
          </a:p>
          <a:p>
            <a:pPr marL="0" lvl="0" indent="0" algn="ctr">
              <a:buNone/>
            </a:pPr>
            <a:endParaRPr lang="en-US" sz="1400" b="1" dirty="0">
              <a:solidFill>
                <a:prstClr val="black"/>
              </a:solidFill>
            </a:endParaRPr>
          </a:p>
          <a:p>
            <a:pPr marL="0" lvl="0" indent="0" algn="ctr">
              <a:buNone/>
            </a:pPr>
            <a:r>
              <a:rPr lang="en-US" sz="1400" b="1" dirty="0">
                <a:solidFill>
                  <a:prstClr val="black"/>
                </a:solidFill>
              </a:rPr>
              <a:t>                                                                                            Register</a:t>
            </a:r>
          </a:p>
          <a:p>
            <a:pPr marL="0" lvl="0" indent="0" algn="ctr">
              <a:buNone/>
            </a:pPr>
            <a:r>
              <a:rPr lang="en-US" sz="1400" b="1" dirty="0">
                <a:solidFill>
                  <a:prstClr val="black"/>
                </a:solidFill>
              </a:rPr>
              <a:t>              mode                                                                      (field, tenor, mode)</a:t>
            </a:r>
          </a:p>
          <a:p>
            <a:pPr marL="0" lvl="0" indent="0" algn="ctr">
              <a:buNone/>
            </a:pPr>
            <a:endParaRPr lang="en-US" sz="1400" b="1" dirty="0">
              <a:solidFill>
                <a:prstClr val="black"/>
              </a:solidFill>
            </a:endParaRPr>
          </a:p>
          <a:p>
            <a:pPr marL="0" lvl="0" indent="0" algn="ctr">
              <a:buNone/>
            </a:pPr>
            <a:r>
              <a:rPr lang="en-US" sz="1400" b="1" dirty="0">
                <a:solidFill>
                  <a:prstClr val="black"/>
                </a:solidFill>
              </a:rPr>
              <a:t>               </a:t>
            </a:r>
            <a:r>
              <a:rPr lang="ar-SA" sz="1400" b="1" dirty="0">
                <a:solidFill>
                  <a:prstClr val="black"/>
                </a:solidFill>
              </a:rPr>
              <a:t>      </a:t>
            </a:r>
            <a:r>
              <a:rPr lang="en-US" sz="1400" b="1" dirty="0">
                <a:solidFill>
                  <a:prstClr val="black"/>
                </a:solidFill>
              </a:rPr>
              <a:t>  textual                                                              Discourse semantics</a:t>
            </a:r>
            <a:endParaRPr lang="ar-SA" sz="1400" b="1" dirty="0">
              <a:solidFill>
                <a:prstClr val="black"/>
              </a:solidFill>
            </a:endParaRPr>
          </a:p>
          <a:p>
            <a:pPr marL="0" lvl="0" indent="0">
              <a:buNone/>
            </a:pPr>
            <a:r>
              <a:rPr lang="en-US" sz="1400" b="1" dirty="0">
                <a:solidFill>
                  <a:prstClr val="black"/>
                </a:solidFill>
              </a:rPr>
              <a:t> Genre      field                                                                                          (ideational, interpersonal, textual)         </a:t>
            </a:r>
          </a:p>
          <a:p>
            <a:pPr marL="0" lvl="0" indent="0" algn="ctr">
              <a:buNone/>
            </a:pPr>
            <a:endParaRPr lang="en-US" sz="1400" b="1" dirty="0">
              <a:solidFill>
                <a:prstClr val="black"/>
              </a:solidFill>
            </a:endParaRPr>
          </a:p>
          <a:p>
            <a:pPr marL="0" lvl="0" indent="0" algn="ctr">
              <a:buNone/>
            </a:pPr>
            <a:r>
              <a:rPr lang="en-US" sz="1400" b="1" dirty="0">
                <a:solidFill>
                  <a:prstClr val="black"/>
                </a:solidFill>
              </a:rPr>
              <a:t>                   </a:t>
            </a:r>
            <a:r>
              <a:rPr lang="ar-SA" sz="1400" b="1" dirty="0">
                <a:solidFill>
                  <a:prstClr val="black"/>
                </a:solidFill>
              </a:rPr>
              <a:t>          </a:t>
            </a:r>
            <a:r>
              <a:rPr lang="en-US" sz="1400" b="1" dirty="0">
                <a:solidFill>
                  <a:prstClr val="black"/>
                </a:solidFill>
              </a:rPr>
              <a:t>   ideational  </a:t>
            </a:r>
            <a:r>
              <a:rPr lang="ar-SA" sz="1400" b="1" dirty="0">
                <a:solidFill>
                  <a:prstClr val="black"/>
                </a:solidFill>
              </a:rPr>
              <a:t>                    </a:t>
            </a:r>
            <a:r>
              <a:rPr lang="en-US" sz="1400" b="1" dirty="0">
                <a:solidFill>
                  <a:prstClr val="black"/>
                </a:solidFill>
              </a:rPr>
              <a:t>                                    </a:t>
            </a:r>
            <a:r>
              <a:rPr lang="ar-SA" sz="1400" b="1" dirty="0">
                <a:solidFill>
                  <a:prstClr val="black"/>
                </a:solidFill>
              </a:rPr>
              <a:t>    </a:t>
            </a:r>
            <a:r>
              <a:rPr lang="en-US" sz="1400" b="1" dirty="0">
                <a:solidFill>
                  <a:prstClr val="black"/>
                </a:solidFill>
              </a:rPr>
              <a:t>   </a:t>
            </a:r>
            <a:r>
              <a:rPr lang="en-US" sz="1400" b="1" dirty="0" err="1">
                <a:solidFill>
                  <a:prstClr val="black"/>
                </a:solidFill>
              </a:rPr>
              <a:t>Lexicogrammar</a:t>
            </a:r>
            <a:r>
              <a:rPr lang="ar-SA" sz="1400" b="1" dirty="0">
                <a:solidFill>
                  <a:prstClr val="black"/>
                </a:solidFill>
              </a:rPr>
              <a:t>                              </a:t>
            </a:r>
            <a:endParaRPr lang="en-US" sz="1400" b="1" dirty="0">
              <a:solidFill>
                <a:prstClr val="black"/>
              </a:solidFill>
            </a:endParaRPr>
          </a:p>
          <a:p>
            <a:pPr marL="0" lvl="0" indent="0" algn="ctr">
              <a:buNone/>
            </a:pPr>
            <a:r>
              <a:rPr lang="en-US" sz="1400" b="1" dirty="0">
                <a:solidFill>
                  <a:prstClr val="black"/>
                </a:solidFill>
              </a:rPr>
              <a:t>                                                                                           (transitivity, modality, theme-</a:t>
            </a:r>
            <a:r>
              <a:rPr lang="en-US" sz="1400" b="1" dirty="0" err="1">
                <a:solidFill>
                  <a:prstClr val="black"/>
                </a:solidFill>
              </a:rPr>
              <a:t>rheme</a:t>
            </a:r>
            <a:r>
              <a:rPr lang="en-US" sz="1400" b="1" dirty="0">
                <a:solidFill>
                  <a:prstClr val="black"/>
                </a:solidFill>
              </a:rPr>
              <a:t>/cohesion)</a:t>
            </a:r>
            <a:r>
              <a:rPr lang="en-US" sz="1600" b="1" dirty="0">
                <a:solidFill>
                  <a:prstClr val="black"/>
                </a:solidFill>
              </a:rPr>
              <a:t> </a:t>
            </a:r>
            <a:endParaRPr lang="ar-SA" sz="1600" b="1" dirty="0">
              <a:solidFill>
                <a:prstClr val="black"/>
              </a:solidFill>
            </a:endParaRPr>
          </a:p>
          <a:p>
            <a:pPr marL="0" lvl="0" indent="0" algn="ctr">
              <a:buNone/>
            </a:pPr>
            <a:r>
              <a:rPr lang="en-US" sz="1600" b="1" dirty="0">
                <a:solidFill>
                  <a:prstClr val="black"/>
                </a:solidFill>
              </a:rPr>
              <a:t>Tenor         Interpersonal                                                                                            </a:t>
            </a:r>
            <a:r>
              <a:rPr lang="ar-SA" sz="1600" b="1" dirty="0">
                <a:solidFill>
                  <a:prstClr val="black"/>
                </a:solidFill>
              </a:rPr>
              <a:t> </a:t>
            </a:r>
            <a:endParaRPr lang="en-US" sz="1600" b="1" dirty="0">
              <a:solidFill>
                <a:prstClr val="black"/>
              </a:solidFill>
            </a:endParaRPr>
          </a:p>
        </p:txBody>
      </p:sp>
      <p:sp>
        <p:nvSpPr>
          <p:cNvPr id="4" name="Rounded Rectangle 3"/>
          <p:cNvSpPr/>
          <p:nvPr/>
        </p:nvSpPr>
        <p:spPr>
          <a:xfrm>
            <a:off x="4562480" y="1828800"/>
            <a:ext cx="3667125" cy="3581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cxnSp>
        <p:nvCxnSpPr>
          <p:cNvPr id="6" name="Straight Arrow Connector 5"/>
          <p:cNvCxnSpPr/>
          <p:nvPr/>
        </p:nvCxnSpPr>
        <p:spPr>
          <a:xfrm>
            <a:off x="6396037" y="20955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376987" y="2600325"/>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396037" y="3352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396037" y="4114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752600" y="3543302"/>
            <a:ext cx="2057400" cy="2095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066800" y="3124200"/>
            <a:ext cx="2743200" cy="2590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81000" y="2790833"/>
            <a:ext cx="3429000" cy="31527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1752600" y="3276600"/>
            <a:ext cx="2057400" cy="1447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1219200" y="4724400"/>
            <a:ext cx="25908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3048000" y="2476502"/>
            <a:ext cx="0" cy="1257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2286000" y="2581282"/>
            <a:ext cx="0" cy="6762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1076325" y="2581283"/>
            <a:ext cx="0" cy="6762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304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50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par>
                                <p:cTn id="8" presetID="6" presetClass="entr" presetSubtype="16" fill="hold" nodeType="withEffect">
                                  <p:stCondLst>
                                    <p:cond delay="50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ircle(in)">
                                      <p:cBhvr>
                                        <p:cTn id="10" dur="2000"/>
                                        <p:tgtEl>
                                          <p:spTgt spid="3">
                                            <p:txEl>
                                              <p:pRg st="4" end="4"/>
                                            </p:txEl>
                                          </p:spTgt>
                                        </p:tgtEl>
                                      </p:cBhvr>
                                    </p:animEffect>
                                  </p:childTnLst>
                                </p:cTn>
                              </p:par>
                              <p:par>
                                <p:cTn id="11" presetID="6" presetClass="entr" presetSubtype="16" fill="hold" nodeType="withEffect">
                                  <p:stCondLst>
                                    <p:cond delay="50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ircle(in)">
                                      <p:cBhvr>
                                        <p:cTn id="13" dur="2000"/>
                                        <p:tgtEl>
                                          <p:spTgt spid="3">
                                            <p:txEl>
                                              <p:pRg st="5" end="5"/>
                                            </p:txEl>
                                          </p:spTgt>
                                        </p:tgtEl>
                                      </p:cBhvr>
                                    </p:animEffect>
                                  </p:childTnLst>
                                </p:cTn>
                              </p:par>
                              <p:par>
                                <p:cTn id="14" presetID="6" presetClass="entr" presetSubtype="16" fill="hold" nodeType="withEffect">
                                  <p:stCondLst>
                                    <p:cond delay="50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circle(in)">
                                      <p:cBhvr>
                                        <p:cTn id="16" dur="2000"/>
                                        <p:tgtEl>
                                          <p:spTgt spid="3">
                                            <p:txEl>
                                              <p:pRg st="7" end="7"/>
                                            </p:txEl>
                                          </p:spTgt>
                                        </p:tgtEl>
                                      </p:cBhvr>
                                    </p:animEffect>
                                  </p:childTnLst>
                                </p:cTn>
                              </p:par>
                              <p:par>
                                <p:cTn id="17" presetID="6" presetClass="entr" presetSubtype="16" fill="hold" nodeType="withEffect">
                                  <p:stCondLst>
                                    <p:cond delay="50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circle(in)">
                                      <p:cBhvr>
                                        <p:cTn id="19" dur="2000"/>
                                        <p:tgtEl>
                                          <p:spTgt spid="3">
                                            <p:txEl>
                                              <p:pRg st="8" end="8"/>
                                            </p:txEl>
                                          </p:spTgt>
                                        </p:tgtEl>
                                      </p:cBhvr>
                                    </p:animEffect>
                                  </p:childTnLst>
                                </p:cTn>
                              </p:par>
                              <p:par>
                                <p:cTn id="20" presetID="6" presetClass="entr" presetSubtype="16" fill="hold" nodeType="withEffect">
                                  <p:stCondLst>
                                    <p:cond delay="50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circle(in)">
                                      <p:cBhvr>
                                        <p:cTn id="22" dur="2000"/>
                                        <p:tgtEl>
                                          <p:spTgt spid="3">
                                            <p:txEl>
                                              <p:pRg st="10" end="10"/>
                                            </p:txEl>
                                          </p:spTgt>
                                        </p:tgtEl>
                                      </p:cBhvr>
                                    </p:animEffect>
                                  </p:childTnLst>
                                </p:cTn>
                              </p:par>
                              <p:par>
                                <p:cTn id="23" presetID="6" presetClass="entr" presetSubtype="16" fill="hold" nodeType="withEffect">
                                  <p:stCondLst>
                                    <p:cond delay="500"/>
                                  </p:stCondLst>
                                  <p:childTnLst>
                                    <p:set>
                                      <p:cBhvr>
                                        <p:cTn id="24" dur="1" fill="hold">
                                          <p:stCondLst>
                                            <p:cond delay="0"/>
                                          </p:stCondLst>
                                        </p:cTn>
                                        <p:tgtEl>
                                          <p:spTgt spid="3">
                                            <p:txEl>
                                              <p:pRg st="11" end="11"/>
                                            </p:txEl>
                                          </p:spTgt>
                                        </p:tgtEl>
                                        <p:attrNameLst>
                                          <p:attrName>style.visibility</p:attrName>
                                        </p:attrNameLst>
                                      </p:cBhvr>
                                      <p:to>
                                        <p:strVal val="visible"/>
                                      </p:to>
                                    </p:set>
                                    <p:animEffect transition="in" filter="circle(in)">
                                      <p:cBhvr>
                                        <p:cTn id="25" dur="2000"/>
                                        <p:tgtEl>
                                          <p:spTgt spid="3">
                                            <p:txEl>
                                              <p:pRg st="11" end="11"/>
                                            </p:txEl>
                                          </p:spTgt>
                                        </p:tgtEl>
                                      </p:cBhvr>
                                    </p:animEffect>
                                  </p:childTnLst>
                                </p:cTn>
                              </p:par>
                              <p:par>
                                <p:cTn id="26" presetID="6" presetClass="entr" presetSubtype="16" fill="hold" nodeType="withEffect">
                                  <p:stCondLst>
                                    <p:cond delay="500"/>
                                  </p:stCondLst>
                                  <p:childTnLst>
                                    <p:set>
                                      <p:cBhvr>
                                        <p:cTn id="27" dur="1" fill="hold">
                                          <p:stCondLst>
                                            <p:cond delay="0"/>
                                          </p:stCondLst>
                                        </p:cTn>
                                        <p:tgtEl>
                                          <p:spTgt spid="3">
                                            <p:txEl>
                                              <p:pRg st="13" end="13"/>
                                            </p:txEl>
                                          </p:spTgt>
                                        </p:tgtEl>
                                        <p:attrNameLst>
                                          <p:attrName>style.visibility</p:attrName>
                                        </p:attrNameLst>
                                      </p:cBhvr>
                                      <p:to>
                                        <p:strVal val="visible"/>
                                      </p:to>
                                    </p:set>
                                    <p:animEffect transition="in" filter="circle(in)">
                                      <p:cBhvr>
                                        <p:cTn id="28" dur="2000"/>
                                        <p:tgtEl>
                                          <p:spTgt spid="3">
                                            <p:txEl>
                                              <p:pRg st="13" end="13"/>
                                            </p:txEl>
                                          </p:spTgt>
                                        </p:tgtEl>
                                      </p:cBhvr>
                                    </p:animEffect>
                                  </p:childTnLst>
                                </p:cTn>
                              </p:par>
                              <p:par>
                                <p:cTn id="29" presetID="6" presetClass="entr" presetSubtype="16" fill="hold" nodeType="withEffect">
                                  <p:stCondLst>
                                    <p:cond delay="500"/>
                                  </p:stCondLst>
                                  <p:childTnLst>
                                    <p:set>
                                      <p:cBhvr>
                                        <p:cTn id="30" dur="1" fill="hold">
                                          <p:stCondLst>
                                            <p:cond delay="0"/>
                                          </p:stCondLst>
                                        </p:cTn>
                                        <p:tgtEl>
                                          <p:spTgt spid="3">
                                            <p:txEl>
                                              <p:pRg st="14" end="14"/>
                                            </p:txEl>
                                          </p:spTgt>
                                        </p:tgtEl>
                                        <p:attrNameLst>
                                          <p:attrName>style.visibility</p:attrName>
                                        </p:attrNameLst>
                                      </p:cBhvr>
                                      <p:to>
                                        <p:strVal val="visible"/>
                                      </p:to>
                                    </p:set>
                                    <p:animEffect transition="in" filter="circle(in)">
                                      <p:cBhvr>
                                        <p:cTn id="31" dur="2000"/>
                                        <p:tgtEl>
                                          <p:spTgt spid="3">
                                            <p:txEl>
                                              <p:pRg st="14" end="14"/>
                                            </p:txEl>
                                          </p:spTgt>
                                        </p:tgtEl>
                                      </p:cBhvr>
                                    </p:animEffect>
                                  </p:childTnLst>
                                </p:cTn>
                              </p:par>
                              <p:par>
                                <p:cTn id="32" presetID="6" presetClass="entr" presetSubtype="16" fill="hold" nodeType="withEffect">
                                  <p:stCondLst>
                                    <p:cond delay="500"/>
                                  </p:stCondLst>
                                  <p:childTnLst>
                                    <p:set>
                                      <p:cBhvr>
                                        <p:cTn id="33" dur="1" fill="hold">
                                          <p:stCondLst>
                                            <p:cond delay="0"/>
                                          </p:stCondLst>
                                        </p:cTn>
                                        <p:tgtEl>
                                          <p:spTgt spid="3">
                                            <p:txEl>
                                              <p:pRg st="15" end="15"/>
                                            </p:txEl>
                                          </p:spTgt>
                                        </p:tgtEl>
                                        <p:attrNameLst>
                                          <p:attrName>style.visibility</p:attrName>
                                        </p:attrNameLst>
                                      </p:cBhvr>
                                      <p:to>
                                        <p:strVal val="visible"/>
                                      </p:to>
                                    </p:set>
                                    <p:animEffect transition="in" filter="circle(in)">
                                      <p:cBhvr>
                                        <p:cTn id="34" dur="2000"/>
                                        <p:tgtEl>
                                          <p:spTgt spid="3">
                                            <p:txEl>
                                              <p:pRg st="15" end="1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50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circle(in)">
                                      <p:cBhvr>
                                        <p:cTn id="39"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1"/>
            <a:ext cx="8610600" cy="5943600"/>
          </a:xfrm>
        </p:spPr>
        <p:txBody>
          <a:bodyPr/>
          <a:lstStyle/>
          <a:p>
            <a:r>
              <a:rPr lang="en-US" dirty="0"/>
              <a:t>Different levels of SFL</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1125" y="1081091"/>
            <a:ext cx="6381750" cy="469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0912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755577" y="548689"/>
            <a:ext cx="7704856" cy="5242519"/>
          </a:xfrm>
          <a:prstGeom prst="rect">
            <a:avLst/>
          </a:prstGeom>
        </p:spPr>
        <p:txBody>
          <a:bodyPr spcFirstLastPara="1" wrap="square" lIns="91425" tIns="91425" rIns="91425" bIns="91425" anchor="ctr" anchorCtr="0">
            <a:noAutofit/>
          </a:bodyPr>
          <a:lstStyle/>
          <a:p>
            <a:pPr lvl="0">
              <a:lnSpc>
                <a:spcPct val="150000"/>
              </a:lnSpc>
              <a:spcBef>
                <a:spcPct val="20000"/>
              </a:spcBef>
            </a:pPr>
            <a:r>
              <a:rPr lang="en-US" sz="1600" b="1" kern="1200" dirty="0">
                <a:solidFill>
                  <a:prstClr val="black"/>
                </a:solidFill>
                <a:latin typeface="Times New Roman" pitchFamily="18" charset="0"/>
                <a:ea typeface="+mn-ea"/>
                <a:cs typeface="Times New Roman" pitchFamily="18" charset="0"/>
              </a:rPr>
              <a:t>In </a:t>
            </a:r>
            <a:r>
              <a:rPr lang="en-US" sz="1600" b="1" kern="1200" dirty="0" err="1">
                <a:solidFill>
                  <a:prstClr val="black"/>
                </a:solidFill>
                <a:latin typeface="Times New Roman" pitchFamily="18" charset="0"/>
                <a:ea typeface="+mn-ea"/>
                <a:cs typeface="Times New Roman" pitchFamily="18" charset="0"/>
              </a:rPr>
              <a:t>Halliday’s</a:t>
            </a:r>
            <a:r>
              <a:rPr lang="en-US" sz="1600" b="1" kern="1200" dirty="0">
                <a:solidFill>
                  <a:prstClr val="black"/>
                </a:solidFill>
                <a:latin typeface="Times New Roman" pitchFamily="18" charset="0"/>
                <a:ea typeface="+mn-ea"/>
                <a:cs typeface="Times New Roman" pitchFamily="18" charset="0"/>
              </a:rPr>
              <a:t> model, there is a strong interrelation between the surface-level realizations of the linguistic functions and the sociocultural framework .This can be seen in the above figure. </a:t>
            </a:r>
            <a:br>
              <a:rPr lang="en-US" sz="1600" b="1" kern="1200" dirty="0">
                <a:solidFill>
                  <a:prstClr val="black"/>
                </a:solidFill>
                <a:latin typeface="Times New Roman" pitchFamily="18" charset="0"/>
                <a:ea typeface="+mn-ea"/>
                <a:cs typeface="Times New Roman" pitchFamily="18" charset="0"/>
              </a:rPr>
            </a:br>
            <a:r>
              <a:rPr lang="en-US" sz="1600" b="1" kern="1200" dirty="0">
                <a:solidFill>
                  <a:prstClr val="black"/>
                </a:solidFill>
                <a:latin typeface="Times New Roman" pitchFamily="18" charset="0"/>
                <a:ea typeface="+mn-ea"/>
                <a:cs typeface="Times New Roman" pitchFamily="18" charset="0"/>
              </a:rPr>
              <a:t>The arrows in the figure indicate the direction of influence. Thus, the genre (the conventional text type that is associated with a specific communicative function, for example a business letter) is conditioned by the sociocultural environment and itself determines other elements in the systemic framework. The first of these is register, which comprises three variable elements:</a:t>
            </a:r>
            <a:br>
              <a:rPr lang="en-US" sz="1600" b="1" kern="1200" dirty="0">
                <a:solidFill>
                  <a:prstClr val="black"/>
                </a:solidFill>
                <a:latin typeface="Times New Roman" pitchFamily="18" charset="0"/>
                <a:ea typeface="+mn-ea"/>
                <a:cs typeface="Times New Roman" pitchFamily="18" charset="0"/>
              </a:rPr>
            </a:br>
            <a:r>
              <a:rPr lang="en-US" sz="1600" b="1" kern="1200" dirty="0">
                <a:solidFill>
                  <a:prstClr val="black"/>
                </a:solidFill>
                <a:latin typeface="Times New Roman" pitchFamily="18" charset="0"/>
                <a:ea typeface="+mn-ea"/>
                <a:cs typeface="Times New Roman" pitchFamily="18" charset="0"/>
              </a:rPr>
              <a:t>(1) </a:t>
            </a:r>
            <a:r>
              <a:rPr lang="en-US" sz="1600" b="1" kern="1200" dirty="0">
                <a:solidFill>
                  <a:srgbClr val="C00000"/>
                </a:solidFill>
                <a:latin typeface="Times New Roman" pitchFamily="18" charset="0"/>
                <a:ea typeface="+mn-ea"/>
                <a:cs typeface="Times New Roman" pitchFamily="18" charset="0"/>
              </a:rPr>
              <a:t>field</a:t>
            </a:r>
            <a:r>
              <a:rPr lang="en-US" sz="1600" b="1" kern="1200" dirty="0">
                <a:solidFill>
                  <a:prstClr val="black"/>
                </a:solidFill>
                <a:latin typeface="Times New Roman" pitchFamily="18" charset="0"/>
                <a:ea typeface="+mn-ea"/>
                <a:cs typeface="Times New Roman" pitchFamily="18" charset="0"/>
              </a:rPr>
              <a:t>: what is being written about, e.g. a delivery of goods;</a:t>
            </a:r>
            <a:br>
              <a:rPr lang="en-US" sz="1600" b="1" kern="1200" dirty="0">
                <a:solidFill>
                  <a:prstClr val="black"/>
                </a:solidFill>
                <a:latin typeface="Times New Roman" pitchFamily="18" charset="0"/>
                <a:ea typeface="+mn-ea"/>
                <a:cs typeface="Times New Roman" pitchFamily="18" charset="0"/>
              </a:rPr>
            </a:br>
            <a:r>
              <a:rPr lang="en-US" sz="1600" b="1" kern="1200" dirty="0">
                <a:solidFill>
                  <a:prstClr val="black"/>
                </a:solidFill>
                <a:latin typeface="Times New Roman" pitchFamily="18" charset="0"/>
                <a:ea typeface="+mn-ea"/>
                <a:cs typeface="Times New Roman" pitchFamily="18" charset="0"/>
              </a:rPr>
              <a:t>(2) </a:t>
            </a:r>
            <a:r>
              <a:rPr lang="en-US" sz="1600" b="1" kern="1200" dirty="0">
                <a:solidFill>
                  <a:srgbClr val="C00000"/>
                </a:solidFill>
                <a:latin typeface="Times New Roman" pitchFamily="18" charset="0"/>
                <a:ea typeface="+mn-ea"/>
                <a:cs typeface="Times New Roman" pitchFamily="18" charset="0"/>
              </a:rPr>
              <a:t>tenor</a:t>
            </a:r>
            <a:r>
              <a:rPr lang="en-US" sz="1600" b="1" kern="1200" dirty="0">
                <a:solidFill>
                  <a:prstClr val="black"/>
                </a:solidFill>
                <a:latin typeface="Times New Roman" pitchFamily="18" charset="0"/>
                <a:ea typeface="+mn-ea"/>
                <a:cs typeface="Times New Roman" pitchFamily="18" charset="0"/>
              </a:rPr>
              <a:t>: who is communicating and to whom, e.g. a sales representative to a customer;</a:t>
            </a:r>
            <a:br>
              <a:rPr lang="en-US" sz="1600" b="1" kern="1200" dirty="0">
                <a:solidFill>
                  <a:prstClr val="black"/>
                </a:solidFill>
                <a:latin typeface="Times New Roman" pitchFamily="18" charset="0"/>
                <a:ea typeface="+mn-ea"/>
                <a:cs typeface="Times New Roman" pitchFamily="18" charset="0"/>
              </a:rPr>
            </a:br>
            <a:r>
              <a:rPr lang="en-US" sz="1600" b="1" kern="1200" dirty="0">
                <a:solidFill>
                  <a:prstClr val="black"/>
                </a:solidFill>
                <a:latin typeface="Times New Roman" pitchFamily="18" charset="0"/>
                <a:ea typeface="+mn-ea"/>
                <a:cs typeface="Times New Roman" pitchFamily="18" charset="0"/>
              </a:rPr>
              <a:t>(3) </a:t>
            </a:r>
            <a:r>
              <a:rPr lang="en-US" sz="1600" b="1" kern="1200" dirty="0">
                <a:solidFill>
                  <a:srgbClr val="C00000"/>
                </a:solidFill>
                <a:latin typeface="Times New Roman" pitchFamily="18" charset="0"/>
                <a:ea typeface="+mn-ea"/>
                <a:cs typeface="Times New Roman" pitchFamily="18" charset="0"/>
              </a:rPr>
              <a:t>mode</a:t>
            </a:r>
            <a:r>
              <a:rPr lang="en-US" sz="1600" b="1" kern="1200" dirty="0">
                <a:solidFill>
                  <a:prstClr val="black"/>
                </a:solidFill>
                <a:latin typeface="Times New Roman" pitchFamily="18" charset="0"/>
                <a:ea typeface="+mn-ea"/>
                <a:cs typeface="Times New Roman" pitchFamily="18" charset="0"/>
              </a:rPr>
              <a:t>: the form of communication, e.g. written.</a:t>
            </a:r>
            <a:br>
              <a:rPr lang="en-US" sz="1600" b="1" kern="1200" dirty="0">
                <a:solidFill>
                  <a:prstClr val="black"/>
                </a:solidFill>
                <a:latin typeface="Times New Roman" pitchFamily="18" charset="0"/>
                <a:ea typeface="+mn-ea"/>
                <a:cs typeface="Times New Roman" pitchFamily="18" charset="0"/>
              </a:rPr>
            </a:br>
            <a:endParaRPr sz="1600" dirty="0">
              <a:solidFill>
                <a:schemeClr val="tx1"/>
              </a:solidFill>
            </a:endParaRPr>
          </a:p>
        </p:txBody>
      </p:sp>
    </p:spTree>
    <p:extLst>
      <p:ext uri="{BB962C8B-B14F-4D97-AF65-F5344CB8AC3E}">
        <p14:creationId xmlns:p14="http://schemas.microsoft.com/office/powerpoint/2010/main" val="53062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500" y="1061567"/>
            <a:ext cx="7020900" cy="614833"/>
          </a:xfrm>
        </p:spPr>
        <p:txBody>
          <a:bodyPr/>
          <a:lstStyle/>
          <a:p>
            <a:r>
              <a:rPr kumimoji="1" lang="en-GB" altLang="ko-KR" sz="1800" dirty="0">
                <a:solidFill>
                  <a:srgbClr val="C00000"/>
                </a:solidFill>
                <a:effectLst>
                  <a:outerShdw blurRad="38100" dist="38100" dir="2700000" algn="tl">
                    <a:srgbClr val="000000">
                      <a:alpha val="43137"/>
                    </a:srgbClr>
                  </a:outerShdw>
                </a:effectLst>
                <a:latin typeface="Arial Black" pitchFamily="34" charset="0"/>
                <a:cs typeface="+mj-cs"/>
              </a:rPr>
              <a:t>Theme/</a:t>
            </a:r>
            <a:r>
              <a:rPr kumimoji="1" lang="en-GB" altLang="ko-KR" sz="1800" dirty="0" err="1">
                <a:solidFill>
                  <a:srgbClr val="C00000"/>
                </a:solidFill>
                <a:effectLst>
                  <a:outerShdw blurRad="38100" dist="38100" dir="2700000" algn="tl">
                    <a:srgbClr val="000000">
                      <a:alpha val="43137"/>
                    </a:srgbClr>
                  </a:outerShdw>
                </a:effectLst>
                <a:latin typeface="Arial Black" pitchFamily="34" charset="0"/>
                <a:cs typeface="+mj-cs"/>
              </a:rPr>
              <a:t>rheme</a:t>
            </a:r>
            <a:r>
              <a:rPr kumimoji="1" lang="en-GB" altLang="ko-KR" sz="1800" dirty="0">
                <a:solidFill>
                  <a:srgbClr val="C00000"/>
                </a:solidFill>
                <a:effectLst>
                  <a:outerShdw blurRad="38100" dist="38100" dir="2700000" algn="tl">
                    <a:srgbClr val="000000">
                      <a:alpha val="43137"/>
                    </a:srgbClr>
                  </a:outerShdw>
                </a:effectLst>
                <a:latin typeface="Arial Black" pitchFamily="34" charset="0"/>
                <a:cs typeface="+mj-cs"/>
              </a:rPr>
              <a:t> and functional sentence perspective</a:t>
            </a:r>
            <a:endParaRPr lang="en-US" sz="1800" dirty="0">
              <a:solidFill>
                <a:srgbClr val="C00000"/>
              </a:solidFill>
              <a:latin typeface="Arial Black" pitchFamily="34" charset="0"/>
            </a:endParaRPr>
          </a:p>
        </p:txBody>
      </p:sp>
      <p:sp>
        <p:nvSpPr>
          <p:cNvPr id="3" name="Text Placeholder 2"/>
          <p:cNvSpPr>
            <a:spLocks noGrp="1"/>
          </p:cNvSpPr>
          <p:nvPr>
            <p:ph type="body" idx="1"/>
          </p:nvPr>
        </p:nvSpPr>
        <p:spPr>
          <a:xfrm>
            <a:off x="838200" y="1524000"/>
            <a:ext cx="7498278" cy="4001768"/>
          </a:xfrm>
        </p:spPr>
        <p:txBody>
          <a:bodyPr/>
          <a:lstStyle/>
          <a:p>
            <a:pPr marL="0" lvl="0" indent="0" algn="just" fontAlgn="base" latinLnBrk="1">
              <a:lnSpc>
                <a:spcPct val="150000"/>
              </a:lnSpc>
              <a:spcBef>
                <a:spcPct val="0"/>
              </a:spcBef>
              <a:spcAft>
                <a:spcPct val="0"/>
              </a:spcAft>
              <a:buClrTx/>
              <a:buSzTx/>
              <a:buNone/>
              <a:defRPr/>
            </a:pPr>
            <a:r>
              <a:rPr kumimoji="1" lang="en-GB" altLang="ko-KR" sz="1600" b="1" dirty="0">
                <a:solidFill>
                  <a:srgbClr val="000000"/>
                </a:solidFill>
                <a:latin typeface="Times New Roman" pitchFamily="18" charset="0"/>
                <a:ea typeface="굴림" pitchFamily="34" charset="-127"/>
                <a:cs typeface="Times New Roman" pitchFamily="18" charset="0"/>
              </a:rPr>
              <a:t>The semantic organization of the sentence or clause into two parts, the 'theme' (what we are talking about) and the '</a:t>
            </a:r>
            <a:r>
              <a:rPr kumimoji="1" lang="en-GB" altLang="ko-KR" sz="1600" b="1" dirty="0" err="1">
                <a:solidFill>
                  <a:srgbClr val="000000"/>
                </a:solidFill>
                <a:latin typeface="Times New Roman" pitchFamily="18" charset="0"/>
                <a:ea typeface="굴림" pitchFamily="34" charset="-127"/>
                <a:cs typeface="Times New Roman" pitchFamily="18" charset="0"/>
              </a:rPr>
              <a:t>rheme</a:t>
            </a:r>
            <a:r>
              <a:rPr kumimoji="1" lang="en-GB" altLang="ko-KR" sz="1600" b="1" dirty="0">
                <a:solidFill>
                  <a:srgbClr val="000000"/>
                </a:solidFill>
                <a:latin typeface="Times New Roman" pitchFamily="18" charset="0"/>
                <a:ea typeface="굴림" pitchFamily="34" charset="-127"/>
                <a:cs typeface="Times New Roman" pitchFamily="18" charset="0"/>
              </a:rPr>
              <a:t> ' (what we say about the theme), would seem to be a matter of common sense. However, this notion of 'new' versus' old' (or 'given ' as it is also called) is rather less obvious than it appears. As Diller and </a:t>
            </a:r>
            <a:r>
              <a:rPr kumimoji="1" lang="en-GB" altLang="ko-KR" sz="1600" b="1" dirty="0" err="1">
                <a:solidFill>
                  <a:srgbClr val="000000"/>
                </a:solidFill>
                <a:latin typeface="Times New Roman" pitchFamily="18" charset="0"/>
                <a:ea typeface="굴림" pitchFamily="34" charset="-127"/>
                <a:cs typeface="Times New Roman" pitchFamily="18" charset="0"/>
              </a:rPr>
              <a:t>Kornelius</a:t>
            </a:r>
            <a:r>
              <a:rPr kumimoji="1" lang="en-GB" altLang="ko-KR" sz="1600" b="1" dirty="0">
                <a:solidFill>
                  <a:srgbClr val="000000"/>
                </a:solidFill>
                <a:latin typeface="Times New Roman" pitchFamily="18" charset="0"/>
                <a:ea typeface="굴림" pitchFamily="34" charset="-127"/>
                <a:cs typeface="Times New Roman" pitchFamily="18" charset="0"/>
              </a:rPr>
              <a:t> (1978 :50-51) point out, deciding precisely what is new information in a sentence by looking at a statement (</a:t>
            </a:r>
            <a:r>
              <a:rPr kumimoji="1" lang="en-GB" altLang="ko-KR" sz="1600" b="1" u="sng" dirty="0">
                <a:solidFill>
                  <a:srgbClr val="FF33CC"/>
                </a:solidFill>
                <a:effectLst>
                  <a:outerShdw blurRad="38100" dist="38100" dir="2700000" algn="tl">
                    <a:srgbClr val="000000">
                      <a:alpha val="43137"/>
                    </a:srgbClr>
                  </a:outerShdw>
                </a:effectLst>
                <a:latin typeface="Times New Roman" pitchFamily="18" charset="0"/>
                <a:ea typeface="굴림" pitchFamily="34" charset="-127"/>
                <a:cs typeface="Times New Roman" pitchFamily="18" charset="0"/>
              </a:rPr>
              <a:t>Cain killed Abel</a:t>
            </a:r>
            <a:r>
              <a:rPr kumimoji="1" lang="en-GB" altLang="ko-KR" sz="1600" b="1" dirty="0">
                <a:solidFill>
                  <a:srgbClr val="000000"/>
                </a:solidFill>
                <a:latin typeface="Times New Roman" pitchFamily="18" charset="0"/>
                <a:ea typeface="굴림" pitchFamily="34" charset="-127"/>
                <a:cs typeface="Times New Roman" pitchFamily="18" charset="0"/>
              </a:rPr>
              <a:t>) and asking a question (</a:t>
            </a:r>
            <a:r>
              <a:rPr kumimoji="1" lang="en-GB" altLang="ko-KR" sz="1600" b="1" dirty="0">
                <a:solidFill>
                  <a:srgbClr val="FF33CC"/>
                </a:solidFill>
                <a:latin typeface="Times New Roman" pitchFamily="18" charset="0"/>
                <a:ea typeface="굴림" pitchFamily="34" charset="-127"/>
                <a:cs typeface="Times New Roman" pitchFamily="18" charset="0"/>
              </a:rPr>
              <a:t>Who does Cain kill?) </a:t>
            </a:r>
            <a:r>
              <a:rPr kumimoji="1" lang="en-GB" altLang="ko-KR" sz="1600" b="1" dirty="0">
                <a:solidFill>
                  <a:srgbClr val="000000"/>
                </a:solidFill>
                <a:latin typeface="Times New Roman" pitchFamily="18" charset="0"/>
                <a:ea typeface="굴림" pitchFamily="34" charset="-127"/>
                <a:cs typeface="Times New Roman" pitchFamily="18" charset="0"/>
              </a:rPr>
              <a:t>falls foul of a simple fact: we could also have asked What does </a:t>
            </a:r>
            <a:r>
              <a:rPr kumimoji="1" lang="en-GB" altLang="ko-KR" sz="1600" b="1" dirty="0">
                <a:solidFill>
                  <a:srgbClr val="FF33CC"/>
                </a:solidFill>
                <a:latin typeface="Times New Roman" pitchFamily="18" charset="0"/>
                <a:ea typeface="굴림" pitchFamily="34" charset="-127"/>
                <a:cs typeface="Times New Roman" pitchFamily="18" charset="0"/>
              </a:rPr>
              <a:t>Cain do to Abel?, What does Cain do</a:t>
            </a:r>
            <a:r>
              <a:rPr kumimoji="1" lang="en-GB" altLang="ko-KR" sz="1600" b="1" dirty="0">
                <a:solidFill>
                  <a:srgbClr val="000000"/>
                </a:solidFill>
                <a:latin typeface="Times New Roman" pitchFamily="18" charset="0"/>
                <a:ea typeface="굴림" pitchFamily="34" charset="-127"/>
                <a:cs typeface="Times New Roman" pitchFamily="18" charset="0"/>
              </a:rPr>
              <a:t>?, or </a:t>
            </a:r>
            <a:r>
              <a:rPr kumimoji="1" lang="en-GB" altLang="ko-KR" sz="1600" b="1" dirty="0">
                <a:solidFill>
                  <a:srgbClr val="FF33CC"/>
                </a:solidFill>
                <a:latin typeface="Times New Roman" pitchFamily="18" charset="0"/>
                <a:ea typeface="굴림" pitchFamily="34" charset="-127"/>
                <a:cs typeface="Times New Roman" pitchFamily="18" charset="0"/>
              </a:rPr>
              <a:t>Who killed Abel?</a:t>
            </a:r>
          </a:p>
          <a:p>
            <a:pPr marL="0" lvl="0" indent="0" fontAlgn="base" latinLnBrk="1">
              <a:lnSpc>
                <a:spcPct val="150000"/>
              </a:lnSpc>
              <a:spcBef>
                <a:spcPct val="0"/>
              </a:spcBef>
              <a:spcAft>
                <a:spcPct val="0"/>
              </a:spcAft>
              <a:buClrTx/>
              <a:buSzTx/>
              <a:buNone/>
              <a:defRPr/>
            </a:pPr>
            <a:r>
              <a:rPr kumimoji="1" lang="en-GB" altLang="ko-KR" sz="1600" b="1" u="sng" dirty="0">
                <a:solidFill>
                  <a:srgbClr val="000000"/>
                </a:solidFill>
                <a:latin typeface="Times New Roman" pitchFamily="18" charset="0"/>
                <a:ea typeface="굴림" pitchFamily="34" charset="-127"/>
                <a:cs typeface="Times New Roman" pitchFamily="18" charset="0"/>
              </a:rPr>
              <a:t>Theme-</a:t>
            </a:r>
            <a:r>
              <a:rPr kumimoji="1" lang="en-GB" altLang="ko-KR" sz="1600" b="1" u="sng" dirty="0" err="1">
                <a:solidFill>
                  <a:srgbClr val="000000"/>
                </a:solidFill>
                <a:latin typeface="Times New Roman" pitchFamily="18" charset="0"/>
                <a:ea typeface="굴림" pitchFamily="34" charset="-127"/>
                <a:cs typeface="Times New Roman" pitchFamily="18" charset="0"/>
              </a:rPr>
              <a:t>Rheme</a:t>
            </a:r>
            <a:r>
              <a:rPr kumimoji="1" lang="en-GB" altLang="ko-KR" sz="1600" b="1" u="sng" dirty="0">
                <a:solidFill>
                  <a:srgbClr val="000000"/>
                </a:solidFill>
                <a:latin typeface="Times New Roman" pitchFamily="18" charset="0"/>
                <a:ea typeface="굴림" pitchFamily="34" charset="-127"/>
                <a:cs typeface="Times New Roman" pitchFamily="18" charset="0"/>
              </a:rPr>
              <a:t> has also been explained as Topic -Comment. Theme is</a:t>
            </a:r>
          </a:p>
          <a:p>
            <a:pPr marL="0" lvl="0" indent="0" fontAlgn="base" latinLnBrk="1">
              <a:lnSpc>
                <a:spcPct val="150000"/>
              </a:lnSpc>
              <a:spcBef>
                <a:spcPct val="0"/>
              </a:spcBef>
              <a:spcAft>
                <a:spcPct val="0"/>
              </a:spcAft>
              <a:buClrTx/>
              <a:buSzTx/>
              <a:buNone/>
              <a:defRPr/>
            </a:pPr>
            <a:r>
              <a:rPr kumimoji="1" lang="en-GB" altLang="ko-KR" sz="1600" b="1" u="sng" dirty="0">
                <a:solidFill>
                  <a:srgbClr val="000000"/>
                </a:solidFill>
                <a:latin typeface="Times New Roman" pitchFamily="18" charset="0"/>
                <a:ea typeface="굴림" pitchFamily="34" charset="-127"/>
                <a:cs typeface="Times New Roman" pitchFamily="18" charset="0"/>
              </a:rPr>
              <a:t>what we are talking about (topic) and </a:t>
            </a:r>
            <a:r>
              <a:rPr kumimoji="1" lang="en-GB" altLang="ko-KR" sz="1600" b="1" u="sng" dirty="0" err="1">
                <a:solidFill>
                  <a:srgbClr val="000000"/>
                </a:solidFill>
                <a:latin typeface="Times New Roman" pitchFamily="18" charset="0"/>
                <a:ea typeface="굴림" pitchFamily="34" charset="-127"/>
                <a:cs typeface="Times New Roman" pitchFamily="18" charset="0"/>
              </a:rPr>
              <a:t>Rheme</a:t>
            </a:r>
            <a:r>
              <a:rPr kumimoji="1" lang="en-GB" altLang="ko-KR" sz="1600" b="1" u="sng" dirty="0">
                <a:solidFill>
                  <a:srgbClr val="000000"/>
                </a:solidFill>
                <a:latin typeface="Times New Roman" pitchFamily="18" charset="0"/>
                <a:ea typeface="굴림" pitchFamily="34" charset="-127"/>
                <a:cs typeface="Times New Roman" pitchFamily="18" charset="0"/>
              </a:rPr>
              <a:t> is what we are saying about it (comment). </a:t>
            </a:r>
          </a:p>
          <a:p>
            <a:pPr marL="76200" indent="0">
              <a:buNone/>
            </a:pPr>
            <a:endParaRPr lang="en-US" sz="1600" b="1" dirty="0">
              <a:latin typeface="Times New Roman" pitchFamily="18" charset="0"/>
              <a:cs typeface="Times New Roman" pitchFamily="18" charset="0"/>
            </a:endParaRPr>
          </a:p>
        </p:txBody>
      </p:sp>
      <p:sp>
        <p:nvSpPr>
          <p:cNvPr id="4" name="Slide Number Placeholder 3"/>
          <p:cNvSpPr>
            <a:spLocks noGrp="1"/>
          </p:cNvSpPr>
          <p:nvPr>
            <p:ph type="sldNum" idx="12"/>
          </p:nvPr>
        </p:nvSpPr>
        <p:spPr/>
        <p:txBody>
          <a:bodyPr/>
          <a:lstStyle/>
          <a:p>
            <a:fld id="{00000000-1234-1234-1234-123412341234}" type="slidenum">
              <a:rPr lang="en" smtClean="0"/>
              <a:pPr/>
              <a:t>7</a:t>
            </a:fld>
            <a:endParaRPr lang="en"/>
          </a:p>
        </p:txBody>
      </p:sp>
    </p:spTree>
    <p:extLst>
      <p:ext uri="{BB962C8B-B14F-4D97-AF65-F5344CB8AC3E}">
        <p14:creationId xmlns:p14="http://schemas.microsoft.com/office/powerpoint/2010/main" val="187096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400" y="914400"/>
            <a:ext cx="7315200" cy="4876800"/>
          </a:xfrm>
        </p:spPr>
        <p:txBody>
          <a:bodyPr/>
          <a:lstStyle/>
          <a:p>
            <a:pPr marL="76200" indent="0" algn="just">
              <a:lnSpc>
                <a:spcPct val="150000"/>
              </a:lnSpc>
              <a:buNone/>
            </a:pPr>
            <a:r>
              <a:rPr lang="en-US" sz="1800" b="1" dirty="0">
                <a:latin typeface="Times New Roman" pitchFamily="18" charset="0"/>
                <a:cs typeface="Times New Roman" pitchFamily="18" charset="0"/>
              </a:rPr>
              <a:t>Although the concepts of theme and </a:t>
            </a:r>
            <a:r>
              <a:rPr lang="en-US" sz="1800" b="1" dirty="0" err="1">
                <a:latin typeface="Times New Roman" pitchFamily="18" charset="0"/>
                <a:cs typeface="Times New Roman" pitchFamily="18" charset="0"/>
              </a:rPr>
              <a:t>Rheme</a:t>
            </a:r>
            <a:r>
              <a:rPr lang="en-US" sz="1800" b="1" dirty="0">
                <a:latin typeface="Times New Roman" pitchFamily="18" charset="0"/>
                <a:cs typeface="Times New Roman" pitchFamily="18" charset="0"/>
              </a:rPr>
              <a:t> are useful to translators, more useful still is being able to interpret the reasons why things are put where they are in the sentence (focus, emphasis, contrast, presupposed knowledge, narrative presentation, sentence rhythm, etc.) and the various means for achieving those effects in the target language. Equally useful is the ability to decide whether or not, in a given translation situation, such things are worth attention.</a:t>
            </a:r>
          </a:p>
          <a:p>
            <a:pPr marL="76200" indent="0">
              <a:lnSpc>
                <a:spcPct val="150000"/>
              </a:lnSpc>
              <a:buNone/>
            </a:pPr>
            <a:endParaRPr lang="en-US" sz="1800" b="1" dirty="0">
              <a:latin typeface="Times New Roman" pitchFamily="18" charset="0"/>
              <a:cs typeface="Times New Roman" pitchFamily="18" charset="0"/>
            </a:endParaRPr>
          </a:p>
        </p:txBody>
      </p:sp>
      <p:sp>
        <p:nvSpPr>
          <p:cNvPr id="4" name="Slide Number Placeholder 3"/>
          <p:cNvSpPr>
            <a:spLocks noGrp="1"/>
          </p:cNvSpPr>
          <p:nvPr>
            <p:ph type="sldNum" idx="12"/>
          </p:nvPr>
        </p:nvSpPr>
        <p:spPr/>
        <p:txBody>
          <a:bodyPr/>
          <a:lstStyle/>
          <a:p>
            <a:fld id="{00000000-1234-1234-1234-123412341234}" type="slidenum">
              <a:rPr lang="en" smtClean="0"/>
              <a:pPr/>
              <a:t>8</a:t>
            </a:fld>
            <a:endParaRPr lang="en"/>
          </a:p>
        </p:txBody>
      </p:sp>
    </p:spTree>
    <p:extLst>
      <p:ext uri="{BB962C8B-B14F-4D97-AF65-F5344CB8AC3E}">
        <p14:creationId xmlns:p14="http://schemas.microsoft.com/office/powerpoint/2010/main" val="1525175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FEF10-1F38-4615-814F-CDB6056DDEAB}"/>
              </a:ext>
            </a:extLst>
          </p:cNvPr>
          <p:cNvSpPr>
            <a:spLocks noGrp="1"/>
          </p:cNvSpPr>
          <p:nvPr>
            <p:ph type="title"/>
          </p:nvPr>
        </p:nvSpPr>
        <p:spPr>
          <a:xfrm>
            <a:off x="301576" y="176218"/>
            <a:ext cx="7886700" cy="1009651"/>
          </a:xfrm>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1800" u="sng" dirty="0">
                <a:solidFill>
                  <a:srgbClr val="C00000"/>
                </a:solidFill>
                <a:effectLst>
                  <a:outerShdw blurRad="38100" dist="38100" dir="2700000" algn="tl">
                    <a:srgbClr val="000000">
                      <a:alpha val="43137"/>
                    </a:srgbClr>
                  </a:outerShdw>
                </a:effectLst>
                <a:latin typeface="Arial Black" pitchFamily="34" charset="0"/>
                <a:cs typeface="Times New Roman" panose="02020603050405020304" pitchFamily="18" charset="0"/>
              </a:rPr>
              <a:t>Cohesion and Discourse</a:t>
            </a:r>
          </a:p>
        </p:txBody>
      </p:sp>
      <p:sp>
        <p:nvSpPr>
          <p:cNvPr id="3" name="Content Placeholder 2">
            <a:extLst>
              <a:ext uri="{FF2B5EF4-FFF2-40B4-BE49-F238E27FC236}">
                <a16:creationId xmlns:a16="http://schemas.microsoft.com/office/drawing/2014/main" id="{18DBDE67-229F-4B41-A190-2DEEF280226E}"/>
              </a:ext>
            </a:extLst>
          </p:cNvPr>
          <p:cNvSpPr>
            <a:spLocks noGrp="1"/>
          </p:cNvSpPr>
          <p:nvPr>
            <p:ph idx="1"/>
          </p:nvPr>
        </p:nvSpPr>
        <p:spPr>
          <a:xfrm>
            <a:off x="158262" y="1185862"/>
            <a:ext cx="8767690" cy="549592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An area of language in which grammar and discourse are highly integrated is in patterns of cohesion in texts. </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Q-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 are the main patterns of Cohesion?</a:t>
            </a:r>
          </a:p>
          <a:p>
            <a:pPr marL="0" indent="0">
              <a:buNone/>
            </a:pPr>
            <a:r>
              <a:rPr lang="en-US" sz="2400" dirty="0">
                <a:latin typeface="Times New Roman" panose="02020603050405020304" pitchFamily="18" charset="0"/>
                <a:cs typeface="Times New Roman" panose="02020603050405020304" pitchFamily="18" charset="0"/>
              </a:rPr>
              <a:t>A- The main patterns of cohesion are:</a:t>
            </a:r>
          </a:p>
          <a:p>
            <a:pPr marL="0" indent="0">
              <a:buNone/>
            </a:pPr>
            <a:endParaRPr lang="en-US"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FEC987C3-E172-4395-9A30-B32489C92ED9}"/>
              </a:ext>
            </a:extLst>
          </p:cNvPr>
          <p:cNvSpPr/>
          <p:nvPr/>
        </p:nvSpPr>
        <p:spPr>
          <a:xfrm>
            <a:off x="406873" y="4056998"/>
            <a:ext cx="1489781"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Reference</a:t>
            </a:r>
            <a:r>
              <a:rPr lang="en-US" dirty="0">
                <a:solidFill>
                  <a:prstClr val="black"/>
                </a:solidFill>
                <a:latin typeface="Times New Roman" panose="02020603050405020304" pitchFamily="18" charset="0"/>
                <a:cs typeface="Times New Roman" panose="02020603050405020304" pitchFamily="18" charset="0"/>
              </a:rPr>
              <a:t> </a:t>
            </a:r>
          </a:p>
        </p:txBody>
      </p:sp>
      <p:sp>
        <p:nvSpPr>
          <p:cNvPr id="5" name="Rectangle 4">
            <a:extLst>
              <a:ext uri="{FF2B5EF4-FFF2-40B4-BE49-F238E27FC236}">
                <a16:creationId xmlns:a16="http://schemas.microsoft.com/office/drawing/2014/main" id="{106AEC1C-7CD7-484C-80DB-D6A0B415CB08}"/>
              </a:ext>
            </a:extLst>
          </p:cNvPr>
          <p:cNvSpPr/>
          <p:nvPr/>
        </p:nvSpPr>
        <p:spPr>
          <a:xfrm>
            <a:off x="2074953" y="4056998"/>
            <a:ext cx="1521619"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Lexical Cohesion</a:t>
            </a:r>
          </a:p>
        </p:txBody>
      </p:sp>
      <p:sp>
        <p:nvSpPr>
          <p:cNvPr id="6" name="Rectangle 5">
            <a:extLst>
              <a:ext uri="{FF2B5EF4-FFF2-40B4-BE49-F238E27FC236}">
                <a16:creationId xmlns:a16="http://schemas.microsoft.com/office/drawing/2014/main" id="{55F8F9CF-C14F-48F8-A050-EF8EDD45D41D}"/>
              </a:ext>
            </a:extLst>
          </p:cNvPr>
          <p:cNvSpPr/>
          <p:nvPr/>
        </p:nvSpPr>
        <p:spPr>
          <a:xfrm>
            <a:off x="3729392" y="4056998"/>
            <a:ext cx="1447215"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Conjunction</a:t>
            </a:r>
          </a:p>
        </p:txBody>
      </p:sp>
      <p:sp>
        <p:nvSpPr>
          <p:cNvPr id="7" name="Rectangle 6">
            <a:extLst>
              <a:ext uri="{FF2B5EF4-FFF2-40B4-BE49-F238E27FC236}">
                <a16:creationId xmlns:a16="http://schemas.microsoft.com/office/drawing/2014/main" id="{56DBA601-761C-4795-9C49-CBEBB6909A46}"/>
              </a:ext>
            </a:extLst>
          </p:cNvPr>
          <p:cNvSpPr/>
          <p:nvPr/>
        </p:nvSpPr>
        <p:spPr>
          <a:xfrm>
            <a:off x="5296486" y="4062494"/>
            <a:ext cx="1447215"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Substitution </a:t>
            </a:r>
          </a:p>
        </p:txBody>
      </p:sp>
      <p:sp>
        <p:nvSpPr>
          <p:cNvPr id="8" name="Rectangle 7">
            <a:extLst>
              <a:ext uri="{FF2B5EF4-FFF2-40B4-BE49-F238E27FC236}">
                <a16:creationId xmlns:a16="http://schemas.microsoft.com/office/drawing/2014/main" id="{B8993E57-F998-4CFC-9F38-F9743E47C01E}"/>
              </a:ext>
            </a:extLst>
          </p:cNvPr>
          <p:cNvSpPr/>
          <p:nvPr/>
        </p:nvSpPr>
        <p:spPr>
          <a:xfrm>
            <a:off x="6876525" y="4056998"/>
            <a:ext cx="1500786"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Ellipsis</a:t>
            </a:r>
          </a:p>
        </p:txBody>
      </p:sp>
    </p:spTree>
    <p:extLst>
      <p:ext uri="{BB962C8B-B14F-4D97-AF65-F5344CB8AC3E}">
        <p14:creationId xmlns:p14="http://schemas.microsoft.com/office/powerpoint/2010/main" val="987330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yton template">
  <a:themeElements>
    <a:clrScheme name="Custom 347">
      <a:dk1>
        <a:srgbClr val="434343"/>
      </a:dk1>
      <a:lt1>
        <a:srgbClr val="FFFFFF"/>
      </a:lt1>
      <a:dk2>
        <a:srgbClr val="7B8486"/>
      </a:dk2>
      <a:lt2>
        <a:srgbClr val="E3E9EB"/>
      </a:lt2>
      <a:accent1>
        <a:srgbClr val="2A95B7"/>
      </a:accent1>
      <a:accent2>
        <a:srgbClr val="80D5CC"/>
      </a:accent2>
      <a:accent3>
        <a:srgbClr val="E9CB74"/>
      </a:accent3>
      <a:accent4>
        <a:srgbClr val="D19E9E"/>
      </a:accent4>
      <a:accent5>
        <a:srgbClr val="E47474"/>
      </a:accent5>
      <a:accent6>
        <a:srgbClr val="9DAFB4"/>
      </a:accent6>
      <a:hlink>
        <a:srgbClr val="43434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2249</TotalTime>
  <Words>3077</Words>
  <Application>Microsoft Office PowerPoint</Application>
  <PresentationFormat>On-screen Show (4:3)</PresentationFormat>
  <Paragraphs>109</Paragraphs>
  <Slides>20</Slides>
  <Notes>11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20</vt:i4>
      </vt:variant>
    </vt:vector>
  </HeadingPairs>
  <TitlesOfParts>
    <vt:vector size="33" baseType="lpstr">
      <vt:lpstr>Arial</vt:lpstr>
      <vt:lpstr>Arial Black</vt:lpstr>
      <vt:lpstr>Calibri</vt:lpstr>
      <vt:lpstr>Calibri Light</vt:lpstr>
      <vt:lpstr>Franklin Gothic Book</vt:lpstr>
      <vt:lpstr>Patrick Hand SC</vt:lpstr>
      <vt:lpstr>Sniglet</vt:lpstr>
      <vt:lpstr>Times New Roman</vt:lpstr>
      <vt:lpstr>Wingdings</vt:lpstr>
      <vt:lpstr>Office Theme</vt:lpstr>
      <vt:lpstr>Seyton template</vt:lpstr>
      <vt:lpstr>1_Office Theme</vt:lpstr>
      <vt:lpstr>2_Office Theme</vt:lpstr>
      <vt:lpstr>Functional Grammar </vt:lpstr>
      <vt:lpstr>     Introduction  We use language in everyday life interaction we chat with family members read a booklet surf the internet, talk to our pets, write our diaries, song, work online and send e-mails…etc. In contemporary life we are required to produce bits of languages or negotiate texts.  Systemic Functional Linguistics  - In the 20th C, main focus of theorists was towards texts. - How do texts work on us? - How do we produce texts? - How texts have different meaning to different readers? - How do culture and texts interact?  Literary theory and cultural studies answered such questions  </vt:lpstr>
      <vt:lpstr>Systemic linguists advanced four main theoretical claims about language: 1. language use is functional 2. its function is to make meanings 3. these meanings are influenced by the social and cultural context in which they are exchanged 4. the process of using language is a semiotic process, a process of making meanings by choosing.   In the 1990s discourse analysis came to prominence in translation studies. While text analysis normally concentrates on describing the way in which texts are organized (sentence structure, cohesion, etc.), discourse analysis looks at the way language communicates meaning and social and power relations.  The model of discourse analysis that has had the greatest influence is Halliday's systemic functional model. </vt:lpstr>
      <vt:lpstr>  The Hallidayan model of language and discourse. </vt:lpstr>
      <vt:lpstr>PowerPoint Presentation</vt:lpstr>
      <vt:lpstr>In Halliday’s model, there is a strong interrelation between the surface-level realizations of the linguistic functions and the sociocultural framework .This can be seen in the above figure.  The arrows in the figure indicate the direction of influence. Thus, the genre (the conventional text type that is associated with a specific communicative function, for example a business letter) is conditioned by the sociocultural environment and itself determines other elements in the systemic framework. The first of these is register, which comprises three variable elements: (1) field: what is being written about, e.g. a delivery of goods; (2) tenor: who is communicating and to whom, e.g. a sales representative to a customer; (3) mode: the form of communication, e.g. written. </vt:lpstr>
      <vt:lpstr>Theme/rheme and functional sentence perspective</vt:lpstr>
      <vt:lpstr>PowerPoint Presentation</vt:lpstr>
      <vt:lpstr> Cohesion and Discourse</vt:lpstr>
      <vt:lpstr>PowerPoint Presentation</vt:lpstr>
      <vt:lpstr>Each of the variables of register is associated with a strand of meaning. These strands,  which together form the discourse semantics of a text, are the three metafunctions: ideational, interpersonal and textual. The metafunctions are constructed or realized by the lexico-grammar, that is the choices of wording and syntactic structure. The links are broadly as: - The field of a text is associated with ideational meaning, which is realized through transitivity patterns (verb types, active/passive structures, participants in the process, etc.). - The tenor of a text is associated with interpersonal meaning, which is realized through the patterns of modality (modal verbs and adverbs such as hopefully, should,  possibly, and any evaluative lexis such as beautiful, dreadful )                            . - The mode of a text is associated with textual meaning, which is realized through the thematic and information structures (mainly the order and structuring of elements in a clause) and cohesion (the way the text hangs together lexically,  including the use of pronouns, ellipsis, collocation, repetition, etc.).                       Analysis of the metafunctions has prime place in this model. The close links between the Lexicogrammatical patterns and the metafunctions mean that the analysis of patterns of transitivity, modality, thematic structure and cohesion in a text reveals how the metafunctions are working and how the text ‘means</vt:lpstr>
      <vt:lpstr> Halliday’s metafunctional grammar applications                                - Theoretical ('to understand the nature and functions of language'),  - Historical ('to understand how languages evolve through time'),  = Developmental ('to understand how a child develops language, and how language may have evolved in the human species"), and - Educational ('to help people learn their mother tongue . . . foreign languages', etc.). Underlying all these very varied applications is a common focus on the analysis of authentic products of social interaction (texts), considered in relation to the cultural and social context in which they are negotiated.   </vt:lpstr>
      <vt:lpstr>How do people use language? Answering such questions like how do people use language or what people do with language? Requires solid evidences or examples not our intuition that’s why we opt for authentic texts of speech and writings of people’s interactions. Text (1) A baby who won't stop crying can drive anyone to despair. You feed him, you change him, you nurse him, you try to settle him, but the minute you put him down he starts to howl. The most common reason baby cries is hunger. Even if he was just recently fed he might still be adapting to the pattern of sucking until his tummy is full and feeling satisfied until it empties again. Wlien he was in the womb nourishment came automatically and constantly. Offer food first; if he turns away from the nipple or teat you can assume something else.  It happens that babies go through grumpy, miserable stages when they just want to tell everyone bow unhappy they feel. Perhaps his digestion feels uncomfortable or his limbs are twitching.    </vt:lpstr>
      <vt:lpstr>Analysis  - The writer of this excerpt did not just produce this text to kill time, or to display her linguistic abilities but rather for purposeful behavior. Or to achieve goals that is to educate parents. - Writing should be meaningful and serves a purpose. - Functional linguistics tells us to look at more than isolated sentences.  </vt:lpstr>
      <vt:lpstr>Text 2.                                                      The compelling sound of an infant's cry makes it an effective distress signal and appropriate to the human infant's prolonged dependence on a caregiver. However, cries are discomforting and may be alarming to parents, many of whom find . it very difficult to listen to their infant's crying for even short periods of time. "'Many reasons for crying are obvious, like hunger and discomfort due to heat, cold, illness, and lying position. These reasons, however, account for a  relatively small percentage of infant crying and are usually recognized quickly and alleviated .  Text 3.                                            S Did your kids used to cry a lot? (2)When they were little? C Yea S Weli== what did you do? C == still do S Yea? [laughs] C Oh pretty tedious at times yea. (8)There were all sorts of techniques = = Leonard Cohen S = = Like what [laughs] (|(|)Yea I used to use . .. What's that American guy that did 'Georgia on your mind?  </vt:lpstr>
      <vt:lpstr>Analysis Text 1: sounds 'chatty' because it is using everyday vocabulary {baby, howl, grumpy, miserable, unhappy; twitching, etc.) and is addressed to 'you'; but it isn't conversation because there's no interaction; Text 2: uses 'formal' or 'heavy' vocabulary (e.g. compelling, prolonged dependence, discernible, suppressed, parental responses, etc.) and sounds more 'academic' than Text 3: seems to be a casual dialogue because the speakers take turns, use everyday vocabulary, even slang {e.g. kids, guy, good, holidays, sort of stuff, hideous red wreck, etc), and seem to interrupt each other, etc.  Context in text  Our ability to deduce context from text is one way in which language and context are interrelated. Our equally highly developed ability to predict language from context provides further evidence of the language/context relationship. Scrambled egg as an example in terms of difficulty, relevance  and formality. I suggest that we attack the reds as an example of context based text  </vt:lpstr>
      <vt:lpstr>PowerPoint Presentation</vt:lpstr>
      <vt:lpstr>PowerPoint Presentation</vt:lpstr>
      <vt:lpstr>PowerPoint Presentation</vt:lpstr>
      <vt:lpstr>Thanks!</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ahmed qadoury</cp:lastModifiedBy>
  <cp:revision>93</cp:revision>
  <cp:lastPrinted>2018-03-19T19:54:50Z</cp:lastPrinted>
  <dcterms:created xsi:type="dcterms:W3CDTF">2018-03-15T17:10:56Z</dcterms:created>
  <dcterms:modified xsi:type="dcterms:W3CDTF">2022-02-12T15:29:56Z</dcterms:modified>
</cp:coreProperties>
</file>