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17"/>
  </p:notesMasterIdLst>
  <p:sldIdLst>
    <p:sldId id="256" r:id="rId2"/>
    <p:sldId id="257" r:id="rId3"/>
    <p:sldId id="383" r:id="rId4"/>
    <p:sldId id="384" r:id="rId5"/>
    <p:sldId id="385" r:id="rId6"/>
    <p:sldId id="386" r:id="rId7"/>
    <p:sldId id="387" r:id="rId8"/>
    <p:sldId id="388" r:id="rId9"/>
    <p:sldId id="389" r:id="rId10"/>
    <p:sldId id="390" r:id="rId11"/>
    <p:sldId id="391" r:id="rId12"/>
    <p:sldId id="392" r:id="rId13"/>
    <p:sldId id="394" r:id="rId14"/>
    <p:sldId id="393" r:id="rId15"/>
    <p:sldId id="355"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6" d="100"/>
          <a:sy n="46" d="100"/>
        </p:scale>
        <p:origin x="-1992"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393590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 name="Google Shape;10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1728994671"/>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66613934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292270402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960229C-F072-4E40-B5FB-597EBBCC0273}" type="datetime1">
              <a:rPr lang="en-US" smtClean="0"/>
              <a:t>1/10/2022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44212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41765319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15573847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287700532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269734896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29083072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252324148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309802142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24595682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t>‹#›</a:t>
            </a:fld>
            <a:endParaRPr lang="en-US">
              <a:solidFill>
                <a:srgbClr val="000000"/>
              </a:solidFill>
              <a:latin typeface="Arial"/>
              <a:ea typeface="Arial"/>
              <a:cs typeface="Arial"/>
              <a:sym typeface="Arial"/>
            </a:endParaRPr>
          </a:p>
        </p:txBody>
      </p:sp>
    </p:spTree>
    <p:extLst>
      <p:ext uri="{BB962C8B-B14F-4D97-AF65-F5344CB8AC3E}">
        <p14:creationId xmlns:p14="http://schemas.microsoft.com/office/powerpoint/2010/main" val="368438401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sldNum="0"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4" descr="Large confetti"/>
          <p:cNvSpPr txBox="1">
            <a:spLocks noGrp="1"/>
          </p:cNvSpPr>
          <p:nvPr>
            <p:ph type="ctrTitle"/>
          </p:nvPr>
        </p:nvSpPr>
        <p:spPr>
          <a:prstGeom prst="rect">
            <a:avLst/>
          </a:prstGeom>
          <a:solidFill>
            <a:schemeClr val="folHlink"/>
          </a:solid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lt1"/>
              </a:buClr>
              <a:buSzPts val="4400"/>
              <a:buFont typeface="Times New Roman"/>
              <a:buNone/>
            </a:pPr>
            <a:r>
              <a:rPr lang="en-US" sz="4400" b="0" i="0" u="none" dirty="0">
                <a:solidFill>
                  <a:schemeClr val="lt1"/>
                </a:solidFill>
                <a:latin typeface="Times New Roman"/>
                <a:ea typeface="Times New Roman"/>
                <a:cs typeface="Times New Roman"/>
                <a:sym typeface="Times New Roman"/>
              </a:rPr>
              <a:t>The Philosophy of Education</a:t>
            </a:r>
            <a:endParaRPr dirty="0"/>
          </a:p>
        </p:txBody>
      </p:sp>
      <p:sp>
        <p:nvSpPr>
          <p:cNvPr id="3" name="Google Shape;100;p14" descr="Large confetti"/>
          <p:cNvSpPr txBox="1">
            <a:spLocks/>
          </p:cNvSpPr>
          <p:nvPr/>
        </p:nvSpPr>
        <p:spPr>
          <a:xfrm>
            <a:off x="838200" y="1904999"/>
            <a:ext cx="7772400" cy="1669473"/>
          </a:xfrm>
          <a:prstGeom prst="rect">
            <a:avLst/>
          </a:prstGeom>
          <a:solidFill>
            <a:schemeClr val="folHlink"/>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44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9pPr>
          </a:lstStyle>
          <a:p>
            <a:r>
              <a:rPr lang="en-US" b="1" dirty="0"/>
              <a:t>Historical </a:t>
            </a:r>
            <a:r>
              <a:rPr lang="en-US" b="1" dirty="0" smtClean="0"/>
              <a:t>Background Revisited 5</a:t>
            </a:r>
            <a:endParaRPr lang="en-US" b="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نص 2"/>
          <p:cNvSpPr>
            <a:spLocks noGrp="1"/>
          </p:cNvSpPr>
          <p:nvPr>
            <p:ph idx="1"/>
          </p:nvPr>
        </p:nvSpPr>
        <p:spPr/>
        <p:txBody>
          <a:bodyPr/>
          <a:lstStyle/>
          <a:p>
            <a:endParaRPr lang="ar-IQ"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473" y="21638"/>
            <a:ext cx="9328450" cy="6836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8630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62350" y="290944"/>
            <a:ext cx="9165691" cy="6421582"/>
            <a:chOff x="655319" y="669030"/>
            <a:chExt cx="9208390" cy="4048492"/>
          </a:xfrm>
        </p:grpSpPr>
        <p:sp>
          <p:nvSpPr>
            <p:cNvPr id="2" name="object 2"/>
            <p:cNvSpPr/>
            <p:nvPr/>
          </p:nvSpPr>
          <p:spPr>
            <a:xfrm>
              <a:off x="1498091" y="932682"/>
              <a:ext cx="7266432" cy="129692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58368" y="672078"/>
              <a:ext cx="9202420" cy="0"/>
            </a:xfrm>
            <a:custGeom>
              <a:avLst/>
              <a:gdLst/>
              <a:ahLst/>
              <a:cxnLst/>
              <a:rect l="l" t="t" r="r" b="b"/>
              <a:pathLst>
                <a:path w="9202420">
                  <a:moveTo>
                    <a:pt x="0" y="0"/>
                  </a:moveTo>
                  <a:lnTo>
                    <a:pt x="9201912" y="0"/>
                  </a:lnTo>
                </a:path>
              </a:pathLst>
            </a:custGeom>
            <a:ln w="6096">
              <a:solidFill>
                <a:srgbClr val="000000"/>
              </a:solidFill>
            </a:ln>
          </p:spPr>
          <p:txBody>
            <a:bodyPr wrap="square" lIns="0" tIns="0" rIns="0" bIns="0" rtlCol="0"/>
            <a:lstStyle/>
            <a:p>
              <a:endParaRPr/>
            </a:p>
          </p:txBody>
        </p:sp>
        <p:sp>
          <p:nvSpPr>
            <p:cNvPr id="4" name="object 4"/>
            <p:cNvSpPr txBox="1"/>
            <p:nvPr/>
          </p:nvSpPr>
          <p:spPr>
            <a:xfrm>
              <a:off x="723820" y="2264222"/>
              <a:ext cx="4442460" cy="625786"/>
            </a:xfrm>
            <a:prstGeom prst="rect">
              <a:avLst/>
            </a:prstGeom>
          </p:spPr>
          <p:txBody>
            <a:bodyPr vert="horz" wrap="square" lIns="0" tIns="13335" rIns="0" bIns="0" rtlCol="0">
              <a:spAutoFit/>
            </a:bodyPr>
            <a:lstStyle/>
            <a:p>
              <a:pPr>
                <a:spcBef>
                  <a:spcPts val="92"/>
                </a:spcBef>
                <a:tabLst>
                  <a:tab pos="2003122" algn="l"/>
                  <a:tab pos="3189189" algn="l"/>
                </a:tabLst>
              </a:pPr>
              <a:r>
                <a:rPr sz="1800" dirty="0">
                  <a:latin typeface="Times New Roman"/>
                  <a:cs typeface="Times New Roman"/>
                </a:rPr>
                <a:t>Pure  </a:t>
              </a:r>
              <a:r>
                <a:rPr sz="1800" spc="-4" dirty="0">
                  <a:latin typeface="Times New Roman"/>
                  <a:cs typeface="Times New Roman"/>
                </a:rPr>
                <a:t>research </a:t>
              </a:r>
              <a:r>
                <a:rPr sz="1800" spc="9" dirty="0">
                  <a:latin typeface="Times New Roman"/>
                  <a:cs typeface="Times New Roman"/>
                </a:rPr>
                <a:t> </a:t>
              </a:r>
              <a:r>
                <a:rPr sz="1800" dirty="0">
                  <a:latin typeface="Times New Roman"/>
                  <a:cs typeface="Times New Roman"/>
                </a:rPr>
                <a:t>is </a:t>
              </a:r>
              <a:r>
                <a:rPr sz="1800" spc="4" dirty="0">
                  <a:latin typeface="Times New Roman"/>
                  <a:cs typeface="Times New Roman"/>
                </a:rPr>
                <a:t> </a:t>
              </a:r>
              <a:r>
                <a:rPr sz="1800" dirty="0">
                  <a:latin typeface="Times New Roman"/>
                  <a:cs typeface="Times New Roman"/>
                </a:rPr>
                <a:t>for	</a:t>
              </a:r>
              <a:r>
                <a:rPr sz="1800" spc="-4" dirty="0">
                  <a:latin typeface="Times New Roman"/>
                  <a:cs typeface="Times New Roman"/>
                </a:rPr>
                <a:t>“expand </a:t>
              </a:r>
              <a:r>
                <a:rPr sz="1800" spc="13" dirty="0">
                  <a:latin typeface="Times New Roman"/>
                  <a:cs typeface="Times New Roman"/>
                </a:rPr>
                <a:t> </a:t>
              </a:r>
              <a:r>
                <a:rPr sz="1800" spc="-4" dirty="0">
                  <a:latin typeface="Times New Roman"/>
                  <a:cs typeface="Times New Roman"/>
                </a:rPr>
                <a:t>on	what</a:t>
              </a:r>
              <a:r>
                <a:rPr sz="1800" spc="368" dirty="0">
                  <a:latin typeface="Times New Roman"/>
                  <a:cs typeface="Times New Roman"/>
                </a:rPr>
                <a:t> </a:t>
              </a:r>
              <a:r>
                <a:rPr sz="1800" dirty="0">
                  <a:latin typeface="Times New Roman"/>
                  <a:cs typeface="Times New Roman"/>
                </a:rPr>
                <a:t>is</a:t>
              </a:r>
            </a:p>
          </p:txBody>
        </p:sp>
        <p:sp>
          <p:nvSpPr>
            <p:cNvPr id="5" name="object 5"/>
            <p:cNvSpPr txBox="1"/>
            <p:nvPr/>
          </p:nvSpPr>
          <p:spPr>
            <a:xfrm>
              <a:off x="723820" y="2569377"/>
              <a:ext cx="4441825" cy="1339215"/>
            </a:xfrm>
            <a:prstGeom prst="rect">
              <a:avLst/>
            </a:prstGeom>
          </p:spPr>
          <p:txBody>
            <a:bodyPr vert="horz" wrap="square" lIns="0" tIns="12065" rIns="0" bIns="0" rtlCol="0">
              <a:spAutoFit/>
            </a:bodyPr>
            <a:lstStyle/>
            <a:p>
              <a:pPr marR="4453" algn="just">
                <a:lnSpc>
                  <a:spcPct val="143700"/>
                </a:lnSpc>
                <a:spcBef>
                  <a:spcPts val="83"/>
                </a:spcBef>
              </a:pPr>
              <a:r>
                <a:rPr sz="1800" spc="-4" dirty="0">
                  <a:latin typeface="Times New Roman"/>
                  <a:cs typeface="Times New Roman"/>
                </a:rPr>
                <a:t>known, </a:t>
              </a:r>
              <a:r>
                <a:rPr sz="1800" dirty="0">
                  <a:latin typeface="Times New Roman"/>
                  <a:cs typeface="Times New Roman"/>
                </a:rPr>
                <a:t>i.e., </a:t>
              </a:r>
              <a:r>
                <a:rPr sz="1800" b="1" dirty="0">
                  <a:latin typeface="Times New Roman"/>
                  <a:cs typeface="Times New Roman"/>
                </a:rPr>
                <a:t>knowledge</a:t>
              </a:r>
              <a:r>
                <a:rPr sz="1800" dirty="0">
                  <a:latin typeface="Times New Roman"/>
                  <a:cs typeface="Times New Roman"/>
                </a:rPr>
                <a:t>, </a:t>
              </a:r>
              <a:r>
                <a:rPr sz="1800" spc="-4" dirty="0">
                  <a:latin typeface="Times New Roman"/>
                  <a:cs typeface="Times New Roman"/>
                </a:rPr>
                <a:t>with little  significant connections </a:t>
              </a:r>
              <a:r>
                <a:rPr sz="1800" spc="-9" dirty="0">
                  <a:latin typeface="Times New Roman"/>
                  <a:cs typeface="Times New Roman"/>
                </a:rPr>
                <a:t>to </a:t>
              </a:r>
              <a:r>
                <a:rPr sz="1800" b="1" spc="-4" dirty="0">
                  <a:latin typeface="Times New Roman"/>
                  <a:cs typeface="Times New Roman"/>
                </a:rPr>
                <a:t>contemporary  problems</a:t>
              </a:r>
              <a:r>
                <a:rPr sz="1800" spc="-4" dirty="0">
                  <a:latin typeface="Times New Roman"/>
                  <a:cs typeface="Times New Roman"/>
                </a:rPr>
                <a:t>”</a:t>
              </a:r>
              <a:endParaRPr sz="1800" dirty="0">
                <a:latin typeface="Times New Roman"/>
                <a:cs typeface="Times New Roman"/>
              </a:endParaRPr>
            </a:p>
          </p:txBody>
        </p:sp>
        <p:sp>
          <p:nvSpPr>
            <p:cNvPr id="6" name="object 6"/>
            <p:cNvSpPr txBox="1"/>
            <p:nvPr/>
          </p:nvSpPr>
          <p:spPr>
            <a:xfrm>
              <a:off x="5244084" y="2234178"/>
              <a:ext cx="4619625" cy="2483344"/>
            </a:xfrm>
            <a:prstGeom prst="rect">
              <a:avLst/>
            </a:prstGeom>
            <a:ln w="6096">
              <a:solidFill>
                <a:srgbClr val="000000"/>
              </a:solidFill>
            </a:ln>
          </p:spPr>
          <p:txBody>
            <a:bodyPr vert="horz" wrap="square" lIns="0" tIns="43180" rIns="0" bIns="0" rtlCol="0">
              <a:spAutoFit/>
            </a:bodyPr>
            <a:lstStyle/>
            <a:p>
              <a:pPr marL="59554">
                <a:spcBef>
                  <a:spcPts val="298"/>
                </a:spcBef>
              </a:pPr>
              <a:r>
                <a:rPr sz="1800" spc="-4" dirty="0">
                  <a:latin typeface="Times New Roman"/>
                  <a:cs typeface="Times New Roman"/>
                </a:rPr>
                <a:t>Applied</a:t>
              </a:r>
              <a:r>
                <a:rPr sz="1800" spc="145" dirty="0">
                  <a:latin typeface="Times New Roman"/>
                  <a:cs typeface="Times New Roman"/>
                </a:rPr>
                <a:t> </a:t>
              </a:r>
              <a:r>
                <a:rPr sz="1800" spc="-4" dirty="0">
                  <a:latin typeface="Times New Roman"/>
                  <a:cs typeface="Times New Roman"/>
                </a:rPr>
                <a:t>research</a:t>
              </a:r>
              <a:r>
                <a:rPr sz="1800" spc="153" dirty="0">
                  <a:latin typeface="Times New Roman"/>
                  <a:cs typeface="Times New Roman"/>
                </a:rPr>
                <a:t> </a:t>
              </a:r>
              <a:r>
                <a:rPr sz="1800" dirty="0">
                  <a:latin typeface="Times New Roman"/>
                  <a:cs typeface="Times New Roman"/>
                </a:rPr>
                <a:t>is</a:t>
              </a:r>
              <a:r>
                <a:rPr sz="1800" spc="140" dirty="0">
                  <a:latin typeface="Times New Roman"/>
                  <a:cs typeface="Times New Roman"/>
                </a:rPr>
                <a:t> </a:t>
              </a:r>
              <a:r>
                <a:rPr sz="1800" spc="-4" dirty="0">
                  <a:latin typeface="Times New Roman"/>
                  <a:cs typeface="Times New Roman"/>
                </a:rPr>
                <a:t>for</a:t>
              </a:r>
              <a:r>
                <a:rPr sz="1800" spc="149" dirty="0">
                  <a:latin typeface="Times New Roman"/>
                  <a:cs typeface="Times New Roman"/>
                </a:rPr>
                <a:t> </a:t>
              </a:r>
              <a:r>
                <a:rPr sz="1800" spc="-4" dirty="0">
                  <a:latin typeface="Times New Roman"/>
                  <a:cs typeface="Times New Roman"/>
                </a:rPr>
                <a:t>increasing</a:t>
              </a:r>
              <a:r>
                <a:rPr sz="1800" spc="149" dirty="0">
                  <a:latin typeface="Times New Roman"/>
                  <a:cs typeface="Times New Roman"/>
                </a:rPr>
                <a:t> </a:t>
              </a:r>
              <a:r>
                <a:rPr sz="1800" spc="-4" dirty="0">
                  <a:latin typeface="Times New Roman"/>
                  <a:cs typeface="Times New Roman"/>
                </a:rPr>
                <a:t>“what</a:t>
              </a:r>
              <a:r>
                <a:rPr sz="1800" spc="153" dirty="0">
                  <a:latin typeface="Times New Roman"/>
                  <a:cs typeface="Times New Roman"/>
                </a:rPr>
                <a:t> </a:t>
              </a:r>
              <a:r>
                <a:rPr sz="1800" dirty="0">
                  <a:latin typeface="Times New Roman"/>
                  <a:cs typeface="Times New Roman"/>
                </a:rPr>
                <a:t>is</a:t>
              </a:r>
            </a:p>
            <a:p>
              <a:pPr marL="59554" marR="74581">
                <a:lnSpc>
                  <a:spcPts val="3015"/>
                </a:lnSpc>
                <a:spcBef>
                  <a:spcPts val="254"/>
                </a:spcBef>
              </a:pPr>
              <a:r>
                <a:rPr sz="1800" spc="-4" dirty="0">
                  <a:latin typeface="Times New Roman"/>
                  <a:cs typeface="Times New Roman"/>
                </a:rPr>
                <a:t>known about </a:t>
              </a:r>
              <a:r>
                <a:rPr sz="1800" dirty="0">
                  <a:latin typeface="Times New Roman"/>
                  <a:cs typeface="Times New Roman"/>
                </a:rPr>
                <a:t>a problem with the goal of  </a:t>
              </a:r>
              <a:r>
                <a:rPr sz="1800" b="1" spc="-4" dirty="0">
                  <a:latin typeface="Times New Roman"/>
                  <a:cs typeface="Times New Roman"/>
                </a:rPr>
                <a:t>creating </a:t>
              </a:r>
              <a:r>
                <a:rPr sz="1800" b="1" dirty="0">
                  <a:latin typeface="Times New Roman"/>
                  <a:cs typeface="Times New Roman"/>
                </a:rPr>
                <a:t>a </a:t>
              </a:r>
              <a:r>
                <a:rPr sz="1800" b="1" spc="-4" dirty="0">
                  <a:latin typeface="Times New Roman"/>
                  <a:cs typeface="Times New Roman"/>
                </a:rPr>
                <a:t>better</a:t>
              </a:r>
              <a:r>
                <a:rPr sz="1800" b="1" spc="-9" dirty="0">
                  <a:latin typeface="Times New Roman"/>
                  <a:cs typeface="Times New Roman"/>
                </a:rPr>
                <a:t> </a:t>
              </a:r>
              <a:r>
                <a:rPr sz="1800" b="1" spc="-4" dirty="0">
                  <a:latin typeface="Times New Roman"/>
                  <a:cs typeface="Times New Roman"/>
                </a:rPr>
                <a:t>solution</a:t>
              </a:r>
              <a:r>
                <a:rPr sz="1800" spc="-4" dirty="0">
                  <a:latin typeface="Times New Roman"/>
                  <a:cs typeface="Times New Roman"/>
                </a:rPr>
                <a:t>”</a:t>
              </a:r>
              <a:endParaRPr lang="en-US" sz="1800" spc="-4" dirty="0">
                <a:latin typeface="Times New Roman"/>
                <a:cs typeface="Times New Roman"/>
              </a:endParaRPr>
            </a:p>
            <a:p>
              <a:pPr marL="59554" marR="74581">
                <a:lnSpc>
                  <a:spcPts val="3015"/>
                </a:lnSpc>
                <a:spcBef>
                  <a:spcPts val="254"/>
                </a:spcBef>
              </a:pPr>
              <a:endParaRPr lang="en-US" sz="1800" spc="-4" dirty="0">
                <a:latin typeface="Times New Roman"/>
                <a:cs typeface="Times New Roman"/>
              </a:endParaRPr>
            </a:p>
            <a:p>
              <a:pPr marL="59554" marR="74581">
                <a:lnSpc>
                  <a:spcPts val="3015"/>
                </a:lnSpc>
                <a:spcBef>
                  <a:spcPts val="254"/>
                </a:spcBef>
              </a:pPr>
              <a:endParaRPr sz="1800" dirty="0">
                <a:latin typeface="Times New Roman"/>
                <a:cs typeface="Times New Roman"/>
              </a:endParaRPr>
            </a:p>
          </p:txBody>
        </p:sp>
        <p:sp>
          <p:nvSpPr>
            <p:cNvPr id="7" name="object 7"/>
            <p:cNvSpPr/>
            <p:nvPr/>
          </p:nvSpPr>
          <p:spPr>
            <a:xfrm>
              <a:off x="658368" y="2234178"/>
              <a:ext cx="4582795" cy="0"/>
            </a:xfrm>
            <a:custGeom>
              <a:avLst/>
              <a:gdLst/>
              <a:ahLst/>
              <a:cxnLst/>
              <a:rect l="l" t="t" r="r" b="b"/>
              <a:pathLst>
                <a:path w="4582795">
                  <a:moveTo>
                    <a:pt x="0" y="0"/>
                  </a:moveTo>
                  <a:lnTo>
                    <a:pt x="4582668" y="0"/>
                  </a:lnTo>
                </a:path>
              </a:pathLst>
            </a:custGeom>
            <a:ln w="6096">
              <a:solidFill>
                <a:srgbClr val="000000"/>
              </a:solidFill>
            </a:ln>
          </p:spPr>
          <p:txBody>
            <a:bodyPr wrap="square" lIns="0" tIns="0" rIns="0" bIns="0" rtlCol="0"/>
            <a:lstStyle/>
            <a:p>
              <a:endParaRPr/>
            </a:p>
          </p:txBody>
        </p:sp>
        <p:sp>
          <p:nvSpPr>
            <p:cNvPr id="8" name="object 8"/>
            <p:cNvSpPr/>
            <p:nvPr/>
          </p:nvSpPr>
          <p:spPr>
            <a:xfrm>
              <a:off x="655319" y="669030"/>
              <a:ext cx="0" cy="3863340"/>
            </a:xfrm>
            <a:custGeom>
              <a:avLst/>
              <a:gdLst/>
              <a:ahLst/>
              <a:cxnLst/>
              <a:rect l="l" t="t" r="r" b="b"/>
              <a:pathLst>
                <a:path h="3863340">
                  <a:moveTo>
                    <a:pt x="0" y="0"/>
                  </a:moveTo>
                  <a:lnTo>
                    <a:pt x="0" y="3863340"/>
                  </a:lnTo>
                </a:path>
              </a:pathLst>
            </a:custGeom>
            <a:ln w="6096">
              <a:solidFill>
                <a:srgbClr val="000000"/>
              </a:solidFill>
            </a:ln>
          </p:spPr>
          <p:txBody>
            <a:bodyPr wrap="square" lIns="0" tIns="0" rIns="0" bIns="0" rtlCol="0"/>
            <a:lstStyle/>
            <a:p>
              <a:endParaRPr/>
            </a:p>
          </p:txBody>
        </p:sp>
        <p:sp>
          <p:nvSpPr>
            <p:cNvPr id="9" name="object 9"/>
            <p:cNvSpPr/>
            <p:nvPr/>
          </p:nvSpPr>
          <p:spPr>
            <a:xfrm>
              <a:off x="658368" y="4529322"/>
              <a:ext cx="4582795" cy="0"/>
            </a:xfrm>
            <a:custGeom>
              <a:avLst/>
              <a:gdLst/>
              <a:ahLst/>
              <a:cxnLst/>
              <a:rect l="l" t="t" r="r" b="b"/>
              <a:pathLst>
                <a:path w="4582795">
                  <a:moveTo>
                    <a:pt x="0" y="0"/>
                  </a:moveTo>
                  <a:lnTo>
                    <a:pt x="4582668" y="0"/>
                  </a:lnTo>
                </a:path>
              </a:pathLst>
            </a:custGeom>
            <a:ln w="6096">
              <a:solidFill>
                <a:srgbClr val="000000"/>
              </a:solidFill>
            </a:ln>
          </p:spPr>
          <p:txBody>
            <a:bodyPr wrap="square" lIns="0" tIns="0" rIns="0" bIns="0" rtlCol="0"/>
            <a:lstStyle/>
            <a:p>
              <a:endParaRPr/>
            </a:p>
          </p:txBody>
        </p:sp>
        <p:sp>
          <p:nvSpPr>
            <p:cNvPr id="10" name="object 10"/>
            <p:cNvSpPr/>
            <p:nvPr/>
          </p:nvSpPr>
          <p:spPr>
            <a:xfrm>
              <a:off x="9863328" y="669030"/>
              <a:ext cx="0" cy="3863340"/>
            </a:xfrm>
            <a:custGeom>
              <a:avLst/>
              <a:gdLst/>
              <a:ahLst/>
              <a:cxnLst/>
              <a:rect l="l" t="t" r="r" b="b"/>
              <a:pathLst>
                <a:path h="3863340">
                  <a:moveTo>
                    <a:pt x="0" y="0"/>
                  </a:moveTo>
                  <a:lnTo>
                    <a:pt x="0" y="3863340"/>
                  </a:lnTo>
                </a:path>
              </a:pathLst>
            </a:custGeom>
            <a:ln w="6096">
              <a:solidFill>
                <a:srgbClr val="000000"/>
              </a:solidFill>
            </a:ln>
          </p:spPr>
          <p:txBody>
            <a:bodyPr wrap="square" lIns="0" tIns="0" rIns="0" bIns="0" rtlCol="0"/>
            <a:lstStyle/>
            <a:p>
              <a:endParaRPr/>
            </a:p>
          </p:txBody>
        </p:sp>
      </p:grpSp>
      <p:sp>
        <p:nvSpPr>
          <p:cNvPr id="12" name="Slide Number Placeholder 11"/>
          <p:cNvSpPr>
            <a:spLocks noGrp="1"/>
          </p:cNvSpPr>
          <p:nvPr>
            <p:ph type="sldNum" sz="quarter" idx="7"/>
          </p:nvPr>
        </p:nvSpPr>
        <p:spPr/>
        <p:txBody>
          <a:bodyPr/>
          <a:lstStyle/>
          <a:p>
            <a:fld id="{B6F15528-21DE-4FAA-801E-634DDDAF4B2B}" type="slidenum">
              <a:rPr lang="ar-IQ" smtClean="0"/>
              <a:t>11</a:t>
            </a:fld>
            <a:endParaRPr lang="ar-IQ"/>
          </a:p>
        </p:txBody>
      </p:sp>
    </p:spTree>
    <p:extLst>
      <p:ext uri="{BB962C8B-B14F-4D97-AF65-F5344CB8AC3E}">
        <p14:creationId xmlns:p14="http://schemas.microsoft.com/office/powerpoint/2010/main" val="318847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0" y="829023"/>
            <a:ext cx="9144000" cy="5808834"/>
            <a:chOff x="513587" y="414459"/>
            <a:chExt cx="9767698" cy="5631759"/>
          </a:xfrm>
        </p:grpSpPr>
        <p:sp>
          <p:nvSpPr>
            <p:cNvPr id="2" name="object 2"/>
            <p:cNvSpPr txBox="1"/>
            <p:nvPr/>
          </p:nvSpPr>
          <p:spPr>
            <a:xfrm>
              <a:off x="2927121" y="414459"/>
              <a:ext cx="7354164" cy="5631759"/>
            </a:xfrm>
            <a:prstGeom prst="rect">
              <a:avLst/>
            </a:prstGeom>
          </p:spPr>
          <p:txBody>
            <a:bodyPr vert="horz" wrap="square" lIns="0" tIns="13335" rIns="0" bIns="0" rtlCol="0">
              <a:spAutoFit/>
            </a:bodyPr>
            <a:lstStyle/>
            <a:p>
              <a:pPr marL="11132" marR="4453" indent="55658">
                <a:lnSpc>
                  <a:spcPct val="143800"/>
                </a:lnSpc>
                <a:spcBef>
                  <a:spcPts val="92"/>
                </a:spcBef>
              </a:pPr>
              <a:r>
                <a:rPr sz="1800" b="1" dirty="0">
                  <a:latin typeface="Times New Roman"/>
                  <a:cs typeface="Times New Roman"/>
                </a:rPr>
                <a:t>The </a:t>
              </a:r>
              <a:r>
                <a:rPr sz="1800" b="1" spc="-4" dirty="0">
                  <a:latin typeface="Times New Roman"/>
                  <a:cs typeface="Times New Roman"/>
                </a:rPr>
                <a:t>other </a:t>
              </a:r>
              <a:r>
                <a:rPr sz="1800" b="1" dirty="0">
                  <a:latin typeface="Times New Roman"/>
                  <a:cs typeface="Times New Roman"/>
                </a:rPr>
                <a:t>branch of ‘pure’ </a:t>
              </a:r>
              <a:r>
                <a:rPr sz="1800" b="1" spc="-4" dirty="0">
                  <a:latin typeface="Times New Roman"/>
                  <a:cs typeface="Times New Roman"/>
                </a:rPr>
                <a:t>research </a:t>
              </a:r>
              <a:r>
                <a:rPr sz="1800" b="1" dirty="0">
                  <a:latin typeface="Times New Roman"/>
                  <a:cs typeface="Times New Roman"/>
                </a:rPr>
                <a:t>in </a:t>
              </a:r>
              <a:r>
                <a:rPr sz="1800" b="1" spc="-4" dirty="0">
                  <a:latin typeface="Times New Roman"/>
                  <a:cs typeface="Times New Roman"/>
                </a:rPr>
                <a:t>Holmes’ (1988) </a:t>
              </a:r>
              <a:r>
                <a:rPr sz="1800" b="1" spc="-9" dirty="0">
                  <a:latin typeface="Times New Roman"/>
                  <a:cs typeface="Times New Roman"/>
                </a:rPr>
                <a:t>map </a:t>
              </a:r>
              <a:r>
                <a:rPr sz="1800" b="1" dirty="0">
                  <a:latin typeface="Times New Roman"/>
                  <a:cs typeface="Times New Roman"/>
                </a:rPr>
                <a:t>is  descriptive. </a:t>
              </a:r>
              <a:r>
                <a:rPr sz="1800" b="1" spc="-4" dirty="0">
                  <a:latin typeface="Times New Roman"/>
                  <a:cs typeface="Times New Roman"/>
                </a:rPr>
                <a:t>Descriptive Translation Studies </a:t>
              </a:r>
              <a:r>
                <a:rPr lang="en-US" sz="1800" b="1" spc="-4" dirty="0">
                  <a:latin typeface="Times New Roman"/>
                  <a:cs typeface="Times New Roman"/>
                </a:rPr>
                <a:t>(DTS) </a:t>
              </a:r>
              <a:r>
                <a:rPr sz="1800" b="1" dirty="0">
                  <a:latin typeface="Times New Roman"/>
                  <a:cs typeface="Times New Roman"/>
                </a:rPr>
                <a:t>has  </a:t>
              </a:r>
              <a:r>
                <a:rPr sz="1800" b="1" dirty="0">
                  <a:latin typeface="Times New Roman"/>
                  <a:cs typeface="Times New Roman"/>
                </a:rPr>
                <a:t>three </a:t>
              </a:r>
              <a:r>
                <a:rPr sz="1800" b="1" spc="-4" dirty="0">
                  <a:latin typeface="Times New Roman"/>
                  <a:cs typeface="Times New Roman"/>
                </a:rPr>
                <a:t>possible foci which </a:t>
              </a:r>
              <a:r>
                <a:rPr sz="1800" b="1" dirty="0">
                  <a:latin typeface="Times New Roman"/>
                  <a:cs typeface="Times New Roman"/>
                </a:rPr>
                <a:t>include </a:t>
              </a:r>
              <a:r>
                <a:rPr sz="1800" b="1" spc="-4" dirty="0">
                  <a:latin typeface="Times New Roman"/>
                  <a:cs typeface="Times New Roman"/>
                </a:rPr>
                <a:t>examination </a:t>
              </a:r>
              <a:r>
                <a:rPr sz="1800" b="1" dirty="0">
                  <a:latin typeface="Times New Roman"/>
                  <a:cs typeface="Times New Roman"/>
                </a:rPr>
                <a:t>of </a:t>
              </a:r>
              <a:r>
                <a:rPr sz="1800" b="1" spc="-4" dirty="0">
                  <a:latin typeface="Times New Roman"/>
                  <a:cs typeface="Times New Roman"/>
                </a:rPr>
                <a:t>(1) the product, </a:t>
              </a:r>
              <a:r>
                <a:rPr sz="1800" b="1" dirty="0">
                  <a:latin typeface="Times New Roman"/>
                  <a:cs typeface="Times New Roman"/>
                </a:rPr>
                <a:t>(2)  the </a:t>
              </a:r>
              <a:r>
                <a:rPr sz="1800" b="1" spc="-4" dirty="0">
                  <a:latin typeface="Times New Roman"/>
                  <a:cs typeface="Times New Roman"/>
                </a:rPr>
                <a:t>function, and </a:t>
              </a:r>
              <a:r>
                <a:rPr sz="1800" b="1" dirty="0">
                  <a:latin typeface="Times New Roman"/>
                  <a:cs typeface="Times New Roman"/>
                </a:rPr>
                <a:t>(3) </a:t>
              </a:r>
              <a:r>
                <a:rPr sz="1800" b="1" spc="-4" dirty="0">
                  <a:latin typeface="Times New Roman"/>
                  <a:cs typeface="Times New Roman"/>
                </a:rPr>
                <a:t>the process </a:t>
              </a:r>
              <a:r>
                <a:rPr sz="1800" b="1" dirty="0">
                  <a:latin typeface="Times New Roman"/>
                  <a:cs typeface="Times New Roman"/>
                </a:rPr>
                <a:t>of</a:t>
              </a:r>
              <a:r>
                <a:rPr sz="1800" b="1" spc="22" dirty="0">
                  <a:latin typeface="Times New Roman"/>
                  <a:cs typeface="Times New Roman"/>
                </a:rPr>
                <a:t> </a:t>
              </a:r>
              <a:r>
                <a:rPr sz="1800" b="1" spc="-4" dirty="0">
                  <a:latin typeface="Times New Roman"/>
                  <a:cs typeface="Times New Roman"/>
                </a:rPr>
                <a:t>translation</a:t>
              </a:r>
              <a:r>
                <a:rPr sz="1800" b="1" spc="-4" dirty="0" smtClean="0">
                  <a:latin typeface="Times New Roman"/>
                  <a:cs typeface="Times New Roman"/>
                </a:rPr>
                <a:t>:</a:t>
              </a:r>
              <a:endParaRPr lang="en-US" sz="1100" b="1" spc="-4" dirty="0">
                <a:latin typeface="Times New Roman"/>
                <a:cs typeface="Times New Roman"/>
              </a:endParaRPr>
            </a:p>
            <a:p>
              <a:pPr marL="11132" marR="225414" indent="55658">
                <a:lnSpc>
                  <a:spcPct val="143700"/>
                </a:lnSpc>
                <a:spcBef>
                  <a:spcPts val="434"/>
                </a:spcBef>
              </a:pPr>
              <a:r>
                <a:rPr sz="1800" b="1" spc="-4" dirty="0">
                  <a:latin typeface="Times New Roman"/>
                  <a:cs typeface="Times New Roman"/>
                </a:rPr>
                <a:t>examines </a:t>
              </a:r>
              <a:r>
                <a:rPr sz="1800" b="1" spc="-4" dirty="0">
                  <a:latin typeface="Times New Roman"/>
                  <a:cs typeface="Times New Roman"/>
                </a:rPr>
                <a:t>existing translations. According </a:t>
              </a:r>
              <a:r>
                <a:rPr sz="1800" b="1" dirty="0">
                  <a:latin typeface="Times New Roman"/>
                  <a:cs typeface="Times New Roman"/>
                </a:rPr>
                <a:t>to </a:t>
              </a:r>
              <a:r>
                <a:rPr sz="1800" b="1" spc="-4" dirty="0">
                  <a:latin typeface="Times New Roman"/>
                  <a:cs typeface="Times New Roman"/>
                </a:rPr>
                <a:t>Holmes, </a:t>
              </a:r>
              <a:r>
                <a:rPr sz="1800" b="1" dirty="0">
                  <a:latin typeface="Times New Roman"/>
                  <a:cs typeface="Times New Roman"/>
                </a:rPr>
                <a:t>“one of </a:t>
              </a:r>
              <a:r>
                <a:rPr sz="1800" b="1" spc="-4" dirty="0">
                  <a:latin typeface="Times New Roman"/>
                  <a:cs typeface="Times New Roman"/>
                </a:rPr>
                <a:t>the  eventual </a:t>
              </a:r>
              <a:endParaRPr lang="en-US" sz="1800" b="1" spc="-4" dirty="0">
                <a:latin typeface="Times New Roman"/>
                <a:cs typeface="Times New Roman"/>
              </a:endParaRPr>
            </a:p>
            <a:p>
              <a:pPr marL="11132" marR="225414" indent="55658">
                <a:lnSpc>
                  <a:spcPct val="143700"/>
                </a:lnSpc>
                <a:spcBef>
                  <a:spcPts val="434"/>
                </a:spcBef>
              </a:pPr>
              <a:r>
                <a:rPr sz="1800" b="1" dirty="0">
                  <a:latin typeface="Times New Roman"/>
                  <a:cs typeface="Times New Roman"/>
                </a:rPr>
                <a:t>goals </a:t>
              </a:r>
              <a:r>
                <a:rPr sz="1800" b="1" dirty="0">
                  <a:latin typeface="Times New Roman"/>
                  <a:cs typeface="Times New Roman"/>
                </a:rPr>
                <a:t>of </a:t>
              </a:r>
              <a:r>
                <a:rPr sz="1800" b="1" spc="-4" dirty="0">
                  <a:latin typeface="Times New Roman"/>
                  <a:cs typeface="Times New Roman"/>
                </a:rPr>
                <a:t>product-oriented DTS might possibly </a:t>
              </a:r>
              <a:r>
                <a:rPr sz="1800" b="1" dirty="0">
                  <a:latin typeface="Times New Roman"/>
                  <a:cs typeface="Times New Roman"/>
                </a:rPr>
                <a:t>be a  general history of</a:t>
              </a:r>
              <a:r>
                <a:rPr sz="1800" b="1" spc="-44" dirty="0">
                  <a:latin typeface="Times New Roman"/>
                  <a:cs typeface="Times New Roman"/>
                </a:rPr>
                <a:t> </a:t>
              </a:r>
              <a:r>
                <a:rPr lang="en-US" sz="1800" b="1" spc="-44" dirty="0">
                  <a:latin typeface="Times New Roman"/>
                  <a:cs typeface="Times New Roman"/>
                </a:rPr>
                <a:t>t</a:t>
              </a:r>
              <a:r>
                <a:rPr sz="1800" b="1" spc="-4" dirty="0">
                  <a:latin typeface="Times New Roman"/>
                  <a:cs typeface="Times New Roman"/>
                </a:rPr>
                <a:t>ranslation</a:t>
              </a:r>
              <a:r>
                <a:rPr sz="1800" b="1" spc="-4" dirty="0">
                  <a:latin typeface="Times New Roman"/>
                  <a:cs typeface="Times New Roman"/>
                </a:rPr>
                <a:t>”</a:t>
              </a:r>
              <a:endParaRPr sz="1800" b="1" dirty="0">
                <a:latin typeface="Times New Roman"/>
                <a:cs typeface="Times New Roman"/>
              </a:endParaRPr>
            </a:p>
            <a:p>
              <a:pPr marL="11132" marR="508712">
                <a:lnSpc>
                  <a:spcPct val="144000"/>
                </a:lnSpc>
                <a:spcBef>
                  <a:spcPts val="421"/>
                </a:spcBef>
              </a:pPr>
              <a:r>
                <a:rPr sz="1800" b="1" dirty="0">
                  <a:latin typeface="Times New Roman"/>
                  <a:cs typeface="Times New Roman"/>
                </a:rPr>
                <a:t>is concerned </a:t>
              </a:r>
              <a:r>
                <a:rPr sz="1800" b="1" spc="-4" dirty="0">
                  <a:latin typeface="Times New Roman"/>
                  <a:cs typeface="Times New Roman"/>
                </a:rPr>
                <a:t>with </a:t>
              </a:r>
              <a:r>
                <a:rPr sz="1800" b="1" dirty="0">
                  <a:latin typeface="Times New Roman"/>
                  <a:cs typeface="Times New Roman"/>
                </a:rPr>
                <a:t>the </a:t>
              </a:r>
              <a:r>
                <a:rPr sz="1800" b="1" spc="-4" dirty="0">
                  <a:latin typeface="Times New Roman"/>
                  <a:cs typeface="Times New Roman"/>
                </a:rPr>
                <a:t>psychology </a:t>
              </a:r>
              <a:r>
                <a:rPr sz="1800" b="1" dirty="0">
                  <a:latin typeface="Times New Roman"/>
                  <a:cs typeface="Times New Roman"/>
                </a:rPr>
                <a:t>of </a:t>
              </a:r>
              <a:r>
                <a:rPr sz="1800" b="1" spc="-4" dirty="0">
                  <a:latin typeface="Times New Roman"/>
                  <a:cs typeface="Times New Roman"/>
                </a:rPr>
                <a:t>translation, </a:t>
              </a:r>
              <a:r>
                <a:rPr sz="1800" b="1" dirty="0">
                  <a:latin typeface="Times New Roman"/>
                  <a:cs typeface="Times New Roman"/>
                </a:rPr>
                <a:t>i.e. </a:t>
              </a:r>
              <a:r>
                <a:rPr sz="1800" b="1" dirty="0">
                  <a:latin typeface="Times New Roman"/>
                  <a:cs typeface="Times New Roman"/>
                </a:rPr>
                <a:t>to </a:t>
              </a:r>
              <a:r>
                <a:rPr sz="1800" b="1" spc="-4" dirty="0">
                  <a:latin typeface="Times New Roman"/>
                  <a:cs typeface="Times New Roman"/>
                </a:rPr>
                <a:t>find </a:t>
              </a:r>
              <a:r>
                <a:rPr sz="1800" b="1" dirty="0">
                  <a:latin typeface="Times New Roman"/>
                  <a:cs typeface="Times New Roman"/>
                </a:rPr>
                <a:t>out  what </a:t>
              </a:r>
              <a:r>
                <a:rPr sz="1800" b="1" spc="-4" dirty="0">
                  <a:latin typeface="Times New Roman"/>
                  <a:cs typeface="Times New Roman"/>
                </a:rPr>
                <a:t>happens </a:t>
              </a:r>
              <a:r>
                <a:rPr sz="1800" b="1" spc="-9" dirty="0">
                  <a:latin typeface="Times New Roman"/>
                  <a:cs typeface="Times New Roman"/>
                </a:rPr>
                <a:t>in </a:t>
              </a:r>
              <a:r>
                <a:rPr sz="1800" b="1" dirty="0">
                  <a:latin typeface="Times New Roman"/>
                  <a:cs typeface="Times New Roman"/>
                </a:rPr>
                <a:t>the </a:t>
              </a:r>
              <a:r>
                <a:rPr sz="1800" b="1" spc="-4" dirty="0">
                  <a:latin typeface="Times New Roman"/>
                  <a:cs typeface="Times New Roman"/>
                </a:rPr>
                <a:t>mind </a:t>
              </a:r>
              <a:r>
                <a:rPr sz="1800" b="1" dirty="0">
                  <a:latin typeface="Times New Roman"/>
                  <a:cs typeface="Times New Roman"/>
                </a:rPr>
                <a:t>of a </a:t>
              </a:r>
              <a:r>
                <a:rPr sz="1800" b="1" spc="-4" dirty="0">
                  <a:latin typeface="Times New Roman"/>
                  <a:cs typeface="Times New Roman"/>
                </a:rPr>
                <a:t>translator</a:t>
              </a:r>
              <a:r>
                <a:rPr sz="1800" b="1" spc="-4" dirty="0" smtClean="0">
                  <a:latin typeface="Times New Roman"/>
                  <a:cs typeface="Times New Roman"/>
                </a:rPr>
                <a:t>.</a:t>
              </a:r>
              <a:endParaRPr lang="ar-IQ" sz="1800" b="1" spc="-4" dirty="0" smtClean="0">
                <a:latin typeface="Times New Roman"/>
                <a:cs typeface="Times New Roman"/>
              </a:endParaRPr>
            </a:p>
            <a:p>
              <a:pPr marL="11132" marR="508712">
                <a:lnSpc>
                  <a:spcPct val="144000"/>
                </a:lnSpc>
                <a:spcBef>
                  <a:spcPts val="421"/>
                </a:spcBef>
              </a:pPr>
              <a:endParaRPr sz="1800" b="1" dirty="0">
                <a:latin typeface="Times New Roman"/>
                <a:cs typeface="Times New Roman"/>
              </a:endParaRPr>
            </a:p>
            <a:p>
              <a:pPr marL="11132" marR="307787">
                <a:lnSpc>
                  <a:spcPct val="144000"/>
                </a:lnSpc>
                <a:spcBef>
                  <a:spcPts val="434"/>
                </a:spcBef>
              </a:pPr>
              <a:r>
                <a:rPr sz="1800" b="1" dirty="0">
                  <a:latin typeface="Times New Roman"/>
                  <a:cs typeface="Times New Roman"/>
                </a:rPr>
                <a:t>is </a:t>
              </a:r>
              <a:r>
                <a:rPr sz="1800" b="1" spc="-4" dirty="0">
                  <a:latin typeface="Times New Roman"/>
                  <a:cs typeface="Times New Roman"/>
                </a:rPr>
                <a:t>the study </a:t>
              </a:r>
              <a:r>
                <a:rPr sz="1800" b="1" dirty="0">
                  <a:latin typeface="Times New Roman"/>
                  <a:cs typeface="Times New Roman"/>
                </a:rPr>
                <a:t>of context </a:t>
              </a:r>
              <a:r>
                <a:rPr sz="1800" b="1" spc="-4" dirty="0">
                  <a:latin typeface="Times New Roman"/>
                  <a:cs typeface="Times New Roman"/>
                </a:rPr>
                <a:t>rather than </a:t>
              </a:r>
              <a:r>
                <a:rPr sz="1800" b="1" dirty="0">
                  <a:latin typeface="Times New Roman"/>
                  <a:cs typeface="Times New Roman"/>
                </a:rPr>
                <a:t>the </a:t>
              </a:r>
              <a:r>
                <a:rPr sz="1800" b="1" spc="-4" dirty="0">
                  <a:latin typeface="Times New Roman"/>
                  <a:cs typeface="Times New Roman"/>
                </a:rPr>
                <a:t>text. </a:t>
              </a:r>
              <a:r>
                <a:rPr sz="1800" b="1" dirty="0">
                  <a:latin typeface="Times New Roman"/>
                  <a:cs typeface="Times New Roman"/>
                </a:rPr>
                <a:t>It </a:t>
              </a:r>
              <a:r>
                <a:rPr sz="1800" b="1" spc="-4" dirty="0">
                  <a:latin typeface="Times New Roman"/>
                  <a:cs typeface="Times New Roman"/>
                </a:rPr>
                <a:t>examines </a:t>
              </a:r>
              <a:r>
                <a:rPr sz="1800" b="1" dirty="0">
                  <a:latin typeface="Times New Roman"/>
                  <a:cs typeface="Times New Roman"/>
                </a:rPr>
                <a:t>which  </a:t>
              </a:r>
              <a:r>
                <a:rPr sz="1800" b="1" spc="-4" dirty="0">
                  <a:latin typeface="Times New Roman"/>
                  <a:cs typeface="Times New Roman"/>
                </a:rPr>
                <a:t>books </a:t>
              </a:r>
              <a:r>
                <a:rPr sz="1800" b="1" dirty="0">
                  <a:latin typeface="Times New Roman"/>
                  <a:cs typeface="Times New Roman"/>
                </a:rPr>
                <a:t>were </a:t>
              </a:r>
              <a:r>
                <a:rPr sz="1800" b="1" spc="-4" dirty="0">
                  <a:latin typeface="Times New Roman"/>
                  <a:cs typeface="Times New Roman"/>
                </a:rPr>
                <a:t>translated when and where, and </a:t>
              </a:r>
              <a:r>
                <a:rPr sz="1800" b="1" dirty="0">
                  <a:latin typeface="Times New Roman"/>
                  <a:cs typeface="Times New Roman"/>
                </a:rPr>
                <a:t>what </a:t>
              </a:r>
              <a:r>
                <a:rPr sz="1800" b="1" spc="-4" dirty="0">
                  <a:latin typeface="Times New Roman"/>
                  <a:cs typeface="Times New Roman"/>
                </a:rPr>
                <a:t>influences </a:t>
              </a:r>
              <a:r>
                <a:rPr sz="1800" b="1" dirty="0">
                  <a:latin typeface="Times New Roman"/>
                  <a:cs typeface="Times New Roman"/>
                </a:rPr>
                <a:t>they  </a:t>
              </a:r>
              <a:r>
                <a:rPr sz="1800" b="1" spc="-4" dirty="0">
                  <a:latin typeface="Times New Roman"/>
                  <a:cs typeface="Times New Roman"/>
                </a:rPr>
                <a:t>exerted.</a:t>
              </a:r>
              <a:endParaRPr sz="1800" b="1" dirty="0">
                <a:latin typeface="Times New Roman"/>
                <a:cs typeface="Times New Roman"/>
              </a:endParaRPr>
            </a:p>
          </p:txBody>
        </p:sp>
        <p:sp>
          <p:nvSpPr>
            <p:cNvPr id="3" name="object 3"/>
            <p:cNvSpPr/>
            <p:nvPr/>
          </p:nvSpPr>
          <p:spPr>
            <a:xfrm>
              <a:off x="516636" y="516630"/>
              <a:ext cx="2352040" cy="0"/>
            </a:xfrm>
            <a:custGeom>
              <a:avLst/>
              <a:gdLst/>
              <a:ahLst/>
              <a:cxnLst/>
              <a:rect l="l" t="t" r="r" b="b"/>
              <a:pathLst>
                <a:path w="2352040">
                  <a:moveTo>
                    <a:pt x="0" y="0"/>
                  </a:moveTo>
                  <a:lnTo>
                    <a:pt x="2351532" y="0"/>
                  </a:lnTo>
                </a:path>
              </a:pathLst>
            </a:custGeom>
            <a:ln w="6096">
              <a:solidFill>
                <a:srgbClr val="000000"/>
              </a:solidFill>
            </a:ln>
          </p:spPr>
          <p:txBody>
            <a:bodyPr wrap="square" lIns="0" tIns="0" rIns="0" bIns="0" rtlCol="0"/>
            <a:lstStyle/>
            <a:p>
              <a:endParaRPr/>
            </a:p>
          </p:txBody>
        </p:sp>
        <p:sp>
          <p:nvSpPr>
            <p:cNvPr id="4" name="object 4"/>
            <p:cNvSpPr/>
            <p:nvPr/>
          </p:nvSpPr>
          <p:spPr>
            <a:xfrm>
              <a:off x="2874264" y="516630"/>
              <a:ext cx="7129780" cy="0"/>
            </a:xfrm>
            <a:custGeom>
              <a:avLst/>
              <a:gdLst/>
              <a:ahLst/>
              <a:cxnLst/>
              <a:rect l="l" t="t" r="r" b="b"/>
              <a:pathLst>
                <a:path w="7129780">
                  <a:moveTo>
                    <a:pt x="0" y="0"/>
                  </a:moveTo>
                  <a:lnTo>
                    <a:pt x="7129271" y="0"/>
                  </a:lnTo>
                </a:path>
              </a:pathLst>
            </a:custGeom>
            <a:ln w="6096">
              <a:solidFill>
                <a:srgbClr val="000000"/>
              </a:solidFill>
            </a:ln>
          </p:spPr>
          <p:txBody>
            <a:bodyPr wrap="square" lIns="0" tIns="0" rIns="0" bIns="0" rtlCol="0"/>
            <a:lstStyle/>
            <a:p>
              <a:endParaRPr/>
            </a:p>
          </p:txBody>
        </p:sp>
        <p:sp>
          <p:nvSpPr>
            <p:cNvPr id="5" name="object 5"/>
            <p:cNvSpPr/>
            <p:nvPr/>
          </p:nvSpPr>
          <p:spPr>
            <a:xfrm>
              <a:off x="513587" y="513582"/>
              <a:ext cx="0" cy="5524500"/>
            </a:xfrm>
            <a:custGeom>
              <a:avLst/>
              <a:gdLst/>
              <a:ahLst/>
              <a:cxnLst/>
              <a:rect l="l" t="t" r="r" b="b"/>
              <a:pathLst>
                <a:path h="5524500">
                  <a:moveTo>
                    <a:pt x="0" y="0"/>
                  </a:moveTo>
                  <a:lnTo>
                    <a:pt x="0" y="5524500"/>
                  </a:lnTo>
                </a:path>
              </a:pathLst>
            </a:custGeom>
            <a:ln w="6095">
              <a:solidFill>
                <a:srgbClr val="000000"/>
              </a:solidFill>
            </a:ln>
          </p:spPr>
          <p:txBody>
            <a:bodyPr wrap="square" lIns="0" tIns="0" rIns="0" bIns="0" rtlCol="0"/>
            <a:lstStyle/>
            <a:p>
              <a:endParaRPr/>
            </a:p>
          </p:txBody>
        </p:sp>
        <p:sp>
          <p:nvSpPr>
            <p:cNvPr id="6" name="object 6"/>
            <p:cNvSpPr/>
            <p:nvPr/>
          </p:nvSpPr>
          <p:spPr>
            <a:xfrm>
              <a:off x="516636" y="6035034"/>
              <a:ext cx="2352040" cy="0"/>
            </a:xfrm>
            <a:custGeom>
              <a:avLst/>
              <a:gdLst/>
              <a:ahLst/>
              <a:cxnLst/>
              <a:rect l="l" t="t" r="r" b="b"/>
              <a:pathLst>
                <a:path w="2352040">
                  <a:moveTo>
                    <a:pt x="0" y="0"/>
                  </a:moveTo>
                  <a:lnTo>
                    <a:pt x="2351532" y="0"/>
                  </a:lnTo>
                </a:path>
              </a:pathLst>
            </a:custGeom>
            <a:ln w="6096">
              <a:solidFill>
                <a:srgbClr val="000000"/>
              </a:solidFill>
            </a:ln>
          </p:spPr>
          <p:txBody>
            <a:bodyPr wrap="square" lIns="0" tIns="0" rIns="0" bIns="0" rtlCol="0"/>
            <a:lstStyle/>
            <a:p>
              <a:endParaRPr/>
            </a:p>
          </p:txBody>
        </p:sp>
        <p:sp>
          <p:nvSpPr>
            <p:cNvPr id="7" name="object 7"/>
            <p:cNvSpPr/>
            <p:nvPr/>
          </p:nvSpPr>
          <p:spPr>
            <a:xfrm>
              <a:off x="2871216" y="513582"/>
              <a:ext cx="0" cy="5524500"/>
            </a:xfrm>
            <a:custGeom>
              <a:avLst/>
              <a:gdLst/>
              <a:ahLst/>
              <a:cxnLst/>
              <a:rect l="l" t="t" r="r" b="b"/>
              <a:pathLst>
                <a:path h="5524500">
                  <a:moveTo>
                    <a:pt x="0" y="0"/>
                  </a:moveTo>
                  <a:lnTo>
                    <a:pt x="0" y="5524500"/>
                  </a:lnTo>
                </a:path>
              </a:pathLst>
            </a:custGeom>
            <a:ln w="6096">
              <a:solidFill>
                <a:srgbClr val="000000"/>
              </a:solidFill>
            </a:ln>
          </p:spPr>
          <p:txBody>
            <a:bodyPr wrap="square" lIns="0" tIns="0" rIns="0" bIns="0" rtlCol="0"/>
            <a:lstStyle/>
            <a:p>
              <a:endParaRPr/>
            </a:p>
          </p:txBody>
        </p:sp>
        <p:sp>
          <p:nvSpPr>
            <p:cNvPr id="8" name="object 8"/>
            <p:cNvSpPr/>
            <p:nvPr/>
          </p:nvSpPr>
          <p:spPr>
            <a:xfrm>
              <a:off x="2874264" y="6035034"/>
              <a:ext cx="7129780" cy="0"/>
            </a:xfrm>
            <a:custGeom>
              <a:avLst/>
              <a:gdLst/>
              <a:ahLst/>
              <a:cxnLst/>
              <a:rect l="l" t="t" r="r" b="b"/>
              <a:pathLst>
                <a:path w="7129780">
                  <a:moveTo>
                    <a:pt x="0" y="0"/>
                  </a:moveTo>
                  <a:lnTo>
                    <a:pt x="7129271" y="0"/>
                  </a:lnTo>
                </a:path>
              </a:pathLst>
            </a:custGeom>
            <a:ln w="6096">
              <a:solidFill>
                <a:srgbClr val="000000"/>
              </a:solidFill>
            </a:ln>
          </p:spPr>
          <p:txBody>
            <a:bodyPr wrap="square" lIns="0" tIns="0" rIns="0" bIns="0" rtlCol="0"/>
            <a:lstStyle/>
            <a:p>
              <a:endParaRPr/>
            </a:p>
          </p:txBody>
        </p:sp>
        <p:sp>
          <p:nvSpPr>
            <p:cNvPr id="9" name="object 9"/>
            <p:cNvSpPr/>
            <p:nvPr/>
          </p:nvSpPr>
          <p:spPr>
            <a:xfrm>
              <a:off x="10006583" y="513582"/>
              <a:ext cx="0" cy="5524500"/>
            </a:xfrm>
            <a:custGeom>
              <a:avLst/>
              <a:gdLst/>
              <a:ahLst/>
              <a:cxnLst/>
              <a:rect l="l" t="t" r="r" b="b"/>
              <a:pathLst>
                <a:path h="5524500">
                  <a:moveTo>
                    <a:pt x="0" y="0"/>
                  </a:moveTo>
                  <a:lnTo>
                    <a:pt x="0" y="5524500"/>
                  </a:lnTo>
                </a:path>
              </a:pathLst>
            </a:custGeom>
            <a:ln w="6096">
              <a:solidFill>
                <a:srgbClr val="000000"/>
              </a:solidFill>
            </a:ln>
          </p:spPr>
          <p:txBody>
            <a:bodyPr wrap="square" lIns="0" tIns="0" rIns="0" bIns="0" rtlCol="0"/>
            <a:lstStyle/>
            <a:p>
              <a:endParaRPr/>
            </a:p>
          </p:txBody>
        </p:sp>
        <p:sp>
          <p:nvSpPr>
            <p:cNvPr id="10" name="object 10"/>
            <p:cNvSpPr/>
            <p:nvPr/>
          </p:nvSpPr>
          <p:spPr>
            <a:xfrm>
              <a:off x="579119" y="577590"/>
              <a:ext cx="2142819" cy="5457444"/>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566927" y="1665726"/>
              <a:ext cx="673735" cy="4369308"/>
            </a:xfrm>
            <a:custGeom>
              <a:avLst/>
              <a:gdLst/>
              <a:ahLst/>
              <a:cxnLst/>
              <a:rect l="l" t="t" r="r" b="b"/>
              <a:pathLst>
                <a:path w="673735" h="4038600">
                  <a:moveTo>
                    <a:pt x="673608" y="0"/>
                  </a:moveTo>
                  <a:lnTo>
                    <a:pt x="0" y="0"/>
                  </a:lnTo>
                  <a:lnTo>
                    <a:pt x="0" y="4038600"/>
                  </a:lnTo>
                  <a:lnTo>
                    <a:pt x="673608" y="4038600"/>
                  </a:lnTo>
                  <a:lnTo>
                    <a:pt x="673608" y="0"/>
                  </a:lnTo>
                  <a:close/>
                </a:path>
              </a:pathLst>
            </a:custGeom>
            <a:solidFill>
              <a:srgbClr val="FFFFFF"/>
            </a:solidFill>
          </p:spPr>
          <p:txBody>
            <a:bodyPr wrap="square" lIns="0" tIns="0" rIns="0" bIns="0" rtlCol="0"/>
            <a:lstStyle/>
            <a:p>
              <a:endParaRPr/>
            </a:p>
          </p:txBody>
        </p:sp>
      </p:grpSp>
      <p:sp>
        <p:nvSpPr>
          <p:cNvPr id="13" name="Slide Number Placeholder 12"/>
          <p:cNvSpPr>
            <a:spLocks noGrp="1"/>
          </p:cNvSpPr>
          <p:nvPr>
            <p:ph type="sldNum" sz="quarter" idx="7"/>
          </p:nvPr>
        </p:nvSpPr>
        <p:spPr/>
        <p:txBody>
          <a:bodyPr/>
          <a:lstStyle/>
          <a:p>
            <a:fld id="{B6F15528-21DE-4FAA-801E-634DDDAF4B2B}" type="slidenum">
              <a:rPr lang="ar-IQ" smtClean="0"/>
              <a:t>12</a:t>
            </a:fld>
            <a:endParaRPr lang="ar-IQ"/>
          </a:p>
        </p:txBody>
      </p:sp>
    </p:spTree>
    <p:extLst>
      <p:ext uri="{BB962C8B-B14F-4D97-AF65-F5344CB8AC3E}">
        <p14:creationId xmlns:p14="http://schemas.microsoft.com/office/powerpoint/2010/main" val="1099814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457200" y="-411168"/>
            <a:ext cx="82296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smtClean="0"/>
              <a:t>Applied Translation</a:t>
            </a:r>
            <a:endParaRPr sz="3600" b="1" i="1" dirty="0"/>
          </a:p>
        </p:txBody>
      </p:sp>
      <p:sp>
        <p:nvSpPr>
          <p:cNvPr id="106" name="Google Shape;106;p15"/>
          <p:cNvSpPr txBox="1">
            <a:spLocks noGrp="1"/>
          </p:cNvSpPr>
          <p:nvPr>
            <p:ph idx="1"/>
          </p:nvPr>
        </p:nvSpPr>
        <p:spPr>
          <a:xfrm>
            <a:off x="290945" y="644224"/>
            <a:ext cx="8617527" cy="6213776"/>
          </a:xfrm>
          <a:prstGeom prst="rect">
            <a:avLst/>
          </a:prstGeom>
          <a:noFill/>
          <a:ln>
            <a:noFill/>
          </a:ln>
        </p:spPr>
        <p:txBody>
          <a:bodyPr spcFirstLastPara="1" wrap="square" lIns="91425" tIns="45700" rIns="91425" bIns="45700" anchor="t" anchorCtr="0">
            <a:noAutofit/>
          </a:bodyPr>
          <a:lstStyle/>
          <a:p>
            <a:pPr marL="131445" indent="0" algn="just" rtl="0">
              <a:buNone/>
            </a:pPr>
            <a:r>
              <a:rPr lang="en-US" sz="4000" dirty="0" smtClean="0"/>
              <a:t>The Applied branch was further divided into Translator Training (teaching methods, testing techniques and curriculum planning), Translation Aids (lexicological and terminological aids, also grammars) and Translation Policy and Criticism, all of which were to become objects of intense interest and a vast amount of activity in the 1980s and 1990s</a:t>
            </a:r>
            <a:endParaRPr sz="4000" b="1" dirty="0"/>
          </a:p>
        </p:txBody>
      </p:sp>
    </p:spTree>
    <p:extLst>
      <p:ext uri="{BB962C8B-B14F-4D97-AF65-F5344CB8AC3E}">
        <p14:creationId xmlns:p14="http://schemas.microsoft.com/office/powerpoint/2010/main" val="1796989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6254" y="133965"/>
            <a:ext cx="8977745" cy="6445260"/>
          </a:xfrm>
          <a:prstGeom prst="rect">
            <a:avLst/>
          </a:prstGeom>
        </p:spPr>
        <p:txBody>
          <a:bodyPr vert="horz" wrap="square" lIns="0" tIns="10575" rIns="0" bIns="0" rtlCol="0">
            <a:spAutoFit/>
          </a:bodyPr>
          <a:lstStyle/>
          <a:p>
            <a:pPr marL="11132" marR="4453" indent="56214">
              <a:lnSpc>
                <a:spcPct val="143700"/>
              </a:lnSpc>
              <a:spcBef>
                <a:spcPts val="83"/>
              </a:spcBef>
            </a:pPr>
            <a:r>
              <a:rPr sz="2000" dirty="0">
                <a:latin typeface="Times New Roman"/>
                <a:cs typeface="Times New Roman"/>
              </a:rPr>
              <a:t>The </a:t>
            </a:r>
            <a:r>
              <a:rPr sz="2000" spc="-4" dirty="0">
                <a:latin typeface="Times New Roman"/>
                <a:cs typeface="Times New Roman"/>
              </a:rPr>
              <a:t>theoretical branch </a:t>
            </a:r>
            <a:r>
              <a:rPr sz="2000" dirty="0">
                <a:latin typeface="Times New Roman"/>
                <a:cs typeface="Times New Roman"/>
              </a:rPr>
              <a:t>is </a:t>
            </a:r>
            <a:r>
              <a:rPr sz="2000" spc="-4" dirty="0">
                <a:latin typeface="Times New Roman"/>
                <a:cs typeface="Times New Roman"/>
              </a:rPr>
              <a:t>divided </a:t>
            </a:r>
            <a:r>
              <a:rPr sz="2000" dirty="0">
                <a:latin typeface="Times New Roman"/>
                <a:cs typeface="Times New Roman"/>
              </a:rPr>
              <a:t>into </a:t>
            </a:r>
            <a:r>
              <a:rPr sz="2000" b="1" spc="-4" dirty="0">
                <a:latin typeface="Times New Roman"/>
                <a:cs typeface="Times New Roman"/>
              </a:rPr>
              <a:t>general</a:t>
            </a:r>
            <a:r>
              <a:rPr sz="2000" spc="-4" dirty="0">
                <a:latin typeface="Times New Roman"/>
                <a:cs typeface="Times New Roman"/>
              </a:rPr>
              <a:t> </a:t>
            </a:r>
            <a:r>
              <a:rPr sz="2000" dirty="0">
                <a:latin typeface="Times New Roman"/>
                <a:cs typeface="Times New Roman"/>
              </a:rPr>
              <a:t>and </a:t>
            </a:r>
            <a:r>
              <a:rPr sz="2000" b="1" spc="-4" dirty="0">
                <a:latin typeface="Times New Roman"/>
                <a:cs typeface="Times New Roman"/>
              </a:rPr>
              <a:t>partial</a:t>
            </a:r>
            <a:r>
              <a:rPr sz="2000" spc="-4" dirty="0">
                <a:latin typeface="Times New Roman"/>
                <a:cs typeface="Times New Roman"/>
              </a:rPr>
              <a:t> </a:t>
            </a:r>
            <a:r>
              <a:rPr sz="2000" dirty="0">
                <a:latin typeface="Times New Roman"/>
                <a:cs typeface="Times New Roman"/>
              </a:rPr>
              <a:t>theories. By  general, </a:t>
            </a:r>
            <a:r>
              <a:rPr sz="2000" spc="-4" dirty="0">
                <a:latin typeface="Times New Roman"/>
                <a:cs typeface="Times New Roman"/>
              </a:rPr>
              <a:t>Holmes </a:t>
            </a:r>
            <a:r>
              <a:rPr sz="2000" dirty="0">
                <a:latin typeface="Times New Roman"/>
                <a:cs typeface="Times New Roman"/>
              </a:rPr>
              <a:t>refers </a:t>
            </a:r>
            <a:r>
              <a:rPr sz="2000" spc="-9" dirty="0">
                <a:latin typeface="Times New Roman"/>
                <a:cs typeface="Times New Roman"/>
              </a:rPr>
              <a:t>to </a:t>
            </a:r>
            <a:r>
              <a:rPr sz="2000" spc="-4" dirty="0">
                <a:latin typeface="Times New Roman"/>
                <a:cs typeface="Times New Roman"/>
              </a:rPr>
              <a:t>those writings that seek </a:t>
            </a:r>
            <a:r>
              <a:rPr sz="2000" spc="-9" dirty="0">
                <a:latin typeface="Times New Roman"/>
                <a:cs typeface="Times New Roman"/>
              </a:rPr>
              <a:t>to </a:t>
            </a:r>
            <a:r>
              <a:rPr sz="2000" b="1" spc="-4" dirty="0">
                <a:latin typeface="Times New Roman"/>
                <a:cs typeface="Times New Roman"/>
              </a:rPr>
              <a:t>describe</a:t>
            </a:r>
            <a:r>
              <a:rPr sz="2000" spc="-4" dirty="0">
                <a:latin typeface="Times New Roman"/>
                <a:cs typeface="Times New Roman"/>
              </a:rPr>
              <a:t> </a:t>
            </a:r>
            <a:r>
              <a:rPr sz="2000" dirty="0">
                <a:latin typeface="Times New Roman"/>
                <a:cs typeface="Times New Roman"/>
              </a:rPr>
              <a:t>or </a:t>
            </a:r>
            <a:r>
              <a:rPr sz="2000" b="1" spc="-4" dirty="0">
                <a:latin typeface="Times New Roman"/>
                <a:cs typeface="Times New Roman"/>
              </a:rPr>
              <a:t>account  </a:t>
            </a:r>
            <a:r>
              <a:rPr sz="2000" b="1" dirty="0">
                <a:latin typeface="Times New Roman"/>
                <a:cs typeface="Times New Roman"/>
              </a:rPr>
              <a:t>for </a:t>
            </a:r>
            <a:r>
              <a:rPr sz="2000" b="1" spc="-4" dirty="0">
                <a:latin typeface="Times New Roman"/>
                <a:cs typeface="Times New Roman"/>
              </a:rPr>
              <a:t>every type </a:t>
            </a:r>
            <a:r>
              <a:rPr sz="2000" b="1" dirty="0">
                <a:latin typeface="Times New Roman"/>
                <a:cs typeface="Times New Roman"/>
              </a:rPr>
              <a:t>of</a:t>
            </a:r>
            <a:r>
              <a:rPr sz="2000" b="1" spc="-4" dirty="0">
                <a:latin typeface="Times New Roman"/>
                <a:cs typeface="Times New Roman"/>
              </a:rPr>
              <a:t> translation</a:t>
            </a:r>
            <a:r>
              <a:rPr sz="2000" spc="-4" dirty="0">
                <a:latin typeface="Times New Roman"/>
                <a:cs typeface="Times New Roman"/>
              </a:rPr>
              <a:t>.</a:t>
            </a:r>
            <a:endParaRPr sz="2000" dirty="0">
              <a:latin typeface="Times New Roman"/>
              <a:cs typeface="Times New Roman"/>
            </a:endParaRPr>
          </a:p>
          <a:p>
            <a:pPr marL="11132">
              <a:spcBef>
                <a:spcPts val="1359"/>
              </a:spcBef>
            </a:pPr>
            <a:r>
              <a:rPr sz="2000" dirty="0">
                <a:latin typeface="Times New Roman"/>
                <a:cs typeface="Times New Roman"/>
              </a:rPr>
              <a:t>the </a:t>
            </a:r>
            <a:r>
              <a:rPr sz="2000" b="1" spc="-4" dirty="0">
                <a:latin typeface="Times New Roman"/>
                <a:cs typeface="Times New Roman"/>
              </a:rPr>
              <a:t>partial</a:t>
            </a:r>
            <a:r>
              <a:rPr sz="2000" spc="-4" dirty="0">
                <a:latin typeface="Times New Roman"/>
                <a:cs typeface="Times New Roman"/>
              </a:rPr>
              <a:t> branch </a:t>
            </a:r>
            <a:r>
              <a:rPr sz="2000" dirty="0">
                <a:latin typeface="Times New Roman"/>
                <a:cs typeface="Times New Roman"/>
              </a:rPr>
              <a:t>is restricted </a:t>
            </a:r>
            <a:r>
              <a:rPr sz="2000" spc="-4" dirty="0">
                <a:latin typeface="Times New Roman"/>
                <a:cs typeface="Times New Roman"/>
              </a:rPr>
              <a:t>according </a:t>
            </a:r>
            <a:r>
              <a:rPr sz="2000" spc="-9" dirty="0">
                <a:latin typeface="Times New Roman"/>
                <a:cs typeface="Times New Roman"/>
              </a:rPr>
              <a:t>to </a:t>
            </a:r>
            <a:r>
              <a:rPr sz="2000" spc="-4" dirty="0">
                <a:latin typeface="Times New Roman"/>
                <a:cs typeface="Times New Roman"/>
              </a:rPr>
              <a:t>the parameters</a:t>
            </a:r>
            <a:r>
              <a:rPr sz="2000" spc="53" dirty="0">
                <a:latin typeface="Times New Roman"/>
                <a:cs typeface="Times New Roman"/>
              </a:rPr>
              <a:t> </a:t>
            </a:r>
            <a:r>
              <a:rPr sz="2000" dirty="0" smtClean="0">
                <a:latin typeface="Times New Roman"/>
                <a:cs typeface="Times New Roman"/>
              </a:rPr>
              <a:t>of:</a:t>
            </a:r>
            <a:endParaRPr lang="en-US" sz="2000" dirty="0" smtClean="0">
              <a:latin typeface="Times New Roman"/>
              <a:cs typeface="Times New Roman"/>
            </a:endParaRPr>
          </a:p>
          <a:p>
            <a:pPr marL="354032" indent="-342900">
              <a:spcBef>
                <a:spcPts val="1359"/>
              </a:spcBef>
              <a:buFont typeface="Arial" pitchFamily="34" charset="0"/>
              <a:buChar char="•"/>
            </a:pPr>
            <a:r>
              <a:rPr lang="en-US" sz="2000" dirty="0" smtClean="0">
                <a:latin typeface="Times New Roman"/>
                <a:cs typeface="Times New Roman"/>
              </a:rPr>
              <a:t> (</a:t>
            </a:r>
            <a:r>
              <a:rPr lang="en-US" sz="2000" b="1" dirty="0" smtClean="0">
                <a:latin typeface="Times New Roman"/>
                <a:cs typeface="Times New Roman"/>
              </a:rPr>
              <a:t>Medium)</a:t>
            </a:r>
            <a:r>
              <a:rPr sz="2000" spc="-4" dirty="0" smtClean="0">
                <a:latin typeface="Times New Roman"/>
                <a:cs typeface="Times New Roman"/>
              </a:rPr>
              <a:t>whether </a:t>
            </a:r>
            <a:r>
              <a:rPr sz="2000" dirty="0">
                <a:latin typeface="Times New Roman"/>
                <a:cs typeface="Times New Roman"/>
              </a:rPr>
              <a:t>the </a:t>
            </a:r>
            <a:r>
              <a:rPr sz="2000" spc="-4" dirty="0">
                <a:latin typeface="Times New Roman"/>
                <a:cs typeface="Times New Roman"/>
              </a:rPr>
              <a:t>translation is being </a:t>
            </a:r>
            <a:r>
              <a:rPr sz="2000" dirty="0">
                <a:latin typeface="Times New Roman"/>
                <a:cs typeface="Times New Roman"/>
              </a:rPr>
              <a:t>done by </a:t>
            </a:r>
            <a:r>
              <a:rPr sz="2000" spc="-4" dirty="0">
                <a:latin typeface="Times New Roman"/>
                <a:cs typeface="Times New Roman"/>
              </a:rPr>
              <a:t>humans </a:t>
            </a:r>
            <a:r>
              <a:rPr sz="2000" dirty="0">
                <a:latin typeface="Times New Roman"/>
                <a:cs typeface="Times New Roman"/>
              </a:rPr>
              <a:t>or </a:t>
            </a:r>
            <a:r>
              <a:rPr sz="2000" spc="-4" dirty="0">
                <a:latin typeface="Times New Roman"/>
                <a:cs typeface="Times New Roman"/>
              </a:rPr>
              <a:t>machines, and also,  whether </a:t>
            </a:r>
            <a:r>
              <a:rPr sz="2000" dirty="0">
                <a:latin typeface="Times New Roman"/>
                <a:cs typeface="Times New Roman"/>
              </a:rPr>
              <a:t>the </a:t>
            </a:r>
            <a:r>
              <a:rPr sz="2000" spc="-4" dirty="0">
                <a:latin typeface="Times New Roman"/>
                <a:cs typeface="Times New Roman"/>
              </a:rPr>
              <a:t>human translation </a:t>
            </a:r>
            <a:r>
              <a:rPr sz="2000" dirty="0">
                <a:latin typeface="Times New Roman"/>
                <a:cs typeface="Times New Roman"/>
              </a:rPr>
              <a:t>is </a:t>
            </a:r>
            <a:r>
              <a:rPr sz="2000" spc="-4" dirty="0">
                <a:latin typeface="Times New Roman"/>
                <a:cs typeface="Times New Roman"/>
              </a:rPr>
              <a:t>written or</a:t>
            </a:r>
            <a:r>
              <a:rPr sz="2000" spc="4" dirty="0">
                <a:latin typeface="Times New Roman"/>
                <a:cs typeface="Times New Roman"/>
              </a:rPr>
              <a:t> </a:t>
            </a:r>
            <a:r>
              <a:rPr sz="2000" spc="-4" dirty="0">
                <a:latin typeface="Times New Roman"/>
                <a:cs typeface="Times New Roman"/>
              </a:rPr>
              <a:t>spoken.</a:t>
            </a:r>
            <a:endParaRPr sz="2000" dirty="0">
              <a:latin typeface="Times New Roman"/>
              <a:cs typeface="Times New Roman"/>
            </a:endParaRPr>
          </a:p>
          <a:p>
            <a:pPr marL="354032" marR="145823" indent="-342900">
              <a:lnSpc>
                <a:spcPct val="164000"/>
              </a:lnSpc>
              <a:spcBef>
                <a:spcPts val="9"/>
              </a:spcBef>
              <a:buFont typeface="Arial" pitchFamily="34" charset="0"/>
              <a:buChar char="•"/>
            </a:pPr>
            <a:r>
              <a:rPr lang="en-US" sz="2000" dirty="0" smtClean="0">
                <a:latin typeface="Times New Roman"/>
                <a:cs typeface="Times New Roman"/>
              </a:rPr>
              <a:t>(</a:t>
            </a:r>
            <a:r>
              <a:rPr lang="en-US" sz="2000" b="1" dirty="0" smtClean="0">
                <a:latin typeface="Times New Roman"/>
                <a:cs typeface="Times New Roman"/>
              </a:rPr>
              <a:t>Area</a:t>
            </a:r>
            <a:r>
              <a:rPr lang="en-US" sz="2000" dirty="0" smtClean="0">
                <a:latin typeface="Times New Roman"/>
                <a:cs typeface="Times New Roman"/>
              </a:rPr>
              <a:t>) </a:t>
            </a:r>
            <a:r>
              <a:rPr sz="2000" dirty="0" smtClean="0">
                <a:latin typeface="Times New Roman"/>
                <a:cs typeface="Times New Roman"/>
              </a:rPr>
              <a:t>restricted </a:t>
            </a:r>
            <a:r>
              <a:rPr sz="2000" spc="-9" dirty="0">
                <a:latin typeface="Times New Roman"/>
                <a:cs typeface="Times New Roman"/>
              </a:rPr>
              <a:t>to </a:t>
            </a:r>
            <a:r>
              <a:rPr sz="2000" spc="-4" dirty="0">
                <a:latin typeface="Times New Roman"/>
                <a:cs typeface="Times New Roman"/>
              </a:rPr>
              <a:t>specific languages </a:t>
            </a:r>
            <a:r>
              <a:rPr sz="2000" dirty="0">
                <a:latin typeface="Times New Roman"/>
                <a:cs typeface="Times New Roman"/>
              </a:rPr>
              <a:t>or groups of </a:t>
            </a:r>
            <a:r>
              <a:rPr sz="2000" spc="-4" dirty="0">
                <a:latin typeface="Times New Roman"/>
                <a:cs typeface="Times New Roman"/>
              </a:rPr>
              <a:t>languages and/or </a:t>
            </a:r>
            <a:r>
              <a:rPr sz="2000" spc="-4" dirty="0" smtClean="0">
                <a:latin typeface="Times New Roman"/>
                <a:cs typeface="Times New Roman"/>
              </a:rPr>
              <a:t>cultures.</a:t>
            </a:r>
            <a:endParaRPr lang="ar-IQ" sz="2000" spc="-4" dirty="0" smtClean="0">
              <a:latin typeface="Times New Roman"/>
              <a:cs typeface="Times New Roman"/>
            </a:endParaRPr>
          </a:p>
          <a:p>
            <a:pPr marL="354032" marR="145823" indent="-342900">
              <a:lnSpc>
                <a:spcPct val="164000"/>
              </a:lnSpc>
              <a:spcBef>
                <a:spcPts val="9"/>
              </a:spcBef>
              <a:buFont typeface="Arial" pitchFamily="34" charset="0"/>
              <a:buChar char="•"/>
            </a:pPr>
            <a:r>
              <a:rPr lang="en-US" sz="2000" spc="-4" dirty="0" smtClean="0">
                <a:latin typeface="Times New Roman"/>
                <a:cs typeface="Times New Roman"/>
              </a:rPr>
              <a:t>(</a:t>
            </a:r>
            <a:r>
              <a:rPr lang="en-US" sz="2000" b="1" spc="-4" dirty="0" smtClean="0">
                <a:latin typeface="Times New Roman"/>
                <a:cs typeface="Times New Roman"/>
              </a:rPr>
              <a:t>Rank</a:t>
            </a:r>
            <a:r>
              <a:rPr lang="en-US" sz="2000" spc="-4" dirty="0" smtClean="0">
                <a:latin typeface="Times New Roman"/>
                <a:cs typeface="Times New Roman"/>
              </a:rPr>
              <a:t>) </a:t>
            </a:r>
            <a:r>
              <a:rPr sz="2000" dirty="0" smtClean="0">
                <a:latin typeface="Times New Roman"/>
                <a:cs typeface="Times New Roman"/>
              </a:rPr>
              <a:t>restricted </a:t>
            </a:r>
            <a:r>
              <a:rPr sz="2000" spc="-9" dirty="0">
                <a:latin typeface="Times New Roman"/>
                <a:cs typeface="Times New Roman"/>
              </a:rPr>
              <a:t>to </a:t>
            </a:r>
            <a:r>
              <a:rPr sz="2000" dirty="0">
                <a:latin typeface="Times New Roman"/>
                <a:cs typeface="Times New Roman"/>
              </a:rPr>
              <a:t>a </a:t>
            </a:r>
            <a:r>
              <a:rPr sz="2000" spc="-4" dirty="0">
                <a:latin typeface="Times New Roman"/>
                <a:cs typeface="Times New Roman"/>
              </a:rPr>
              <a:t>specific level </a:t>
            </a:r>
            <a:r>
              <a:rPr sz="2000" dirty="0">
                <a:latin typeface="Times New Roman"/>
                <a:cs typeface="Times New Roman"/>
              </a:rPr>
              <a:t>of </a:t>
            </a:r>
            <a:r>
              <a:rPr sz="2000" spc="-4" dirty="0">
                <a:latin typeface="Times New Roman"/>
                <a:cs typeface="Times New Roman"/>
              </a:rPr>
              <a:t>(normally) </a:t>
            </a:r>
            <a:r>
              <a:rPr sz="2000" dirty="0">
                <a:latin typeface="Times New Roman"/>
                <a:cs typeface="Times New Roman"/>
              </a:rPr>
              <a:t>the </a:t>
            </a:r>
            <a:r>
              <a:rPr sz="2000" spc="-4" dirty="0">
                <a:latin typeface="Times New Roman"/>
                <a:cs typeface="Times New Roman"/>
              </a:rPr>
              <a:t>word and</a:t>
            </a:r>
            <a:r>
              <a:rPr sz="2000" spc="61" dirty="0">
                <a:latin typeface="Times New Roman"/>
                <a:cs typeface="Times New Roman"/>
              </a:rPr>
              <a:t> </a:t>
            </a:r>
            <a:r>
              <a:rPr sz="2000" spc="-4" dirty="0">
                <a:latin typeface="Times New Roman"/>
                <a:cs typeface="Times New Roman"/>
              </a:rPr>
              <a:t>sentence.</a:t>
            </a:r>
            <a:endParaRPr sz="2000" dirty="0">
              <a:latin typeface="Times New Roman"/>
              <a:cs typeface="Times New Roman"/>
            </a:endParaRPr>
          </a:p>
          <a:p>
            <a:pPr marL="354032" marR="394613" indent="-342900">
              <a:lnSpc>
                <a:spcPct val="144000"/>
              </a:lnSpc>
              <a:spcBef>
                <a:spcPts val="421"/>
              </a:spcBef>
              <a:buFont typeface="Arial" pitchFamily="34" charset="0"/>
              <a:buChar char="•"/>
            </a:pPr>
            <a:r>
              <a:rPr lang="en-US" sz="2000" dirty="0" smtClean="0">
                <a:latin typeface="Times New Roman"/>
                <a:cs typeface="Times New Roman"/>
              </a:rPr>
              <a:t>(</a:t>
            </a:r>
            <a:r>
              <a:rPr lang="en-US" sz="2000" b="1" dirty="0" smtClean="0">
                <a:latin typeface="Times New Roman"/>
                <a:cs typeface="Times New Roman"/>
              </a:rPr>
              <a:t>Text-Type</a:t>
            </a:r>
            <a:r>
              <a:rPr lang="en-US" sz="2000" dirty="0" smtClean="0">
                <a:latin typeface="Times New Roman"/>
                <a:cs typeface="Times New Roman"/>
              </a:rPr>
              <a:t>) </a:t>
            </a:r>
            <a:r>
              <a:rPr sz="2000" dirty="0" smtClean="0">
                <a:latin typeface="Times New Roman"/>
                <a:cs typeface="Times New Roman"/>
              </a:rPr>
              <a:t>look </a:t>
            </a:r>
            <a:r>
              <a:rPr sz="2000" dirty="0">
                <a:latin typeface="Times New Roman"/>
                <a:cs typeface="Times New Roman"/>
              </a:rPr>
              <a:t>at specific </a:t>
            </a:r>
            <a:r>
              <a:rPr sz="2000" spc="-4" dirty="0">
                <a:latin typeface="Times New Roman"/>
                <a:cs typeface="Times New Roman"/>
              </a:rPr>
              <a:t>discourse types </a:t>
            </a:r>
            <a:r>
              <a:rPr sz="2000" dirty="0">
                <a:latin typeface="Times New Roman"/>
                <a:cs typeface="Times New Roman"/>
              </a:rPr>
              <a:t>or genres; </a:t>
            </a:r>
            <a:r>
              <a:rPr sz="2000" spc="-4" dirty="0">
                <a:latin typeface="Times New Roman"/>
                <a:cs typeface="Times New Roman"/>
              </a:rPr>
              <a:t>e.g. </a:t>
            </a:r>
            <a:r>
              <a:rPr sz="2000" spc="-18" dirty="0">
                <a:latin typeface="Times New Roman"/>
                <a:cs typeface="Times New Roman"/>
              </a:rPr>
              <a:t>literary, </a:t>
            </a:r>
            <a:r>
              <a:rPr sz="2000" spc="-4" dirty="0">
                <a:latin typeface="Times New Roman"/>
                <a:cs typeface="Times New Roman"/>
              </a:rPr>
              <a:t>business </a:t>
            </a:r>
            <a:r>
              <a:rPr sz="2000" dirty="0">
                <a:latin typeface="Times New Roman"/>
                <a:cs typeface="Times New Roman"/>
              </a:rPr>
              <a:t>and  technical</a:t>
            </a:r>
            <a:r>
              <a:rPr sz="2000" spc="-13" dirty="0">
                <a:latin typeface="Times New Roman"/>
                <a:cs typeface="Times New Roman"/>
              </a:rPr>
              <a:t> </a:t>
            </a:r>
            <a:r>
              <a:rPr sz="2000" spc="-4" dirty="0">
                <a:latin typeface="Times New Roman"/>
                <a:cs typeface="Times New Roman"/>
              </a:rPr>
              <a:t>translation.</a:t>
            </a:r>
            <a:endParaRPr sz="2000" dirty="0">
              <a:latin typeface="Times New Roman"/>
              <a:cs typeface="Times New Roman"/>
            </a:endParaRPr>
          </a:p>
          <a:p>
            <a:pPr marL="354032" marR="61780" indent="-342900">
              <a:lnSpc>
                <a:spcPct val="144000"/>
              </a:lnSpc>
              <a:spcBef>
                <a:spcPts val="434"/>
              </a:spcBef>
              <a:buFont typeface="Arial" pitchFamily="34" charset="0"/>
              <a:buChar char="•"/>
            </a:pPr>
            <a:r>
              <a:rPr lang="en-US" sz="2000" dirty="0" smtClean="0">
                <a:latin typeface="Times New Roman"/>
                <a:cs typeface="Times New Roman"/>
              </a:rPr>
              <a:t>(</a:t>
            </a:r>
            <a:r>
              <a:rPr lang="en-US" sz="2000" b="1" dirty="0" smtClean="0">
                <a:latin typeface="Times New Roman"/>
                <a:cs typeface="Times New Roman"/>
              </a:rPr>
              <a:t>Time</a:t>
            </a:r>
            <a:r>
              <a:rPr lang="en-US" sz="2000" dirty="0" smtClean="0">
                <a:latin typeface="Times New Roman"/>
                <a:cs typeface="Times New Roman"/>
              </a:rPr>
              <a:t>) </a:t>
            </a:r>
            <a:r>
              <a:rPr sz="2000" dirty="0" smtClean="0">
                <a:latin typeface="Times New Roman"/>
                <a:cs typeface="Times New Roman"/>
              </a:rPr>
              <a:t>translations </a:t>
            </a:r>
            <a:r>
              <a:rPr sz="2000" spc="-4" dirty="0">
                <a:latin typeface="Times New Roman"/>
                <a:cs typeface="Times New Roman"/>
              </a:rPr>
              <a:t>limited </a:t>
            </a:r>
            <a:r>
              <a:rPr sz="2000" dirty="0">
                <a:latin typeface="Times New Roman"/>
                <a:cs typeface="Times New Roman"/>
              </a:rPr>
              <a:t>according to </a:t>
            </a:r>
            <a:r>
              <a:rPr sz="2000" spc="-4" dirty="0">
                <a:latin typeface="Times New Roman"/>
                <a:cs typeface="Times New Roman"/>
              </a:rPr>
              <a:t>specific time frames </a:t>
            </a:r>
            <a:r>
              <a:rPr sz="2000" dirty="0">
                <a:latin typeface="Times New Roman"/>
                <a:cs typeface="Times New Roman"/>
              </a:rPr>
              <a:t>and </a:t>
            </a:r>
            <a:r>
              <a:rPr sz="2000" spc="-4" dirty="0">
                <a:latin typeface="Times New Roman"/>
                <a:cs typeface="Times New Roman"/>
              </a:rPr>
              <a:t>periods. </a:t>
            </a:r>
            <a:r>
              <a:rPr sz="2000" dirty="0">
                <a:latin typeface="Times New Roman"/>
                <a:cs typeface="Times New Roman"/>
              </a:rPr>
              <a:t>(The  history of</a:t>
            </a:r>
            <a:r>
              <a:rPr sz="2000" spc="-18" dirty="0">
                <a:latin typeface="Times New Roman"/>
                <a:cs typeface="Times New Roman"/>
              </a:rPr>
              <a:t> </a:t>
            </a:r>
            <a:r>
              <a:rPr sz="2000" spc="-4" dirty="0">
                <a:latin typeface="Times New Roman"/>
                <a:cs typeface="Times New Roman"/>
              </a:rPr>
              <a:t>translation)</a:t>
            </a:r>
            <a:endParaRPr sz="2000" dirty="0">
              <a:latin typeface="Times New Roman"/>
              <a:cs typeface="Times New Roman"/>
            </a:endParaRPr>
          </a:p>
          <a:p>
            <a:pPr marL="354032" marR="377360" indent="-342900">
              <a:lnSpc>
                <a:spcPct val="143700"/>
              </a:lnSpc>
              <a:spcBef>
                <a:spcPts val="424"/>
              </a:spcBef>
              <a:buFont typeface="Arial" pitchFamily="34" charset="0"/>
              <a:buChar char="•"/>
            </a:pPr>
            <a:r>
              <a:rPr lang="en-US" sz="2000" dirty="0" smtClean="0">
                <a:latin typeface="Times New Roman"/>
                <a:cs typeface="Times New Roman"/>
              </a:rPr>
              <a:t>(</a:t>
            </a:r>
            <a:r>
              <a:rPr lang="en-US" sz="2000" b="1" dirty="0" smtClean="0">
                <a:latin typeface="Times New Roman"/>
                <a:cs typeface="Times New Roman"/>
              </a:rPr>
              <a:t>Problem</a:t>
            </a:r>
            <a:r>
              <a:rPr lang="en-US" sz="2000" dirty="0" smtClean="0">
                <a:latin typeface="Times New Roman"/>
                <a:cs typeface="Times New Roman"/>
              </a:rPr>
              <a:t>) </a:t>
            </a:r>
            <a:r>
              <a:rPr sz="2000" dirty="0" smtClean="0">
                <a:latin typeface="Times New Roman"/>
                <a:cs typeface="Times New Roman"/>
              </a:rPr>
              <a:t>specific </a:t>
            </a:r>
            <a:r>
              <a:rPr sz="2000" spc="-4" dirty="0">
                <a:latin typeface="Times New Roman"/>
                <a:cs typeface="Times New Roman"/>
              </a:rPr>
              <a:t>problems </a:t>
            </a:r>
            <a:r>
              <a:rPr sz="2000" dirty="0">
                <a:latin typeface="Times New Roman"/>
                <a:cs typeface="Times New Roman"/>
              </a:rPr>
              <a:t>such as </a:t>
            </a:r>
            <a:r>
              <a:rPr sz="2000" b="1" dirty="0">
                <a:latin typeface="Times New Roman"/>
                <a:cs typeface="Times New Roman"/>
              </a:rPr>
              <a:t>equivalence</a:t>
            </a:r>
            <a:r>
              <a:rPr sz="2000" dirty="0">
                <a:latin typeface="Times New Roman"/>
                <a:cs typeface="Times New Roman"/>
              </a:rPr>
              <a:t>- a key issue of the </a:t>
            </a:r>
            <a:r>
              <a:rPr sz="2000" spc="-4" dirty="0">
                <a:latin typeface="Times New Roman"/>
                <a:cs typeface="Times New Roman"/>
              </a:rPr>
              <a:t>1960s </a:t>
            </a:r>
            <a:r>
              <a:rPr sz="2000" dirty="0">
                <a:latin typeface="Times New Roman"/>
                <a:cs typeface="Times New Roman"/>
              </a:rPr>
              <a:t>and  </a:t>
            </a:r>
            <a:r>
              <a:rPr sz="2000" spc="-4" dirty="0">
                <a:latin typeface="Times New Roman"/>
                <a:cs typeface="Times New Roman"/>
              </a:rPr>
              <a:t>1970s </a:t>
            </a:r>
            <a:r>
              <a:rPr sz="2000" dirty="0">
                <a:latin typeface="Times New Roman"/>
                <a:cs typeface="Times New Roman"/>
              </a:rPr>
              <a:t>- or </a:t>
            </a:r>
            <a:r>
              <a:rPr sz="2000" spc="-9" dirty="0">
                <a:latin typeface="Times New Roman"/>
                <a:cs typeface="Times New Roman"/>
              </a:rPr>
              <a:t>to </a:t>
            </a:r>
            <a:r>
              <a:rPr sz="2000" dirty="0">
                <a:latin typeface="Times New Roman"/>
                <a:cs typeface="Times New Roman"/>
              </a:rPr>
              <a:t>a </a:t>
            </a:r>
            <a:r>
              <a:rPr sz="2000" spc="-4" dirty="0">
                <a:latin typeface="Times New Roman"/>
                <a:cs typeface="Times New Roman"/>
              </a:rPr>
              <a:t>wider question </a:t>
            </a:r>
            <a:r>
              <a:rPr sz="2000" dirty="0">
                <a:latin typeface="Times New Roman"/>
                <a:cs typeface="Times New Roman"/>
              </a:rPr>
              <a:t>of </a:t>
            </a:r>
            <a:r>
              <a:rPr sz="2000" spc="-4" dirty="0">
                <a:latin typeface="Times New Roman"/>
                <a:cs typeface="Times New Roman"/>
              </a:rPr>
              <a:t>whether </a:t>
            </a:r>
            <a:r>
              <a:rPr sz="2000" dirty="0">
                <a:latin typeface="Times New Roman"/>
                <a:cs typeface="Times New Roman"/>
              </a:rPr>
              <a:t>universals </a:t>
            </a:r>
            <a:r>
              <a:rPr sz="2000" spc="-4" dirty="0">
                <a:latin typeface="Times New Roman"/>
                <a:cs typeface="Times New Roman"/>
              </a:rPr>
              <a:t>of translated  </a:t>
            </a:r>
            <a:r>
              <a:rPr sz="2000" dirty="0">
                <a:latin typeface="Times New Roman"/>
                <a:cs typeface="Times New Roman"/>
              </a:rPr>
              <a:t>language</a:t>
            </a:r>
            <a:r>
              <a:rPr sz="2000" spc="-13" dirty="0">
                <a:latin typeface="Times New Roman"/>
                <a:cs typeface="Times New Roman"/>
              </a:rPr>
              <a:t> </a:t>
            </a:r>
            <a:r>
              <a:rPr sz="2000" spc="-4" dirty="0">
                <a:latin typeface="Times New Roman"/>
                <a:cs typeface="Times New Roman"/>
              </a:rPr>
              <a:t>exist.</a:t>
            </a:r>
            <a:endParaRPr sz="2000" dirty="0">
              <a:latin typeface="Times New Roman"/>
              <a:cs typeface="Times New Roman"/>
            </a:endParaRPr>
          </a:p>
        </p:txBody>
      </p:sp>
    </p:spTree>
    <p:extLst>
      <p:ext uri="{BB962C8B-B14F-4D97-AF65-F5344CB8AC3E}">
        <p14:creationId xmlns:p14="http://schemas.microsoft.com/office/powerpoint/2010/main" val="2523068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Google Shape;112;p16"/>
          <p:cNvSpPr txBox="1">
            <a:spLocks noGrp="1"/>
          </p:cNvSpPr>
          <p:nvPr>
            <p:ph idx="1"/>
          </p:nvPr>
        </p:nvSpPr>
        <p:spPr>
          <a:xfrm>
            <a:off x="124692" y="1662542"/>
            <a:ext cx="8749144" cy="4191000"/>
          </a:xfrm>
          <a:prstGeom prst="rect">
            <a:avLst/>
          </a:prstGeom>
          <a:noFill/>
          <a:ln>
            <a:noFill/>
          </a:ln>
        </p:spPr>
        <p:txBody>
          <a:bodyPr spcFirstLastPara="1" wrap="square" lIns="91425" tIns="45700" rIns="91425" bIns="45700" anchor="t" anchorCtr="0">
            <a:noAutofit/>
          </a:bodyPr>
          <a:lstStyle/>
          <a:p>
            <a:pPr marL="131445" indent="0" algn="ctr">
              <a:buNone/>
            </a:pPr>
            <a:r>
              <a:rPr lang="en-US" sz="11500" b="1" dirty="0" smtClean="0"/>
              <a:t>Thank You</a:t>
            </a:r>
            <a:endParaRPr sz="11500" b="1" dirty="0"/>
          </a:p>
        </p:txBody>
      </p:sp>
    </p:spTree>
    <p:extLst>
      <p:ext uri="{BB962C8B-B14F-4D97-AF65-F5344CB8AC3E}">
        <p14:creationId xmlns:p14="http://schemas.microsoft.com/office/powerpoint/2010/main" val="3972240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i="1" dirty="0"/>
              <a:t>Muhammad </a:t>
            </a:r>
            <a:r>
              <a:rPr lang="en-US" sz="3600" i="1" dirty="0" smtClean="0"/>
              <a:t>Ali Pasha</a:t>
            </a:r>
            <a:endParaRPr sz="3600" b="1" i="1" dirty="0"/>
          </a:p>
        </p:txBody>
      </p:sp>
      <p:sp>
        <p:nvSpPr>
          <p:cNvPr id="106" name="Google Shape;106;p15"/>
          <p:cNvSpPr txBox="1">
            <a:spLocks noGrp="1"/>
          </p:cNvSpPr>
          <p:nvPr>
            <p:ph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lgn="l">
              <a:buNone/>
            </a:pPr>
            <a:r>
              <a:rPr lang="en-US" sz="3600" dirty="0"/>
              <a:t>During </a:t>
            </a:r>
            <a:r>
              <a:rPr lang="en-US" sz="3600" dirty="0" smtClean="0"/>
              <a:t>his time</a:t>
            </a:r>
            <a:r>
              <a:rPr lang="en-US" sz="3600" dirty="0"/>
              <a:t>, Muhammad Ali began sending students abroad, particularly to France some of whom learned specific skills individually, while others were sent to Paris in a series of education missions. It was not long before those students became experts in French and through their stay abroad acquired Western techniques and adopted the western style of learning.</a:t>
            </a:r>
            <a:endParaRPr sz="3600" b="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i="1" dirty="0"/>
              <a:t>Muhammad </a:t>
            </a:r>
            <a:r>
              <a:rPr lang="en-US" sz="3600" i="1" dirty="0" smtClean="0"/>
              <a:t>Ali Pasha</a:t>
            </a:r>
            <a:endParaRPr sz="3600" b="1" i="1" dirty="0"/>
          </a:p>
        </p:txBody>
      </p:sp>
      <p:sp>
        <p:nvSpPr>
          <p:cNvPr id="106" name="Google Shape;106;p15"/>
          <p:cNvSpPr txBox="1">
            <a:spLocks noGrp="1"/>
          </p:cNvSpPr>
          <p:nvPr>
            <p:ph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lgn="just" rtl="0">
              <a:buNone/>
            </a:pPr>
            <a:r>
              <a:rPr lang="en-US" sz="3600" dirty="0"/>
              <a:t>Upon their return, they began translating significant texts into Turkish and Arabic, teaching in the new schools and translating what the foreign experts were teaching. During that time, </a:t>
            </a:r>
            <a:r>
              <a:rPr lang="en-US" sz="3600" b="1" dirty="0" err="1"/>
              <a:t>Rifā‘ah</a:t>
            </a:r>
            <a:r>
              <a:rPr lang="en-US" sz="3600" b="1" dirty="0"/>
              <a:t> al-</a:t>
            </a:r>
            <a:r>
              <a:rPr lang="en-US" sz="3600" b="1" dirty="0" err="1"/>
              <a:t>Tahtāwī</a:t>
            </a:r>
            <a:r>
              <a:rPr lang="en-US" sz="3600" b="1" dirty="0"/>
              <a:t> </a:t>
            </a:r>
            <a:r>
              <a:rPr lang="en-US" sz="3600" dirty="0"/>
              <a:t>rose to prominence as a translator as well as the author of </a:t>
            </a:r>
            <a:r>
              <a:rPr lang="en-US" sz="3600" b="1" i="1" dirty="0" err="1"/>
              <a:t>Takhlis</a:t>
            </a:r>
            <a:r>
              <a:rPr lang="en-US" sz="3600" b="1" i="1" dirty="0"/>
              <a:t> Al-</a:t>
            </a:r>
            <a:r>
              <a:rPr lang="en-US" sz="3600" b="1" i="1" dirty="0" err="1"/>
              <a:t>Ibriz</a:t>
            </a:r>
            <a:r>
              <a:rPr lang="en-US" sz="3600" b="1" i="1" dirty="0"/>
              <a:t> fi </a:t>
            </a:r>
            <a:r>
              <a:rPr lang="en-US" sz="3600" b="1" i="1" dirty="0" err="1"/>
              <a:t>Talkhis</a:t>
            </a:r>
            <a:r>
              <a:rPr lang="en-US" sz="3600" b="1" i="1" dirty="0"/>
              <a:t> </a:t>
            </a:r>
            <a:r>
              <a:rPr lang="en-US" sz="3600" b="1" i="1" dirty="0" err="1"/>
              <a:t>Bariz</a:t>
            </a:r>
            <a:r>
              <a:rPr lang="en-US" sz="3600" b="1" i="1" dirty="0"/>
              <a:t> </a:t>
            </a:r>
            <a:r>
              <a:rPr lang="en-US" sz="3600" dirty="0"/>
              <a:t>a famous account of his journey.</a:t>
            </a:r>
            <a:endParaRPr sz="3600" b="1" dirty="0"/>
          </a:p>
        </p:txBody>
      </p:sp>
    </p:spTree>
    <p:extLst>
      <p:ext uri="{BB962C8B-B14F-4D97-AF65-F5344CB8AC3E}">
        <p14:creationId xmlns:p14="http://schemas.microsoft.com/office/powerpoint/2010/main" val="36068954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i="1" dirty="0"/>
              <a:t>Muhammad </a:t>
            </a:r>
            <a:r>
              <a:rPr lang="en-US" sz="3600" i="1" dirty="0" smtClean="0"/>
              <a:t>Ali Pasha</a:t>
            </a:r>
            <a:endParaRPr sz="3600" b="1" i="1" dirty="0"/>
          </a:p>
        </p:txBody>
      </p:sp>
      <p:sp>
        <p:nvSpPr>
          <p:cNvPr id="106" name="Google Shape;106;p15"/>
          <p:cNvSpPr txBox="1">
            <a:spLocks noGrp="1"/>
          </p:cNvSpPr>
          <p:nvPr>
            <p:ph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lgn="just" rtl="0">
              <a:buNone/>
            </a:pPr>
            <a:r>
              <a:rPr lang="en-US" sz="4000" dirty="0"/>
              <a:t>A figure of importance in the revival of the Arabic language and literature, known as </a:t>
            </a:r>
            <a:r>
              <a:rPr lang="en-US" sz="4000" dirty="0" err="1"/>
              <a:t>Nahda</a:t>
            </a:r>
            <a:r>
              <a:rPr lang="en-US" sz="4000" dirty="0"/>
              <a:t>, al-</a:t>
            </a:r>
            <a:r>
              <a:rPr lang="en-US" sz="4000" dirty="0" err="1"/>
              <a:t>Tahtāwī</a:t>
            </a:r>
            <a:r>
              <a:rPr lang="en-US" sz="4000" dirty="0"/>
              <a:t>, became the second director of </a:t>
            </a:r>
            <a:r>
              <a:rPr lang="en-US" sz="4000" dirty="0" smtClean="0"/>
              <a:t>the </a:t>
            </a:r>
            <a:r>
              <a:rPr lang="en-US" sz="4000" dirty="0"/>
              <a:t>School of </a:t>
            </a:r>
            <a:r>
              <a:rPr lang="en-US" sz="4000" dirty="0" smtClean="0"/>
              <a:t>Languages. This </a:t>
            </a:r>
            <a:r>
              <a:rPr lang="en-US" sz="4000" dirty="0"/>
              <a:t>was more of a translation bureau than a language school.</a:t>
            </a:r>
            <a:endParaRPr sz="4000" b="1" dirty="0"/>
          </a:p>
        </p:txBody>
      </p:sp>
    </p:spTree>
    <p:extLst>
      <p:ext uri="{BB962C8B-B14F-4D97-AF65-F5344CB8AC3E}">
        <p14:creationId xmlns:p14="http://schemas.microsoft.com/office/powerpoint/2010/main" val="19042739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i="1" dirty="0"/>
              <a:t>Muhammad </a:t>
            </a:r>
            <a:r>
              <a:rPr lang="en-US" sz="3600" i="1" dirty="0" smtClean="0"/>
              <a:t>Ali Pasha</a:t>
            </a:r>
            <a:endParaRPr sz="3600" b="1" i="1" dirty="0"/>
          </a:p>
        </p:txBody>
      </p:sp>
      <p:sp>
        <p:nvSpPr>
          <p:cNvPr id="106" name="Google Shape;106;p15"/>
          <p:cNvSpPr txBox="1">
            <a:spLocks noGrp="1"/>
          </p:cNvSpPr>
          <p:nvPr>
            <p:ph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lgn="just" rtl="0">
              <a:buNone/>
            </a:pPr>
            <a:r>
              <a:rPr lang="en-US" sz="3600" dirty="0"/>
              <a:t>The establishment of these new schools required textbooks, which became the chief product of the new government printing press set up in </a:t>
            </a:r>
            <a:r>
              <a:rPr lang="en-US" sz="3600" dirty="0" err="1"/>
              <a:t>Bulāq</a:t>
            </a:r>
            <a:r>
              <a:rPr lang="en-US" sz="3600" dirty="0"/>
              <a:t>, the port of Cairo, in 1822. This was the first permanent press in Egypt, second only to the short-lived press brought by the French expedition (1798-1801) that was removed upon French withdrawal.</a:t>
            </a:r>
            <a:endParaRPr sz="3600" b="1" dirty="0"/>
          </a:p>
        </p:txBody>
      </p:sp>
    </p:spTree>
    <p:extLst>
      <p:ext uri="{BB962C8B-B14F-4D97-AF65-F5344CB8AC3E}">
        <p14:creationId xmlns:p14="http://schemas.microsoft.com/office/powerpoint/2010/main" val="3807935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i="1" dirty="0"/>
              <a:t>Muhammad </a:t>
            </a:r>
            <a:r>
              <a:rPr lang="en-US" sz="3600" i="1" dirty="0" smtClean="0"/>
              <a:t>Ali Pasha</a:t>
            </a:r>
            <a:endParaRPr sz="3600" b="1" i="1" dirty="0"/>
          </a:p>
        </p:txBody>
      </p:sp>
      <p:sp>
        <p:nvSpPr>
          <p:cNvPr id="106" name="Google Shape;106;p15"/>
          <p:cNvSpPr txBox="1">
            <a:spLocks noGrp="1"/>
          </p:cNvSpPr>
          <p:nvPr>
            <p:ph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lgn="l" rtl="0">
              <a:buNone/>
            </a:pPr>
            <a:r>
              <a:rPr lang="en-US" sz="4000" dirty="0"/>
              <a:t>With his expedition Napoleon brought scientists and savants in all fields, along with a printer that could type in Arabic, Greek and French. The first translation done by the French mission from French into Arabic was Napoleon’s proclamation addressing the Egyptians.</a:t>
            </a:r>
            <a:endParaRPr sz="4000" b="1" dirty="0"/>
          </a:p>
        </p:txBody>
      </p:sp>
    </p:spTree>
    <p:extLst>
      <p:ext uri="{BB962C8B-B14F-4D97-AF65-F5344CB8AC3E}">
        <p14:creationId xmlns:p14="http://schemas.microsoft.com/office/powerpoint/2010/main" val="25138221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5. Contemporary Translation Theories</a:t>
            </a:r>
            <a:endParaRPr sz="3600" b="1" i="1" dirty="0"/>
          </a:p>
        </p:txBody>
      </p:sp>
      <p:sp>
        <p:nvSpPr>
          <p:cNvPr id="106" name="Google Shape;106;p15"/>
          <p:cNvSpPr txBox="1">
            <a:spLocks noGrp="1"/>
          </p:cNvSpPr>
          <p:nvPr>
            <p:ph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lgn="l" rtl="0">
              <a:buNone/>
            </a:pPr>
            <a:r>
              <a:rPr lang="en-US" sz="4000" dirty="0"/>
              <a:t>In his paper entitled </a:t>
            </a:r>
            <a:r>
              <a:rPr lang="en-US" sz="4000" i="1" dirty="0"/>
              <a:t>‘The Name and Nature of Translation Studies’</a:t>
            </a:r>
            <a:r>
              <a:rPr lang="en-US" sz="4000" dirty="0"/>
              <a:t>, Holmes (1972/2004) developed a paradigm conceptualizing translation as “an overall framework, describing what translation studies covers” (</a:t>
            </a:r>
            <a:r>
              <a:rPr lang="en-US" sz="4000" dirty="0" err="1"/>
              <a:t>Munday</a:t>
            </a:r>
            <a:r>
              <a:rPr lang="en-US" sz="4000" dirty="0"/>
              <a:t> 2008: 9).</a:t>
            </a:r>
            <a:endParaRPr sz="4000" b="1" dirty="0"/>
          </a:p>
        </p:txBody>
      </p:sp>
    </p:spTree>
    <p:extLst>
      <p:ext uri="{BB962C8B-B14F-4D97-AF65-F5344CB8AC3E}">
        <p14:creationId xmlns:p14="http://schemas.microsoft.com/office/powerpoint/2010/main" val="23395750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5. Contemporary Translation Theories</a:t>
            </a:r>
            <a:endParaRPr sz="3600" b="1" i="1" dirty="0"/>
          </a:p>
        </p:txBody>
      </p:sp>
      <p:sp>
        <p:nvSpPr>
          <p:cNvPr id="106" name="Google Shape;106;p15"/>
          <p:cNvSpPr txBox="1">
            <a:spLocks noGrp="1"/>
          </p:cNvSpPr>
          <p:nvPr>
            <p:ph idx="1"/>
          </p:nvPr>
        </p:nvSpPr>
        <p:spPr>
          <a:xfrm>
            <a:off x="290945" y="1600196"/>
            <a:ext cx="8617527" cy="4191000"/>
          </a:xfrm>
          <a:prstGeom prst="rect">
            <a:avLst/>
          </a:prstGeom>
          <a:noFill/>
          <a:ln>
            <a:noFill/>
          </a:ln>
        </p:spPr>
        <p:txBody>
          <a:bodyPr spcFirstLastPara="1" wrap="square" lIns="91425" tIns="45700" rIns="91425" bIns="45700" anchor="t" anchorCtr="0">
            <a:noAutofit/>
          </a:bodyPr>
          <a:lstStyle/>
          <a:p>
            <a:pPr marL="131445" indent="0" algn="l" rtl="0">
              <a:buNone/>
            </a:pPr>
            <a:r>
              <a:rPr lang="en-US" sz="4400" dirty="0"/>
              <a:t>In Holmes’s map of Translation Studies ,</a:t>
            </a:r>
            <a:r>
              <a:rPr lang="en-US" sz="4400" dirty="0" smtClean="0"/>
              <a:t>translation</a:t>
            </a:r>
            <a:r>
              <a:rPr lang="en-US" sz="4400" dirty="0"/>
              <a:t>, as a discipline, is divided into two main branches, viz. </a:t>
            </a:r>
            <a:r>
              <a:rPr lang="en-US" sz="4400" b="1" dirty="0"/>
              <a:t>'pure translation studies' </a:t>
            </a:r>
            <a:r>
              <a:rPr lang="en-US" sz="4400" dirty="0"/>
              <a:t>and </a:t>
            </a:r>
            <a:r>
              <a:rPr lang="en-US" sz="4400" b="1" dirty="0"/>
              <a:t>'applied translation studies'</a:t>
            </a:r>
            <a:r>
              <a:rPr lang="en-US" sz="4400" dirty="0"/>
              <a:t>.</a:t>
            </a:r>
            <a:endParaRPr sz="4400" b="1" dirty="0"/>
          </a:p>
        </p:txBody>
      </p:sp>
    </p:spTree>
    <p:extLst>
      <p:ext uri="{BB962C8B-B14F-4D97-AF65-F5344CB8AC3E}">
        <p14:creationId xmlns:p14="http://schemas.microsoft.com/office/powerpoint/2010/main" val="22434072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descr="Large confetti"/>
          <p:cNvSpPr txBox="1">
            <a:spLocks noGrp="1"/>
          </p:cNvSpPr>
          <p:nvPr>
            <p:ph type="title"/>
          </p:nvPr>
        </p:nvSpPr>
        <p:spPr>
          <a:xfrm>
            <a:off x="457200" y="-182566"/>
            <a:ext cx="8229600" cy="1143000"/>
          </a:xfrm>
          <a:prstGeom prst="rect">
            <a:avLst/>
          </a:prstGeom>
          <a:noFill/>
          <a:ln>
            <a:noFill/>
          </a:ln>
        </p:spPr>
        <p:txBody>
          <a:bodyPr spcFirstLastPara="1" wrap="square" lIns="91425" tIns="45700" rIns="91425" bIns="45700" anchor="b" anchorCtr="0">
            <a:noAutofit/>
          </a:bodyPr>
          <a:lstStyle/>
          <a:p>
            <a:pPr lvl="0">
              <a:buClr>
                <a:schemeClr val="dk2"/>
              </a:buClr>
              <a:buSzPts val="4400"/>
            </a:pPr>
            <a:r>
              <a:rPr lang="en-US" sz="3600" b="1" dirty="0"/>
              <a:t>5. Contemporary Translation Theories</a:t>
            </a:r>
            <a:endParaRPr sz="3600" b="1" i="1" dirty="0"/>
          </a:p>
        </p:txBody>
      </p:sp>
      <p:sp>
        <p:nvSpPr>
          <p:cNvPr id="106" name="Google Shape;106;p15"/>
          <p:cNvSpPr txBox="1">
            <a:spLocks noGrp="1"/>
          </p:cNvSpPr>
          <p:nvPr>
            <p:ph idx="1"/>
          </p:nvPr>
        </p:nvSpPr>
        <p:spPr>
          <a:xfrm>
            <a:off x="290945" y="872826"/>
            <a:ext cx="8617527" cy="4191000"/>
          </a:xfrm>
          <a:prstGeom prst="rect">
            <a:avLst/>
          </a:prstGeom>
          <a:noFill/>
          <a:ln>
            <a:noFill/>
          </a:ln>
        </p:spPr>
        <p:txBody>
          <a:bodyPr spcFirstLastPara="1" wrap="square" lIns="91425" tIns="45700" rIns="91425" bIns="45700" anchor="t" anchorCtr="0">
            <a:noAutofit/>
          </a:bodyPr>
          <a:lstStyle/>
          <a:p>
            <a:pPr marL="131445" indent="0" algn="just" rtl="0">
              <a:buNone/>
            </a:pPr>
            <a:r>
              <a:rPr lang="en-US" sz="4000" dirty="0"/>
              <a:t>While the former concerns itself with theoretical and descriptive studies, the latter exclusively deals with issues related to translator training, translator aids and translation criticism. Below is an illustration of the framework for translation studies and is considered the founding statement for the discipline</a:t>
            </a:r>
            <a:endParaRPr sz="4000" b="1" dirty="0"/>
          </a:p>
        </p:txBody>
      </p:sp>
    </p:spTree>
    <p:extLst>
      <p:ext uri="{BB962C8B-B14F-4D97-AF65-F5344CB8AC3E}">
        <p14:creationId xmlns:p14="http://schemas.microsoft.com/office/powerpoint/2010/main" val="3021273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1235</TotalTime>
  <Words>824</Words>
  <Application>Microsoft Office PowerPoint</Application>
  <PresentationFormat>عرض على الشاشة (3:4)‏</PresentationFormat>
  <Paragraphs>41</Paragraphs>
  <Slides>15</Slides>
  <Notes>12</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The Philosophy of Education</vt:lpstr>
      <vt:lpstr>Muhammad Ali Pasha</vt:lpstr>
      <vt:lpstr>Muhammad Ali Pasha</vt:lpstr>
      <vt:lpstr>Muhammad Ali Pasha</vt:lpstr>
      <vt:lpstr>Muhammad Ali Pasha</vt:lpstr>
      <vt:lpstr>Muhammad Ali Pasha</vt:lpstr>
      <vt:lpstr>5. Contemporary Translation Theories</vt:lpstr>
      <vt:lpstr>5. Contemporary Translation Theories</vt:lpstr>
      <vt:lpstr>5. Contemporary Translation Theories</vt:lpstr>
      <vt:lpstr>عرض تقديمي في PowerPoint</vt:lpstr>
      <vt:lpstr>عرض تقديمي في PowerPoint</vt:lpstr>
      <vt:lpstr>عرض تقديمي في PowerPoint</vt:lpstr>
      <vt:lpstr>Applied Translation</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Philosophy of Education</dc:title>
  <cp:lastModifiedBy>bedaya</cp:lastModifiedBy>
  <cp:revision>99</cp:revision>
  <dcterms:modified xsi:type="dcterms:W3CDTF">2022-01-10T19:45:00Z</dcterms:modified>
</cp:coreProperties>
</file>