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6" r:id="rId3"/>
    <p:sldId id="266" r:id="rId4"/>
    <p:sldId id="262" r:id="rId5"/>
    <p:sldId id="267" r:id="rId6"/>
    <p:sldId id="268" r:id="rId7"/>
    <p:sldId id="263" r:id="rId8"/>
    <p:sldId id="264" r:id="rId9"/>
    <p:sldId id="257" r:id="rId10"/>
    <p:sldId id="265" r:id="rId1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5CDC8-18FB-458B-A6D0-0E5AB19A84FD}" type="datetimeFigureOut">
              <a:rPr lang="en-US" smtClean="0"/>
              <a:t>12/13/2021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A56D0-9AB5-4C8A-8A3B-8162E1A3B9A3}" type="slidenum">
              <a:rPr lang="en-US" smtClean="0"/>
              <a:t>‹#›</a:t>
            </a:fld>
            <a:endParaRPr lang="en-US"/>
          </a:p>
        </p:txBody>
      </p:sp>
    </p:spTree>
    <p:extLst>
      <p:ext uri="{BB962C8B-B14F-4D97-AF65-F5344CB8AC3E}">
        <p14:creationId xmlns:p14="http://schemas.microsoft.com/office/powerpoint/2010/main" val="217546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A56D0-9AB5-4C8A-8A3B-8162E1A3B9A3}" type="slidenum">
              <a:rPr lang="en-US" smtClean="0"/>
              <a:t>4</a:t>
            </a:fld>
            <a:endParaRPr lang="en-US"/>
          </a:p>
        </p:txBody>
      </p:sp>
    </p:spTree>
    <p:extLst>
      <p:ext uri="{BB962C8B-B14F-4D97-AF65-F5344CB8AC3E}">
        <p14:creationId xmlns:p14="http://schemas.microsoft.com/office/powerpoint/2010/main" val="329885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A56D0-9AB5-4C8A-8A3B-8162E1A3B9A3}" type="slidenum">
              <a:rPr lang="en-US" smtClean="0"/>
              <a:t>8</a:t>
            </a:fld>
            <a:endParaRPr lang="en-US"/>
          </a:p>
        </p:txBody>
      </p:sp>
    </p:spTree>
    <p:extLst>
      <p:ext uri="{BB962C8B-B14F-4D97-AF65-F5344CB8AC3E}">
        <p14:creationId xmlns:p14="http://schemas.microsoft.com/office/powerpoint/2010/main" val="2437568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44634"/>
            <a:ext cx="8640960" cy="760988"/>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12/13/2021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8186775">
            <a:off x="3166268" y="1392028"/>
            <a:ext cx="2842900" cy="3708467"/>
            <a:chOff x="2618066" y="1466512"/>
            <a:chExt cx="3895494" cy="3895494"/>
          </a:xfrm>
        </p:grpSpPr>
        <p:sp>
          <p:nvSpPr>
            <p:cNvPr id="9" name="Rectangle 8"/>
            <p:cNvSpPr/>
            <p:nvPr/>
          </p:nvSpPr>
          <p:spPr>
            <a:xfrm rot="18900000">
              <a:off x="2618066" y="1466512"/>
              <a:ext cx="3895494" cy="3895494"/>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rot="18900000">
              <a:off x="2778352" y="1626798"/>
              <a:ext cx="3574922" cy="3574922"/>
            </a:xfrm>
            <a:prstGeom prst="rect">
              <a:avLst/>
            </a:prstGeom>
            <a:solidFill>
              <a:schemeClr val="accent6">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2" name="TextBox 1"/>
          <p:cNvSpPr txBox="1">
            <a:spLocks noChangeArrowheads="1"/>
          </p:cNvSpPr>
          <p:nvPr/>
        </p:nvSpPr>
        <p:spPr bwMode="auto">
          <a:xfrm>
            <a:off x="1999196" y="736001"/>
            <a:ext cx="4968552" cy="584775"/>
          </a:xfrm>
          <a:prstGeom prst="rect">
            <a:avLst/>
          </a:prstGeom>
          <a:noFill/>
          <a:ln w="9525">
            <a:noFill/>
            <a:miter lim="800000"/>
            <a:headEnd/>
            <a:tailEnd/>
          </a:ln>
        </p:spPr>
        <p:txBody>
          <a:bodyPr wrap="square">
            <a:spAutoFit/>
          </a:bodyPr>
          <a:lstStyle/>
          <a:p>
            <a:pPr algn="ctr"/>
            <a:r>
              <a:rPr lang="en-US" altLang="ko-KR" sz="3200" b="1" dirty="0">
                <a:solidFill>
                  <a:schemeClr val="bg1"/>
                </a:solidFill>
                <a:latin typeface="Times New Roman" pitchFamily="18" charset="0"/>
                <a:ea typeface="맑은 고딕" pitchFamily="50" charset="-127"/>
                <a:cs typeface="Times New Roman" pitchFamily="18" charset="0"/>
              </a:rPr>
              <a:t>Semantic principles</a:t>
            </a:r>
          </a:p>
        </p:txBody>
      </p:sp>
      <p:sp>
        <p:nvSpPr>
          <p:cNvPr id="14" name="Oval 13"/>
          <p:cNvSpPr/>
          <p:nvPr/>
        </p:nvSpPr>
        <p:spPr>
          <a:xfrm>
            <a:off x="4479604" y="1148358"/>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4483472" y="3812654"/>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2928820" y="2283718"/>
            <a:ext cx="3477823"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Idioms VS Collocations</a:t>
            </a:r>
          </a:p>
        </p:txBody>
      </p:sp>
      <p:sp>
        <p:nvSpPr>
          <p:cNvPr id="3" name="TextBox 2"/>
          <p:cNvSpPr txBox="1"/>
          <p:nvPr/>
        </p:nvSpPr>
        <p:spPr>
          <a:xfrm>
            <a:off x="2927752" y="3898863"/>
            <a:ext cx="3960440" cy="307777"/>
          </a:xfrm>
          <a:prstGeom prst="rect">
            <a:avLst/>
          </a:prstGeom>
          <a:noFill/>
        </p:spPr>
        <p:txBody>
          <a:bodyPr wrap="square" rtlCol="0">
            <a:spAutoFit/>
          </a:bodyPr>
          <a:lstStyle/>
          <a:p>
            <a:r>
              <a:rPr lang="en-US" sz="1400" dirty="0">
                <a:solidFill>
                  <a:schemeClr val="bg1"/>
                </a:solidFill>
                <a:latin typeface="Arial" pitchFamily="34" charset="0"/>
                <a:cs typeface="Arial" pitchFamily="34" charset="0"/>
              </a:rPr>
              <a:t>Presented by: Halla Mohammed </a:t>
            </a:r>
          </a:p>
        </p:txBody>
      </p:sp>
      <p:sp>
        <p:nvSpPr>
          <p:cNvPr id="5" name="TextBox 4"/>
          <p:cNvSpPr txBox="1"/>
          <p:nvPr/>
        </p:nvSpPr>
        <p:spPr>
          <a:xfrm>
            <a:off x="2905364" y="3504877"/>
            <a:ext cx="2973458" cy="307777"/>
          </a:xfrm>
          <a:prstGeom prst="rect">
            <a:avLst/>
          </a:prstGeom>
          <a:noFill/>
        </p:spPr>
        <p:txBody>
          <a:bodyPr wrap="square" rtlCol="0">
            <a:spAutoFit/>
          </a:bodyPr>
          <a:lstStyle/>
          <a:p>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44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4634"/>
            <a:ext cx="8640960" cy="526916"/>
          </a:xfrm>
        </p:spPr>
        <p:txBody>
          <a:bodyPr/>
          <a:lstStyle/>
          <a:p>
            <a:pPr algn="ctr"/>
            <a:r>
              <a:rPr lang="en-US" sz="2000" dirty="0">
                <a:latin typeface="Times New Roman" pitchFamily="18" charset="0"/>
                <a:cs typeface="Times New Roman" pitchFamily="18" charset="0"/>
              </a:rPr>
              <a:t>Idioms VS Collocation</a:t>
            </a:r>
          </a:p>
        </p:txBody>
      </p:sp>
      <p:sp>
        <p:nvSpPr>
          <p:cNvPr id="3" name="Content Placeholder 2"/>
          <p:cNvSpPr>
            <a:spLocks noGrp="1"/>
          </p:cNvSpPr>
          <p:nvPr>
            <p:ph idx="1"/>
          </p:nvPr>
        </p:nvSpPr>
        <p:spPr>
          <a:xfrm>
            <a:off x="323528" y="699542"/>
            <a:ext cx="8496944" cy="460648"/>
          </a:xfrm>
        </p:spPr>
        <p:txBody>
          <a:bodyPr/>
          <a:lstStyle/>
          <a:p>
            <a:pPr marL="342900" indent="-342900">
              <a:buFont typeface="Courier New" pitchFamily="49" charset="0"/>
              <a:buChar char="o"/>
            </a:pP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Idioms:</a:t>
            </a:r>
          </a:p>
        </p:txBody>
      </p:sp>
      <p:sp>
        <p:nvSpPr>
          <p:cNvPr id="4" name="Content Placeholder 3"/>
          <p:cNvSpPr>
            <a:spLocks noGrp="1"/>
          </p:cNvSpPr>
          <p:nvPr>
            <p:ph idx="10"/>
          </p:nvPr>
        </p:nvSpPr>
        <p:spPr>
          <a:xfrm>
            <a:off x="251520" y="1203598"/>
            <a:ext cx="8640960" cy="3744416"/>
          </a:xfrm>
        </p:spPr>
        <p:txBody>
          <a:bodyPr/>
          <a:lstStyle/>
          <a:p>
            <a:pPr marL="285750" indent="-285750">
              <a:buFont typeface="Arial" pitchFamily="34" charset="0"/>
              <a:buChar char="•"/>
            </a:pPr>
            <a:r>
              <a:rPr lang="en-US" sz="1600" dirty="0">
                <a:latin typeface="Times New Roman" pitchFamily="18" charset="0"/>
                <a:cs typeface="Times New Roman" pitchFamily="18" charset="0"/>
              </a:rPr>
              <a:t>Unlike collocations, which “are fairly flexible patterns of language which allow several</a:t>
            </a:r>
          </a:p>
          <a:p>
            <a:r>
              <a:rPr lang="en-US" sz="1600" dirty="0">
                <a:latin typeface="Times New Roman" pitchFamily="18" charset="0"/>
                <a:cs typeface="Times New Roman" pitchFamily="18" charset="0"/>
              </a:rPr>
              <a:t>       variation in form”, idioms allow no variation (Baker 1992: 63). </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Idioms like:  to be yellow – to get the wind up , cannot be respectively modified into </a:t>
            </a:r>
          </a:p>
          <a:p>
            <a:r>
              <a:rPr lang="en-US" sz="1600" dirty="0">
                <a:latin typeface="Times New Roman" pitchFamily="18" charset="0"/>
                <a:cs typeface="Times New Roman" pitchFamily="18" charset="0"/>
              </a:rPr>
              <a:t>    something like to be red – to get the storm up. </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Idiomatic expressions allow almost no variation in form under normal circumstances and </a:t>
            </a:r>
          </a:p>
          <a:p>
            <a:r>
              <a:rPr lang="en-US" sz="1600" dirty="0">
                <a:latin typeface="Times New Roman" pitchFamily="18" charset="0"/>
                <a:cs typeface="Times New Roman" pitchFamily="18" charset="0"/>
              </a:rPr>
              <a:t>  “present particular difficulties because they are restricted collocations which cannot normally be        understood from the literal  meaning of the words which make them up” (Carter 1998: 65). </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language users and translators cannot rely on the open choice principle, that is to say, relying</a:t>
            </a:r>
          </a:p>
          <a:p>
            <a:r>
              <a:rPr lang="en-US" sz="1600" dirty="0">
                <a:latin typeface="Times New Roman" pitchFamily="18" charset="0"/>
                <a:cs typeface="Times New Roman" pitchFamily="18" charset="0"/>
              </a:rPr>
              <a:t>     on the  meanings of its components. Rather, they need to resort to the idiom principle by treating           the idiomatic expression as one unit.</a:t>
            </a:r>
          </a:p>
        </p:txBody>
      </p:sp>
    </p:spTree>
    <p:extLst>
      <p:ext uri="{BB962C8B-B14F-4D97-AF65-F5344CB8AC3E}">
        <p14:creationId xmlns:p14="http://schemas.microsoft.com/office/powerpoint/2010/main" val="360971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0"/>
          </p:nvPr>
        </p:nvPicPr>
        <p:blipFill rotWithShape="1">
          <a:blip r:embed="rId2">
            <a:extLst>
              <a:ext uri="{28A0092B-C50C-407E-A947-70E740481C1C}">
                <a14:useLocalDpi xmlns:a14="http://schemas.microsoft.com/office/drawing/2010/main" val="0"/>
              </a:ext>
            </a:extLst>
          </a:blip>
          <a:srcRect r="24327"/>
          <a:stretch/>
        </p:blipFill>
        <p:spPr>
          <a:xfrm>
            <a:off x="-1044624" y="373574"/>
            <a:ext cx="3563566" cy="2356345"/>
          </a:xfrm>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84193" y="-14461"/>
            <a:ext cx="2898269" cy="2898269"/>
          </a:xfrm>
          <a:prstGeom prst="rect">
            <a:avLst/>
          </a:prstGeom>
        </p:spPr>
      </p:pic>
      <p:sp>
        <p:nvSpPr>
          <p:cNvPr id="12" name="TextBox 11"/>
          <p:cNvSpPr txBox="1"/>
          <p:nvPr/>
        </p:nvSpPr>
        <p:spPr>
          <a:xfrm>
            <a:off x="1547664" y="1991255"/>
            <a:ext cx="3240360" cy="738664"/>
          </a:xfrm>
          <a:prstGeom prst="rect">
            <a:avLst/>
          </a:prstGeom>
          <a:noFill/>
          <a:ln>
            <a:solidFill>
              <a:schemeClr val="accent5"/>
            </a:solidFill>
          </a:ln>
        </p:spPr>
        <p:txBody>
          <a:bodyPr wrap="square" rtlCol="0">
            <a:spAutoFit/>
          </a:bodyPr>
          <a:lstStyle/>
          <a:p>
            <a:r>
              <a:rPr lang="en-US" sz="1400" dirty="0">
                <a:solidFill>
                  <a:schemeClr val="bg1"/>
                </a:solidFill>
              </a:rPr>
              <a:t>When he was surrounded by the     enemy, he showed the white feather and surrendered.</a:t>
            </a:r>
          </a:p>
        </p:txBody>
      </p:sp>
      <p:sp>
        <p:nvSpPr>
          <p:cNvPr id="13" name="TextBox 12"/>
          <p:cNvSpPr txBox="1"/>
          <p:nvPr/>
        </p:nvSpPr>
        <p:spPr>
          <a:xfrm>
            <a:off x="6156176" y="2528302"/>
            <a:ext cx="2694359" cy="523220"/>
          </a:xfrm>
          <a:prstGeom prst="rect">
            <a:avLst/>
          </a:prstGeom>
          <a:noFill/>
          <a:ln>
            <a:solidFill>
              <a:schemeClr val="accent5"/>
            </a:solidFill>
          </a:ln>
        </p:spPr>
        <p:txBody>
          <a:bodyPr wrap="square" rtlCol="0">
            <a:spAutoFit/>
          </a:bodyPr>
          <a:lstStyle/>
          <a:p>
            <a:r>
              <a:rPr lang="en-US" sz="1400" dirty="0">
                <a:solidFill>
                  <a:schemeClr val="bg1"/>
                </a:solidFill>
              </a:rPr>
              <a:t>When he heard the explosion, he had his heart in his mouth.</a:t>
            </a:r>
          </a:p>
        </p:txBody>
      </p:sp>
      <p:sp>
        <p:nvSpPr>
          <p:cNvPr id="14" name="TextBox 13"/>
          <p:cNvSpPr txBox="1"/>
          <p:nvPr/>
        </p:nvSpPr>
        <p:spPr>
          <a:xfrm>
            <a:off x="1565226" y="2882895"/>
            <a:ext cx="2376264" cy="307777"/>
          </a:xfrm>
          <a:prstGeom prst="rect">
            <a:avLst/>
          </a:prstGeom>
          <a:noFill/>
          <a:ln>
            <a:solidFill>
              <a:schemeClr val="bg2"/>
            </a:solidFill>
          </a:ln>
        </p:spPr>
        <p:txBody>
          <a:bodyPr wrap="square" rtlCol="0">
            <a:spAutoFit/>
          </a:bodyPr>
          <a:lstStyle/>
          <a:p>
            <a:r>
              <a:rPr lang="ar-IQ" sz="1400" dirty="0">
                <a:solidFill>
                  <a:schemeClr val="bg1"/>
                </a:solidFill>
              </a:rPr>
              <a:t>عندما حاصره العدو,خاف فسلم نفسه</a:t>
            </a:r>
            <a:endParaRPr lang="en-US" sz="1400" dirty="0">
              <a:solidFill>
                <a:schemeClr val="bg1"/>
              </a:solidFill>
            </a:endParaRPr>
          </a:p>
        </p:txBody>
      </p:sp>
      <p:sp>
        <p:nvSpPr>
          <p:cNvPr id="15" name="TextBox 14"/>
          <p:cNvSpPr txBox="1"/>
          <p:nvPr/>
        </p:nvSpPr>
        <p:spPr>
          <a:xfrm>
            <a:off x="5970215" y="3119154"/>
            <a:ext cx="2880320" cy="307777"/>
          </a:xfrm>
          <a:prstGeom prst="rect">
            <a:avLst/>
          </a:prstGeom>
          <a:noFill/>
          <a:ln>
            <a:solidFill>
              <a:schemeClr val="bg1"/>
            </a:solidFill>
          </a:ln>
        </p:spPr>
        <p:txBody>
          <a:bodyPr wrap="square" rtlCol="0">
            <a:spAutoFit/>
          </a:bodyPr>
          <a:lstStyle/>
          <a:p>
            <a:r>
              <a:rPr lang="ar-IQ" sz="1400" dirty="0">
                <a:solidFill>
                  <a:schemeClr val="bg1"/>
                </a:solidFill>
              </a:rPr>
              <a:t>عندما سمع صوت الانفجار, وقع قلبه في قدميه</a:t>
            </a:r>
            <a:endParaRPr lang="en-US" sz="1400" dirty="0">
              <a:solidFill>
                <a:schemeClr val="bg1"/>
              </a:solidFill>
            </a:endParaRPr>
          </a:p>
        </p:txBody>
      </p:sp>
      <p:sp>
        <p:nvSpPr>
          <p:cNvPr id="16" name="TextBox 15"/>
          <p:cNvSpPr txBox="1"/>
          <p:nvPr/>
        </p:nvSpPr>
        <p:spPr>
          <a:xfrm>
            <a:off x="683568" y="3819872"/>
            <a:ext cx="7632848" cy="738664"/>
          </a:xfrm>
          <a:prstGeom prst="rect">
            <a:avLst/>
          </a:prstGeom>
          <a:solidFill>
            <a:schemeClr val="accent6">
              <a:lumMod val="40000"/>
              <a:lumOff val="60000"/>
            </a:schemeClr>
          </a:solidFill>
        </p:spPr>
        <p:txBody>
          <a:bodyPr wrap="square" rtlCol="0">
            <a:spAutoFit/>
          </a:bodyPr>
          <a:lstStyle/>
          <a:p>
            <a:r>
              <a:rPr lang="en-US" sz="1400" dirty="0"/>
              <a:t>These idiomatic expressions, viz. To show the white feather, and to have your heart in your mouth cannot be understood without treating them as units. They are fear-related </a:t>
            </a:r>
          </a:p>
          <a:p>
            <a:r>
              <a:rPr lang="en-US" sz="1400" dirty="0"/>
              <a:t>idioms meaning, to exhibit cowardice, and to be extremely afraid respectively. </a:t>
            </a:r>
          </a:p>
        </p:txBody>
      </p:sp>
      <p:sp>
        <p:nvSpPr>
          <p:cNvPr id="17" name="TextBox 16"/>
          <p:cNvSpPr txBox="1"/>
          <p:nvPr/>
        </p:nvSpPr>
        <p:spPr>
          <a:xfrm>
            <a:off x="5580112" y="2611143"/>
            <a:ext cx="720080" cy="307777"/>
          </a:xfrm>
          <a:prstGeom prst="rect">
            <a:avLst/>
          </a:prstGeom>
          <a:noFill/>
        </p:spPr>
        <p:txBody>
          <a:bodyPr wrap="square" rtlCol="0">
            <a:spAutoFit/>
          </a:bodyPr>
          <a:lstStyle/>
          <a:p>
            <a:r>
              <a:rPr lang="en-US" sz="1400" dirty="0">
                <a:solidFill>
                  <a:schemeClr val="bg1"/>
                </a:solidFill>
              </a:rPr>
              <a:t>ST:</a:t>
            </a:r>
          </a:p>
        </p:txBody>
      </p:sp>
      <p:sp>
        <p:nvSpPr>
          <p:cNvPr id="18" name="TextBox 17"/>
          <p:cNvSpPr txBox="1"/>
          <p:nvPr/>
        </p:nvSpPr>
        <p:spPr>
          <a:xfrm>
            <a:off x="5436096" y="3119154"/>
            <a:ext cx="504056" cy="307777"/>
          </a:xfrm>
          <a:prstGeom prst="rect">
            <a:avLst/>
          </a:prstGeom>
          <a:noFill/>
        </p:spPr>
        <p:txBody>
          <a:bodyPr wrap="square" rtlCol="0">
            <a:spAutoFit/>
          </a:bodyPr>
          <a:lstStyle/>
          <a:p>
            <a:r>
              <a:rPr lang="en-US" sz="1400" dirty="0">
                <a:solidFill>
                  <a:schemeClr val="bg1"/>
                </a:solidFill>
              </a:rPr>
              <a:t>TT:</a:t>
            </a:r>
          </a:p>
        </p:txBody>
      </p:sp>
      <p:sp>
        <p:nvSpPr>
          <p:cNvPr id="19" name="TextBox 18"/>
          <p:cNvSpPr txBox="1"/>
          <p:nvPr/>
        </p:nvSpPr>
        <p:spPr>
          <a:xfrm>
            <a:off x="1043608" y="1991255"/>
            <a:ext cx="720080" cy="307777"/>
          </a:xfrm>
          <a:prstGeom prst="rect">
            <a:avLst/>
          </a:prstGeom>
          <a:noFill/>
        </p:spPr>
        <p:txBody>
          <a:bodyPr wrap="square" rtlCol="0">
            <a:spAutoFit/>
          </a:bodyPr>
          <a:lstStyle/>
          <a:p>
            <a:r>
              <a:rPr lang="en-US" sz="1400" dirty="0">
                <a:solidFill>
                  <a:schemeClr val="bg1"/>
                </a:solidFill>
              </a:rPr>
              <a:t>ST:</a:t>
            </a:r>
          </a:p>
        </p:txBody>
      </p:sp>
      <p:sp>
        <p:nvSpPr>
          <p:cNvPr id="20" name="TextBox 19"/>
          <p:cNvSpPr txBox="1"/>
          <p:nvPr/>
        </p:nvSpPr>
        <p:spPr>
          <a:xfrm>
            <a:off x="1043608" y="2882894"/>
            <a:ext cx="504056" cy="307777"/>
          </a:xfrm>
          <a:prstGeom prst="rect">
            <a:avLst/>
          </a:prstGeom>
          <a:noFill/>
        </p:spPr>
        <p:txBody>
          <a:bodyPr wrap="square" rtlCol="0">
            <a:spAutoFit/>
          </a:bodyPr>
          <a:lstStyle/>
          <a:p>
            <a:r>
              <a:rPr lang="en-US" sz="1400" dirty="0">
                <a:solidFill>
                  <a:schemeClr val="bg1"/>
                </a:solidFill>
              </a:rPr>
              <a:t>TT:</a:t>
            </a:r>
          </a:p>
        </p:txBody>
      </p:sp>
      <p:sp>
        <p:nvSpPr>
          <p:cNvPr id="2" name="TextBox 1"/>
          <p:cNvSpPr txBox="1"/>
          <p:nvPr/>
        </p:nvSpPr>
        <p:spPr>
          <a:xfrm>
            <a:off x="2905758" y="242233"/>
            <a:ext cx="3042778" cy="338554"/>
          </a:xfrm>
          <a:prstGeom prst="rect">
            <a:avLst/>
          </a:prstGeom>
          <a:noFill/>
        </p:spPr>
        <p:txBody>
          <a:bodyPr wrap="square" rtlCol="0">
            <a:spAutoFit/>
          </a:bodyPr>
          <a:lstStyle/>
          <a:p>
            <a:r>
              <a:rPr lang="en-US" sz="1600" dirty="0">
                <a:solidFill>
                  <a:schemeClr val="bg1"/>
                </a:solidFill>
              </a:rPr>
              <a:t>Examples about idioms:</a:t>
            </a:r>
          </a:p>
        </p:txBody>
      </p:sp>
    </p:spTree>
    <p:extLst>
      <p:ext uri="{BB962C8B-B14F-4D97-AF65-F5344CB8AC3E}">
        <p14:creationId xmlns:p14="http://schemas.microsoft.com/office/powerpoint/2010/main" val="4116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640960" cy="504056"/>
          </a:xfrm>
        </p:spPr>
        <p:txBody>
          <a:bodyPr/>
          <a:lstStyle/>
          <a:p>
            <a:pPr algn="ctr"/>
            <a:r>
              <a:rPr lang="en-US" sz="2000" dirty="0">
                <a:solidFill>
                  <a:prstClr val="white"/>
                </a:solidFill>
                <a:latin typeface="Times New Roman" pitchFamily="18" charset="0"/>
                <a:cs typeface="Times New Roman" pitchFamily="18" charset="0"/>
              </a:rPr>
              <a:t>Idioms VS Collocation</a:t>
            </a:r>
            <a:endParaRPr lang="en-US" dirty="0"/>
          </a:p>
        </p:txBody>
      </p:sp>
      <p:sp>
        <p:nvSpPr>
          <p:cNvPr id="3" name="Content Placeholder 2"/>
          <p:cNvSpPr>
            <a:spLocks noGrp="1"/>
          </p:cNvSpPr>
          <p:nvPr>
            <p:ph idx="1"/>
          </p:nvPr>
        </p:nvSpPr>
        <p:spPr>
          <a:xfrm>
            <a:off x="395536" y="411510"/>
            <a:ext cx="8496944" cy="432048"/>
          </a:xfrm>
        </p:spPr>
        <p:txBody>
          <a:bodyPr/>
          <a:lstStyle/>
          <a:p>
            <a:pPr marL="342900" indent="-342900">
              <a:buFont typeface="Courier New" pitchFamily="49" charset="0"/>
              <a:buChar char="o"/>
            </a:pPr>
            <a:r>
              <a:rPr lang="en-US" sz="2400" dirty="0">
                <a:latin typeface="Times New Roman" pitchFamily="18" charset="0"/>
                <a:cs typeface="Times New Roman" pitchFamily="18" charset="0"/>
              </a:rPr>
              <a:t>Collocations:</a:t>
            </a:r>
          </a:p>
        </p:txBody>
      </p:sp>
      <p:sp>
        <p:nvSpPr>
          <p:cNvPr id="4" name="Content Placeholder 3"/>
          <p:cNvSpPr>
            <a:spLocks noGrp="1"/>
          </p:cNvSpPr>
          <p:nvPr>
            <p:ph idx="10"/>
          </p:nvPr>
        </p:nvSpPr>
        <p:spPr>
          <a:xfrm>
            <a:off x="0" y="843558"/>
            <a:ext cx="8892480" cy="4392488"/>
          </a:xfrm>
        </p:spPr>
        <p:txBody>
          <a:bodyPr/>
          <a:lstStyle/>
          <a:p>
            <a:pPr marL="285750" indent="-285750">
              <a:buFont typeface="Arial" pitchFamily="34" charset="0"/>
              <a:buChar char="•"/>
            </a:pPr>
            <a:r>
              <a:rPr lang="en-US" sz="1600" dirty="0">
                <a:latin typeface="Times New Roman" pitchFamily="18" charset="0"/>
                <a:cs typeface="Times New Roman" pitchFamily="18" charset="0"/>
              </a:rPr>
              <a:t>Collocation means the tendency of two or more lexical items to co-occur together in certain</a:t>
            </a:r>
          </a:p>
          <a:p>
            <a:r>
              <a:rPr lang="en-US" sz="1600" dirty="0">
                <a:latin typeface="Times New Roman" pitchFamily="18" charset="0"/>
                <a:cs typeface="Times New Roman" pitchFamily="18" charset="0"/>
              </a:rPr>
              <a:t>    contexts</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Adjectives like fast and quick, for instance, are synonyms as they share the sense of “doing             something at speed”. However, the adjective fast collocates well with nouns like food and train, but not meal or shower. </a:t>
            </a:r>
          </a:p>
          <a:p>
            <a:endParaRPr lang="en-US" sz="1600" dirty="0">
              <a:latin typeface="Times New Roman" pitchFamily="18" charset="0"/>
              <a:cs typeface="Times New Roman" pitchFamily="18" charset="0"/>
            </a:endParaRPr>
          </a:p>
          <a:p>
            <a:pPr marL="342900" indent="-342900">
              <a:buFont typeface="Arial" pitchFamily="34" charset="0"/>
              <a:buChar char="•"/>
            </a:pPr>
            <a:r>
              <a:rPr lang="en-US" sz="1600" dirty="0">
                <a:latin typeface="Times New Roman" pitchFamily="18" charset="0"/>
                <a:cs typeface="Times New Roman" pitchFamily="18" charset="0"/>
              </a:rPr>
              <a:t>Collocations are language-specific, that is, what is considered as collocation cannot be taken for   granted in another. Further, they are not governed by fixed rules. </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patterns of collocation are largely arbitrary and independent of meaning. This is so both within and across languages. The same degree of mismatch that can be observed when comparing the</a:t>
            </a:r>
          </a:p>
          <a:p>
            <a:r>
              <a:rPr lang="en-US" sz="1600" dirty="0">
                <a:latin typeface="Times New Roman" pitchFamily="18" charset="0"/>
                <a:cs typeface="Times New Roman" pitchFamily="18" charset="0"/>
              </a:rPr>
              <a:t>     collocational patterns of  synonyms and near-synonyms within the same language is evident in the   collocational patterning of “dictionary equivalents/near equivalents” in two languages. (Baker1992:48)</a:t>
            </a:r>
          </a:p>
          <a:p>
            <a:endParaRPr lang="en-US"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28354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760988"/>
          </a:xfrm>
        </p:spPr>
        <p:txBody>
          <a:bodyPr/>
          <a:lstStyle/>
          <a:p>
            <a:pPr algn="ctr"/>
            <a:r>
              <a:rPr lang="en-US" sz="2000" dirty="0">
                <a:latin typeface="Times New Roman" pitchFamily="18" charset="0"/>
                <a:cs typeface="Times New Roman" pitchFamily="18" charset="0"/>
              </a:rPr>
              <a:t>Idioms VS Collocations</a:t>
            </a:r>
          </a:p>
        </p:txBody>
      </p:sp>
      <p:sp>
        <p:nvSpPr>
          <p:cNvPr id="3" name="Content Placeholder 2"/>
          <p:cNvSpPr>
            <a:spLocks noGrp="1"/>
          </p:cNvSpPr>
          <p:nvPr>
            <p:ph idx="1"/>
          </p:nvPr>
        </p:nvSpPr>
        <p:spPr>
          <a:xfrm>
            <a:off x="395536" y="627534"/>
            <a:ext cx="8496944" cy="460648"/>
          </a:xfrm>
        </p:spPr>
        <p:txBody>
          <a:bodyPr/>
          <a:lstStyle/>
          <a:p>
            <a:pPr marL="342900" lvl="0" indent="-342900">
              <a:buFont typeface="Courier New" pitchFamily="49" charset="0"/>
              <a:buChar char="o"/>
            </a:pPr>
            <a:r>
              <a:rPr lang="en-US" sz="2400" dirty="0">
                <a:solidFill>
                  <a:prstClr val="white"/>
                </a:solidFill>
                <a:latin typeface="Times New Roman" pitchFamily="18" charset="0"/>
                <a:cs typeface="Times New Roman" pitchFamily="18" charset="0"/>
              </a:rPr>
              <a:t>Collocations:</a:t>
            </a:r>
          </a:p>
          <a:p>
            <a:endParaRPr lang="en-US" dirty="0"/>
          </a:p>
        </p:txBody>
      </p:sp>
      <p:sp>
        <p:nvSpPr>
          <p:cNvPr id="4" name="Content Placeholder 3"/>
          <p:cNvSpPr>
            <a:spLocks noGrp="1"/>
          </p:cNvSpPr>
          <p:nvPr>
            <p:ph idx="10"/>
          </p:nvPr>
        </p:nvSpPr>
        <p:spPr>
          <a:xfrm>
            <a:off x="251520" y="915566"/>
            <a:ext cx="8712968" cy="2995737"/>
          </a:xfrm>
        </p:spPr>
        <p:txBody>
          <a:bodyPr/>
          <a:lstStyle/>
          <a:p>
            <a:pPr marL="285750" lvl="0" indent="-285750">
              <a:buFont typeface="Arial" pitchFamily="34" charset="0"/>
              <a:buChar char="•"/>
            </a:pPr>
            <a:r>
              <a:rPr lang="en-US" sz="1600" dirty="0">
                <a:solidFill>
                  <a:prstClr val="white"/>
                </a:solidFill>
                <a:latin typeface="Times New Roman" pitchFamily="18" charset="0"/>
                <a:cs typeface="Times New Roman" pitchFamily="18" charset="0"/>
              </a:rPr>
              <a:t>In a direct link with translation, it is essential that translators while translating collocation give    full consideration  to the degree of predictability of lexical co-occurrence, that is, the degree of    its </a:t>
            </a:r>
            <a:r>
              <a:rPr lang="en-US" sz="1600" dirty="0" err="1">
                <a:solidFill>
                  <a:prstClr val="white"/>
                </a:solidFill>
                <a:latin typeface="Times New Roman" pitchFamily="18" charset="0"/>
                <a:cs typeface="Times New Roman" pitchFamily="18" charset="0"/>
              </a:rPr>
              <a:t>markedness</a:t>
            </a:r>
            <a:r>
              <a:rPr lang="en-US" sz="1600" dirty="0">
                <a:solidFill>
                  <a:prstClr val="white"/>
                </a:solidFill>
                <a:latin typeface="Times New Roman" pitchFamily="18" charset="0"/>
                <a:cs typeface="Times New Roman" pitchFamily="18" charset="0"/>
              </a:rPr>
              <a:t>, as opposed to  </a:t>
            </a:r>
            <a:r>
              <a:rPr lang="en-US" sz="1600" dirty="0" err="1">
                <a:solidFill>
                  <a:prstClr val="white"/>
                </a:solidFill>
                <a:latin typeface="Times New Roman" pitchFamily="18" charset="0"/>
                <a:cs typeface="Times New Roman" pitchFamily="18" charset="0"/>
              </a:rPr>
              <a:t>unmarkedness</a:t>
            </a:r>
            <a:r>
              <a:rPr lang="en-US" sz="1600" dirty="0">
                <a:solidFill>
                  <a:prstClr val="white"/>
                </a:solidFill>
                <a:latin typeface="Times New Roman" pitchFamily="18" charset="0"/>
                <a:cs typeface="Times New Roman" pitchFamily="18" charset="0"/>
              </a:rPr>
              <a:t>.   </a:t>
            </a:r>
          </a:p>
          <a:p>
            <a:pPr lvl="0"/>
            <a:endParaRPr lang="en-US" sz="1600" dirty="0">
              <a:solidFill>
                <a:prstClr val="white"/>
              </a:solidFill>
              <a:latin typeface="Times New Roman" pitchFamily="18" charset="0"/>
              <a:cs typeface="Times New Roman" pitchFamily="18" charset="0"/>
            </a:endParaRPr>
          </a:p>
          <a:p>
            <a:pPr marL="285750" lvl="0" indent="-285750">
              <a:buFont typeface="Arial" pitchFamily="34" charset="0"/>
              <a:buChar char="•"/>
            </a:pPr>
            <a:r>
              <a:rPr lang="en-US" sz="1600" dirty="0">
                <a:solidFill>
                  <a:prstClr val="white"/>
                </a:solidFill>
                <a:latin typeface="Times New Roman" pitchFamily="18" charset="0"/>
                <a:cs typeface="Times New Roman" pitchFamily="18" charset="0"/>
              </a:rPr>
              <a:t>Combinations like :</a:t>
            </a:r>
            <a:r>
              <a:rPr lang="ar-IQ" sz="1600" dirty="0">
                <a:solidFill>
                  <a:prstClr val="white"/>
                </a:solidFill>
                <a:latin typeface="Times New Roman" pitchFamily="18" charset="0"/>
                <a:cs typeface="Times New Roman" pitchFamily="18" charset="0"/>
              </a:rPr>
              <a:t>رغيف خبز – قطعة حلوى </a:t>
            </a:r>
            <a:r>
              <a:rPr lang="en-US" sz="1600" dirty="0">
                <a:solidFill>
                  <a:prstClr val="white"/>
                </a:solidFill>
                <a:latin typeface="Times New Roman" pitchFamily="18" charset="0"/>
                <a:cs typeface="Times New Roman" pitchFamily="18" charset="0"/>
              </a:rPr>
              <a:t>are labeled unmarked as they are natural combination    for native speakers of Arabic. Similarly,  combinations like bright face, bright idea, bright future, and so on are  unmarked collocations as they sound natural for native speakers of English.         Marked collocations, however, are unnatural combinations that are deliberately used by the                   speaker/writer to create new images (Baker 1992: 51). </a:t>
            </a: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51740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99" y="123478"/>
            <a:ext cx="8640960" cy="760988"/>
          </a:xfrm>
        </p:spPr>
        <p:txBody>
          <a:bodyPr/>
          <a:lstStyle/>
          <a:p>
            <a:r>
              <a:rPr lang="en-US" sz="1600" dirty="0">
                <a:cs typeface="+mn-cs"/>
              </a:rPr>
              <a:t>The following example quoted from </a:t>
            </a:r>
            <a:r>
              <a:rPr lang="en-US" sz="1600" dirty="0" err="1">
                <a:cs typeface="+mn-cs"/>
              </a:rPr>
              <a:t>Lubna</a:t>
            </a:r>
            <a:r>
              <a:rPr lang="en-US" sz="1600" dirty="0">
                <a:cs typeface="+mn-cs"/>
              </a:rPr>
              <a:t> </a:t>
            </a:r>
            <a:r>
              <a:rPr lang="en-US" sz="1600" dirty="0" err="1">
                <a:cs typeface="+mn-cs"/>
              </a:rPr>
              <a:t>Mahmūd</a:t>
            </a:r>
            <a:r>
              <a:rPr lang="en-US" sz="1600" dirty="0">
                <a:cs typeface="+mn-cs"/>
              </a:rPr>
              <a:t> </a:t>
            </a:r>
            <a:r>
              <a:rPr lang="en-US" sz="1600" dirty="0" err="1">
                <a:cs typeface="+mn-cs"/>
              </a:rPr>
              <a:t>Yāsīn’s</a:t>
            </a:r>
            <a:r>
              <a:rPr lang="en-US" sz="1600" dirty="0">
                <a:cs typeface="+mn-cs"/>
              </a:rPr>
              <a:t> story (</a:t>
            </a:r>
            <a:r>
              <a:rPr lang="en-US" sz="1600" dirty="0" err="1">
                <a:cs typeface="+mn-cs"/>
              </a:rPr>
              <a:t>n.d.</a:t>
            </a:r>
            <a:r>
              <a:rPr lang="en-US" sz="1600" dirty="0">
                <a:cs typeface="+mn-cs"/>
              </a:rPr>
              <a:t>)</a:t>
            </a:r>
            <a:br>
              <a:rPr lang="en-US" sz="1600" dirty="0">
                <a:cs typeface="+mn-cs"/>
              </a:rPr>
            </a:br>
            <a:r>
              <a:rPr lang="en-US" sz="1600" dirty="0">
                <a:cs typeface="+mn-cs"/>
              </a:rPr>
              <a:t> </a:t>
            </a:r>
            <a:r>
              <a:rPr lang="ar-IQ" sz="1600" dirty="0">
                <a:cs typeface="+mn-cs"/>
              </a:rPr>
              <a:t>بصمة مواطن</a:t>
            </a:r>
            <a:r>
              <a:rPr lang="en-US" sz="1600" dirty="0">
                <a:cs typeface="+mn-cs"/>
              </a:rPr>
              <a:t> (A Citizen’s Fingerprint)</a:t>
            </a:r>
          </a:p>
        </p:txBody>
      </p:sp>
      <p:sp>
        <p:nvSpPr>
          <p:cNvPr id="4" name="Content Placeholder 3"/>
          <p:cNvSpPr>
            <a:spLocks noGrp="1"/>
          </p:cNvSpPr>
          <p:nvPr>
            <p:ph idx="10"/>
          </p:nvPr>
        </p:nvSpPr>
        <p:spPr>
          <a:xfrm>
            <a:off x="335707" y="1401232"/>
            <a:ext cx="4248472" cy="1224136"/>
          </a:xfrm>
        </p:spPr>
        <p:txBody>
          <a:bodyPr/>
          <a:lstStyle/>
          <a:p>
            <a:r>
              <a:rPr lang="ar-IQ" dirty="0"/>
              <a:t>يبتلعه المساء.. فيوغل في احشاء الصمت .. ومن ذا الذي</a:t>
            </a:r>
          </a:p>
          <a:p>
            <a:r>
              <a:rPr lang="ar-IQ" dirty="0"/>
              <a:t>يستطيع فراراً اذا عسعس الالم داخل النفس .. وتوغلت الاحزان</a:t>
            </a:r>
          </a:p>
          <a:p>
            <a:r>
              <a:rPr lang="ar-IQ" dirty="0"/>
              <a:t>في حنايا الفؤاد .. يتآكل قلبه تتساقط اشلاؤه..يتمزق صوته </a:t>
            </a:r>
          </a:p>
          <a:p>
            <a:r>
              <a:rPr lang="ar-IQ" dirty="0"/>
              <a:t>على حدود الزمان ولا من مجيب        </a:t>
            </a:r>
            <a:endParaRPr lang="en-US" dirty="0"/>
          </a:p>
        </p:txBody>
      </p:sp>
      <p:sp>
        <p:nvSpPr>
          <p:cNvPr id="5" name="TextBox 4"/>
          <p:cNvSpPr txBox="1"/>
          <p:nvPr/>
        </p:nvSpPr>
        <p:spPr>
          <a:xfrm>
            <a:off x="4703018" y="1331352"/>
            <a:ext cx="4032448" cy="1600438"/>
          </a:xfrm>
          <a:prstGeom prst="rect">
            <a:avLst/>
          </a:prstGeom>
          <a:noFill/>
        </p:spPr>
        <p:txBody>
          <a:bodyPr wrap="square" rtlCol="0">
            <a:spAutoFit/>
          </a:bodyPr>
          <a:lstStyle/>
          <a:p>
            <a:r>
              <a:rPr lang="en-US" sz="1400" dirty="0">
                <a:solidFill>
                  <a:schemeClr val="bg1"/>
                </a:solidFill>
              </a:rPr>
              <a:t>The night swallows him so he delves ever</a:t>
            </a:r>
          </a:p>
          <a:p>
            <a:r>
              <a:rPr lang="en-US" sz="1400" dirty="0">
                <a:solidFill>
                  <a:schemeClr val="bg1"/>
                </a:solidFill>
              </a:rPr>
              <a:t> deeper into the heart of silence. Who can, </a:t>
            </a:r>
          </a:p>
          <a:p>
            <a:r>
              <a:rPr lang="en-US" sz="1400" dirty="0">
                <a:solidFill>
                  <a:schemeClr val="bg1"/>
                </a:solidFill>
              </a:rPr>
              <a:t>then, escape if the pain is densely settled </a:t>
            </a:r>
          </a:p>
          <a:p>
            <a:r>
              <a:rPr lang="en-US" sz="1400" dirty="0">
                <a:solidFill>
                  <a:schemeClr val="bg1"/>
                </a:solidFill>
              </a:rPr>
              <a:t>inside the self and sadness penetrates the </a:t>
            </a:r>
          </a:p>
          <a:p>
            <a:r>
              <a:rPr lang="en-US" sz="1400" dirty="0">
                <a:solidFill>
                  <a:schemeClr val="bg1"/>
                </a:solidFill>
              </a:rPr>
              <a:t>depths of the heart? … His heart erodes; his</a:t>
            </a:r>
          </a:p>
          <a:p>
            <a:r>
              <a:rPr lang="en-US" sz="1400" dirty="0">
                <a:solidFill>
                  <a:schemeClr val="bg1"/>
                </a:solidFill>
              </a:rPr>
              <a:t> limbs fall off; his voice gets torn away at the</a:t>
            </a:r>
          </a:p>
          <a:p>
            <a:r>
              <a:rPr lang="en-US" sz="1400" dirty="0">
                <a:solidFill>
                  <a:schemeClr val="bg1"/>
                </a:solidFill>
              </a:rPr>
              <a:t> boundaries of time, yet no response comes. </a:t>
            </a:r>
          </a:p>
        </p:txBody>
      </p:sp>
      <p:sp>
        <p:nvSpPr>
          <p:cNvPr id="6" name="TextBox 5"/>
          <p:cNvSpPr txBox="1"/>
          <p:nvPr/>
        </p:nvSpPr>
        <p:spPr>
          <a:xfrm>
            <a:off x="467544" y="3075806"/>
            <a:ext cx="8233270" cy="954107"/>
          </a:xfrm>
          <a:prstGeom prst="rect">
            <a:avLst/>
          </a:prstGeom>
          <a:solidFill>
            <a:schemeClr val="accent6">
              <a:lumMod val="40000"/>
              <a:lumOff val="60000"/>
            </a:schemeClr>
          </a:solidFill>
        </p:spPr>
        <p:txBody>
          <a:bodyPr wrap="square" rtlCol="0">
            <a:spAutoFit/>
          </a:bodyPr>
          <a:lstStyle/>
          <a:p>
            <a:r>
              <a:rPr lang="en-US" sz="1400" dirty="0"/>
              <a:t>In this example, the original writer deliberately uses an unnatural combination </a:t>
            </a:r>
            <a:r>
              <a:rPr lang="ar-IQ" sz="1400" dirty="0"/>
              <a:t>احشاء الصمت </a:t>
            </a:r>
            <a:endParaRPr lang="en-US" sz="1400" dirty="0"/>
          </a:p>
          <a:p>
            <a:r>
              <a:rPr lang="en-US" sz="1400" dirty="0"/>
              <a:t>(lit. the intestines of silence) to create a new image. So, it is an example of marked collocation.</a:t>
            </a:r>
          </a:p>
          <a:p>
            <a:r>
              <a:rPr lang="en-US" sz="1400" dirty="0"/>
              <a:t>To reflect the same degree of markedness, the translators may exclude unmarked collocations,</a:t>
            </a:r>
          </a:p>
          <a:p>
            <a:r>
              <a:rPr lang="en-US" sz="1400" dirty="0"/>
              <a:t> such as wall of silence or a vow of silence. </a:t>
            </a:r>
          </a:p>
        </p:txBody>
      </p:sp>
      <p:sp>
        <p:nvSpPr>
          <p:cNvPr id="7" name="TextBox 6"/>
          <p:cNvSpPr txBox="1"/>
          <p:nvPr/>
        </p:nvSpPr>
        <p:spPr>
          <a:xfrm>
            <a:off x="806624" y="4083918"/>
            <a:ext cx="7776864" cy="738664"/>
          </a:xfrm>
          <a:prstGeom prst="rect">
            <a:avLst/>
          </a:prstGeom>
          <a:noFill/>
        </p:spPr>
        <p:txBody>
          <a:bodyPr wrap="square" rtlCol="0">
            <a:spAutoFit/>
          </a:bodyPr>
          <a:lstStyle/>
          <a:p>
            <a:r>
              <a:rPr lang="en-US" sz="1400" dirty="0">
                <a:solidFill>
                  <a:schemeClr val="bg1"/>
                </a:solidFill>
              </a:rPr>
              <a:t>In this regard, Trotter (2000: 351) rightly comments: “Translation requires invariance in the </a:t>
            </a:r>
          </a:p>
          <a:p>
            <a:r>
              <a:rPr lang="en-US" sz="1400" dirty="0">
                <a:solidFill>
                  <a:schemeClr val="bg1"/>
                </a:solidFill>
              </a:rPr>
              <a:t>markedness of collocates, rather than replacing abnormal usage in an original with normal</a:t>
            </a:r>
          </a:p>
          <a:p>
            <a:r>
              <a:rPr lang="en-US" sz="1400" dirty="0">
                <a:solidFill>
                  <a:schemeClr val="bg1"/>
                </a:solidFill>
              </a:rPr>
              <a:t>usage in translation</a:t>
            </a:r>
          </a:p>
        </p:txBody>
      </p:sp>
      <p:sp>
        <p:nvSpPr>
          <p:cNvPr id="8" name="TextBox 7"/>
          <p:cNvSpPr txBox="1"/>
          <p:nvPr/>
        </p:nvSpPr>
        <p:spPr>
          <a:xfrm>
            <a:off x="1763688" y="1047294"/>
            <a:ext cx="720080" cy="338554"/>
          </a:xfrm>
          <a:prstGeom prst="rect">
            <a:avLst/>
          </a:prstGeom>
          <a:noFill/>
        </p:spPr>
        <p:txBody>
          <a:bodyPr wrap="square" rtlCol="0">
            <a:spAutoFit/>
          </a:bodyPr>
          <a:lstStyle/>
          <a:p>
            <a:r>
              <a:rPr lang="en-US" sz="1600" dirty="0">
                <a:solidFill>
                  <a:schemeClr val="bg1"/>
                </a:solidFill>
              </a:rPr>
              <a:t>ST:</a:t>
            </a:r>
          </a:p>
        </p:txBody>
      </p:sp>
      <p:sp>
        <p:nvSpPr>
          <p:cNvPr id="9" name="TextBox 8"/>
          <p:cNvSpPr txBox="1"/>
          <p:nvPr/>
        </p:nvSpPr>
        <p:spPr>
          <a:xfrm>
            <a:off x="6247184" y="1047294"/>
            <a:ext cx="576064" cy="338554"/>
          </a:xfrm>
          <a:prstGeom prst="rect">
            <a:avLst/>
          </a:prstGeom>
          <a:noFill/>
        </p:spPr>
        <p:txBody>
          <a:bodyPr wrap="square" rtlCol="0">
            <a:spAutoFit/>
          </a:bodyPr>
          <a:lstStyle/>
          <a:p>
            <a:r>
              <a:rPr lang="en-US" sz="1600" dirty="0">
                <a:solidFill>
                  <a:schemeClr val="bg1"/>
                </a:solidFill>
              </a:rPr>
              <a:t>TT:</a:t>
            </a:r>
          </a:p>
        </p:txBody>
      </p:sp>
    </p:spTree>
    <p:extLst>
      <p:ext uri="{BB962C8B-B14F-4D97-AF65-F5344CB8AC3E}">
        <p14:creationId xmlns:p14="http://schemas.microsoft.com/office/powerpoint/2010/main" val="237545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The following example from </a:t>
            </a:r>
            <a:r>
              <a:rPr lang="en-US" sz="1600" dirty="0" err="1"/>
              <a:t>Muhsin</a:t>
            </a:r>
            <a:r>
              <a:rPr lang="en-US" sz="1600" dirty="0"/>
              <a:t> Al-</a:t>
            </a:r>
            <a:r>
              <a:rPr lang="en-US" sz="1600" dirty="0" err="1"/>
              <a:t>Ramlī’s</a:t>
            </a:r>
            <a:r>
              <a:rPr lang="en-US" sz="1600" dirty="0"/>
              <a:t> story (2009: 29) </a:t>
            </a:r>
            <a:r>
              <a:rPr lang="ar-IQ" sz="1600" dirty="0"/>
              <a:t>البحث عن قلب حي</a:t>
            </a:r>
            <a:br>
              <a:rPr lang="ar-IQ" sz="1600" dirty="0"/>
            </a:br>
            <a:r>
              <a:rPr lang="en-US" sz="1600" dirty="0"/>
              <a:t>(searching for a live heart). </a:t>
            </a:r>
          </a:p>
        </p:txBody>
      </p:sp>
      <p:sp>
        <p:nvSpPr>
          <p:cNvPr id="4" name="Content Placeholder 3"/>
          <p:cNvSpPr>
            <a:spLocks noGrp="1"/>
          </p:cNvSpPr>
          <p:nvPr>
            <p:ph idx="10"/>
          </p:nvPr>
        </p:nvSpPr>
        <p:spPr>
          <a:xfrm>
            <a:off x="33164" y="1529549"/>
            <a:ext cx="3960440" cy="936104"/>
          </a:xfrm>
        </p:spPr>
        <p:txBody>
          <a:bodyPr/>
          <a:lstStyle/>
          <a:p>
            <a:r>
              <a:rPr lang="ar-IQ" dirty="0"/>
              <a:t>يقلده : خذني كلي بلحمي وشحمي (يضحك) لا..لا.. لم يقل ذلك</a:t>
            </a:r>
          </a:p>
          <a:p>
            <a:r>
              <a:rPr lang="ar-IQ" dirty="0"/>
              <a:t>لأنه بلا لحم ولا شحم , لم يكن الا كيساً من الجلد المبلل بالعرق</a:t>
            </a:r>
          </a:p>
          <a:p>
            <a:r>
              <a:rPr lang="ar-IQ" dirty="0"/>
              <a:t>وفيه بضعة عظام.</a:t>
            </a:r>
            <a:endParaRPr lang="en-US" dirty="0"/>
          </a:p>
        </p:txBody>
      </p:sp>
      <p:sp>
        <p:nvSpPr>
          <p:cNvPr id="5" name="TextBox 4"/>
          <p:cNvSpPr txBox="1"/>
          <p:nvPr/>
        </p:nvSpPr>
        <p:spPr>
          <a:xfrm>
            <a:off x="4788024" y="1412826"/>
            <a:ext cx="4142140" cy="1169551"/>
          </a:xfrm>
          <a:prstGeom prst="rect">
            <a:avLst/>
          </a:prstGeom>
          <a:noFill/>
        </p:spPr>
        <p:txBody>
          <a:bodyPr wrap="square" rtlCol="0">
            <a:spAutoFit/>
          </a:bodyPr>
          <a:lstStyle/>
          <a:p>
            <a:r>
              <a:rPr lang="en-US" sz="1400" dirty="0">
                <a:solidFill>
                  <a:schemeClr val="bg1"/>
                </a:solidFill>
              </a:rPr>
              <a:t>“Take all of me, my flesh and my fat,” he cries, </a:t>
            </a:r>
          </a:p>
          <a:p>
            <a:r>
              <a:rPr lang="en-US" sz="1400" dirty="0">
                <a:solidFill>
                  <a:schemeClr val="bg1"/>
                </a:solidFill>
              </a:rPr>
              <a:t>impersonating the drunkard. He laughs and says, “No, no, he didn’t say that, for he had neither </a:t>
            </a:r>
          </a:p>
          <a:p>
            <a:r>
              <a:rPr lang="en-US" sz="1400" dirty="0">
                <a:solidFill>
                  <a:schemeClr val="bg1"/>
                </a:solidFill>
              </a:rPr>
              <a:t>flesh nor fat. He was just a bag of skin and </a:t>
            </a:r>
          </a:p>
          <a:p>
            <a:r>
              <a:rPr lang="en-US" sz="1400" dirty="0">
                <a:solidFill>
                  <a:schemeClr val="bg1"/>
                </a:solidFill>
              </a:rPr>
              <a:t>bones, drenched in sweat</a:t>
            </a:r>
          </a:p>
        </p:txBody>
      </p:sp>
      <p:sp>
        <p:nvSpPr>
          <p:cNvPr id="6" name="TextBox 5"/>
          <p:cNvSpPr txBox="1"/>
          <p:nvPr/>
        </p:nvSpPr>
        <p:spPr>
          <a:xfrm>
            <a:off x="1763688" y="1081465"/>
            <a:ext cx="720080" cy="338554"/>
          </a:xfrm>
          <a:prstGeom prst="rect">
            <a:avLst/>
          </a:prstGeom>
          <a:noFill/>
        </p:spPr>
        <p:txBody>
          <a:bodyPr wrap="square" rtlCol="0">
            <a:spAutoFit/>
          </a:bodyPr>
          <a:lstStyle/>
          <a:p>
            <a:r>
              <a:rPr lang="en-US" sz="1600" dirty="0">
                <a:solidFill>
                  <a:schemeClr val="bg1"/>
                </a:solidFill>
              </a:rPr>
              <a:t>ST:</a:t>
            </a:r>
          </a:p>
        </p:txBody>
      </p:sp>
      <p:sp>
        <p:nvSpPr>
          <p:cNvPr id="7" name="TextBox 6"/>
          <p:cNvSpPr txBox="1"/>
          <p:nvPr/>
        </p:nvSpPr>
        <p:spPr>
          <a:xfrm>
            <a:off x="6361599" y="1081465"/>
            <a:ext cx="638311" cy="338554"/>
          </a:xfrm>
          <a:prstGeom prst="rect">
            <a:avLst/>
          </a:prstGeom>
          <a:noFill/>
        </p:spPr>
        <p:txBody>
          <a:bodyPr wrap="square" rtlCol="0">
            <a:spAutoFit/>
          </a:bodyPr>
          <a:lstStyle/>
          <a:p>
            <a:r>
              <a:rPr lang="en-US" sz="1600" dirty="0">
                <a:solidFill>
                  <a:schemeClr val="bg1"/>
                </a:solidFill>
              </a:rPr>
              <a:t>TT:</a:t>
            </a:r>
          </a:p>
        </p:txBody>
      </p:sp>
      <p:sp>
        <p:nvSpPr>
          <p:cNvPr id="8" name="TextBox 7"/>
          <p:cNvSpPr txBox="1"/>
          <p:nvPr/>
        </p:nvSpPr>
        <p:spPr>
          <a:xfrm>
            <a:off x="395536" y="3003798"/>
            <a:ext cx="8428296" cy="954107"/>
          </a:xfrm>
          <a:prstGeom prst="rect">
            <a:avLst/>
          </a:prstGeom>
          <a:solidFill>
            <a:schemeClr val="accent6">
              <a:lumMod val="40000"/>
              <a:lumOff val="60000"/>
            </a:schemeClr>
          </a:solidFill>
        </p:spPr>
        <p:txBody>
          <a:bodyPr wrap="square" rtlCol="0">
            <a:spAutoFit/>
          </a:bodyPr>
          <a:lstStyle/>
          <a:p>
            <a:r>
              <a:rPr lang="en-US" sz="1400" dirty="0"/>
              <a:t>The phrase </a:t>
            </a:r>
            <a:r>
              <a:rPr lang="ar-IQ" sz="1400" dirty="0"/>
              <a:t>لحمي وشحمي</a:t>
            </a:r>
            <a:r>
              <a:rPr lang="en-US" sz="1400" dirty="0"/>
              <a:t> (my flesh and my fat) is used in Arabic for emphasis to mean “all” or </a:t>
            </a:r>
          </a:p>
          <a:p>
            <a:r>
              <a:rPr lang="en-US" sz="1400" dirty="0"/>
              <a:t>“personally”, thus it may be translated into an expression like body and soul, which is an expression used in English to mean “completely”. However, repeating the components of the phrase in the text many times, such as</a:t>
            </a:r>
            <a:r>
              <a:rPr lang="ar-IQ" sz="1400" dirty="0"/>
              <a:t> بلا لحم ولا شحم</a:t>
            </a:r>
            <a:r>
              <a:rPr lang="en-US" sz="1400" dirty="0"/>
              <a:t> and the like, leaves us with no alternative but the literal translation</a:t>
            </a:r>
          </a:p>
        </p:txBody>
      </p:sp>
      <p:sp>
        <p:nvSpPr>
          <p:cNvPr id="3" name="TextBox 2"/>
          <p:cNvSpPr txBox="1"/>
          <p:nvPr/>
        </p:nvSpPr>
        <p:spPr>
          <a:xfrm>
            <a:off x="395536" y="4083918"/>
            <a:ext cx="8428296" cy="738664"/>
          </a:xfrm>
          <a:prstGeom prst="rect">
            <a:avLst/>
          </a:prstGeom>
          <a:noFill/>
        </p:spPr>
        <p:txBody>
          <a:bodyPr wrap="square" rtlCol="0">
            <a:spAutoFit/>
          </a:bodyPr>
          <a:lstStyle/>
          <a:p>
            <a:r>
              <a:rPr lang="en-US" sz="1400" dirty="0">
                <a:solidFill>
                  <a:schemeClr val="bg1"/>
                </a:solidFill>
              </a:rPr>
              <a:t> Baker (1992: 72) rightly comments that translators should take into account “the significance of the specific items which constitute the idiom, i.e., whether they are manipulated elsewhere in the </a:t>
            </a:r>
          </a:p>
          <a:p>
            <a:r>
              <a:rPr lang="en-US" sz="1400" dirty="0">
                <a:solidFill>
                  <a:schemeClr val="bg1"/>
                </a:solidFill>
              </a:rPr>
              <a:t>source text” or not.</a:t>
            </a:r>
          </a:p>
        </p:txBody>
      </p:sp>
    </p:spTree>
    <p:extLst>
      <p:ext uri="{BB962C8B-B14F-4D97-AF65-F5344CB8AC3E}">
        <p14:creationId xmlns:p14="http://schemas.microsoft.com/office/powerpoint/2010/main" val="134757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0"/>
            <p:extLst>
              <p:ext uri="{D42A27DB-BD31-4B8C-83A1-F6EECF244321}">
                <p14:modId xmlns:p14="http://schemas.microsoft.com/office/powerpoint/2010/main" val="3298443852"/>
              </p:ext>
            </p:extLst>
          </p:nvPr>
        </p:nvGraphicFramePr>
        <p:xfrm>
          <a:off x="539552" y="771551"/>
          <a:ext cx="8208912" cy="3888431"/>
        </p:xfrm>
        <a:graphic>
          <a:graphicData uri="http://schemas.openxmlformats.org/drawingml/2006/table">
            <a:tbl>
              <a:tblPr firstRow="1" bandRow="1">
                <a:tableStyleId>{2A488322-F2BA-4B5B-9748-0D474271808F}</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87275">
                <a:tc>
                  <a:txBody>
                    <a:bodyPr/>
                    <a:lstStyle/>
                    <a:p>
                      <a:r>
                        <a:rPr lang="en-US" dirty="0"/>
                        <a:t>                   </a:t>
                      </a:r>
                      <a:r>
                        <a:rPr lang="en-US" dirty="0">
                          <a:solidFill>
                            <a:schemeClr val="tx1"/>
                          </a:solidFill>
                        </a:rPr>
                        <a:t> </a:t>
                      </a:r>
                      <a:r>
                        <a:rPr lang="en-US" dirty="0">
                          <a:solidFill>
                            <a:schemeClr val="tx1"/>
                          </a:solidFill>
                          <a:latin typeface="Times New Roman" pitchFamily="18" charset="0"/>
                          <a:cs typeface="Times New Roman" pitchFamily="18" charset="0"/>
                        </a:rPr>
                        <a:t>Idioms</a:t>
                      </a:r>
                      <a:r>
                        <a:rPr lang="en-US" baseline="0" dirty="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Collocations</a:t>
                      </a:r>
                    </a:p>
                  </a:txBody>
                  <a:tcPr>
                    <a:lnL w="28575" cap="flat" cmpd="sng" algn="ctr">
                      <a:solidFill>
                        <a:schemeClr val="tx1"/>
                      </a:solidFill>
                      <a:prstDash val="solid"/>
                      <a:round/>
                      <a:headEnd type="none" w="med" len="med"/>
                      <a:tailEnd type="none" w="med" len="med"/>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3198">
                <a:tc>
                  <a:txBody>
                    <a:bodyPr/>
                    <a:lstStyle/>
                    <a:p>
                      <a:r>
                        <a:rPr lang="en-US" sz="1100" dirty="0"/>
                        <a:t>An expression that cannot be understood from</a:t>
                      </a:r>
                      <a:r>
                        <a:rPr lang="en-US" sz="1100" baseline="0" dirty="0"/>
                        <a:t> </a:t>
                      </a:r>
                      <a:r>
                        <a:rPr lang="en-US" sz="1100" dirty="0"/>
                        <a:t>the meanings of its separate words but that has a separate meaning of its own.</a:t>
                      </a:r>
                    </a:p>
                  </a:txBody>
                  <a:tcP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Means the tendency of two or more lexical items to </a:t>
                      </a:r>
                    </a:p>
                    <a:p>
                      <a:r>
                        <a:rPr lang="en-US" sz="1100" dirty="0"/>
                        <a:t>co-occur together in certain contexts.</a:t>
                      </a:r>
                    </a:p>
                  </a:txBody>
                  <a:tcP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322">
                <a:tc>
                  <a:txBody>
                    <a:bodyPr/>
                    <a:lstStyle/>
                    <a:p>
                      <a:r>
                        <a:rPr lang="en-US" sz="1100" dirty="0"/>
                        <a:t>Idiomatic expressions allow almost no variation in</a:t>
                      </a:r>
                    </a:p>
                    <a:p>
                      <a:r>
                        <a:rPr lang="en-US" sz="1100" dirty="0"/>
                        <a:t>form under normal circumstances and </a:t>
                      </a:r>
                      <a:r>
                        <a:rPr kumimoji="0" lang="en-US" sz="1100" b="0" i="0" u="none" strike="noStrike" kern="1200" cap="none" spc="0" normalizeH="0" baseline="0" noProof="0" dirty="0">
                          <a:ln>
                            <a:noFill/>
                          </a:ln>
                          <a:solidFill>
                            <a:prstClr val="black"/>
                          </a:solidFill>
                          <a:effectLst/>
                          <a:uLnTx/>
                          <a:uFillTx/>
                          <a:latin typeface="+mn-lt"/>
                          <a:ea typeface="+mn-ea"/>
                          <a:cs typeface="+mn-cs"/>
                        </a:rPr>
                        <a:t>present  particular     difficulties </a:t>
                      </a:r>
                      <a:endParaRPr lang="en-US" sz="1100" dirty="0"/>
                    </a:p>
                  </a:txBody>
                  <a:tcP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They are fairly flexible patterns of language which</a:t>
                      </a:r>
                    </a:p>
                    <a:p>
                      <a:r>
                        <a:rPr lang="en-US" sz="1100" dirty="0"/>
                        <a:t>allow several variation in form.</a:t>
                      </a:r>
                    </a:p>
                  </a:txBody>
                  <a:tcP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1781">
                <a:tc>
                  <a:txBody>
                    <a:bodyPr/>
                    <a:lstStyle/>
                    <a:p>
                      <a:r>
                        <a:rPr lang="en-US" sz="1100" dirty="0"/>
                        <a:t>“they are restricted collocations which</a:t>
                      </a:r>
                      <a:r>
                        <a:rPr lang="en-US" sz="1100" baseline="0" dirty="0"/>
                        <a:t> </a:t>
                      </a:r>
                      <a:r>
                        <a:rPr lang="en-US" sz="1100" dirty="0"/>
                        <a:t>cannot normally be   understood from the</a:t>
                      </a:r>
                      <a:r>
                        <a:rPr lang="en-US" sz="1100" baseline="0" dirty="0"/>
                        <a:t> </a:t>
                      </a:r>
                      <a:r>
                        <a:rPr lang="en-US" sz="1100" dirty="0"/>
                        <a:t>literal meaning of the words which    make them up”</a:t>
                      </a:r>
                      <a:r>
                        <a:rPr lang="en-US" sz="1100" baseline="0" dirty="0"/>
                        <a:t> </a:t>
                      </a:r>
                      <a:r>
                        <a:rPr lang="en-US" sz="1100" dirty="0"/>
                        <a:t>(Carter 1998: 65).</a:t>
                      </a:r>
                    </a:p>
                    <a:p>
                      <a:endParaRPr lang="en-US" sz="1100" dirty="0"/>
                    </a:p>
                  </a:txBody>
                  <a:tcP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They</a:t>
                      </a:r>
                      <a:r>
                        <a:rPr lang="en-US" sz="1100" baseline="0" dirty="0"/>
                        <a:t> </a:t>
                      </a:r>
                      <a:r>
                        <a:rPr lang="en-US" sz="1100" dirty="0"/>
                        <a:t>are language-specific, that is, what is considered as </a:t>
                      </a:r>
                    </a:p>
                    <a:p>
                      <a:r>
                        <a:rPr lang="en-US" sz="1100" dirty="0"/>
                        <a:t>collocation cannot be</a:t>
                      </a:r>
                      <a:r>
                        <a:rPr lang="en-US" sz="1100" baseline="0" dirty="0"/>
                        <a:t> </a:t>
                      </a:r>
                      <a:r>
                        <a:rPr lang="en-US" sz="1100" dirty="0"/>
                        <a:t>taken for granted in another.</a:t>
                      </a:r>
                      <a:r>
                        <a:rPr lang="en-US" sz="1100" baseline="0" dirty="0"/>
                        <a:t> </a:t>
                      </a:r>
                      <a:r>
                        <a:rPr lang="en-US" sz="1100" dirty="0"/>
                        <a:t>They are not governed by fixed rules</a:t>
                      </a:r>
                    </a:p>
                  </a:txBody>
                  <a:tcP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6824">
                <a:tc>
                  <a:txBody>
                    <a:bodyPr/>
                    <a:lstStyle/>
                    <a:p>
                      <a:r>
                        <a:rPr lang="en-US" sz="1100" dirty="0"/>
                        <a:t>Language users and</a:t>
                      </a:r>
                      <a:r>
                        <a:rPr lang="en-US" sz="1100" baseline="0" dirty="0"/>
                        <a:t> </a:t>
                      </a:r>
                      <a:r>
                        <a:rPr lang="en-US" sz="1100" dirty="0"/>
                        <a:t>translators cannot rely on the open </a:t>
                      </a:r>
                    </a:p>
                    <a:p>
                      <a:r>
                        <a:rPr lang="en-US" sz="1100" dirty="0"/>
                        <a:t>choice principle, that is to say, relying</a:t>
                      </a:r>
                      <a:r>
                        <a:rPr lang="en-US" sz="1100" baseline="0" dirty="0"/>
                        <a:t> </a:t>
                      </a:r>
                      <a:r>
                        <a:rPr lang="en-US" sz="1100" dirty="0"/>
                        <a:t>on the meanings of its</a:t>
                      </a:r>
                    </a:p>
                    <a:p>
                      <a:r>
                        <a:rPr lang="en-US" sz="1100" dirty="0"/>
                        <a:t>components. Rather, they need to resort to the Idiom</a:t>
                      </a:r>
                      <a:r>
                        <a:rPr lang="en-US" sz="1100" baseline="0" dirty="0"/>
                        <a:t> </a:t>
                      </a:r>
                    </a:p>
                    <a:p>
                      <a:r>
                        <a:rPr lang="en-US" sz="1100" dirty="0"/>
                        <a:t>principle by treating the idiomatic expression as one unit. </a:t>
                      </a:r>
                    </a:p>
                  </a:txBody>
                  <a:tcP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In a direct link with translation, it is essential that translators while translating collocation give full consideration to the </a:t>
                      </a:r>
                    </a:p>
                    <a:p>
                      <a:r>
                        <a:rPr lang="en-US" sz="1100" dirty="0"/>
                        <a:t>degree of predictability of</a:t>
                      </a:r>
                      <a:r>
                        <a:rPr lang="en-US" sz="1100" baseline="0" dirty="0"/>
                        <a:t> l</a:t>
                      </a:r>
                      <a:r>
                        <a:rPr lang="en-US" sz="1100" dirty="0"/>
                        <a:t>exical co-occurrence, that is, the </a:t>
                      </a:r>
                    </a:p>
                    <a:p>
                      <a:r>
                        <a:rPr lang="en-US" sz="1100" dirty="0"/>
                        <a:t>degree of its markedness, as opposed to</a:t>
                      </a:r>
                      <a:r>
                        <a:rPr lang="en-US" sz="1100" baseline="0" dirty="0"/>
                        <a:t> </a:t>
                      </a:r>
                      <a:r>
                        <a:rPr lang="en-US" sz="1100" dirty="0"/>
                        <a:t>unmarkedness.</a:t>
                      </a:r>
                    </a:p>
                  </a:txBody>
                  <a:tcP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80031">
                <a:tc>
                  <a:txBody>
                    <a:bodyPr/>
                    <a:lstStyle/>
                    <a:p>
                      <a:r>
                        <a:rPr lang="en-US" sz="1100" dirty="0"/>
                        <a:t>Example: To get</a:t>
                      </a:r>
                      <a:r>
                        <a:rPr lang="en-US" sz="1100" baseline="0" dirty="0"/>
                        <a:t> the wind up , To be yellow</a:t>
                      </a:r>
                      <a:endParaRPr lang="en-US" sz="1100" dirty="0"/>
                    </a:p>
                  </a:txBody>
                  <a:tcP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Example: Quick shower,</a:t>
                      </a:r>
                      <a:r>
                        <a:rPr lang="en-US" sz="1100" baseline="0" dirty="0"/>
                        <a:t> Fast food </a:t>
                      </a:r>
                      <a:endParaRPr lang="en-US" sz="1100" dirty="0"/>
                    </a:p>
                  </a:txBody>
                  <a:tcP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extBox 4"/>
          <p:cNvSpPr txBox="1"/>
          <p:nvPr/>
        </p:nvSpPr>
        <p:spPr>
          <a:xfrm>
            <a:off x="3059832" y="374264"/>
            <a:ext cx="3456384" cy="400110"/>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Idioms VS Collocations </a:t>
            </a:r>
          </a:p>
        </p:txBody>
      </p:sp>
    </p:spTree>
    <p:extLst>
      <p:ext uri="{BB962C8B-B14F-4D97-AF65-F5344CB8AC3E}">
        <p14:creationId xmlns:p14="http://schemas.microsoft.com/office/powerpoint/2010/main" val="209059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91474" y="1196802"/>
            <a:ext cx="2748678" cy="2748678"/>
            <a:chOff x="2618066" y="1466512"/>
            <a:chExt cx="3895494" cy="3895494"/>
          </a:xfrm>
        </p:grpSpPr>
        <p:sp>
          <p:nvSpPr>
            <p:cNvPr id="9" name="Rectangle 8"/>
            <p:cNvSpPr/>
            <p:nvPr/>
          </p:nvSpPr>
          <p:spPr>
            <a:xfrm rot="18900000">
              <a:off x="2618066" y="1466512"/>
              <a:ext cx="3895494" cy="3895494"/>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rot="18900000">
              <a:off x="2778352" y="1626798"/>
              <a:ext cx="3574922" cy="3574922"/>
            </a:xfrm>
            <a:prstGeom prst="rect">
              <a:avLst/>
            </a:prstGeom>
            <a:solidFill>
              <a:schemeClr val="accent6">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extBox 1"/>
          <p:cNvSpPr txBox="1">
            <a:spLocks noChangeArrowheads="1"/>
          </p:cNvSpPr>
          <p:nvPr/>
        </p:nvSpPr>
        <p:spPr bwMode="auto">
          <a:xfrm>
            <a:off x="2876253" y="2155642"/>
            <a:ext cx="3391493" cy="1077218"/>
          </a:xfrm>
          <a:prstGeom prst="rect">
            <a:avLst/>
          </a:prstGeom>
          <a:noFill/>
          <a:ln w="9525">
            <a:noFill/>
            <a:miter lim="800000"/>
            <a:headEnd/>
            <a:tailEnd/>
          </a:ln>
        </p:spPr>
        <p:txBody>
          <a:bodyPr wrap="square">
            <a:spAutoFit/>
          </a:bodyPr>
          <a:lstStyle/>
          <a:p>
            <a:pPr algn="ctr"/>
            <a:r>
              <a:rPr lang="en-US" altLang="ko-KR" sz="3200" b="1" dirty="0">
                <a:solidFill>
                  <a:schemeClr val="bg1"/>
                </a:solidFill>
                <a:latin typeface="Bahnschrift SemiBold" pitchFamily="34" charset="0"/>
                <a:ea typeface="맑은 고딕" pitchFamily="50" charset="-127"/>
                <a:cs typeface="Arial" pitchFamily="34" charset="0"/>
              </a:rPr>
              <a:t>THANK</a:t>
            </a:r>
          </a:p>
          <a:p>
            <a:pPr algn="ctr"/>
            <a:r>
              <a:rPr lang="en-US" altLang="ko-KR" sz="3200" b="1" dirty="0">
                <a:solidFill>
                  <a:schemeClr val="bg1"/>
                </a:solidFill>
                <a:latin typeface="Bahnschrift SemiBold" pitchFamily="34" charset="0"/>
                <a:ea typeface="맑은 고딕" pitchFamily="50" charset="-127"/>
                <a:cs typeface="Arial" pitchFamily="34" charset="0"/>
              </a:rPr>
              <a:t>YOU</a:t>
            </a:r>
          </a:p>
        </p:txBody>
      </p:sp>
      <p:sp>
        <p:nvSpPr>
          <p:cNvPr id="14" name="Oval 13"/>
          <p:cNvSpPr/>
          <p:nvPr/>
        </p:nvSpPr>
        <p:spPr>
          <a:xfrm>
            <a:off x="4479604" y="1148358"/>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4483472" y="3812654"/>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56736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1269</Words>
  <Application>Microsoft Office PowerPoint</Application>
  <PresentationFormat>On-screen Show (16:9)</PresentationFormat>
  <Paragraphs>104</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맑은 고딕</vt:lpstr>
      <vt:lpstr>Arial</vt:lpstr>
      <vt:lpstr>Bahnschrift SemiBold</vt:lpstr>
      <vt:lpstr>Calibri</vt:lpstr>
      <vt:lpstr>Courier New</vt:lpstr>
      <vt:lpstr>Times New Roman</vt:lpstr>
      <vt:lpstr>Office Theme</vt:lpstr>
      <vt:lpstr>Custom Design</vt:lpstr>
      <vt:lpstr>PowerPoint Presentation</vt:lpstr>
      <vt:lpstr>Idioms VS Collocation</vt:lpstr>
      <vt:lpstr>PowerPoint Presentation</vt:lpstr>
      <vt:lpstr>Idioms VS Collocation</vt:lpstr>
      <vt:lpstr>Idioms VS Collocations</vt:lpstr>
      <vt:lpstr>The following example quoted from Lubna Mahmūd Yāsīn’s story (n.d.)  بصمة مواطن (A Citizen’s Fingerprint)</vt:lpstr>
      <vt:lpstr>The following example from Muhsin Al-Ramlī’s story (2009: 29) البحث عن قلب حي (searching for a live heart). </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ahmed qadoury</cp:lastModifiedBy>
  <cp:revision>64</cp:revision>
  <dcterms:created xsi:type="dcterms:W3CDTF">2014-04-01T16:27:38Z</dcterms:created>
  <dcterms:modified xsi:type="dcterms:W3CDTF">2021-12-13T19:06:53Z</dcterms:modified>
</cp:coreProperties>
</file>