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37" r:id="rId1"/>
  </p:sldMasterIdLst>
  <p:notesMasterIdLst>
    <p:notesMasterId r:id="rId18"/>
  </p:notesMasterIdLst>
  <p:sldIdLst>
    <p:sldId id="256" r:id="rId2"/>
    <p:sldId id="259" r:id="rId3"/>
    <p:sldId id="260" r:id="rId4"/>
    <p:sldId id="261" r:id="rId5"/>
    <p:sldId id="262" r:id="rId6"/>
    <p:sldId id="264" r:id="rId7"/>
    <p:sldId id="263" r:id="rId8"/>
    <p:sldId id="265" r:id="rId9"/>
    <p:sldId id="270" r:id="rId10"/>
    <p:sldId id="266" r:id="rId11"/>
    <p:sldId id="267" r:id="rId12"/>
    <p:sldId id="268" r:id="rId13"/>
    <p:sldId id="271" r:id="rId14"/>
    <p:sldId id="272" r:id="rId15"/>
    <p:sldId id="273"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2ED"/>
    <a:srgbClr val="FED6F7"/>
    <a:srgbClr val="E9F0F5"/>
    <a:srgbClr val="BED3E3"/>
    <a:srgbClr val="FFF6FB"/>
    <a:srgbClr val="CCA5A7"/>
    <a:srgbClr val="AF969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2F8E5D-DFDB-45C2-BB31-FEBBFF2E14A9}" type="datetimeFigureOut">
              <a:rPr lang="en-US" smtClean="0"/>
              <a:t>12/13/2021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D83C31-D55C-45DF-BFC8-82733573247D}" type="slidenum">
              <a:rPr lang="en-US" smtClean="0"/>
              <a:t>‹#›</a:t>
            </a:fld>
            <a:endParaRPr lang="en-US"/>
          </a:p>
        </p:txBody>
      </p:sp>
    </p:spTree>
    <p:extLst>
      <p:ext uri="{BB962C8B-B14F-4D97-AF65-F5344CB8AC3E}">
        <p14:creationId xmlns:p14="http://schemas.microsoft.com/office/powerpoint/2010/main" val="4152953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AD83C31-D55C-45DF-BFC8-82733573247D}" type="slidenum">
              <a:rPr lang="en-US" smtClean="0"/>
              <a:t>1</a:t>
            </a:fld>
            <a:endParaRPr lang="en-US"/>
          </a:p>
        </p:txBody>
      </p:sp>
    </p:spTree>
    <p:extLst>
      <p:ext uri="{BB962C8B-B14F-4D97-AF65-F5344CB8AC3E}">
        <p14:creationId xmlns:p14="http://schemas.microsoft.com/office/powerpoint/2010/main" val="17631257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62864-0C92-4819-B3F6-C7D1B4CBEF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D66A89E-DB1F-4349-9775-D3871A6011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4B26D3-86D3-40BC-B59E-0E592ACEBBFC}"/>
              </a:ext>
            </a:extLst>
          </p:cNvPr>
          <p:cNvSpPr>
            <a:spLocks noGrp="1"/>
          </p:cNvSpPr>
          <p:nvPr>
            <p:ph type="dt" sz="half" idx="10"/>
          </p:nvPr>
        </p:nvSpPr>
        <p:spPr/>
        <p:txBody>
          <a:bodyPr/>
          <a:lstStyle/>
          <a:p>
            <a:fld id="{655A5808-3B61-48CC-92EF-85AC2E0DFA56}" type="datetime2">
              <a:rPr lang="en-US" smtClean="0"/>
              <a:t>Monday, December 13, 2021</a:t>
            </a:fld>
            <a:endParaRPr lang="en-US"/>
          </a:p>
        </p:txBody>
      </p:sp>
      <p:sp>
        <p:nvSpPr>
          <p:cNvPr id="5" name="Footer Placeholder 4">
            <a:extLst>
              <a:ext uri="{FF2B5EF4-FFF2-40B4-BE49-F238E27FC236}">
                <a16:creationId xmlns:a16="http://schemas.microsoft.com/office/drawing/2014/main" id="{A830E67B-D9B5-4302-A1DF-C9958A7432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83944B-9FA5-4D36-94AA-A034A2E5BFC3}"/>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5290257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BA3E7-A745-4E75-BE2A-F270C2EEA3B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DF2479-61BC-4BE8-9116-CC5F4B1EC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ADF09C-7870-4F80-8765-88BCEB1DBAD7}"/>
              </a:ext>
            </a:extLst>
          </p:cNvPr>
          <p:cNvSpPr>
            <a:spLocks noGrp="1"/>
          </p:cNvSpPr>
          <p:nvPr>
            <p:ph type="dt" sz="half" idx="10"/>
          </p:nvPr>
        </p:nvSpPr>
        <p:spPr/>
        <p:txBody>
          <a:bodyPr/>
          <a:lstStyle/>
          <a:p>
            <a:fld id="{735E98AF-4574-4509-BF7A-519ACD5BF826}" type="datetime2">
              <a:rPr lang="en-US" smtClean="0"/>
              <a:t>Monday, December 13, 2021</a:t>
            </a:fld>
            <a:endParaRPr lang="en-US"/>
          </a:p>
        </p:txBody>
      </p:sp>
      <p:sp>
        <p:nvSpPr>
          <p:cNvPr id="5" name="Footer Placeholder 4">
            <a:extLst>
              <a:ext uri="{FF2B5EF4-FFF2-40B4-BE49-F238E27FC236}">
                <a16:creationId xmlns:a16="http://schemas.microsoft.com/office/drawing/2014/main" id="{6771DB04-2F14-4332-83B4-223A92452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FD21AE-AF3A-4324-AB4F-DD1BB6B0F70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586649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ABDC11-A53E-40A0-8D1E-B59072B59C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0FF095E-DF53-4787-BB84-30443AC2F67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8EAB41-573F-4DD0-BF38-FB0A4815BB1D}"/>
              </a:ext>
            </a:extLst>
          </p:cNvPr>
          <p:cNvSpPr>
            <a:spLocks noGrp="1"/>
          </p:cNvSpPr>
          <p:nvPr>
            <p:ph type="dt" sz="half" idx="10"/>
          </p:nvPr>
        </p:nvSpPr>
        <p:spPr/>
        <p:txBody>
          <a:bodyPr/>
          <a:lstStyle/>
          <a:p>
            <a:fld id="{93DD97D4-9636-490F-85D0-E926C2B6F3B1}" type="datetime2">
              <a:rPr lang="en-US" smtClean="0"/>
              <a:t>Monday, December 13, 2021</a:t>
            </a:fld>
            <a:endParaRPr lang="en-US"/>
          </a:p>
        </p:txBody>
      </p:sp>
      <p:sp>
        <p:nvSpPr>
          <p:cNvPr id="5" name="Footer Placeholder 4">
            <a:extLst>
              <a:ext uri="{FF2B5EF4-FFF2-40B4-BE49-F238E27FC236}">
                <a16:creationId xmlns:a16="http://schemas.microsoft.com/office/drawing/2014/main" id="{676C80B7-A45F-4135-8047-2BDA6599E2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1FA517-0722-4EC7-8B7F-F895BA15489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100718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0DACD-9896-475B-9756-8F83A4E39A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F2C916-1C5F-4C45-B6F6-AA5AD7DA567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D7740A-C720-41C6-8A35-19C6BC116C3B}"/>
              </a:ext>
            </a:extLst>
          </p:cNvPr>
          <p:cNvSpPr>
            <a:spLocks noGrp="1"/>
          </p:cNvSpPr>
          <p:nvPr>
            <p:ph type="dt" sz="half" idx="10"/>
          </p:nvPr>
        </p:nvSpPr>
        <p:spPr/>
        <p:txBody>
          <a:bodyPr/>
          <a:lstStyle/>
          <a:p>
            <a:fld id="{2F3AF3C6-0FD4-4939-991C-00DDE5C56815}" type="datetime2">
              <a:rPr lang="en-US" smtClean="0"/>
              <a:t>Monday, December 13, 2021</a:t>
            </a:fld>
            <a:endParaRPr lang="en-US"/>
          </a:p>
        </p:txBody>
      </p:sp>
      <p:sp>
        <p:nvSpPr>
          <p:cNvPr id="5" name="Footer Placeholder 4">
            <a:extLst>
              <a:ext uri="{FF2B5EF4-FFF2-40B4-BE49-F238E27FC236}">
                <a16:creationId xmlns:a16="http://schemas.microsoft.com/office/drawing/2014/main" id="{5D6C338B-030B-4837-A20A-486E9FAFC1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6776B1-CDC6-4732-BF8A-918BE5849306}"/>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621138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A57E2-B852-4B35-BCD7-56F99BC92E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A9DDE5-34B5-49CF-95C2-4EEAD99B79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7EA055-DD0B-47B5-8E56-33E0988941FA}"/>
              </a:ext>
            </a:extLst>
          </p:cNvPr>
          <p:cNvSpPr>
            <a:spLocks noGrp="1"/>
          </p:cNvSpPr>
          <p:nvPr>
            <p:ph type="dt" sz="half" idx="10"/>
          </p:nvPr>
        </p:nvSpPr>
        <p:spPr/>
        <p:txBody>
          <a:bodyPr/>
          <a:lstStyle/>
          <a:p>
            <a:fld id="{86807482-8128-47C6-A8DD-6452B0291CFF}" type="datetime2">
              <a:rPr lang="en-US" smtClean="0"/>
              <a:t>Monday, December 13, 2021</a:t>
            </a:fld>
            <a:endParaRPr lang="en-US"/>
          </a:p>
        </p:txBody>
      </p:sp>
      <p:sp>
        <p:nvSpPr>
          <p:cNvPr id="5" name="Footer Placeholder 4">
            <a:extLst>
              <a:ext uri="{FF2B5EF4-FFF2-40B4-BE49-F238E27FC236}">
                <a16:creationId xmlns:a16="http://schemas.microsoft.com/office/drawing/2014/main" id="{9A9F92D7-FD59-4DD5-9848-7A9AE6050F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22A5D4-D238-45E2-9342-FBA7E176057E}"/>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309572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6FE241-2C45-435D-A1EA-9CB8E9A4E6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E6A0AB-71D2-4D0D-97E8-DCF39A8EA0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553307-BBF0-40E1-99C6-9A4FD32070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B5C5FC4-16BA-49FE-B880-68A11CD66DAE}"/>
              </a:ext>
            </a:extLst>
          </p:cNvPr>
          <p:cNvSpPr>
            <a:spLocks noGrp="1"/>
          </p:cNvSpPr>
          <p:nvPr>
            <p:ph type="dt" sz="half" idx="10"/>
          </p:nvPr>
        </p:nvSpPr>
        <p:spPr/>
        <p:txBody>
          <a:bodyPr/>
          <a:lstStyle/>
          <a:p>
            <a:fld id="{37903F25-275E-41DE-BE3B-EBF0DB49F9B1}" type="datetime2">
              <a:rPr lang="en-US" smtClean="0"/>
              <a:t>Monday, December 13, 2021</a:t>
            </a:fld>
            <a:endParaRPr lang="en-US"/>
          </a:p>
        </p:txBody>
      </p:sp>
      <p:sp>
        <p:nvSpPr>
          <p:cNvPr id="6" name="Footer Placeholder 5">
            <a:extLst>
              <a:ext uri="{FF2B5EF4-FFF2-40B4-BE49-F238E27FC236}">
                <a16:creationId xmlns:a16="http://schemas.microsoft.com/office/drawing/2014/main" id="{AAF3ACA6-F16A-4072-9B76-65ECD232FF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3A56E0-113F-4C6C-8E42-40C57497F75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5357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7CC7DB-7124-4360-8A71-3A6C59810A4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C7C213-91F1-4C47-8F12-CB30FCE3CA8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2219F19-EDEF-4374-B148-9A9F45F8A61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05C8214-0A50-4924-9BA2-52775FF472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270E4F-C28B-4A77-A846-459DA7C08EB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A49E6E0-BB59-40C2-921B-7DB215A2CFDC}"/>
              </a:ext>
            </a:extLst>
          </p:cNvPr>
          <p:cNvSpPr>
            <a:spLocks noGrp="1"/>
          </p:cNvSpPr>
          <p:nvPr>
            <p:ph type="dt" sz="half" idx="10"/>
          </p:nvPr>
        </p:nvSpPr>
        <p:spPr/>
        <p:txBody>
          <a:bodyPr/>
          <a:lstStyle/>
          <a:p>
            <a:fld id="{EE475572-4A44-4171-84AA-64D42C8050A6}" type="datetime2">
              <a:rPr lang="en-US" smtClean="0"/>
              <a:t>Monday, December 13, 2021</a:t>
            </a:fld>
            <a:endParaRPr lang="en-US"/>
          </a:p>
        </p:txBody>
      </p:sp>
      <p:sp>
        <p:nvSpPr>
          <p:cNvPr id="8" name="Footer Placeholder 7">
            <a:extLst>
              <a:ext uri="{FF2B5EF4-FFF2-40B4-BE49-F238E27FC236}">
                <a16:creationId xmlns:a16="http://schemas.microsoft.com/office/drawing/2014/main" id="{24DDB937-C912-4455-A4BC-5832BF87BA7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795F51E-4731-4E78-977A-09D56B25695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726827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B0B0C-2A24-44E1-B9A7-9DC344D27D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0AACE4D-F835-4A04-82FA-D1298271C395}"/>
              </a:ext>
            </a:extLst>
          </p:cNvPr>
          <p:cNvSpPr>
            <a:spLocks noGrp="1"/>
          </p:cNvSpPr>
          <p:nvPr>
            <p:ph type="dt" sz="half" idx="10"/>
          </p:nvPr>
        </p:nvSpPr>
        <p:spPr/>
        <p:txBody>
          <a:bodyPr/>
          <a:lstStyle/>
          <a:p>
            <a:fld id="{C4C1612E-528E-4FD5-9E9E-E15F1108F171}" type="datetime2">
              <a:rPr lang="en-US" smtClean="0"/>
              <a:t>Monday, December 13, 2021</a:t>
            </a:fld>
            <a:endParaRPr lang="en-US"/>
          </a:p>
        </p:txBody>
      </p:sp>
      <p:sp>
        <p:nvSpPr>
          <p:cNvPr id="4" name="Footer Placeholder 3">
            <a:extLst>
              <a:ext uri="{FF2B5EF4-FFF2-40B4-BE49-F238E27FC236}">
                <a16:creationId xmlns:a16="http://schemas.microsoft.com/office/drawing/2014/main" id="{381347B9-E1FD-4033-9EED-CF3EBBBF198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BDA1BD4-1F44-4D36-A7CD-02597520A60B}"/>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566557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579A221-E139-44B9-A733-871F89A22E31}"/>
              </a:ext>
            </a:extLst>
          </p:cNvPr>
          <p:cNvSpPr>
            <a:spLocks noGrp="1"/>
          </p:cNvSpPr>
          <p:nvPr>
            <p:ph type="dt" sz="half" idx="10"/>
          </p:nvPr>
        </p:nvSpPr>
        <p:spPr/>
        <p:txBody>
          <a:bodyPr/>
          <a:lstStyle/>
          <a:p>
            <a:fld id="{D4F6D862-A06D-436F-A92E-EBAAD50B6E50}" type="datetime2">
              <a:rPr lang="en-US" smtClean="0"/>
              <a:t>Monday, December 13, 2021</a:t>
            </a:fld>
            <a:endParaRPr lang="en-US"/>
          </a:p>
        </p:txBody>
      </p:sp>
      <p:sp>
        <p:nvSpPr>
          <p:cNvPr id="3" name="Footer Placeholder 2">
            <a:extLst>
              <a:ext uri="{FF2B5EF4-FFF2-40B4-BE49-F238E27FC236}">
                <a16:creationId xmlns:a16="http://schemas.microsoft.com/office/drawing/2014/main" id="{0618E83F-2764-4621-AF37-0FFF434DB3F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B00122-4D50-4D07-9B7B-5E9B3F34EB0F}"/>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208908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FF1C3-18C5-437F-A175-9D5CC52FE0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AA4BAF-5A6F-46C0-A97D-09B09096AE6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774373-BE36-446C-82DC-204FFA51D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BA2F81E-3DA1-4E25-B408-6D306A8BCCA5}"/>
              </a:ext>
            </a:extLst>
          </p:cNvPr>
          <p:cNvSpPr>
            <a:spLocks noGrp="1"/>
          </p:cNvSpPr>
          <p:nvPr>
            <p:ph type="dt" sz="half" idx="10"/>
          </p:nvPr>
        </p:nvSpPr>
        <p:spPr/>
        <p:txBody>
          <a:bodyPr/>
          <a:lstStyle/>
          <a:p>
            <a:fld id="{B73E0B7D-2260-4809-8F0A-9E5F3E24F169}" type="datetime2">
              <a:rPr lang="en-US" smtClean="0"/>
              <a:t>Monday, December 13, 2021</a:t>
            </a:fld>
            <a:endParaRPr lang="en-US"/>
          </a:p>
        </p:txBody>
      </p:sp>
      <p:sp>
        <p:nvSpPr>
          <p:cNvPr id="6" name="Footer Placeholder 5">
            <a:extLst>
              <a:ext uri="{FF2B5EF4-FFF2-40B4-BE49-F238E27FC236}">
                <a16:creationId xmlns:a16="http://schemas.microsoft.com/office/drawing/2014/main" id="{D97FA065-2AB3-465C-831F-56095548DB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96514D-8DE7-49D1-AD7D-80EB5575A70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24843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69564-6F14-402A-BFFA-8754BFE085A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F73AAB-F635-46ED-97E6-0A4772F5C0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9B64525-77CE-413C-B06E-B32B10A096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A116E11-1ADD-47DB-ACF0-F4887FCDEDD3}"/>
              </a:ext>
            </a:extLst>
          </p:cNvPr>
          <p:cNvSpPr>
            <a:spLocks noGrp="1"/>
          </p:cNvSpPr>
          <p:nvPr>
            <p:ph type="dt" sz="half" idx="10"/>
          </p:nvPr>
        </p:nvSpPr>
        <p:spPr/>
        <p:txBody>
          <a:bodyPr/>
          <a:lstStyle/>
          <a:p>
            <a:fld id="{3C8E4735-C637-46A3-94EB-AB3AC4188D2F}" type="datetime2">
              <a:rPr lang="en-US" smtClean="0"/>
              <a:t>Monday, December 13, 2021</a:t>
            </a:fld>
            <a:endParaRPr lang="en-US"/>
          </a:p>
        </p:txBody>
      </p:sp>
      <p:sp>
        <p:nvSpPr>
          <p:cNvPr id="6" name="Footer Placeholder 5">
            <a:extLst>
              <a:ext uri="{FF2B5EF4-FFF2-40B4-BE49-F238E27FC236}">
                <a16:creationId xmlns:a16="http://schemas.microsoft.com/office/drawing/2014/main" id="{764C4322-430C-49DC-9B11-06B935D627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F54BE6-3683-41B1-A1F6-40F1C724214A}"/>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4136154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0762C05-D17A-4AD9-8585-B44D654547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69E6B53-B98D-4E45-9319-D3ECFD519D1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AE649A-C9F3-4002-A8FA-873A344582F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0C963C-C1DB-4AFD-9DDC-0691666BF49B}" type="datetime2">
              <a:rPr lang="en-US" smtClean="0"/>
              <a:pPr/>
              <a:t>Monday, December 13, 2021</a:t>
            </a:fld>
            <a:endParaRPr lang="en-US" cap="all" dirty="0"/>
          </a:p>
        </p:txBody>
      </p:sp>
      <p:sp>
        <p:nvSpPr>
          <p:cNvPr id="5" name="Footer Placeholder 4">
            <a:extLst>
              <a:ext uri="{FF2B5EF4-FFF2-40B4-BE49-F238E27FC236}">
                <a16:creationId xmlns:a16="http://schemas.microsoft.com/office/drawing/2014/main" id="{489F90A5-6E38-43A4-A7A9-47A26634A65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l"/>
            <a:endParaRPr lang="en-US"/>
          </a:p>
        </p:txBody>
      </p:sp>
      <p:sp>
        <p:nvSpPr>
          <p:cNvPr id="6" name="Slide Number Placeholder 5">
            <a:extLst>
              <a:ext uri="{FF2B5EF4-FFF2-40B4-BE49-F238E27FC236}">
                <a16:creationId xmlns:a16="http://schemas.microsoft.com/office/drawing/2014/main" id="{F0FD503A-48EA-4E1A-A81D-92AFF5D185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1106105124"/>
      </p:ext>
    </p:extLst>
  </p:cSld>
  <p:clrMap bg1="lt1" tx1="dk1" bg2="lt2" tx2="dk2" accent1="accent1" accent2="accent2" accent3="accent3" accent4="accent4" accent5="accent5" accent6="accent6" hlink="hlink" folHlink="folHlink"/>
  <p:sldLayoutIdLst>
    <p:sldLayoutId id="2147483838" r:id="rId1"/>
    <p:sldLayoutId id="2147483839" r:id="rId2"/>
    <p:sldLayoutId id="2147483840" r:id="rId3"/>
    <p:sldLayoutId id="2147483841" r:id="rId4"/>
    <p:sldLayoutId id="2147483842" r:id="rId5"/>
    <p:sldLayoutId id="2147483843" r:id="rId6"/>
    <p:sldLayoutId id="2147483844" r:id="rId7"/>
    <p:sldLayoutId id="2147483845" r:id="rId8"/>
    <p:sldLayoutId id="2147483846" r:id="rId9"/>
    <p:sldLayoutId id="2147483847" r:id="rId10"/>
    <p:sldLayoutId id="2147483848"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Rectangle 7">
            <a:extLst>
              <a:ext uri="{FF2B5EF4-FFF2-40B4-BE49-F238E27FC236}">
                <a16:creationId xmlns:a16="http://schemas.microsoft.com/office/drawing/2014/main" id="{F4155C20-3F0E-4576-8A0B-C345B62312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914AA0E1-0F0C-4D3C-8839-8FA16A158C9B}"/>
              </a:ext>
            </a:extLst>
          </p:cNvPr>
          <p:cNvSpPr>
            <a:spLocks noGrp="1"/>
          </p:cNvSpPr>
          <p:nvPr>
            <p:ph type="ctrTitle"/>
          </p:nvPr>
        </p:nvSpPr>
        <p:spPr>
          <a:xfrm>
            <a:off x="355052" y="1167630"/>
            <a:ext cx="5051473" cy="5034817"/>
          </a:xfrm>
        </p:spPr>
        <p:txBody>
          <a:bodyPr vert="horz" lIns="0" tIns="0" rIns="0" bIns="0" rtlCol="0" anchor="t">
            <a:normAutofit/>
          </a:bodyPr>
          <a:lstStyle/>
          <a:p>
            <a:br>
              <a:rPr lang="en-US" sz="7400" b="1" u="none" strike="noStrike" spc="7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6600" b="1" u="none" strike="noStrike" spc="7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Semantic Principles</a:t>
            </a:r>
            <a:endParaRPr lang="en-US" sz="7400" b="1" spc="7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529E2702-CD45-4928-A449-BF0E590849AC}"/>
              </a:ext>
            </a:extLst>
          </p:cNvPr>
          <p:cNvSpPr>
            <a:spLocks noGrp="1"/>
          </p:cNvSpPr>
          <p:nvPr>
            <p:ph type="subTitle" idx="1"/>
          </p:nvPr>
        </p:nvSpPr>
        <p:spPr>
          <a:xfrm>
            <a:off x="5792994" y="1590840"/>
            <a:ext cx="5010506" cy="5007531"/>
          </a:xfrm>
        </p:spPr>
        <p:txBody>
          <a:bodyPr vert="horz" lIns="0" tIns="0" rIns="0" bIns="0" rtlCol="0">
            <a:normAutofit/>
          </a:bodyPr>
          <a:lstStyle/>
          <a:p>
            <a:pPr indent="-228600" algn="l">
              <a:buFont typeface="Arial" panose="020B0604020202020204" pitchFamily="34" charset="0"/>
              <a:buChar char="•"/>
            </a:pPr>
            <a:endParaRPr lang="en-US" sz="4100" b="1">
              <a:solidFill>
                <a:srgbClr val="FFFFFF"/>
              </a:solidFill>
              <a:effectLst/>
            </a:endParaRPr>
          </a:p>
          <a:p>
            <a:pPr indent="-228600" algn="l">
              <a:buFont typeface="Arial" panose="020B0604020202020204" pitchFamily="34" charset="0"/>
              <a:buChar char="•"/>
            </a:pPr>
            <a:endParaRPr lang="en-US" sz="4100" dirty="0">
              <a:solidFill>
                <a:srgbClr val="FFFFFF"/>
              </a:solidFill>
            </a:endParaRPr>
          </a:p>
        </p:txBody>
      </p:sp>
      <p:cxnSp>
        <p:nvCxnSpPr>
          <p:cNvPr id="45" name="Straight Connector 9">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322" y="1589368"/>
            <a:ext cx="0" cy="5259754"/>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46" name="Graphic 21">
            <a:extLst>
              <a:ext uri="{FF2B5EF4-FFF2-40B4-BE49-F238E27FC236}">
                <a16:creationId xmlns:a16="http://schemas.microsoft.com/office/drawing/2014/main" id="{0BAEB82B-9A6B-4982-B56B-7529C6EA9A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3128" y="1731109"/>
            <a:ext cx="139039" cy="136646"/>
          </a:xfrm>
          <a:custGeom>
            <a:avLst/>
            <a:gdLst>
              <a:gd name="connsiteX0" fmla="*/ 129602 w 139039"/>
              <a:gd name="connsiteY0" fmla="*/ 59048 h 136646"/>
              <a:gd name="connsiteX1" fmla="*/ 78957 w 139039"/>
              <a:gd name="connsiteY1" fmla="*/ 59048 h 136646"/>
              <a:gd name="connsiteX2" fmla="*/ 78957 w 139039"/>
              <a:gd name="connsiteY2" fmla="*/ 9275 h 136646"/>
              <a:gd name="connsiteX3" fmla="*/ 69520 w 139039"/>
              <a:gd name="connsiteY3" fmla="*/ 0 h 136646"/>
              <a:gd name="connsiteX4" fmla="*/ 60082 w 139039"/>
              <a:gd name="connsiteY4" fmla="*/ 9275 h 136646"/>
              <a:gd name="connsiteX5" fmla="*/ 60082 w 139039"/>
              <a:gd name="connsiteY5" fmla="*/ 59048 h 136646"/>
              <a:gd name="connsiteX6" fmla="*/ 9437 w 139039"/>
              <a:gd name="connsiteY6" fmla="*/ 59048 h 136646"/>
              <a:gd name="connsiteX7" fmla="*/ 0 w 139039"/>
              <a:gd name="connsiteY7" fmla="*/ 68323 h 136646"/>
              <a:gd name="connsiteX8" fmla="*/ 9437 w 139039"/>
              <a:gd name="connsiteY8" fmla="*/ 77598 h 136646"/>
              <a:gd name="connsiteX9" fmla="*/ 60082 w 139039"/>
              <a:gd name="connsiteY9" fmla="*/ 77598 h 136646"/>
              <a:gd name="connsiteX10" fmla="*/ 60082 w 139039"/>
              <a:gd name="connsiteY10" fmla="*/ 127371 h 136646"/>
              <a:gd name="connsiteX11" fmla="*/ 69520 w 139039"/>
              <a:gd name="connsiteY11" fmla="*/ 136646 h 136646"/>
              <a:gd name="connsiteX12" fmla="*/ 78957 w 139039"/>
              <a:gd name="connsiteY12" fmla="*/ 127371 h 136646"/>
              <a:gd name="connsiteX13" fmla="*/ 78957 w 139039"/>
              <a:gd name="connsiteY13" fmla="*/ 77598 h 136646"/>
              <a:gd name="connsiteX14" fmla="*/ 129602 w 139039"/>
              <a:gd name="connsiteY14" fmla="*/ 77598 h 136646"/>
              <a:gd name="connsiteX15" fmla="*/ 139039 w 139039"/>
              <a:gd name="connsiteY15" fmla="*/ 68323 h 136646"/>
              <a:gd name="connsiteX16" fmla="*/ 129602 w 139039"/>
              <a:gd name="connsiteY16" fmla="*/ 59048 h 1366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6646">
                <a:moveTo>
                  <a:pt x="129602" y="59048"/>
                </a:moveTo>
                <a:lnTo>
                  <a:pt x="78957" y="59048"/>
                </a:lnTo>
                <a:lnTo>
                  <a:pt x="78957" y="9275"/>
                </a:lnTo>
                <a:cubicBezTo>
                  <a:pt x="78957" y="4152"/>
                  <a:pt x="74731" y="0"/>
                  <a:pt x="69520" y="0"/>
                </a:cubicBezTo>
                <a:cubicBezTo>
                  <a:pt x="64308" y="0"/>
                  <a:pt x="60082" y="4152"/>
                  <a:pt x="60082" y="9275"/>
                </a:cubicBezTo>
                <a:lnTo>
                  <a:pt x="60082" y="59048"/>
                </a:lnTo>
                <a:lnTo>
                  <a:pt x="9437" y="59048"/>
                </a:lnTo>
                <a:cubicBezTo>
                  <a:pt x="4225" y="59048"/>
                  <a:pt x="0" y="63201"/>
                  <a:pt x="0" y="68323"/>
                </a:cubicBezTo>
                <a:cubicBezTo>
                  <a:pt x="0" y="73445"/>
                  <a:pt x="4225" y="77598"/>
                  <a:pt x="9437" y="77598"/>
                </a:cubicBezTo>
                <a:lnTo>
                  <a:pt x="60082" y="77598"/>
                </a:lnTo>
                <a:lnTo>
                  <a:pt x="60082" y="127371"/>
                </a:lnTo>
                <a:cubicBezTo>
                  <a:pt x="60082" y="132493"/>
                  <a:pt x="64308" y="136646"/>
                  <a:pt x="69520" y="136646"/>
                </a:cubicBezTo>
                <a:cubicBezTo>
                  <a:pt x="74731" y="136646"/>
                  <a:pt x="78957" y="132493"/>
                  <a:pt x="78957" y="127371"/>
                </a:cubicBezTo>
                <a:lnTo>
                  <a:pt x="78957" y="77598"/>
                </a:lnTo>
                <a:lnTo>
                  <a:pt x="129602" y="77598"/>
                </a:lnTo>
                <a:cubicBezTo>
                  <a:pt x="134814" y="77598"/>
                  <a:pt x="139039" y="73445"/>
                  <a:pt x="139039" y="68323"/>
                </a:cubicBezTo>
                <a:cubicBezTo>
                  <a:pt x="139039" y="63201"/>
                  <a:pt x="134814" y="59048"/>
                  <a:pt x="129602" y="59048"/>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47" name="Graphic 17">
            <a:extLst>
              <a:ext uri="{FF2B5EF4-FFF2-40B4-BE49-F238E27FC236}">
                <a16:creationId xmlns:a16="http://schemas.microsoft.com/office/drawing/2014/main" id="{FC71CE45-EECF-4555-AD4B-1B3D0D5D1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381908" y="1956458"/>
            <a:ext cx="91138" cy="89570"/>
          </a:xfrm>
          <a:custGeom>
            <a:avLst/>
            <a:gdLst>
              <a:gd name="connsiteX0" fmla="*/ 91138 w 91138"/>
              <a:gd name="connsiteY0" fmla="*/ 44785 h 89570"/>
              <a:gd name="connsiteX1" fmla="*/ 45569 w 91138"/>
              <a:gd name="connsiteY1" fmla="*/ 89570 h 89570"/>
              <a:gd name="connsiteX2" fmla="*/ 0 w 91138"/>
              <a:gd name="connsiteY2" fmla="*/ 44785 h 89570"/>
              <a:gd name="connsiteX3" fmla="*/ 45569 w 91138"/>
              <a:gd name="connsiteY3" fmla="*/ 0 h 89570"/>
              <a:gd name="connsiteX4" fmla="*/ 91138 w 91138"/>
              <a:gd name="connsiteY4" fmla="*/ 44785 h 895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89570">
                <a:moveTo>
                  <a:pt x="91138" y="44785"/>
                </a:moveTo>
                <a:cubicBezTo>
                  <a:pt x="91138" y="69519"/>
                  <a:pt x="70736" y="89570"/>
                  <a:pt x="45569" y="89570"/>
                </a:cubicBezTo>
                <a:cubicBezTo>
                  <a:pt x="20402" y="89570"/>
                  <a:pt x="0" y="69519"/>
                  <a:pt x="0" y="44785"/>
                </a:cubicBezTo>
                <a:cubicBezTo>
                  <a:pt x="0" y="20051"/>
                  <a:pt x="20402" y="0"/>
                  <a:pt x="45569" y="0"/>
                </a:cubicBezTo>
                <a:cubicBezTo>
                  <a:pt x="70736" y="0"/>
                  <a:pt x="91138" y="20051"/>
                  <a:pt x="91138" y="44785"/>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48" name="Graphic 22">
            <a:extLst>
              <a:ext uri="{FF2B5EF4-FFF2-40B4-BE49-F238E27FC236}">
                <a16:creationId xmlns:a16="http://schemas.microsoft.com/office/drawing/2014/main" id="{53AA89D1-0C70-46BB-8E35-5722A4B18A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07588" y="2177021"/>
            <a:ext cx="127714" cy="125516"/>
          </a:xfrm>
          <a:custGeom>
            <a:avLst/>
            <a:gdLst>
              <a:gd name="connsiteX0" fmla="*/ 63857 w 127714"/>
              <a:gd name="connsiteY0" fmla="*/ 18549 h 125516"/>
              <a:gd name="connsiteX1" fmla="*/ 108840 w 127714"/>
              <a:gd name="connsiteY1" fmla="*/ 62758 h 125516"/>
              <a:gd name="connsiteX2" fmla="*/ 63857 w 127714"/>
              <a:gd name="connsiteY2" fmla="*/ 106967 h 125516"/>
              <a:gd name="connsiteX3" fmla="*/ 18874 w 127714"/>
              <a:gd name="connsiteY3" fmla="*/ 62758 h 125516"/>
              <a:gd name="connsiteX4" fmla="*/ 63857 w 127714"/>
              <a:gd name="connsiteY4" fmla="*/ 18549 h 125516"/>
              <a:gd name="connsiteX5" fmla="*/ 63857 w 127714"/>
              <a:gd name="connsiteY5" fmla="*/ 0 h 125516"/>
              <a:gd name="connsiteX6" fmla="*/ 0 w 127714"/>
              <a:gd name="connsiteY6" fmla="*/ 62758 h 125516"/>
              <a:gd name="connsiteX7" fmla="*/ 63857 w 127714"/>
              <a:gd name="connsiteY7" fmla="*/ 125516 h 125516"/>
              <a:gd name="connsiteX8" fmla="*/ 127714 w 127714"/>
              <a:gd name="connsiteY8" fmla="*/ 62758 h 125516"/>
              <a:gd name="connsiteX9" fmla="*/ 63857 w 127714"/>
              <a:gd name="connsiteY9" fmla="*/ 0 h 1255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5516">
                <a:moveTo>
                  <a:pt x="63857" y="18549"/>
                </a:moveTo>
                <a:cubicBezTo>
                  <a:pt x="88700" y="18549"/>
                  <a:pt x="108840" y="38342"/>
                  <a:pt x="108840" y="62758"/>
                </a:cubicBezTo>
                <a:cubicBezTo>
                  <a:pt x="108840" y="87174"/>
                  <a:pt x="88700" y="106967"/>
                  <a:pt x="63857" y="106967"/>
                </a:cubicBezTo>
                <a:cubicBezTo>
                  <a:pt x="39014" y="106967"/>
                  <a:pt x="18874" y="87174"/>
                  <a:pt x="18874" y="62758"/>
                </a:cubicBezTo>
                <a:cubicBezTo>
                  <a:pt x="18898" y="38352"/>
                  <a:pt x="39024" y="18573"/>
                  <a:pt x="63857" y="18549"/>
                </a:cubicBezTo>
                <a:moveTo>
                  <a:pt x="63857" y="0"/>
                </a:moveTo>
                <a:cubicBezTo>
                  <a:pt x="28590" y="0"/>
                  <a:pt x="0" y="28098"/>
                  <a:pt x="0" y="62758"/>
                </a:cubicBezTo>
                <a:cubicBezTo>
                  <a:pt x="0" y="97418"/>
                  <a:pt x="28590" y="125516"/>
                  <a:pt x="63857" y="125516"/>
                </a:cubicBezTo>
                <a:cubicBezTo>
                  <a:pt x="99124" y="125516"/>
                  <a:pt x="127714" y="97418"/>
                  <a:pt x="127714" y="62758"/>
                </a:cubicBezTo>
                <a:cubicBezTo>
                  <a:pt x="127714" y="28098"/>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sp>
        <p:nvSpPr>
          <p:cNvPr id="49" name="TextBox 48">
            <a:extLst>
              <a:ext uri="{FF2B5EF4-FFF2-40B4-BE49-F238E27FC236}">
                <a16:creationId xmlns:a16="http://schemas.microsoft.com/office/drawing/2014/main" id="{5995CF67-0484-48A0-ABCB-270454363F6E}"/>
              </a:ext>
            </a:extLst>
          </p:cNvPr>
          <p:cNvSpPr txBox="1"/>
          <p:nvPr/>
        </p:nvSpPr>
        <p:spPr>
          <a:xfrm>
            <a:off x="5488119" y="1331211"/>
            <a:ext cx="6154220" cy="4955203"/>
          </a:xfrm>
          <a:prstGeom prst="rect">
            <a:avLst/>
          </a:prstGeom>
          <a:noFill/>
        </p:spPr>
        <p:txBody>
          <a:bodyPr wrap="square">
            <a:spAutoFit/>
          </a:bodyPr>
          <a:lstStyle/>
          <a:p>
            <a:pPr algn="ctr"/>
            <a:endParaRPr lang="en-US" sz="32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endParaRPr lang="en-US" sz="32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a:r>
              <a:rPr lang="en-US" sz="3200" b="1" dirty="0">
                <a:solidFill>
                  <a:schemeClr val="tx1">
                    <a:lumMod val="1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Course tutor </a:t>
            </a:r>
          </a:p>
          <a:p>
            <a:pPr algn="ctr"/>
            <a:r>
              <a:rPr lang="en-US" sz="2400" b="1" dirty="0">
                <a:solidFill>
                  <a:schemeClr val="tx1">
                    <a:lumMod val="10000"/>
                  </a:schemeClr>
                </a:solidFill>
                <a:effectLst/>
                <a:latin typeface="Times New Roman" panose="02020603050405020304" pitchFamily="18" charset="0"/>
                <a:cs typeface="Times New Roman" panose="02020603050405020304" pitchFamily="18" charset="0"/>
              </a:rPr>
              <a:t>Prof. AHMED Q. ABED, PhD</a:t>
            </a:r>
          </a:p>
          <a:p>
            <a:pPr algn="ctr">
              <a:lnSpc>
                <a:spcPct val="200000"/>
              </a:lnSpc>
            </a:pPr>
            <a:endParaRPr lang="en-US" sz="800" dirty="0">
              <a:solidFill>
                <a:schemeClr val="tx1">
                  <a:lumMod val="10000"/>
                </a:schemeClr>
              </a:solidFill>
              <a:latin typeface="Times New Roman" panose="02020603050405020304" pitchFamily="18" charset="0"/>
              <a:cs typeface="Times New Roman" panose="02020603050405020304" pitchFamily="18" charset="0"/>
            </a:endParaRPr>
          </a:p>
          <a:p>
            <a:pPr algn="ctr">
              <a:lnSpc>
                <a:spcPct val="200000"/>
              </a:lnSpc>
            </a:pPr>
            <a:endParaRPr lang="en-US" sz="800" dirty="0">
              <a:solidFill>
                <a:schemeClr val="tx1">
                  <a:lumMod val="10000"/>
                </a:schemeClr>
              </a:solidFill>
              <a:effectLst/>
              <a:latin typeface="Times New Roman" panose="02020603050405020304" pitchFamily="18" charset="0"/>
              <a:cs typeface="Times New Roman" panose="02020603050405020304" pitchFamily="18" charset="0"/>
            </a:endParaRPr>
          </a:p>
          <a:p>
            <a:pPr algn="ctr">
              <a:lnSpc>
                <a:spcPct val="200000"/>
              </a:lnSpc>
            </a:pPr>
            <a:endParaRPr lang="en-US" sz="800" dirty="0">
              <a:solidFill>
                <a:schemeClr val="tx1">
                  <a:lumMod val="10000"/>
                </a:schemeClr>
              </a:solidFill>
              <a:effectLst/>
              <a:latin typeface="Times New Roman" panose="02020603050405020304" pitchFamily="18" charset="0"/>
              <a:cs typeface="Times New Roman" panose="02020603050405020304" pitchFamily="18" charset="0"/>
            </a:endParaRPr>
          </a:p>
          <a:p>
            <a:pPr lvl="0" algn="ctr">
              <a:lnSpc>
                <a:spcPct val="200000"/>
              </a:lnSpc>
              <a:defRPr/>
            </a:pPr>
            <a:r>
              <a:rPr lang="en-US" sz="3200" b="1" dirty="0">
                <a:solidFill>
                  <a:schemeClr val="tx1">
                    <a:lumMod val="1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Prepared by </a:t>
            </a:r>
          </a:p>
          <a:p>
            <a:pPr lvl="0" algn="ctr">
              <a:lnSpc>
                <a:spcPct val="200000"/>
              </a:lnSpc>
              <a:defRPr/>
            </a:pPr>
            <a:r>
              <a:rPr lang="en-US" sz="2400" b="1" dirty="0">
                <a:solidFill>
                  <a:schemeClr val="tx1">
                    <a:lumMod val="10000"/>
                  </a:schemeClr>
                </a:solidFill>
                <a:latin typeface="Times New Roman" panose="02020603050405020304" pitchFamily="18" charset="0"/>
                <a:cs typeface="Times New Roman" panose="02020603050405020304" pitchFamily="18" charset="0"/>
              </a:rPr>
              <a:t>Hind Ibrahim Ismail</a:t>
            </a:r>
          </a:p>
          <a:p>
            <a:endParaRPr lang="en-US" sz="1800" b="1" dirty="0">
              <a:solidFill>
                <a:schemeClr val="tx1">
                  <a:lumMod val="10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a:p>
            <a:endParaRPr lang="en-US" b="1" dirty="0">
              <a:solidFill>
                <a:schemeClr val="tx1">
                  <a:lumMod val="85000"/>
                  <a:lumOff val="15000"/>
                </a:schemeClr>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145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5628"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L="0" marR="0" lvl="0" indent="0" algn="just" defTabSz="914400" rtl="0" eaLnBrk="1" fontAlgn="auto" latinLnBrk="0" hangingPunct="1">
              <a:lnSpc>
                <a:spcPct val="150000"/>
              </a:lnSpc>
              <a:spcBef>
                <a:spcPts val="0"/>
              </a:spcBef>
              <a:spcAft>
                <a:spcPts val="600"/>
              </a:spcAft>
              <a:buClrTx/>
              <a:buSzTx/>
              <a:buFontTx/>
              <a:buNone/>
              <a:tabLst/>
              <a:defRPr/>
            </a:pPr>
            <a:endParaRPr kumimoji="0" lang="en-US" sz="7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600"/>
              </a:spcAft>
              <a:buClrTx/>
              <a:buSzTx/>
              <a:buFontTx/>
              <a:buNone/>
              <a:tabLst/>
              <a:defRPr/>
            </a:pPr>
            <a:r>
              <a:rPr kumimoji="0" lang="en-US"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Closely related to Sinclair’s open choice principle is </a:t>
            </a:r>
            <a:r>
              <a:rPr kumimoji="0" lang="en-US" sz="2000" b="1"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“compositionality”</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Compositionality means that the meaning of a word, phrase, clause, or sentence is determined by the meanings of its components (semantics) and the way they are put together to form words, phrases, clauses, or sentences (morphology and syntax). </a:t>
            </a:r>
          </a:p>
          <a:p>
            <a:pPr marL="0" marR="0" lvl="0" indent="0" algn="just" defTabSz="914400" rtl="0" eaLnBrk="1" fontAlgn="auto" latinLnBrk="0" hangingPunct="1">
              <a:lnSpc>
                <a:spcPct val="150000"/>
              </a:lnSpc>
              <a:spcBef>
                <a:spcPts val="0"/>
              </a:spcBef>
              <a:spcAft>
                <a:spcPts val="600"/>
              </a:spcAft>
              <a:buClrTx/>
              <a:buSzTx/>
              <a:buFontTx/>
              <a:buNone/>
              <a:tabLst/>
              <a:defRPr/>
            </a:pPr>
            <a:r>
              <a:rPr kumimoji="0" lang="en-US"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Therefore, a language user cannot understand the meaning of the following sentence unless s/he knows the meanings of its parts and the way they are ordered to form such a sentence:</a:t>
            </a:r>
          </a:p>
          <a:p>
            <a:pPr marL="0" marR="0" lvl="0" indent="0" algn="just" defTabSz="914400" rtl="0" eaLnBrk="1" fontAlgn="auto" latinLnBrk="0" hangingPunct="1">
              <a:lnSpc>
                <a:spcPct val="150000"/>
              </a:lnSpc>
              <a:spcBef>
                <a:spcPts val="0"/>
              </a:spcBef>
              <a:spcAft>
                <a:spcPts val="600"/>
              </a:spcAft>
              <a:buClrTx/>
              <a:buSzTx/>
              <a:buFontTx/>
              <a:buNone/>
              <a:tabLst/>
              <a:defRPr/>
            </a:pPr>
            <a:r>
              <a:rPr kumimoji="0" lang="en-US" sz="2000" b="0" i="1" u="none" strike="noStrike" kern="1200" cap="none" spc="0" normalizeH="0" baseline="0" noProof="0" dirty="0">
                <a:ln>
                  <a:noFill/>
                </a:ln>
                <a:solidFill>
                  <a:srgbClr val="EBDDC3">
                    <a:lumMod val="10000"/>
                  </a:srgbClr>
                </a:solidFill>
                <a:effectLst/>
                <a:highlight>
                  <a:srgbClr val="FED6F7"/>
                </a:highlight>
                <a:uLnTx/>
                <a:uFillTx/>
                <a:latin typeface="Times New Roman" panose="02020603050405020304" pitchFamily="18" charset="0"/>
                <a:ea typeface="+mn-ea"/>
                <a:cs typeface="Times New Roman" panose="02020603050405020304" pitchFamily="18" charset="0"/>
              </a:rPr>
              <a:t>I have been working in this company for ten years.</a:t>
            </a:r>
            <a:r>
              <a:rPr kumimoji="0" lang="en-US" sz="2000" b="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(The year of uttering the sentence is 2016)</a:t>
            </a:r>
          </a:p>
          <a:p>
            <a:pPr marL="0" marR="0" lvl="0" indent="0" algn="just" defTabSz="914400" rtl="0" eaLnBrk="1" fontAlgn="auto" latinLnBrk="0" hangingPunct="1">
              <a:lnSpc>
                <a:spcPct val="150000"/>
              </a:lnSpc>
              <a:spcBef>
                <a:spcPts val="0"/>
              </a:spcBef>
              <a:spcAft>
                <a:spcPts val="600"/>
              </a:spcAft>
              <a:buClrTx/>
              <a:buSzTx/>
              <a:buFontTx/>
              <a:buNone/>
              <a:tabLst/>
              <a:defRPr/>
            </a:pPr>
            <a:endParaRPr kumimoji="0" lang="en-US" sz="2000" b="1"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Rounded Corners 9">
            <a:extLst>
              <a:ext uri="{FF2B5EF4-FFF2-40B4-BE49-F238E27FC236}">
                <a16:creationId xmlns:a16="http://schemas.microsoft.com/office/drawing/2014/main" id="{5B30233A-1E56-4CA4-9302-90E1AC9404E9}"/>
              </a:ext>
            </a:extLst>
          </p:cNvPr>
          <p:cNvSpPr/>
          <p:nvPr/>
        </p:nvSpPr>
        <p:spPr>
          <a:xfrm>
            <a:off x="759171" y="4387415"/>
            <a:ext cx="9760968" cy="1407210"/>
          </a:xfrm>
          <a:prstGeom prst="roundRect">
            <a:avLst/>
          </a:prstGeom>
          <a:solidFill>
            <a:schemeClr val="accent4"/>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kumimoji="0" lang="en-US" sz="2000" b="1" i="1" u="none" strike="noStrike" kern="1200" cap="none" spc="0" normalizeH="0" baseline="0" noProof="0" dirty="0">
                <a:ln>
                  <a:noFill/>
                </a:ln>
                <a:solidFill>
                  <a:schemeClr val="tx1">
                    <a:lumMod val="10000"/>
                  </a:schemeClr>
                </a:solidFill>
                <a:effectLst/>
                <a:highlight>
                  <a:srgbClr val="FED6F7"/>
                </a:highlight>
                <a:uLnTx/>
                <a:uFillTx/>
                <a:latin typeface="Times New Roman" panose="02020603050405020304" pitchFamily="18" charset="0"/>
                <a:cs typeface="Times New Roman" panose="02020603050405020304" pitchFamily="18" charset="0"/>
              </a:rPr>
              <a:t>I</a:t>
            </a:r>
            <a:r>
              <a:rPr kumimoji="0" lang="en-US" sz="2000" b="1" i="1"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a:t>
            </a:r>
            <a:r>
              <a:rPr kumimoji="0" lang="en-US" sz="2000" b="1"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 </a:t>
            </a:r>
            <a:r>
              <a:rPr kumimoji="0" lang="en-US" sz="20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the actor referring to the speaker; the pronoun </a:t>
            </a:r>
            <a:r>
              <a:rPr kumimoji="0" lang="en-US" sz="2000" b="1" i="1"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I</a:t>
            </a:r>
            <a:r>
              <a:rPr kumimoji="0" lang="en-US" sz="20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 does not indicate</a:t>
            </a:r>
          </a:p>
          <a:p>
            <a:pPr algn="just">
              <a:lnSpc>
                <a:spcPct val="150000"/>
              </a:lnSpc>
            </a:pPr>
            <a:r>
              <a:rPr kumimoji="0" lang="en-US" sz="20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the speaker’s gender, age, etc., but we can guess that his/her age is over twenty-eight.</a:t>
            </a:r>
          </a:p>
        </p:txBody>
      </p:sp>
    </p:spTree>
    <p:extLst>
      <p:ext uri="{BB962C8B-B14F-4D97-AF65-F5344CB8AC3E}">
        <p14:creationId xmlns:p14="http://schemas.microsoft.com/office/powerpoint/2010/main" val="15523593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5628"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8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Rectangle: Rounded Corners 2">
            <a:extLst>
              <a:ext uri="{FF2B5EF4-FFF2-40B4-BE49-F238E27FC236}">
                <a16:creationId xmlns:a16="http://schemas.microsoft.com/office/drawing/2014/main" id="{A3765DC3-D8AD-4DB3-910B-0DAF3A2D32CF}"/>
              </a:ext>
            </a:extLst>
          </p:cNvPr>
          <p:cNvSpPr/>
          <p:nvPr/>
        </p:nvSpPr>
        <p:spPr>
          <a:xfrm>
            <a:off x="885745" y="694215"/>
            <a:ext cx="10183206" cy="1830474"/>
          </a:xfrm>
          <a:prstGeom prst="roundRect">
            <a:avLst/>
          </a:prstGeom>
          <a:solidFill>
            <a:schemeClr val="accent1">
              <a:lumMod val="20000"/>
              <a:lumOff val="8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en-US" b="1" i="1" dirty="0">
                <a:solidFill>
                  <a:schemeClr val="tx1">
                    <a:lumMod val="10000"/>
                  </a:schemeClr>
                </a:solidFill>
                <a:highlight>
                  <a:srgbClr val="FED6F7"/>
                </a:highlight>
                <a:latin typeface="Times New Roman" panose="02020603050405020304" pitchFamily="18" charset="0"/>
                <a:cs typeface="Times New Roman" panose="02020603050405020304" pitchFamily="18" charset="0"/>
              </a:rPr>
              <a:t>have been working </a:t>
            </a:r>
            <a:r>
              <a:rPr lang="en-US" b="1" i="1" dirty="0">
                <a:solidFill>
                  <a:schemeClr val="tx1">
                    <a:lumMod val="10000"/>
                  </a:schemeClr>
                </a:solidFill>
                <a:latin typeface="Times New Roman" panose="02020603050405020304" pitchFamily="18" charset="0"/>
                <a:cs typeface="Times New Roman" panose="02020603050405020304" pitchFamily="18" charset="0"/>
              </a:rPr>
              <a:t>: work</a:t>
            </a:r>
            <a:r>
              <a:rPr lang="en-US" dirty="0">
                <a:solidFill>
                  <a:schemeClr val="tx1">
                    <a:lumMod val="10000"/>
                  </a:schemeClr>
                </a:solidFill>
                <a:latin typeface="Times New Roman" panose="02020603050405020304" pitchFamily="18" charset="0"/>
                <a:cs typeface="Times New Roman" panose="02020603050405020304" pitchFamily="18" charset="0"/>
              </a:rPr>
              <a:t> means to do a job that needs a physical or mental effort in order to earn money. From its position in the sentence, it is a verb in the continuous perfect tense, so the aspect is perfect progressive, emphasizing that the speaker started working in the company in 2006 and is still working at the moment of uttering his/her sentence.  </a:t>
            </a:r>
          </a:p>
        </p:txBody>
      </p:sp>
      <p:sp>
        <p:nvSpPr>
          <p:cNvPr id="12" name="Rectangle: Rounded Corners 11">
            <a:extLst>
              <a:ext uri="{FF2B5EF4-FFF2-40B4-BE49-F238E27FC236}">
                <a16:creationId xmlns:a16="http://schemas.microsoft.com/office/drawing/2014/main" id="{6DFCA88F-6282-474D-9B72-F185326E8EFC}"/>
              </a:ext>
            </a:extLst>
          </p:cNvPr>
          <p:cNvSpPr/>
          <p:nvPr/>
        </p:nvSpPr>
        <p:spPr>
          <a:xfrm>
            <a:off x="885745" y="2861962"/>
            <a:ext cx="10183206" cy="1773450"/>
          </a:xfrm>
          <a:prstGeom prst="roundRect">
            <a:avLst/>
          </a:prstGeom>
          <a:solidFill>
            <a:schemeClr val="accent4"/>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en-US" sz="1800" b="1" i="1" u="none" strike="noStrike" baseline="0" dirty="0">
                <a:solidFill>
                  <a:schemeClr val="tx1">
                    <a:lumMod val="10000"/>
                  </a:schemeClr>
                </a:solidFill>
                <a:highlight>
                  <a:srgbClr val="FED6F7"/>
                </a:highlight>
                <a:latin typeface="Times New Roman" panose="02020603050405020304" pitchFamily="18" charset="0"/>
                <a:cs typeface="Times New Roman" panose="02020603050405020304" pitchFamily="18" charset="0"/>
              </a:rPr>
              <a:t>in this company</a:t>
            </a:r>
            <a:r>
              <a:rPr lang="en-US" sz="1800" b="0" i="1" u="none" strike="noStrike" baseline="0" dirty="0">
                <a:solidFill>
                  <a:schemeClr val="tx1">
                    <a:lumMod val="10000"/>
                  </a:schemeClr>
                </a:solidFill>
                <a:latin typeface="Times New Roman" panose="02020603050405020304" pitchFamily="18" charset="0"/>
                <a:cs typeface="Times New Roman" panose="02020603050405020304" pitchFamily="18" charset="0"/>
              </a:rPr>
              <a:t>: </a:t>
            </a:r>
            <a:r>
              <a:rPr lang="en-US" sz="1800" b="1" i="1" u="none" strike="noStrike" baseline="0" dirty="0">
                <a:solidFill>
                  <a:schemeClr val="tx1">
                    <a:lumMod val="10000"/>
                  </a:schemeClr>
                </a:solidFill>
                <a:latin typeface="Times New Roman" panose="02020603050405020304" pitchFamily="18" charset="0"/>
                <a:cs typeface="Times New Roman" panose="02020603050405020304" pitchFamily="18" charset="0"/>
              </a:rPr>
              <a:t>company</a:t>
            </a:r>
            <a:r>
              <a:rPr lang="en-US" sz="1800" b="0" i="1" u="none" strike="noStrike" baseline="0" dirty="0">
                <a:solidFill>
                  <a:schemeClr val="tx1">
                    <a:lumMod val="10000"/>
                  </a:schemeClr>
                </a:solidFill>
                <a:latin typeface="Times New Roman" panose="02020603050405020304" pitchFamily="18" charset="0"/>
                <a:cs typeface="Times New Roman" panose="02020603050405020304" pitchFamily="18" charset="0"/>
              </a:rPr>
              <a:t> </a:t>
            </a:r>
            <a:r>
              <a:rPr lang="en-US" sz="18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means a business organization selling goods or services. The demonstrative pronoun </a:t>
            </a:r>
            <a:r>
              <a:rPr lang="en-US" sz="1800" b="1" i="1" u="none" strike="noStrike" baseline="0" dirty="0">
                <a:solidFill>
                  <a:schemeClr val="tx1">
                    <a:lumMod val="10000"/>
                  </a:schemeClr>
                </a:solidFill>
                <a:latin typeface="Times New Roman" panose="02020603050405020304" pitchFamily="18" charset="0"/>
                <a:cs typeface="Times New Roman" panose="02020603050405020304" pitchFamily="18" charset="0"/>
              </a:rPr>
              <a:t>this </a:t>
            </a:r>
            <a:r>
              <a:rPr lang="en-US" sz="18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along with the preposition </a:t>
            </a:r>
            <a:r>
              <a:rPr lang="en-US" sz="1800" b="1" i="1" u="none" strike="noStrike" baseline="0" dirty="0">
                <a:solidFill>
                  <a:schemeClr val="tx1">
                    <a:lumMod val="10000"/>
                  </a:schemeClr>
                </a:solidFill>
                <a:latin typeface="Times New Roman" panose="02020603050405020304" pitchFamily="18" charset="0"/>
                <a:cs typeface="Times New Roman" panose="02020603050405020304" pitchFamily="18" charset="0"/>
              </a:rPr>
              <a:t>in </a:t>
            </a:r>
            <a:r>
              <a:rPr lang="en-US" sz="18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means that the speaker works in the company that has been mentioned earlier by him/her or by the addressee, or it might be the place of uttering his/her sentence.</a:t>
            </a:r>
            <a:endParaRPr lang="en-US" dirty="0">
              <a:solidFill>
                <a:schemeClr val="tx1">
                  <a:lumMod val="10000"/>
                </a:schemeClr>
              </a:solidFill>
              <a:latin typeface="Times New Roman" panose="02020603050405020304" pitchFamily="18" charset="0"/>
              <a:cs typeface="Times New Roman" panose="02020603050405020304" pitchFamily="18" charset="0"/>
            </a:endParaRPr>
          </a:p>
        </p:txBody>
      </p:sp>
      <p:sp>
        <p:nvSpPr>
          <p:cNvPr id="13" name="Rectangle: Rounded Corners 12">
            <a:extLst>
              <a:ext uri="{FF2B5EF4-FFF2-40B4-BE49-F238E27FC236}">
                <a16:creationId xmlns:a16="http://schemas.microsoft.com/office/drawing/2014/main" id="{45ABA68C-F733-4652-AA1F-2F2A126EA89C}"/>
              </a:ext>
            </a:extLst>
          </p:cNvPr>
          <p:cNvSpPr/>
          <p:nvPr/>
        </p:nvSpPr>
        <p:spPr>
          <a:xfrm>
            <a:off x="885745" y="4918181"/>
            <a:ext cx="10183206" cy="742500"/>
          </a:xfrm>
          <a:prstGeom prst="roundRect">
            <a:avLst/>
          </a:prstGeom>
          <a:solidFill>
            <a:schemeClr val="accent4"/>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en-US" b="1" i="1" dirty="0">
                <a:solidFill>
                  <a:schemeClr val="tx1">
                    <a:lumMod val="10000"/>
                  </a:schemeClr>
                </a:solidFill>
                <a:highlight>
                  <a:srgbClr val="FED6F7"/>
                </a:highlight>
                <a:latin typeface="Times New Roman" panose="02020603050405020304" pitchFamily="18" charset="0"/>
                <a:cs typeface="Times New Roman" panose="02020603050405020304" pitchFamily="18" charset="0"/>
              </a:rPr>
              <a:t>for ten years</a:t>
            </a:r>
            <a:r>
              <a:rPr lang="en-US" dirty="0">
                <a:solidFill>
                  <a:schemeClr val="tx1">
                    <a:lumMod val="10000"/>
                  </a:schemeClr>
                </a:solidFill>
                <a:latin typeface="Times New Roman" panose="02020603050405020304" pitchFamily="18" charset="0"/>
                <a:cs typeface="Times New Roman" panose="02020603050405020304" pitchFamily="18" charset="0"/>
              </a:rPr>
              <a:t>: covering the whole period from 2006 up to 2016.</a:t>
            </a:r>
          </a:p>
        </p:txBody>
      </p:sp>
    </p:spTree>
    <p:extLst>
      <p:ext uri="{BB962C8B-B14F-4D97-AF65-F5344CB8AC3E}">
        <p14:creationId xmlns:p14="http://schemas.microsoft.com/office/powerpoint/2010/main" val="2867372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5628"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L="0" marR="0" lvl="0" indent="0" algn="just" defTabSz="914400" rtl="0" eaLnBrk="1" fontAlgn="auto" latinLnBrk="0" hangingPunct="1">
              <a:lnSpc>
                <a:spcPct val="150000"/>
              </a:lnSpc>
              <a:spcBef>
                <a:spcPts val="0"/>
              </a:spcBef>
              <a:spcAft>
                <a:spcPts val="600"/>
              </a:spcAft>
              <a:buClrTx/>
              <a:buSzTx/>
              <a:buFontTx/>
              <a:buNone/>
              <a:tabLst/>
              <a:defRPr/>
            </a:pPr>
            <a:endParaRPr kumimoji="0" lang="en-US" sz="1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600"/>
              </a:spcAft>
              <a:buClrTx/>
              <a:buSzTx/>
              <a:buFontTx/>
              <a:buNone/>
              <a:tabLst/>
              <a:defRPr/>
            </a:pPr>
            <a:r>
              <a:rPr kumimoji="0" lang="en-US"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Giving full consideration to the meanings of the parts of the above sentence and the way they are ordered to form such a sentence on the one hand, and paying extra attention to the linguistic and stylistic norms of</a:t>
            </a:r>
          </a:p>
          <a:p>
            <a:pPr marL="0" marR="0" lvl="0" indent="0" algn="just" defTabSz="914400" rtl="0" eaLnBrk="1" fontAlgn="auto" latinLnBrk="0" hangingPunct="1">
              <a:lnSpc>
                <a:spcPct val="150000"/>
              </a:lnSpc>
              <a:spcBef>
                <a:spcPts val="0"/>
              </a:spcBef>
              <a:spcAft>
                <a:spcPts val="600"/>
              </a:spcAft>
              <a:buClrTx/>
              <a:buSzTx/>
              <a:buFontTx/>
              <a:buNone/>
              <a:tabLst/>
              <a:defRPr/>
            </a:pPr>
            <a:r>
              <a:rPr kumimoji="0" lang="en-US"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the target language on the other, a well-trained translator may suggest a translation like this:</a:t>
            </a:r>
            <a:endParaRPr kumimoji="0" lang="ar-SA"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600"/>
              </a:spcAft>
              <a:buClrTx/>
              <a:buSzTx/>
              <a:buFontTx/>
              <a:buNone/>
              <a:tabLst/>
              <a:defRPr/>
            </a:pPr>
            <a:endParaRPr kumimoji="0" lang="en-US" sz="8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algn="r">
              <a:lnSpc>
                <a:spcPct val="150000"/>
              </a:lnSpc>
              <a:spcAft>
                <a:spcPts val="600"/>
              </a:spcAft>
              <a:defRPr/>
            </a:pPr>
            <a:r>
              <a:rPr kumimoji="0" lang="en-US"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a:t>
            </a:r>
            <a:r>
              <a:rPr kumimoji="0" lang="ar-SA"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a:t>
            </a:r>
            <a:r>
              <a:rPr kumimoji="0" lang="ar-SA" sz="24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منذُ عشر سنواتٍ وأنا أعملُ في هذه الشركة.</a:t>
            </a:r>
            <a:endParaRPr kumimoji="0" lang="ar-SA"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600"/>
              </a:spcAft>
              <a:buClrTx/>
              <a:buSzTx/>
              <a:buFontTx/>
              <a:buNone/>
              <a:tabLst/>
              <a:defRPr/>
            </a:pPr>
            <a:r>
              <a:rPr kumimoji="0" lang="ar-SA"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a:t>
            </a:r>
            <a:r>
              <a:rPr kumimoji="0" lang="en-US"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Or</a:t>
            </a:r>
          </a:p>
          <a:p>
            <a:pPr lvl="0" algn="r">
              <a:lnSpc>
                <a:spcPct val="150000"/>
              </a:lnSpc>
              <a:spcAft>
                <a:spcPts val="600"/>
              </a:spcAft>
              <a:defRPr/>
            </a:pPr>
            <a:r>
              <a:rPr lang="ar-SA" sz="2400" dirty="0">
                <a:solidFill>
                  <a:srgbClr val="EBDDC3">
                    <a:lumMod val="10000"/>
                  </a:srgbClr>
                </a:solidFill>
                <a:latin typeface="Times New Roman" panose="02020603050405020304" pitchFamily="18" charset="0"/>
                <a:cs typeface="Times New Roman" panose="02020603050405020304" pitchFamily="18" charset="0"/>
              </a:rPr>
              <a:t>      لا </a:t>
            </a:r>
            <a:r>
              <a:rPr kumimoji="0" lang="ar-SA" sz="24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أزالُ أعملُ في هذه الشركة منذ عشر سنوات.</a:t>
            </a:r>
            <a:endParaRPr kumimoji="0" lang="en-US" sz="24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54571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3915"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L="0" marR="0" lvl="0" indent="0" algn="just" defTabSz="914400" rtl="0" eaLnBrk="1" fontAlgn="auto" latinLnBrk="0" hangingPunct="1">
              <a:lnSpc>
                <a:spcPct val="150000"/>
              </a:lnSpc>
              <a:spcBef>
                <a:spcPts val="0"/>
              </a:spcBef>
              <a:spcAft>
                <a:spcPts val="600"/>
              </a:spcAft>
              <a:buClrTx/>
              <a:buSzTx/>
              <a:buFontTx/>
              <a:buNone/>
              <a:tabLst/>
              <a:defRPr/>
            </a:pPr>
            <a:r>
              <a:rPr lang="en-US" sz="2000" b="1" i="0" u="none" strike="noStrike" baseline="0" dirty="0">
                <a:solidFill>
                  <a:schemeClr val="tx1">
                    <a:lumMod val="10000"/>
                  </a:schemeClr>
                </a:solidFill>
                <a:latin typeface="Times New Roman" panose="02020603050405020304" pitchFamily="18" charset="0"/>
                <a:cs typeface="Times New Roman" panose="02020603050405020304" pitchFamily="18" charset="0"/>
              </a:rPr>
              <a:t> 3 - The idiom principle</a:t>
            </a:r>
          </a:p>
          <a:p>
            <a:pPr marL="0" marR="0" lvl="0" indent="0" algn="just" defTabSz="914400" rtl="0" eaLnBrk="1" fontAlgn="auto" latinLnBrk="0" hangingPunct="1">
              <a:lnSpc>
                <a:spcPct val="150000"/>
              </a:lnSpc>
              <a:spcBef>
                <a:spcPts val="0"/>
              </a:spcBef>
              <a:spcAft>
                <a:spcPts val="600"/>
              </a:spcAft>
              <a:buClrTx/>
              <a:buSzTx/>
              <a:buFontTx/>
              <a:buNone/>
              <a:tabLst/>
              <a:defRPr/>
            </a:pPr>
            <a:r>
              <a:rPr lang="en-US" sz="2000" i="0" u="none" strike="noStrike" baseline="0" dirty="0">
                <a:solidFill>
                  <a:schemeClr val="tx1">
                    <a:lumMod val="10000"/>
                  </a:schemeClr>
                </a:solidFill>
                <a:latin typeface="Times New Roman" panose="02020603050405020304" pitchFamily="18" charset="0"/>
                <a:cs typeface="Times New Roman" panose="02020603050405020304" pitchFamily="18" charset="0"/>
              </a:rPr>
              <a:t>The idiom principle, however, posits that a language user “has available to him or her a large number of semi-preconstructed phrases that constitute single choices, even though they might appear to be </a:t>
            </a:r>
            <a:r>
              <a:rPr lang="en-US" sz="2000" i="0" u="none" strike="noStrike" baseline="0" dirty="0" err="1">
                <a:solidFill>
                  <a:schemeClr val="tx1">
                    <a:lumMod val="10000"/>
                  </a:schemeClr>
                </a:solidFill>
                <a:latin typeface="Times New Roman" panose="02020603050405020304" pitchFamily="18" charset="0"/>
                <a:cs typeface="Times New Roman" panose="02020603050405020304" pitchFamily="18" charset="0"/>
              </a:rPr>
              <a:t>analysable</a:t>
            </a:r>
            <a:r>
              <a:rPr lang="en-US" sz="2000" i="0" u="none" strike="noStrike" baseline="0" dirty="0">
                <a:solidFill>
                  <a:schemeClr val="tx1">
                    <a:lumMod val="10000"/>
                  </a:schemeClr>
                </a:solidFill>
                <a:latin typeface="Times New Roman" panose="02020603050405020304" pitchFamily="18" charset="0"/>
                <a:cs typeface="Times New Roman" panose="02020603050405020304" pitchFamily="18" charset="0"/>
              </a:rPr>
              <a:t> into segments”. For example, the word cheese has a relationship with words like butter, milk, yogurt, and so on as they all parts of dairy products. Therefore, in a sentence like this:</a:t>
            </a:r>
          </a:p>
          <a:p>
            <a:pPr marL="0" marR="0" lvl="0" indent="0" defTabSz="914400" rtl="0" eaLnBrk="1" fontAlgn="auto" latinLnBrk="0" hangingPunct="1">
              <a:spcBef>
                <a:spcPts val="0"/>
              </a:spcBef>
              <a:spcAft>
                <a:spcPts val="600"/>
              </a:spcAft>
              <a:buClrTx/>
              <a:buSzTx/>
              <a:buFontTx/>
              <a:buNone/>
              <a:tabLst/>
              <a:defRPr/>
            </a:pPr>
            <a:r>
              <a:rPr lang="en-US" sz="700" dirty="0">
                <a:solidFill>
                  <a:schemeClr val="tx1">
                    <a:lumMod val="10000"/>
                  </a:schemeClr>
                </a:solidFill>
                <a:latin typeface="Times New Roman" panose="02020603050405020304" pitchFamily="18" charset="0"/>
                <a:cs typeface="Times New Roman" panose="02020603050405020304" pitchFamily="18" charset="0"/>
              </a:rPr>
              <a:t>	</a:t>
            </a:r>
            <a:r>
              <a:rPr lang="en-US" sz="400" dirty="0">
                <a:solidFill>
                  <a:schemeClr val="tx1">
                    <a:lumMod val="10000"/>
                  </a:schemeClr>
                </a:solidFill>
                <a:latin typeface="Times New Roman" panose="02020603050405020304" pitchFamily="18" charset="0"/>
                <a:cs typeface="Times New Roman" panose="02020603050405020304" pitchFamily="18" charset="0"/>
              </a:rPr>
              <a:t>			        </a:t>
            </a:r>
            <a:endParaRPr lang="en-US" sz="700" dirty="0">
              <a:solidFill>
                <a:schemeClr val="tx1">
                  <a:lumMod val="10000"/>
                </a:schemeClr>
              </a:solidFill>
              <a:latin typeface="Times New Roman" panose="02020603050405020304" pitchFamily="18" charset="0"/>
              <a:cs typeface="Times New Roman" panose="02020603050405020304" pitchFamily="18" charset="0"/>
            </a:endParaRPr>
          </a:p>
          <a:p>
            <a:pPr marL="0" marR="0" lvl="0" indent="0" defTabSz="914400" rtl="0" eaLnBrk="1" fontAlgn="auto" latinLnBrk="0" hangingPunct="1">
              <a:spcBef>
                <a:spcPts val="0"/>
              </a:spcBef>
              <a:spcAft>
                <a:spcPts val="600"/>
              </a:spcAft>
              <a:buClrTx/>
              <a:buSzTx/>
              <a:buFontTx/>
              <a:buNone/>
              <a:tabLst/>
              <a:defRPr/>
            </a:pPr>
            <a:r>
              <a:rPr lang="en-US" sz="2000" i="1" dirty="0">
                <a:solidFill>
                  <a:schemeClr val="tx1">
                    <a:lumMod val="10000"/>
                  </a:schemeClr>
                </a:solidFill>
                <a:latin typeface="Times New Roman" panose="02020603050405020304" pitchFamily="18" charset="0"/>
                <a:cs typeface="Times New Roman" panose="02020603050405020304" pitchFamily="18" charset="0"/>
              </a:rPr>
              <a:t>				        some cheese</a:t>
            </a:r>
          </a:p>
          <a:p>
            <a:pPr marL="0" marR="0" lvl="0" indent="0" defTabSz="914400" rtl="0" eaLnBrk="1" fontAlgn="auto" latinLnBrk="0" hangingPunct="1">
              <a:spcBef>
                <a:spcPts val="0"/>
              </a:spcBef>
              <a:spcAft>
                <a:spcPts val="600"/>
              </a:spcAft>
              <a:buClrTx/>
              <a:buSzTx/>
              <a:buFontTx/>
              <a:buNone/>
              <a:tabLst/>
              <a:defRPr/>
            </a:pPr>
            <a:r>
              <a:rPr lang="en-US" sz="2000" i="1" dirty="0">
                <a:solidFill>
                  <a:schemeClr val="tx1">
                    <a:lumMod val="10000"/>
                  </a:schemeClr>
                </a:solidFill>
                <a:latin typeface="Times New Roman" panose="02020603050405020304" pitchFamily="18" charset="0"/>
                <a:cs typeface="Times New Roman" panose="02020603050405020304" pitchFamily="18" charset="0"/>
              </a:rPr>
              <a:t>				        some butter</a:t>
            </a:r>
          </a:p>
          <a:p>
            <a:pPr marL="0" marR="0" lvl="0" indent="0" defTabSz="914400" rtl="0" eaLnBrk="1" fontAlgn="auto" latinLnBrk="0" hangingPunct="1">
              <a:spcBef>
                <a:spcPts val="0"/>
              </a:spcBef>
              <a:spcAft>
                <a:spcPts val="600"/>
              </a:spcAft>
              <a:buClrTx/>
              <a:buSzTx/>
              <a:buFontTx/>
              <a:buNone/>
              <a:tabLst/>
              <a:defRPr/>
            </a:pPr>
            <a:r>
              <a:rPr lang="en-US" sz="2000" i="1" dirty="0">
                <a:solidFill>
                  <a:schemeClr val="tx1">
                    <a:lumMod val="10000"/>
                  </a:schemeClr>
                </a:solidFill>
                <a:latin typeface="Times New Roman" panose="02020603050405020304" pitchFamily="18" charset="0"/>
                <a:cs typeface="Times New Roman" panose="02020603050405020304" pitchFamily="18" charset="0"/>
              </a:rPr>
              <a:t>				        some milk</a:t>
            </a:r>
          </a:p>
          <a:p>
            <a:pPr marL="0" marR="0" lvl="0" indent="0" defTabSz="914400" rtl="0" eaLnBrk="1" fontAlgn="auto" latinLnBrk="0" hangingPunct="1">
              <a:lnSpc>
                <a:spcPct val="150000"/>
              </a:lnSpc>
              <a:spcBef>
                <a:spcPts val="0"/>
              </a:spcBef>
              <a:spcAft>
                <a:spcPts val="600"/>
              </a:spcAft>
              <a:buClrTx/>
              <a:buSzTx/>
              <a:buFontTx/>
              <a:buNone/>
              <a:tabLst/>
              <a:defRPr/>
            </a:pPr>
            <a:r>
              <a:rPr lang="en-US" sz="2000" dirty="0">
                <a:solidFill>
                  <a:schemeClr val="tx1">
                    <a:lumMod val="10000"/>
                  </a:schemeClr>
                </a:solidFill>
                <a:latin typeface="Times New Roman" panose="02020603050405020304" pitchFamily="18" charset="0"/>
                <a:cs typeface="Times New Roman" panose="02020603050405020304" pitchFamily="18" charset="0"/>
              </a:rPr>
              <a:t>		</a:t>
            </a:r>
            <a:r>
              <a:rPr lang="en-US" sz="2000" i="1" dirty="0">
                <a:solidFill>
                  <a:schemeClr val="tx1">
                    <a:lumMod val="10000"/>
                  </a:schemeClr>
                </a:solidFill>
                <a:latin typeface="Times New Roman" panose="02020603050405020304" pitchFamily="18" charset="0"/>
                <a:cs typeface="Times New Roman" panose="02020603050405020304" pitchFamily="18" charset="0"/>
              </a:rPr>
              <a:t>           </a:t>
            </a:r>
            <a:r>
              <a:rPr kumimoji="0" lang="en-US" sz="2000" i="1"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I will have                                         for breakfast.</a:t>
            </a:r>
          </a:p>
          <a:p>
            <a:pPr marL="0" marR="0" lvl="0" indent="0" defTabSz="914400" rtl="0" eaLnBrk="1" fontAlgn="auto" latinLnBrk="0" hangingPunct="1">
              <a:spcBef>
                <a:spcPts val="0"/>
              </a:spcBef>
              <a:spcAft>
                <a:spcPts val="600"/>
              </a:spcAft>
              <a:buClrTx/>
              <a:buSzTx/>
              <a:buFontTx/>
              <a:buNone/>
              <a:tabLst/>
              <a:defRPr/>
            </a:pPr>
            <a:r>
              <a:rPr kumimoji="0" lang="en-US" sz="2000" i="1"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				          some eggs</a:t>
            </a:r>
          </a:p>
          <a:p>
            <a:pPr marL="0" marR="0" lvl="0" indent="0" defTabSz="914400" rtl="0" eaLnBrk="1" fontAlgn="auto" latinLnBrk="0" hangingPunct="1">
              <a:spcBef>
                <a:spcPts val="0"/>
              </a:spcBef>
              <a:spcAft>
                <a:spcPts val="600"/>
              </a:spcAft>
              <a:buClrTx/>
              <a:buSzTx/>
              <a:buFontTx/>
              <a:buNone/>
              <a:tabLst/>
              <a:defRPr/>
            </a:pPr>
            <a:r>
              <a:rPr kumimoji="0" lang="en-US" sz="2000" i="1"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				          a cup of coffee</a:t>
            </a:r>
          </a:p>
          <a:p>
            <a:pPr marL="0" marR="0" lvl="0" indent="0" defTabSz="914400" rtl="0" eaLnBrk="1" fontAlgn="auto" latinLnBrk="0" hangingPunct="1">
              <a:spcBef>
                <a:spcPts val="0"/>
              </a:spcBef>
              <a:spcAft>
                <a:spcPts val="600"/>
              </a:spcAft>
              <a:buClrTx/>
              <a:buSzTx/>
              <a:buFontTx/>
              <a:buNone/>
              <a:tabLst/>
              <a:defRPr/>
            </a:pPr>
            <a:r>
              <a:rPr kumimoji="0" lang="en-US" sz="2000" i="1"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				          a cup of tea</a:t>
            </a: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3" name="Straight Arrow Connector 2">
            <a:extLst>
              <a:ext uri="{FF2B5EF4-FFF2-40B4-BE49-F238E27FC236}">
                <a16:creationId xmlns:a16="http://schemas.microsoft.com/office/drawing/2014/main" id="{1C57DC19-92C3-4A06-862D-790F9C8C8E87}"/>
              </a:ext>
            </a:extLst>
          </p:cNvPr>
          <p:cNvCxnSpPr>
            <a:cxnSpLocks/>
          </p:cNvCxnSpPr>
          <p:nvPr/>
        </p:nvCxnSpPr>
        <p:spPr>
          <a:xfrm flipV="1">
            <a:off x="6452171" y="2961036"/>
            <a:ext cx="0" cy="1479480"/>
          </a:xfrm>
          <a:prstGeom prst="straightConnector1">
            <a:avLst/>
          </a:prstGeom>
          <a:ln>
            <a:solidFill>
              <a:schemeClr val="tx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C4E6C1AB-4E68-40D0-BC8C-62E1A6635517}"/>
              </a:ext>
            </a:extLst>
          </p:cNvPr>
          <p:cNvCxnSpPr>
            <a:cxnSpLocks/>
          </p:cNvCxnSpPr>
          <p:nvPr/>
        </p:nvCxnSpPr>
        <p:spPr>
          <a:xfrm>
            <a:off x="4642206" y="4430912"/>
            <a:ext cx="10274" cy="1489085"/>
          </a:xfrm>
          <a:prstGeom prst="straightConnector1">
            <a:avLst/>
          </a:prstGeom>
          <a:ln>
            <a:solidFill>
              <a:schemeClr val="tx1">
                <a:lumMod val="1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2324BE7-D89D-4C4A-964B-326E36EAF926}"/>
              </a:ext>
            </a:extLst>
          </p:cNvPr>
          <p:cNvCxnSpPr/>
          <p:nvPr/>
        </p:nvCxnSpPr>
        <p:spPr>
          <a:xfrm>
            <a:off x="4642207" y="4440516"/>
            <a:ext cx="1809964" cy="0"/>
          </a:xfrm>
          <a:prstGeom prst="line">
            <a:avLst/>
          </a:prstGeom>
          <a:ln w="9525" cap="flat" cmpd="sng" algn="ctr">
            <a:solidFill>
              <a:schemeClr val="tx1">
                <a:lumMod val="10000"/>
              </a:schemeClr>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570119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5628"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algn="just">
              <a:lnSpc>
                <a:spcPct val="150000"/>
              </a:lnSpc>
            </a:pPr>
            <a:r>
              <a:rPr lang="en-US" sz="20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a native speaker expects expressions like </a:t>
            </a:r>
            <a:r>
              <a:rPr lang="en-US" sz="2000" b="0" i="1" u="none" strike="noStrike" baseline="0" dirty="0">
                <a:solidFill>
                  <a:schemeClr val="tx1">
                    <a:lumMod val="10000"/>
                  </a:schemeClr>
                </a:solidFill>
                <a:latin typeface="Times New Roman" panose="02020603050405020304" pitchFamily="18" charset="0"/>
                <a:cs typeface="Times New Roman" panose="02020603050405020304" pitchFamily="18" charset="0"/>
              </a:rPr>
              <a:t>some cheese</a:t>
            </a:r>
            <a:r>
              <a:rPr lang="en-US" sz="20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 </a:t>
            </a:r>
            <a:r>
              <a:rPr lang="en-US" sz="2000" b="0" i="1" u="none" strike="noStrike" baseline="0" dirty="0">
                <a:solidFill>
                  <a:schemeClr val="tx1">
                    <a:lumMod val="10000"/>
                  </a:schemeClr>
                </a:solidFill>
                <a:latin typeface="Times New Roman" panose="02020603050405020304" pitchFamily="18" charset="0"/>
                <a:cs typeface="Times New Roman" panose="02020603050405020304" pitchFamily="18" charset="0"/>
              </a:rPr>
              <a:t>some butter</a:t>
            </a:r>
            <a:r>
              <a:rPr lang="en-US" sz="20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 and the like to syntactically fill in the slot identified in the above sentence. Such a principle is known as </a:t>
            </a:r>
            <a:r>
              <a:rPr lang="en-US" sz="2000" b="1" u="none" strike="noStrike" baseline="0" dirty="0">
                <a:solidFill>
                  <a:schemeClr val="tx1">
                    <a:lumMod val="10000"/>
                  </a:schemeClr>
                </a:solidFill>
                <a:latin typeface="Times New Roman" panose="02020603050405020304" pitchFamily="18" charset="0"/>
                <a:cs typeface="Times New Roman" panose="02020603050405020304" pitchFamily="18" charset="0"/>
              </a:rPr>
              <a:t>“slot-and-filler”</a:t>
            </a:r>
            <a:r>
              <a:rPr lang="en-US" sz="2000" u="none" strike="noStrike" baseline="0" dirty="0">
                <a:solidFill>
                  <a:schemeClr val="tx1">
                    <a:lumMod val="10000"/>
                  </a:schemeClr>
                </a:solidFill>
                <a:latin typeface="Times New Roman" panose="02020603050405020304" pitchFamily="18" charset="0"/>
                <a:cs typeface="Times New Roman" panose="02020603050405020304" pitchFamily="18" charset="0"/>
              </a:rPr>
              <a:t>,</a:t>
            </a:r>
            <a:r>
              <a:rPr lang="en-US" sz="2000" b="1" u="none" strike="noStrike" baseline="0" dirty="0">
                <a:solidFill>
                  <a:schemeClr val="tx1">
                    <a:lumMod val="10000"/>
                  </a:schemeClr>
                </a:solidFill>
                <a:latin typeface="Times New Roman" panose="02020603050405020304" pitchFamily="18" charset="0"/>
                <a:cs typeface="Times New Roman" panose="02020603050405020304" pitchFamily="18" charset="0"/>
              </a:rPr>
              <a:t> </a:t>
            </a:r>
            <a:r>
              <a:rPr lang="en-US" sz="20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as it tells the reader/listener the basic restrictions on the possible choices of lexical items that can be utilized by a language user to syntactically fill in every slot identified in any given text.</a:t>
            </a:r>
          </a:p>
          <a:p>
            <a:pPr algn="just">
              <a:lnSpc>
                <a:spcPct val="160000"/>
              </a:lnSpc>
            </a:pPr>
            <a:r>
              <a:rPr kumimoji="0" lang="en-US" sz="20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However, the same word cheese in a sentence like this: </a:t>
            </a:r>
          </a:p>
          <a:p>
            <a:pPr algn="just">
              <a:lnSpc>
                <a:spcPct val="160000"/>
              </a:lnSpc>
            </a:pPr>
            <a:r>
              <a:rPr kumimoji="0" lang="en-US" sz="2000"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It seems that his brother is a big </a:t>
            </a:r>
            <a:r>
              <a:rPr kumimoji="0" lang="en-US" sz="2000" b="1"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cheese</a:t>
            </a:r>
            <a:r>
              <a:rPr kumimoji="0" lang="en-US" sz="2000"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 in one of the major companies in the country. </a:t>
            </a:r>
          </a:p>
          <a:p>
            <a:pPr algn="just">
              <a:lnSpc>
                <a:spcPct val="160000"/>
              </a:lnSpc>
            </a:pPr>
            <a:r>
              <a:rPr kumimoji="0" lang="en-US" sz="20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cannot be replaced with one of the expected words/expressions above as the word </a:t>
            </a:r>
            <a:r>
              <a:rPr kumimoji="0" lang="en-US" sz="2000" b="1" i="1"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cheese</a:t>
            </a:r>
            <a:r>
              <a:rPr kumimoji="0" lang="en-US" sz="20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 in the idiomatic expression </a:t>
            </a:r>
            <a:r>
              <a:rPr kumimoji="0" lang="en-US" sz="2000" b="1"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a big cheese</a:t>
            </a:r>
            <a:r>
              <a:rPr kumimoji="0" lang="en-US" sz="20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 refers to </a:t>
            </a:r>
            <a:r>
              <a:rPr kumimoji="0" lang="en-US" sz="2000" b="1"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an important or powerful person in a group or organization</a:t>
            </a:r>
            <a:r>
              <a:rPr kumimoji="0" lang="en-US" sz="20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a:t>
            </a:r>
          </a:p>
          <a:p>
            <a:pPr algn="just">
              <a:lnSpc>
                <a:spcPct val="160000"/>
              </a:lnSpc>
            </a:pPr>
            <a:r>
              <a:rPr kumimoji="0" lang="en-US" sz="20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The same holds true for lexical items like butter and milk in these two sentences:</a:t>
            </a:r>
          </a:p>
          <a:p>
            <a:pPr algn="just">
              <a:lnSpc>
                <a:spcPct val="160000"/>
              </a:lnSpc>
            </a:pPr>
            <a:r>
              <a:rPr kumimoji="0" lang="en-US" sz="2000"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This is your grade in the exam, so don’t try to </a:t>
            </a:r>
            <a:r>
              <a:rPr kumimoji="0" lang="en-US" sz="2000" b="1"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butter </a:t>
            </a:r>
            <a:r>
              <a:rPr kumimoji="0" lang="en-US" sz="2000"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me </a:t>
            </a:r>
            <a:r>
              <a:rPr kumimoji="0" lang="en-US" sz="2000" b="1"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up</a:t>
            </a:r>
            <a:r>
              <a:rPr kumimoji="0" lang="en-US" sz="2000"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a:t>
            </a:r>
          </a:p>
          <a:p>
            <a:pPr algn="just">
              <a:lnSpc>
                <a:spcPct val="160000"/>
              </a:lnSpc>
            </a:pPr>
            <a:r>
              <a:rPr kumimoji="0" lang="en-US" sz="2000"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You have to do your best if you don’t like your presentation to be just </a:t>
            </a:r>
            <a:r>
              <a:rPr kumimoji="0" lang="en-US" sz="2000" b="1"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milk and water</a:t>
            </a:r>
            <a:r>
              <a:rPr kumimoji="0" lang="en-US" sz="2000" i="1" u="none" strike="noStrike" kern="1200" cap="none" spc="0" normalizeH="0" baseline="0" noProof="0" dirty="0">
                <a:ln>
                  <a:noFill/>
                </a:ln>
                <a:solidFill>
                  <a:schemeClr val="tx1">
                    <a:lumMod val="10000"/>
                  </a:schemeClr>
                </a:solidFill>
                <a:effectLst/>
                <a:highlight>
                  <a:srgbClr val="D4E2ED"/>
                </a:highlight>
                <a:uLnTx/>
                <a:uFillTx/>
                <a:latin typeface="Times New Roman" panose="02020603050405020304" pitchFamily="18" charset="0"/>
                <a:cs typeface="Times New Roman" panose="02020603050405020304" pitchFamily="18" charset="0"/>
              </a:rPr>
              <a:t>.</a:t>
            </a: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98542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5628"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L="0" marR="0" lvl="0" indent="0" algn="l" defTabSz="914400" rtl="0" eaLnBrk="1" fontAlgn="auto" latinLnBrk="0" hangingPunct="1">
              <a:lnSpc>
                <a:spcPct val="150000"/>
              </a:lnSpc>
              <a:spcBef>
                <a:spcPts val="0"/>
              </a:spcBef>
              <a:spcAft>
                <a:spcPts val="600"/>
              </a:spcAft>
              <a:buClrTx/>
              <a:buSzTx/>
              <a:buFontTx/>
              <a:buNone/>
              <a:tabLst/>
              <a:defRPr/>
            </a:pP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In the first example, </a:t>
            </a:r>
            <a:r>
              <a:rPr kumimoji="0" lang="en-US" sz="2000" b="1" i="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to butter up</a:t>
            </a:r>
            <a:r>
              <a:rPr kumimoji="0" lang="en-US" sz="2000" i="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means </a:t>
            </a:r>
            <a:r>
              <a:rPr kumimoji="0" lang="en-US" sz="2000" b="1"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to treat somebody nicely in hopes of receiving special </a:t>
            </a:r>
            <a:r>
              <a:rPr kumimoji="0" lang="en-US" sz="2000" b="1" i="0" u="none" strike="noStrike" kern="1200" cap="none" spc="0" normalizeH="0" baseline="0" noProof="0" dirty="0" err="1">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favours</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As for the second example, </a:t>
            </a:r>
            <a:r>
              <a:rPr kumimoji="0" lang="en-US" sz="2000" b="1" i="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milk and water </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means </a:t>
            </a:r>
            <a:r>
              <a:rPr kumimoji="0" lang="en-US" sz="2000" b="1"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weak or feeble</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Therefore, the meanings of to butter up and milk and water are not related directly to the denotative meanings of their receptive constituents, that is, </a:t>
            </a:r>
            <a:r>
              <a:rPr kumimoji="0" lang="en-US" sz="2000" i="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butter </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a:t>
            </a:r>
            <a:r>
              <a:rPr kumimoji="0" lang="en-US" sz="2000" i="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up</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and </a:t>
            </a:r>
            <a:r>
              <a:rPr kumimoji="0" lang="en-US" sz="2000" i="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milk</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 </a:t>
            </a:r>
            <a:r>
              <a:rPr kumimoji="0" lang="en-US" sz="2000" i="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water</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a:t>
            </a:r>
          </a:p>
          <a:p>
            <a:pPr marL="0" marR="0" lvl="0" indent="0" algn="l" defTabSz="914400" rtl="0" eaLnBrk="1" fontAlgn="auto" latinLnBrk="0" hangingPunct="1">
              <a:lnSpc>
                <a:spcPct val="150000"/>
              </a:lnSpc>
              <a:spcBef>
                <a:spcPts val="0"/>
              </a:spcBef>
              <a:spcAft>
                <a:spcPts val="600"/>
              </a:spcAft>
              <a:buClrTx/>
              <a:buSzTx/>
              <a:buFontTx/>
              <a:buNone/>
              <a:tabLst/>
              <a:defRPr/>
            </a:pP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Similarly, when you hear somebody saying:</a:t>
            </a:r>
          </a:p>
          <a:p>
            <a:pPr marL="0" marR="0" lvl="0" indent="0" algn="l" defTabSz="914400" rtl="0" eaLnBrk="1" fontAlgn="auto" latinLnBrk="0" hangingPunct="1">
              <a:lnSpc>
                <a:spcPct val="150000"/>
              </a:lnSpc>
              <a:spcBef>
                <a:spcPts val="0"/>
              </a:spcBef>
              <a:spcAft>
                <a:spcPts val="600"/>
              </a:spcAft>
              <a:buClrTx/>
              <a:buSzTx/>
              <a:buFontTx/>
              <a:buNone/>
              <a:tabLst/>
              <a:defRPr/>
            </a:pPr>
            <a:r>
              <a:rPr kumimoji="0" lang="en-US" sz="2000" i="1" u="none" strike="noStrike" kern="1200" cap="none" spc="0" normalizeH="0" baseline="0" noProof="0" dirty="0">
                <a:ln>
                  <a:noFill/>
                </a:ln>
                <a:solidFill>
                  <a:srgbClr val="EBDDC3">
                    <a:lumMod val="10000"/>
                  </a:srgbClr>
                </a:solidFill>
                <a:effectLst/>
                <a:highlight>
                  <a:srgbClr val="D4E2ED"/>
                </a:highlight>
                <a:uLnTx/>
                <a:uFillTx/>
                <a:latin typeface="Times New Roman" panose="02020603050405020304" pitchFamily="18" charset="0"/>
                <a:ea typeface="+mn-ea"/>
                <a:cs typeface="Times New Roman" panose="02020603050405020304" pitchFamily="18" charset="0"/>
              </a:rPr>
              <a:t>At the beginning of an exam, I always have butterflies in my stomach.</a:t>
            </a:r>
          </a:p>
          <a:p>
            <a:pPr marL="0" marR="0" lvl="0" indent="0" algn="l" defTabSz="914400" rtl="0" eaLnBrk="1" fontAlgn="auto" latinLnBrk="0" hangingPunct="1">
              <a:lnSpc>
                <a:spcPct val="150000"/>
              </a:lnSpc>
              <a:spcBef>
                <a:spcPts val="0"/>
              </a:spcBef>
              <a:spcAft>
                <a:spcPts val="600"/>
              </a:spcAft>
              <a:buClrTx/>
              <a:buSzTx/>
              <a:buFontTx/>
              <a:buNone/>
              <a:tabLst/>
              <a:defRPr/>
            </a:pP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most English speakers will recognize that s/he does not mean literally </a:t>
            </a:r>
            <a:r>
              <a:rPr kumimoji="0" lang="en-US" sz="2000" b="1" i="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to have butterflies in his/her stomach</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but rather, it means </a:t>
            </a:r>
            <a:r>
              <a:rPr kumimoji="0" lang="en-US" sz="2000" b="1"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s/he is very nervous or worried</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The phrase </a:t>
            </a:r>
            <a:r>
              <a:rPr kumimoji="0" lang="en-US" sz="2000" i="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to have butterflies in one’s stomach</a:t>
            </a:r>
            <a:r>
              <a:rPr kumimoji="0" lang="en-US" sz="200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 then, is not compositional since its overall meaning, that is, to be nervous or worried, does not derive from the meanings of its components.</a:t>
            </a: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27005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6" name="Rectangle 65">
            <a:extLst>
              <a:ext uri="{FF2B5EF4-FFF2-40B4-BE49-F238E27FC236}">
                <a16:creationId xmlns:a16="http://schemas.microsoft.com/office/drawing/2014/main" id="{98DDA986-B6EE-4642-AC60-0490373E69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67">
            <a:extLst>
              <a:ext uri="{FF2B5EF4-FFF2-40B4-BE49-F238E27FC236}">
                <a16:creationId xmlns:a16="http://schemas.microsoft.com/office/drawing/2014/main" id="{80B62878-12EF-4E97-A284-47BAFC30D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9" cy="68580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a:extLst>
              <a:ext uri="{FF2B5EF4-FFF2-40B4-BE49-F238E27FC236}">
                <a16:creationId xmlns:a16="http://schemas.microsoft.com/office/drawing/2014/main" id="{6D79188D-1ED5-4705-B8C7-5D6FB7670A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514" y="685800"/>
            <a:ext cx="10800972"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FCA439F2-3B41-4891-8CDF-5DC1C5FA5728}"/>
              </a:ext>
            </a:extLst>
          </p:cNvPr>
          <p:cNvSpPr txBox="1"/>
          <p:nvPr/>
        </p:nvSpPr>
        <p:spPr>
          <a:xfrm>
            <a:off x="1122894" y="685800"/>
            <a:ext cx="10373591" cy="3169482"/>
          </a:xfrm>
          <a:prstGeom prst="rect">
            <a:avLst/>
          </a:prstGeom>
        </p:spPr>
        <p:txBody>
          <a:bodyPr vert="horz" lIns="91440" tIns="45720" rIns="91440" bIns="45720" rtlCol="0" anchor="t">
            <a:normAutofit/>
          </a:bodyPr>
          <a:lstStyle/>
          <a:p>
            <a:pPr marL="0" marR="0" lvl="0" indent="-228600" fontAlgn="auto">
              <a:lnSpc>
                <a:spcPct val="90000"/>
              </a:lnSpc>
              <a:spcBef>
                <a:spcPts val="0"/>
              </a:spcBef>
              <a:spcAft>
                <a:spcPts val="600"/>
              </a:spcAft>
              <a:buClrTx/>
              <a:buSzTx/>
              <a:buFont typeface="Arial" panose="020B0604020202020204" pitchFamily="34" charset="0"/>
              <a:buChar char="•"/>
              <a:tabLst/>
              <a:defRPr/>
            </a:pPr>
            <a:endParaRPr kumimoji="0" lang="en-US" sz="2000" b="1" i="0" u="none" strike="noStrike" cap="none" spc="0" normalizeH="0" baseline="0" noProof="0" dirty="0">
              <a:ln>
                <a:noFill/>
              </a:ln>
              <a:solidFill>
                <a:schemeClr val="tx1">
                  <a:lumMod val="65000"/>
                  <a:lumOff val="35000"/>
                </a:schemeClr>
              </a:solidFill>
              <a:effectLst/>
              <a:uLnTx/>
              <a:uFillTx/>
            </a:endParaRPr>
          </a:p>
          <a:p>
            <a:pPr marR="0" lvl="0" algn="just" fontAlgn="auto">
              <a:lnSpc>
                <a:spcPct val="90000"/>
              </a:lnSpc>
              <a:spcBef>
                <a:spcPts val="0"/>
              </a:spcBef>
              <a:spcAft>
                <a:spcPts val="600"/>
              </a:spcAft>
              <a:buClrTx/>
              <a:buSzTx/>
              <a:tabLst/>
              <a:defRPr/>
            </a:pPr>
            <a:r>
              <a:rPr kumimoji="0" lang="en-US" sz="2800" b="1" i="0" u="none" strike="noStrike"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References</a:t>
            </a:r>
          </a:p>
          <a:p>
            <a:pPr marL="0" marR="0" lvl="0" indent="-228600" algn="just" fontAlgn="auto">
              <a:lnSpc>
                <a:spcPct val="90000"/>
              </a:lnSpc>
              <a:spcBef>
                <a:spcPts val="0"/>
              </a:spcBef>
              <a:spcAft>
                <a:spcPts val="600"/>
              </a:spcAft>
              <a:buClrTx/>
              <a:buSzTx/>
              <a:buFont typeface="Arial" panose="020B0604020202020204" pitchFamily="34" charset="0"/>
              <a:buChar char="•"/>
              <a:tabLst/>
              <a:defRPr/>
            </a:pPr>
            <a:endParaRPr kumimoji="0" lang="en-US" sz="2000" b="1" i="0" u="none" strike="noStrike"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endParaRPr>
          </a:p>
          <a:p>
            <a:pPr algn="just">
              <a:lnSpc>
                <a:spcPct val="90000"/>
              </a:lnSpc>
              <a:spcAft>
                <a:spcPts val="600"/>
              </a:spcAft>
              <a:defRPr/>
            </a:pPr>
            <a:r>
              <a:rPr kumimoji="0" lang="en-US" sz="2000" b="1" i="0" u="none" strike="noStrike"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1 </a:t>
            </a:r>
            <a:r>
              <a:rPr lang="en-US" sz="2000" dirty="0">
                <a:solidFill>
                  <a:schemeClr val="tx1">
                    <a:lumMod val="10000"/>
                  </a:schemeClr>
                </a:solidFill>
                <a:latin typeface="Times New Roman" panose="02020603050405020304" pitchFamily="18" charset="0"/>
                <a:cs typeface="Times New Roman" panose="02020603050405020304" pitchFamily="18" charset="0"/>
              </a:rPr>
              <a:t>– </a:t>
            </a:r>
            <a:r>
              <a:rPr lang="en-US" sz="2000" dirty="0" err="1">
                <a:solidFill>
                  <a:schemeClr val="tx1">
                    <a:lumMod val="10000"/>
                  </a:schemeClr>
                </a:solidFill>
                <a:latin typeface="Times New Roman" panose="02020603050405020304" pitchFamily="18" charset="0"/>
                <a:cs typeface="Times New Roman" panose="02020603050405020304" pitchFamily="18" charset="0"/>
              </a:rPr>
              <a:t>Almanna</a:t>
            </a:r>
            <a:r>
              <a:rPr lang="en-US" sz="2000" dirty="0">
                <a:solidFill>
                  <a:schemeClr val="tx1">
                    <a:lumMod val="10000"/>
                  </a:schemeClr>
                </a:solidFill>
                <a:latin typeface="Times New Roman" panose="02020603050405020304" pitchFamily="18" charset="0"/>
                <a:cs typeface="Times New Roman" panose="02020603050405020304" pitchFamily="18" charset="0"/>
              </a:rPr>
              <a:t>, Ali (2016). </a:t>
            </a:r>
            <a:r>
              <a:rPr lang="en-US" sz="2000" i="1" dirty="0">
                <a:solidFill>
                  <a:schemeClr val="tx1">
                    <a:lumMod val="10000"/>
                  </a:schemeClr>
                </a:solidFill>
                <a:latin typeface="Times New Roman" panose="02020603050405020304" pitchFamily="18" charset="0"/>
                <a:cs typeface="Times New Roman" panose="02020603050405020304" pitchFamily="18" charset="0"/>
              </a:rPr>
              <a:t>Semantics </a:t>
            </a:r>
            <a:r>
              <a:rPr kumimoji="0" lang="en-US" sz="2000" i="1" u="none" strike="noStrike"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for Translation</a:t>
            </a:r>
            <a:r>
              <a:rPr lang="en-US" sz="2000" i="1" dirty="0">
                <a:solidFill>
                  <a:schemeClr val="tx1">
                    <a:lumMod val="10000"/>
                  </a:schemeClr>
                </a:solidFill>
                <a:latin typeface="Times New Roman" panose="02020603050405020304" pitchFamily="18" charset="0"/>
                <a:cs typeface="Times New Roman" panose="02020603050405020304" pitchFamily="18" charset="0"/>
              </a:rPr>
              <a:t> </a:t>
            </a:r>
            <a:r>
              <a:rPr kumimoji="0" lang="en-US" sz="2000" i="1" u="none" strike="noStrike"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Students : Arabic–English–Arabic. </a:t>
            </a:r>
          </a:p>
          <a:p>
            <a:pPr algn="just">
              <a:lnSpc>
                <a:spcPct val="90000"/>
              </a:lnSpc>
              <a:spcAft>
                <a:spcPts val="600"/>
              </a:spcAft>
              <a:defRPr/>
            </a:pPr>
            <a:r>
              <a:rPr kumimoji="0" lang="en-US" sz="2000" u="none" strike="noStrike"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rPr>
              <a:t>United Kingdom: Peter Lang Ltd, International Academic Publishers</a:t>
            </a:r>
          </a:p>
        </p:txBody>
      </p:sp>
      <p:sp>
        <p:nvSpPr>
          <p:cNvPr id="2" name="TextBox 1">
            <a:extLst>
              <a:ext uri="{FF2B5EF4-FFF2-40B4-BE49-F238E27FC236}">
                <a16:creationId xmlns:a16="http://schemas.microsoft.com/office/drawing/2014/main" id="{F14FDECD-5220-412E-885C-6A3D817230A0}"/>
              </a:ext>
            </a:extLst>
          </p:cNvPr>
          <p:cNvSpPr txBox="1"/>
          <p:nvPr/>
        </p:nvSpPr>
        <p:spPr>
          <a:xfrm>
            <a:off x="695514" y="654882"/>
            <a:ext cx="10800972" cy="5486400"/>
          </a:xfrm>
          <a:prstGeom prst="rect">
            <a:avLst/>
          </a:prstGeom>
          <a:noFill/>
          <a:ln w="38100">
            <a:solidFill>
              <a:schemeClr val="accent2">
                <a:lumMod val="50000"/>
              </a:schemeClr>
            </a:solidFill>
          </a:ln>
        </p:spPr>
        <p:txBody>
          <a:bodyPr wrap="square" rtlCol="0">
            <a:spAutoFit/>
          </a:bodyPr>
          <a:lstStyle/>
          <a:p>
            <a:endParaRPr lang="en-US" dirty="0"/>
          </a:p>
        </p:txBody>
      </p:sp>
    </p:spTree>
    <p:extLst>
      <p:ext uri="{BB962C8B-B14F-4D97-AF65-F5344CB8AC3E}">
        <p14:creationId xmlns:p14="http://schemas.microsoft.com/office/powerpoint/2010/main" val="1088397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 name="Rectangle 88">
            <a:extLst>
              <a:ext uri="{FF2B5EF4-FFF2-40B4-BE49-F238E27FC236}">
                <a16:creationId xmlns:a16="http://schemas.microsoft.com/office/drawing/2014/main" id="{EFA9B6C6-A247-48A8-9A1C-1E36FA9456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a:extLst>
              <a:ext uri="{FF2B5EF4-FFF2-40B4-BE49-F238E27FC236}">
                <a16:creationId xmlns:a16="http://schemas.microsoft.com/office/drawing/2014/main" id="{914AA0E1-0F0C-4D3C-8839-8FA16A158C9B}"/>
              </a:ext>
            </a:extLst>
          </p:cNvPr>
          <p:cNvSpPr>
            <a:spLocks noGrp="1"/>
          </p:cNvSpPr>
          <p:nvPr>
            <p:ph type="ctrTitle"/>
          </p:nvPr>
        </p:nvSpPr>
        <p:spPr>
          <a:xfrm>
            <a:off x="1301261" y="590062"/>
            <a:ext cx="5409655" cy="2735916"/>
          </a:xfrm>
        </p:spPr>
        <p:txBody>
          <a:bodyPr vert="horz" lIns="91440" tIns="45720" rIns="91440" bIns="45720" rtlCol="0">
            <a:normAutofit/>
          </a:bodyPr>
          <a:lstStyle/>
          <a:p>
            <a:pPr marL="0" marR="0" algn="l">
              <a:spcAft>
                <a:spcPts val="800"/>
              </a:spcAft>
            </a:pPr>
            <a:r>
              <a:rPr lang="en-US" sz="4800" b="1" kern="1200" dirty="0">
                <a:solidFill>
                  <a:schemeClr val="bg2">
                    <a:lumMod val="1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Table of contents</a:t>
            </a:r>
            <a:br>
              <a:rPr lang="en-US" sz="4800" b="1" kern="1200" dirty="0">
                <a:solidFill>
                  <a:schemeClr val="bg2">
                    <a:lumMod val="1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sz="4800" b="1" kern="1200" spc="700" dirty="0">
              <a:solidFill>
                <a:schemeClr val="bg2">
                  <a:lumMod val="10000"/>
                </a:schemeClr>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529E2702-CD45-4928-A449-BF0E590849AC}"/>
              </a:ext>
            </a:extLst>
          </p:cNvPr>
          <p:cNvSpPr>
            <a:spLocks noGrp="1"/>
          </p:cNvSpPr>
          <p:nvPr>
            <p:ph type="subTitle" idx="1"/>
          </p:nvPr>
        </p:nvSpPr>
        <p:spPr>
          <a:xfrm>
            <a:off x="1497480" y="3235907"/>
            <a:ext cx="5088650" cy="2661459"/>
          </a:xfrm>
        </p:spPr>
        <p:txBody>
          <a:bodyPr vert="horz" lIns="91440" tIns="45720" rIns="91440" bIns="45720" rtlCol="0">
            <a:normAutofit/>
          </a:bodyPr>
          <a:lstStyle/>
          <a:p>
            <a:pPr algn="l"/>
            <a:endParaRPr lang="en-US" b="1" dirty="0">
              <a:solidFill>
                <a:schemeClr val="bg2">
                  <a:lumMod val="10000"/>
                </a:schemeClr>
              </a:solidFill>
              <a:effectLst/>
            </a:endParaRPr>
          </a:p>
          <a:p>
            <a:pPr algn="l">
              <a:lnSpc>
                <a:spcPct val="150000"/>
              </a:lnSpc>
            </a:pPr>
            <a:r>
              <a:rPr lang="en-US" b="1" dirty="0">
                <a:solidFill>
                  <a:schemeClr val="bg2">
                    <a:lumMod val="10000"/>
                  </a:schemeClr>
                </a:solidFill>
                <a:latin typeface="Times New Roman" panose="02020603050405020304" pitchFamily="18" charset="0"/>
                <a:cs typeface="Times New Roman" panose="02020603050405020304" pitchFamily="18" charset="0"/>
              </a:rPr>
              <a:t>1- Semantic principles</a:t>
            </a:r>
            <a:br>
              <a:rPr lang="en-US" b="1" dirty="0">
                <a:solidFill>
                  <a:schemeClr val="bg2">
                    <a:lumMod val="10000"/>
                  </a:schemeClr>
                </a:solidFill>
                <a:latin typeface="Times New Roman" panose="02020603050405020304" pitchFamily="18" charset="0"/>
                <a:cs typeface="Times New Roman" panose="02020603050405020304" pitchFamily="18" charset="0"/>
              </a:rPr>
            </a:br>
            <a:r>
              <a:rPr lang="en-US" b="1" dirty="0">
                <a:solidFill>
                  <a:schemeClr val="bg2">
                    <a:lumMod val="10000"/>
                  </a:schemeClr>
                </a:solidFill>
                <a:latin typeface="Times New Roman" panose="02020603050405020304" pitchFamily="18" charset="0"/>
                <a:cs typeface="Times New Roman" panose="02020603050405020304" pitchFamily="18" charset="0"/>
              </a:rPr>
              <a:t>2- The open choice principle</a:t>
            </a:r>
            <a:br>
              <a:rPr lang="en-US" b="1" dirty="0">
                <a:solidFill>
                  <a:schemeClr val="bg2">
                    <a:lumMod val="10000"/>
                  </a:schemeClr>
                </a:solidFill>
                <a:latin typeface="Times New Roman" panose="02020603050405020304" pitchFamily="18" charset="0"/>
                <a:cs typeface="Times New Roman" panose="02020603050405020304" pitchFamily="18" charset="0"/>
              </a:rPr>
            </a:br>
            <a:r>
              <a:rPr lang="en-US" b="1" dirty="0">
                <a:solidFill>
                  <a:schemeClr val="bg2">
                    <a:lumMod val="10000"/>
                  </a:schemeClr>
                </a:solidFill>
                <a:latin typeface="Times New Roman" panose="02020603050405020304" pitchFamily="18" charset="0"/>
                <a:cs typeface="Times New Roman" panose="02020603050405020304" pitchFamily="18" charset="0"/>
              </a:rPr>
              <a:t>3- The idiom principle</a:t>
            </a:r>
            <a:br>
              <a:rPr lang="en-US" sz="800" dirty="0">
                <a:solidFill>
                  <a:srgbClr val="FFFFFF"/>
                </a:solidFill>
                <a:effectLst/>
                <a:latin typeface="Times New Roman" panose="02020603050405020304" pitchFamily="18" charset="0"/>
                <a:cs typeface="Times New Roman" panose="02020603050405020304" pitchFamily="18" charset="0"/>
              </a:rPr>
            </a:br>
            <a:r>
              <a:rPr lang="en-US" sz="800" dirty="0">
                <a:solidFill>
                  <a:srgbClr val="FFFFFF"/>
                </a:solidFill>
                <a:effectLst/>
                <a:latin typeface="Times New Roman" panose="02020603050405020304" pitchFamily="18" charset="0"/>
                <a:cs typeface="Times New Roman" panose="02020603050405020304" pitchFamily="18" charset="0"/>
              </a:rPr>
              <a:t> </a:t>
            </a:r>
            <a:br>
              <a:rPr lang="en-US" sz="800" dirty="0">
                <a:solidFill>
                  <a:srgbClr val="FFFFFF"/>
                </a:solidFill>
                <a:effectLst/>
                <a:latin typeface="Times New Roman" panose="02020603050405020304" pitchFamily="18" charset="0"/>
                <a:cs typeface="Times New Roman" panose="02020603050405020304" pitchFamily="18" charset="0"/>
              </a:rPr>
            </a:br>
            <a:endParaRPr lang="en-US" sz="800" dirty="0">
              <a:solidFill>
                <a:srgbClr val="FFFFFF"/>
              </a:solidFill>
              <a:latin typeface="Times New Roman" panose="02020603050405020304" pitchFamily="18" charset="0"/>
              <a:cs typeface="Times New Roman" panose="02020603050405020304" pitchFamily="18" charset="0"/>
            </a:endParaRPr>
          </a:p>
        </p:txBody>
      </p:sp>
      <p:sp>
        <p:nvSpPr>
          <p:cNvPr id="91"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17602" y="2744546"/>
            <a:ext cx="139038" cy="139038"/>
          </a:xfrm>
          <a:custGeom>
            <a:avLst/>
            <a:gdLst>
              <a:gd name="connsiteX0" fmla="*/ 129601 w 139038"/>
              <a:gd name="connsiteY0" fmla="*/ 60082 h 139038"/>
              <a:gd name="connsiteX1" fmla="*/ 78956 w 139038"/>
              <a:gd name="connsiteY1" fmla="*/ 60082 h 139038"/>
              <a:gd name="connsiteX2" fmla="*/ 78956 w 139038"/>
              <a:gd name="connsiteY2" fmla="*/ 9437 h 139038"/>
              <a:gd name="connsiteX3" fmla="*/ 69519 w 139038"/>
              <a:gd name="connsiteY3" fmla="*/ 0 h 139038"/>
              <a:gd name="connsiteX4" fmla="*/ 60082 w 139038"/>
              <a:gd name="connsiteY4" fmla="*/ 9437 h 139038"/>
              <a:gd name="connsiteX5" fmla="*/ 60082 w 139038"/>
              <a:gd name="connsiteY5" fmla="*/ 60082 h 139038"/>
              <a:gd name="connsiteX6" fmla="*/ 9437 w 139038"/>
              <a:gd name="connsiteY6" fmla="*/ 60082 h 139038"/>
              <a:gd name="connsiteX7" fmla="*/ 0 w 139038"/>
              <a:gd name="connsiteY7" fmla="*/ 69519 h 139038"/>
              <a:gd name="connsiteX8" fmla="*/ 9437 w 139038"/>
              <a:gd name="connsiteY8" fmla="*/ 78956 h 139038"/>
              <a:gd name="connsiteX9" fmla="*/ 60082 w 139038"/>
              <a:gd name="connsiteY9" fmla="*/ 78956 h 139038"/>
              <a:gd name="connsiteX10" fmla="*/ 60082 w 139038"/>
              <a:gd name="connsiteY10" fmla="*/ 129601 h 139038"/>
              <a:gd name="connsiteX11" fmla="*/ 69519 w 139038"/>
              <a:gd name="connsiteY11" fmla="*/ 139038 h 139038"/>
              <a:gd name="connsiteX12" fmla="*/ 78956 w 139038"/>
              <a:gd name="connsiteY12" fmla="*/ 129601 h 139038"/>
              <a:gd name="connsiteX13" fmla="*/ 78956 w 139038"/>
              <a:gd name="connsiteY13" fmla="*/ 78956 h 139038"/>
              <a:gd name="connsiteX14" fmla="*/ 129601 w 139038"/>
              <a:gd name="connsiteY14" fmla="*/ 78956 h 139038"/>
              <a:gd name="connsiteX15" fmla="*/ 139038 w 139038"/>
              <a:gd name="connsiteY15" fmla="*/ 69519 h 139038"/>
              <a:gd name="connsiteX16" fmla="*/ 129601 w 139038"/>
              <a:gd name="connsiteY16" fmla="*/ 60082 h 139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8" h="139038">
                <a:moveTo>
                  <a:pt x="129601" y="60082"/>
                </a:moveTo>
                <a:lnTo>
                  <a:pt x="78956" y="60082"/>
                </a:lnTo>
                <a:lnTo>
                  <a:pt x="78956" y="9437"/>
                </a:lnTo>
                <a:cubicBezTo>
                  <a:pt x="78956" y="4225"/>
                  <a:pt x="74731" y="0"/>
                  <a:pt x="69519" y="0"/>
                </a:cubicBezTo>
                <a:cubicBezTo>
                  <a:pt x="64307" y="0"/>
                  <a:pt x="60082" y="4225"/>
                  <a:pt x="60082" y="9437"/>
                </a:cubicBezTo>
                <a:lnTo>
                  <a:pt x="60082" y="60082"/>
                </a:lnTo>
                <a:lnTo>
                  <a:pt x="9437" y="60082"/>
                </a:lnTo>
                <a:cubicBezTo>
                  <a:pt x="4225" y="60082"/>
                  <a:pt x="0" y="64307"/>
                  <a:pt x="0" y="69519"/>
                </a:cubicBezTo>
                <a:cubicBezTo>
                  <a:pt x="0" y="74731"/>
                  <a:pt x="4225" y="78956"/>
                  <a:pt x="9437" y="78956"/>
                </a:cubicBezTo>
                <a:lnTo>
                  <a:pt x="60082" y="78956"/>
                </a:lnTo>
                <a:lnTo>
                  <a:pt x="60082" y="129601"/>
                </a:lnTo>
                <a:cubicBezTo>
                  <a:pt x="60082" y="134813"/>
                  <a:pt x="64307" y="139038"/>
                  <a:pt x="69519" y="139038"/>
                </a:cubicBezTo>
                <a:cubicBezTo>
                  <a:pt x="74731" y="139038"/>
                  <a:pt x="78956" y="134813"/>
                  <a:pt x="78956" y="129601"/>
                </a:cubicBezTo>
                <a:lnTo>
                  <a:pt x="78956" y="78956"/>
                </a:lnTo>
                <a:lnTo>
                  <a:pt x="129601" y="78956"/>
                </a:lnTo>
                <a:cubicBezTo>
                  <a:pt x="134813" y="78956"/>
                  <a:pt x="139038" y="74731"/>
                  <a:pt x="139038" y="69519"/>
                </a:cubicBezTo>
                <a:cubicBezTo>
                  <a:pt x="139038" y="64307"/>
                  <a:pt x="134813" y="60082"/>
                  <a:pt x="129601" y="60082"/>
                </a:cubicBezTo>
                <a:close/>
              </a:path>
            </a:pathLst>
          </a:custGeom>
          <a:solidFill>
            <a:srgbClr val="FFFFFF"/>
          </a:solidFill>
          <a:ln w="603" cap="flat">
            <a:noFill/>
            <a:prstDash val="solid"/>
            <a:miter/>
          </a:ln>
        </p:spPr>
        <p:txBody>
          <a:bodyPr rtlCol="0" anchor="ctr"/>
          <a:lstStyle/>
          <a:p>
            <a:endParaRPr lang="en-US">
              <a:solidFill>
                <a:srgbClr val="FFFFFF"/>
              </a:solidFill>
            </a:endParaRPr>
          </a:p>
        </p:txBody>
      </p:sp>
      <p:sp>
        <p:nvSpPr>
          <p:cNvPr id="93"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76380" y="2973840"/>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endParaRPr lang="en-US">
              <a:solidFill>
                <a:srgbClr val="FFFFFF"/>
              </a:solidFill>
            </a:endParaRPr>
          </a:p>
        </p:txBody>
      </p:sp>
      <p:sp>
        <p:nvSpPr>
          <p:cNvPr id="95"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02062" y="3198265"/>
            <a:ext cx="127713" cy="127713"/>
          </a:xfrm>
          <a:custGeom>
            <a:avLst/>
            <a:gdLst>
              <a:gd name="connsiteX0" fmla="*/ 63857 w 127713"/>
              <a:gd name="connsiteY0" fmla="*/ 18874 h 127713"/>
              <a:gd name="connsiteX1" fmla="*/ 108839 w 127713"/>
              <a:gd name="connsiteY1" fmla="*/ 63857 h 127713"/>
              <a:gd name="connsiteX2" fmla="*/ 63857 w 127713"/>
              <a:gd name="connsiteY2" fmla="*/ 108839 h 127713"/>
              <a:gd name="connsiteX3" fmla="*/ 18874 w 127713"/>
              <a:gd name="connsiteY3" fmla="*/ 63857 h 127713"/>
              <a:gd name="connsiteX4" fmla="*/ 63857 w 127713"/>
              <a:gd name="connsiteY4" fmla="*/ 18874 h 127713"/>
              <a:gd name="connsiteX5" fmla="*/ 63857 w 127713"/>
              <a:gd name="connsiteY5" fmla="*/ 0 h 127713"/>
              <a:gd name="connsiteX6" fmla="*/ 0 w 127713"/>
              <a:gd name="connsiteY6" fmla="*/ 63857 h 127713"/>
              <a:gd name="connsiteX7" fmla="*/ 63857 w 127713"/>
              <a:gd name="connsiteY7" fmla="*/ 127713 h 127713"/>
              <a:gd name="connsiteX8" fmla="*/ 127713 w 127713"/>
              <a:gd name="connsiteY8" fmla="*/ 63857 h 127713"/>
              <a:gd name="connsiteX9" fmla="*/ 63857 w 127713"/>
              <a:gd name="connsiteY9" fmla="*/ 0 h 127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3" h="127713">
                <a:moveTo>
                  <a:pt x="63857" y="18874"/>
                </a:moveTo>
                <a:cubicBezTo>
                  <a:pt x="88700" y="18874"/>
                  <a:pt x="108839" y="39013"/>
                  <a:pt x="108839" y="63857"/>
                </a:cubicBezTo>
                <a:cubicBezTo>
                  <a:pt x="108839" y="88700"/>
                  <a:pt x="88700" y="108839"/>
                  <a:pt x="63857" y="108839"/>
                </a:cubicBezTo>
                <a:cubicBezTo>
                  <a:pt x="39013" y="108839"/>
                  <a:pt x="18874" y="88700"/>
                  <a:pt x="18874" y="63857"/>
                </a:cubicBezTo>
                <a:cubicBezTo>
                  <a:pt x="18898" y="39023"/>
                  <a:pt x="39023" y="18898"/>
                  <a:pt x="63857" y="18874"/>
                </a:cubicBezTo>
                <a:moveTo>
                  <a:pt x="63857" y="0"/>
                </a:moveTo>
                <a:cubicBezTo>
                  <a:pt x="28590" y="0"/>
                  <a:pt x="0" y="28590"/>
                  <a:pt x="0" y="63857"/>
                </a:cubicBezTo>
                <a:cubicBezTo>
                  <a:pt x="0" y="99124"/>
                  <a:pt x="28590" y="127713"/>
                  <a:pt x="63857" y="127713"/>
                </a:cubicBezTo>
                <a:cubicBezTo>
                  <a:pt x="99124" y="127713"/>
                  <a:pt x="127713" y="99124"/>
                  <a:pt x="127713" y="63857"/>
                </a:cubicBezTo>
                <a:cubicBezTo>
                  <a:pt x="127713" y="28590"/>
                  <a:pt x="99124" y="0"/>
                  <a:pt x="63857" y="0"/>
                </a:cubicBezTo>
                <a:close/>
              </a:path>
            </a:pathLst>
          </a:custGeom>
          <a:solidFill>
            <a:srgbClr val="FFFFFF"/>
          </a:solidFill>
          <a:ln w="610" cap="flat">
            <a:noFill/>
            <a:prstDash val="solid"/>
            <a:miter/>
          </a:ln>
        </p:spPr>
        <p:txBody>
          <a:bodyPr rtlCol="0" anchor="ctr"/>
          <a:lstStyle/>
          <a:p>
            <a:endParaRPr lang="en-US">
              <a:solidFill>
                <a:srgbClr val="FFFFFF"/>
              </a:solidFill>
            </a:endParaRPr>
          </a:p>
        </p:txBody>
      </p:sp>
      <p:cxnSp>
        <p:nvCxnSpPr>
          <p:cNvPr id="97" name="Straight Connector 96">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301262" y="3496322"/>
            <a:ext cx="0" cy="335280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83435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a16="http://schemas.microsoft.com/office/drawing/2014/main" id="{FCA439F2-3B41-4891-8CDF-5DC1C5FA5728}"/>
              </a:ext>
            </a:extLst>
          </p:cNvPr>
          <p:cNvSpPr txBox="1"/>
          <p:nvPr/>
        </p:nvSpPr>
        <p:spPr>
          <a:xfrm>
            <a:off x="585628"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a:lnSpc>
                <a:spcPct val="150000"/>
              </a:lnSpc>
              <a:spcAft>
                <a:spcPts val="600"/>
              </a:spcAft>
            </a:pPr>
            <a:endParaRPr lang="en-US" sz="800" dirty="0">
              <a:solidFill>
                <a:schemeClr val="bg2">
                  <a:lumMod val="10000"/>
                </a:schemeClr>
              </a:solidFill>
              <a:latin typeface="Times New Roman" panose="02020603050405020304" pitchFamily="18" charset="0"/>
              <a:cs typeface="Times New Roman" panose="02020603050405020304" pitchFamily="18" charset="0"/>
            </a:endParaRPr>
          </a:p>
          <a:p>
            <a:pPr algn="just">
              <a:lnSpc>
                <a:spcPct val="150000"/>
              </a:lnSpc>
              <a:spcAft>
                <a:spcPts val="600"/>
              </a:spcAft>
            </a:pPr>
            <a:r>
              <a:rPr lang="en-US" sz="2000" b="1" i="0" u="none" strike="noStrike" baseline="0" dirty="0">
                <a:solidFill>
                  <a:schemeClr val="bg2">
                    <a:lumMod val="10000"/>
                  </a:schemeClr>
                </a:solidFill>
                <a:latin typeface="Times New Roman" panose="02020603050405020304" pitchFamily="18" charset="0"/>
                <a:cs typeface="Times New Roman" panose="02020603050405020304" pitchFamily="18" charset="0"/>
              </a:rPr>
              <a:t>1 - Semantic principles</a:t>
            </a:r>
            <a:endParaRPr lang="en-US" sz="2000" b="1" dirty="0">
              <a:solidFill>
                <a:schemeClr val="bg2">
                  <a:lumMod val="10000"/>
                </a:schemeClr>
              </a:solidFill>
              <a:latin typeface="Times New Roman" panose="02020603050405020304" pitchFamily="18" charset="0"/>
              <a:cs typeface="Times New Roman" panose="02020603050405020304" pitchFamily="18" charset="0"/>
            </a:endParaRPr>
          </a:p>
          <a:p>
            <a:pPr algn="just">
              <a:lnSpc>
                <a:spcPct val="150000"/>
              </a:lnSpc>
              <a:spcAft>
                <a:spcPts val="600"/>
              </a:spcAft>
            </a:pPr>
            <a:r>
              <a:rPr lang="en-US" sz="2000" dirty="0">
                <a:solidFill>
                  <a:schemeClr val="bg2">
                    <a:lumMod val="10000"/>
                  </a:schemeClr>
                </a:solidFill>
                <a:latin typeface="Times New Roman" panose="02020603050405020304" pitchFamily="18" charset="0"/>
                <a:cs typeface="Times New Roman" panose="02020603050405020304" pitchFamily="18" charset="0"/>
              </a:rPr>
              <a:t>In order to produce or understand utterances, language users rely on both lexical and phraseological features. To do so, they consciously or subconsciously follow two principles, namely the open choice principle (or terminological tendency) and the idiom principle (or phraseological tendency).</a:t>
            </a:r>
          </a:p>
          <a:p>
            <a:pPr algn="just">
              <a:lnSpc>
                <a:spcPct val="150000"/>
              </a:lnSpc>
              <a:spcAft>
                <a:spcPts val="600"/>
              </a:spcAft>
            </a:pPr>
            <a:r>
              <a:rPr lang="en-US" sz="2000" dirty="0">
                <a:solidFill>
                  <a:schemeClr val="bg2">
                    <a:lumMod val="10000"/>
                  </a:schemeClr>
                </a:solidFill>
                <a:latin typeface="Times New Roman" panose="02020603050405020304" pitchFamily="18" charset="0"/>
                <a:cs typeface="Times New Roman" panose="02020603050405020304" pitchFamily="18" charset="0"/>
              </a:rPr>
              <a:t>At times, the lexical items have both a terminological tendency and a phraseological tendency, as in </a:t>
            </a:r>
            <a:r>
              <a:rPr lang="en-US" sz="2000" b="1" dirty="0">
                <a:solidFill>
                  <a:schemeClr val="bg2">
                    <a:lumMod val="10000"/>
                  </a:schemeClr>
                </a:solidFill>
                <a:latin typeface="Times New Roman" panose="02020603050405020304" pitchFamily="18" charset="0"/>
                <a:cs typeface="Times New Roman" panose="02020603050405020304" pitchFamily="18" charset="0"/>
              </a:rPr>
              <a:t>literal</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phrasal verbs</a:t>
            </a:r>
            <a:r>
              <a:rPr lang="en-US" sz="2000" dirty="0">
                <a:solidFill>
                  <a:schemeClr val="bg2">
                    <a:lumMod val="10000"/>
                  </a:schemeClr>
                </a:solidFill>
                <a:latin typeface="Times New Roman" panose="02020603050405020304" pitchFamily="18" charset="0"/>
                <a:cs typeface="Times New Roman" panose="02020603050405020304" pitchFamily="18" charset="0"/>
              </a:rPr>
              <a:t>, such as </a:t>
            </a:r>
            <a:r>
              <a:rPr lang="en-US" sz="2000" b="1" dirty="0">
                <a:solidFill>
                  <a:schemeClr val="bg2">
                    <a:lumMod val="10000"/>
                  </a:schemeClr>
                </a:solidFill>
                <a:latin typeface="Times New Roman" panose="02020603050405020304" pitchFamily="18" charset="0"/>
                <a:cs typeface="Times New Roman" panose="02020603050405020304" pitchFamily="18" charset="0"/>
              </a:rPr>
              <a:t>sit down</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stand up</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come in</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put down</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pick up</a:t>
            </a:r>
            <a:r>
              <a:rPr lang="en-US" sz="2000" dirty="0">
                <a:solidFill>
                  <a:schemeClr val="bg2">
                    <a:lumMod val="10000"/>
                  </a:schemeClr>
                </a:solidFill>
                <a:latin typeface="Times New Roman" panose="02020603050405020304" pitchFamily="18" charset="0"/>
                <a:cs typeface="Times New Roman" panose="02020603050405020304" pitchFamily="18" charset="0"/>
              </a:rPr>
              <a:t>, and so on.</a:t>
            </a:r>
          </a:p>
          <a:p>
            <a:pPr algn="just">
              <a:lnSpc>
                <a:spcPct val="150000"/>
              </a:lnSpc>
              <a:spcAft>
                <a:spcPts val="600"/>
              </a:spcAft>
            </a:pPr>
            <a:r>
              <a:rPr lang="en-US" sz="2000" dirty="0">
                <a:solidFill>
                  <a:schemeClr val="bg2">
                    <a:lumMod val="10000"/>
                  </a:schemeClr>
                </a:solidFill>
                <a:latin typeface="Times New Roman" panose="02020603050405020304" pitchFamily="18" charset="0"/>
                <a:cs typeface="Times New Roman" panose="02020603050405020304" pitchFamily="18" charset="0"/>
              </a:rPr>
              <a:t>In this type of phrasal verbs, in which a verb is followed by a directional particle, it is not difficult to figure out their meanings because both terminological tendency and phraseological tendency are in harmony.</a:t>
            </a:r>
          </a:p>
          <a:p>
            <a:pPr>
              <a:lnSpc>
                <a:spcPct val="150000"/>
              </a:lnSpc>
              <a:spcAft>
                <a:spcPts val="600"/>
              </a:spcAft>
            </a:pPr>
            <a:br>
              <a:rPr lang="en-US" sz="2000" dirty="0">
                <a:solidFill>
                  <a:schemeClr val="bg2">
                    <a:lumMod val="10000"/>
                  </a:schemeClr>
                </a:solidFill>
                <a:latin typeface="Times New Roman" panose="02020603050405020304" pitchFamily="18" charset="0"/>
                <a:cs typeface="Times New Roman" panose="02020603050405020304" pitchFamily="18" charset="0"/>
              </a:rPr>
            </a:br>
            <a:endParaRPr lang="en-US" sz="2000"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556986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5628"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8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TextBox 16">
            <a:extLst>
              <a:ext uri="{FF2B5EF4-FFF2-40B4-BE49-F238E27FC236}">
                <a16:creationId xmlns:a16="http://schemas.microsoft.com/office/drawing/2014/main" id="{BEF82141-A988-4570-A4A2-247B9BE1FBBA}"/>
              </a:ext>
            </a:extLst>
          </p:cNvPr>
          <p:cNvSpPr txBox="1"/>
          <p:nvPr/>
        </p:nvSpPr>
        <p:spPr>
          <a:xfrm>
            <a:off x="581536" y="452179"/>
            <a:ext cx="11024170" cy="3891899"/>
          </a:xfrm>
          <a:prstGeom prst="rect">
            <a:avLst/>
          </a:prstGeom>
          <a:noFill/>
        </p:spPr>
        <p:txBody>
          <a:bodyPr wrap="square">
            <a:spAutoFit/>
          </a:bodyPr>
          <a:lstStyle/>
          <a:p>
            <a:pPr algn="just">
              <a:lnSpc>
                <a:spcPct val="150000"/>
              </a:lnSpc>
            </a:pPr>
            <a:endParaRPr lang="en-US" sz="700" b="0" i="0" u="none" strike="noStrike" baseline="0" dirty="0">
              <a:solidFill>
                <a:schemeClr val="bg2">
                  <a:lumMod val="10000"/>
                </a:schemeClr>
              </a:solidFill>
              <a:latin typeface="Times New Roman" panose="02020603050405020304" pitchFamily="18" charset="0"/>
              <a:cs typeface="Times New Roman" panose="02020603050405020304" pitchFamily="18" charset="0"/>
            </a:endParaRPr>
          </a:p>
          <a:p>
            <a:pPr algn="just">
              <a:lnSpc>
                <a:spcPct val="150000"/>
              </a:lnSpc>
            </a:pPr>
            <a:r>
              <a:rPr lang="en-US" sz="2000" dirty="0">
                <a:solidFill>
                  <a:schemeClr val="bg2">
                    <a:lumMod val="10000"/>
                  </a:schemeClr>
                </a:solidFill>
                <a:latin typeface="Times New Roman" panose="02020603050405020304" pitchFamily="18" charset="0"/>
                <a:cs typeface="Times New Roman" panose="02020603050405020304" pitchFamily="18" charset="0"/>
              </a:rPr>
              <a:t>However, at other times, there is some sort of tension between these two tendencies, as in, for example </a:t>
            </a:r>
            <a:r>
              <a:rPr lang="en-US" sz="2000" b="1" dirty="0">
                <a:solidFill>
                  <a:schemeClr val="bg2">
                    <a:lumMod val="10000"/>
                  </a:schemeClr>
                </a:solidFill>
                <a:latin typeface="Times New Roman" panose="02020603050405020304" pitchFamily="18" charset="0"/>
                <a:cs typeface="Times New Roman" panose="02020603050405020304" pitchFamily="18" charset="0"/>
              </a:rPr>
              <a:t>aspectual phrasal verbs</a:t>
            </a:r>
            <a:r>
              <a:rPr lang="en-US" sz="2000" dirty="0">
                <a:solidFill>
                  <a:schemeClr val="bg2">
                    <a:lumMod val="10000"/>
                  </a:schemeClr>
                </a:solidFill>
                <a:latin typeface="Times New Roman" panose="02020603050405020304" pitchFamily="18" charset="0"/>
                <a:cs typeface="Times New Roman" panose="02020603050405020304" pitchFamily="18" charset="0"/>
              </a:rPr>
              <a:t>, such as </a:t>
            </a:r>
            <a:r>
              <a:rPr lang="en-US" sz="2000" b="1" dirty="0">
                <a:solidFill>
                  <a:schemeClr val="bg2">
                    <a:lumMod val="10000"/>
                  </a:schemeClr>
                </a:solidFill>
                <a:latin typeface="Times New Roman" panose="02020603050405020304" pitchFamily="18" charset="0"/>
                <a:cs typeface="Times New Roman" panose="02020603050405020304" pitchFamily="18" charset="0"/>
              </a:rPr>
              <a:t>take off</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set up</a:t>
            </a:r>
            <a:r>
              <a:rPr lang="en-US" sz="2000" dirty="0">
                <a:solidFill>
                  <a:schemeClr val="bg2">
                    <a:lumMod val="10000"/>
                  </a:schemeClr>
                </a:solidFill>
                <a:latin typeface="Times New Roman" panose="02020603050405020304" pitchFamily="18" charset="0"/>
                <a:cs typeface="Times New Roman" panose="02020603050405020304" pitchFamily="18" charset="0"/>
              </a:rPr>
              <a:t>, etc., or </a:t>
            </a:r>
            <a:r>
              <a:rPr lang="en-US" sz="2000" b="1" dirty="0">
                <a:solidFill>
                  <a:schemeClr val="bg2">
                    <a:lumMod val="10000"/>
                  </a:schemeClr>
                </a:solidFill>
                <a:latin typeface="Times New Roman" panose="02020603050405020304" pitchFamily="18" charset="0"/>
                <a:cs typeface="Times New Roman" panose="02020603050405020304" pitchFamily="18" charset="0"/>
              </a:rPr>
              <a:t>idiomatic phrasal verbs</a:t>
            </a:r>
            <a:r>
              <a:rPr lang="en-US" sz="2000" dirty="0">
                <a:solidFill>
                  <a:schemeClr val="bg2">
                    <a:lumMod val="10000"/>
                  </a:schemeClr>
                </a:solidFill>
                <a:latin typeface="Times New Roman" panose="02020603050405020304" pitchFamily="18" charset="0"/>
                <a:cs typeface="Times New Roman" panose="02020603050405020304" pitchFamily="18" charset="0"/>
              </a:rPr>
              <a:t>, such as </a:t>
            </a:r>
            <a:r>
              <a:rPr lang="en-US" sz="2000" b="1" dirty="0">
                <a:solidFill>
                  <a:schemeClr val="bg2">
                    <a:lumMod val="10000"/>
                  </a:schemeClr>
                </a:solidFill>
                <a:latin typeface="Times New Roman" panose="02020603050405020304" pitchFamily="18" charset="0"/>
                <a:cs typeface="Times New Roman" panose="02020603050405020304" pitchFamily="18" charset="0"/>
              </a:rPr>
              <a:t>keep up</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brush off</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zone out</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close in on</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b="1" dirty="0">
                <a:solidFill>
                  <a:schemeClr val="bg2">
                    <a:lumMod val="10000"/>
                  </a:schemeClr>
                </a:solidFill>
                <a:latin typeface="Times New Roman" panose="02020603050405020304" pitchFamily="18" charset="0"/>
                <a:cs typeface="Times New Roman" panose="02020603050405020304" pitchFamily="18" charset="0"/>
              </a:rPr>
              <a:t>wind up</a:t>
            </a:r>
            <a:r>
              <a:rPr lang="en-US" sz="2000" dirty="0">
                <a:solidFill>
                  <a:schemeClr val="bg2">
                    <a:lumMod val="10000"/>
                  </a:schemeClr>
                </a:solidFill>
                <a:latin typeface="Times New Roman" panose="02020603050405020304" pitchFamily="18" charset="0"/>
                <a:cs typeface="Times New Roman" panose="02020603050405020304" pitchFamily="18" charset="0"/>
              </a:rPr>
              <a:t>, and </a:t>
            </a:r>
            <a:r>
              <a:rPr lang="en-US" sz="2000" b="1" dirty="0">
                <a:solidFill>
                  <a:schemeClr val="bg2">
                    <a:lumMod val="10000"/>
                  </a:schemeClr>
                </a:solidFill>
                <a:latin typeface="Times New Roman" panose="02020603050405020304" pitchFamily="18" charset="0"/>
                <a:cs typeface="Times New Roman" panose="02020603050405020304" pitchFamily="18" charset="0"/>
              </a:rPr>
              <a:t>zero in on</a:t>
            </a:r>
            <a:r>
              <a:rPr lang="en-US" sz="2000" dirty="0">
                <a:solidFill>
                  <a:schemeClr val="bg2">
                    <a:lumMod val="10000"/>
                  </a:schemeClr>
                </a:solidFill>
                <a:latin typeface="Times New Roman" panose="02020603050405020304" pitchFamily="18" charset="0"/>
                <a:cs typeface="Times New Roman" panose="02020603050405020304" pitchFamily="18" charset="0"/>
              </a:rPr>
              <a:t>. In these two types of phrasal verbs, especially the idiomatic phrasal verbs, the meaning of the whole phrasal verb is not related to the meanings of its constituents. </a:t>
            </a:r>
          </a:p>
          <a:p>
            <a:pPr algn="just">
              <a:lnSpc>
                <a:spcPct val="150000"/>
              </a:lnSpc>
            </a:pPr>
            <a:r>
              <a:rPr lang="en-US" sz="2000" dirty="0">
                <a:solidFill>
                  <a:schemeClr val="bg2">
                    <a:lumMod val="10000"/>
                  </a:schemeClr>
                </a:solidFill>
                <a:latin typeface="Times New Roman" panose="02020603050405020304" pitchFamily="18" charset="0"/>
                <a:cs typeface="Times New Roman" panose="02020603050405020304" pitchFamily="18" charset="0"/>
              </a:rPr>
              <a:t>Such tension has encouraged lexicographers to take into account both tendencies while designing their dictionaries. In the past, they used to focus mainly on the terminological tendency.</a:t>
            </a:r>
          </a:p>
          <a:p>
            <a:pPr algn="just">
              <a:lnSpc>
                <a:spcPct val="150000"/>
              </a:lnSpc>
            </a:pPr>
            <a:endParaRPr lang="en-US" sz="2000" dirty="0">
              <a:solidFill>
                <a:schemeClr val="bg2">
                  <a:lumMod val="1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1393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5628"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R="0" lvl="0" algn="just" defTabSz="914400" rtl="0" eaLnBrk="1" fontAlgn="auto" latinLnBrk="0" hangingPunct="1">
              <a:lnSpc>
                <a:spcPct val="150000"/>
              </a:lnSpc>
              <a:spcBef>
                <a:spcPts val="0"/>
              </a:spcBef>
              <a:spcAft>
                <a:spcPts val="600"/>
              </a:spcAft>
              <a:buClrTx/>
              <a:buSzTx/>
              <a:tabLst/>
              <a:defRPr/>
            </a:pPr>
            <a:endParaRPr kumimoji="0" lang="en-US" sz="20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endParaRP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extBox 1">
            <a:extLst>
              <a:ext uri="{FF2B5EF4-FFF2-40B4-BE49-F238E27FC236}">
                <a16:creationId xmlns:a16="http://schemas.microsoft.com/office/drawing/2014/main" id="{599AA0C4-3665-4E9A-8340-22F45A6FBE4C}"/>
              </a:ext>
            </a:extLst>
          </p:cNvPr>
          <p:cNvSpPr txBox="1"/>
          <p:nvPr/>
        </p:nvSpPr>
        <p:spPr>
          <a:xfrm>
            <a:off x="582203" y="353910"/>
            <a:ext cx="11024170" cy="6559744"/>
          </a:xfrm>
          <a:prstGeom prst="rect">
            <a:avLst/>
          </a:prstGeom>
          <a:noFill/>
        </p:spPr>
        <p:txBody>
          <a:bodyPr wrap="square" rtlCol="0">
            <a:spAutoFit/>
          </a:bodyPr>
          <a:lstStyle/>
          <a:p>
            <a:pPr marR="0" lvl="0" algn="just" defTabSz="914400" rtl="0" eaLnBrk="1" fontAlgn="auto" latinLnBrk="0" hangingPunct="1">
              <a:lnSpc>
                <a:spcPct val="150000"/>
              </a:lnSpc>
              <a:spcBef>
                <a:spcPts val="0"/>
              </a:spcBef>
              <a:spcAft>
                <a:spcPts val="600"/>
              </a:spcAft>
              <a:buClrTx/>
              <a:buSzTx/>
              <a:tabLst/>
              <a:defRPr/>
            </a:pPr>
            <a:endParaRPr lang="en-US" sz="700" b="1" i="0" u="none" strike="noStrike" baseline="0" dirty="0">
              <a:solidFill>
                <a:schemeClr val="bg2">
                  <a:lumMod val="10000"/>
                </a:schemeClr>
              </a:solidFill>
              <a:latin typeface="Times New Roman" panose="02020603050405020304" pitchFamily="18" charset="0"/>
              <a:cs typeface="Times New Roman" panose="02020603050405020304" pitchFamily="18" charset="0"/>
            </a:endParaRPr>
          </a:p>
          <a:p>
            <a:pPr marR="0" lvl="0" algn="just" defTabSz="914400" rtl="0" eaLnBrk="1" fontAlgn="auto" latinLnBrk="0" hangingPunct="1">
              <a:lnSpc>
                <a:spcPct val="150000"/>
              </a:lnSpc>
              <a:spcBef>
                <a:spcPts val="0"/>
              </a:spcBef>
              <a:spcAft>
                <a:spcPts val="600"/>
              </a:spcAft>
              <a:buClrTx/>
              <a:buSzTx/>
              <a:tabLst/>
              <a:defRPr/>
            </a:pPr>
            <a:r>
              <a:rPr lang="en-US" sz="2000" b="1" i="0" u="none" strike="noStrike" baseline="0" dirty="0">
                <a:solidFill>
                  <a:schemeClr val="bg2">
                    <a:lumMod val="10000"/>
                  </a:schemeClr>
                </a:solidFill>
                <a:latin typeface="Times New Roman" panose="02020603050405020304" pitchFamily="18" charset="0"/>
                <a:cs typeface="Times New Roman" panose="02020603050405020304" pitchFamily="18" charset="0"/>
              </a:rPr>
              <a:t>2 - The open choice principle</a:t>
            </a:r>
          </a:p>
          <a:p>
            <a:pPr marR="0" lvl="0" algn="just" defTabSz="914400" rtl="0" eaLnBrk="1" fontAlgn="auto" latinLnBrk="0" hangingPunct="1">
              <a:lnSpc>
                <a:spcPct val="150000"/>
              </a:lnSpc>
              <a:spcBef>
                <a:spcPts val="0"/>
              </a:spcBef>
              <a:spcAft>
                <a:spcPts val="600"/>
              </a:spcAft>
              <a:buClrTx/>
              <a:buSzTx/>
              <a:tabLst/>
              <a:defRPr/>
            </a:pPr>
            <a:endParaRPr lang="en-US" sz="400" b="1" i="0" u="none" strike="noStrike" baseline="0" dirty="0">
              <a:solidFill>
                <a:schemeClr val="bg2">
                  <a:lumMod val="10000"/>
                </a:schemeClr>
              </a:solidFill>
              <a:latin typeface="Times New Roman" panose="02020603050405020304" pitchFamily="18" charset="0"/>
              <a:cs typeface="Times New Roman" panose="02020603050405020304" pitchFamily="18" charset="0"/>
            </a:endParaRPr>
          </a:p>
          <a:p>
            <a:pPr marR="0" lvl="0" algn="just" defTabSz="914400" rtl="0" eaLnBrk="1" fontAlgn="auto" latinLnBrk="0" hangingPunct="1">
              <a:lnSpc>
                <a:spcPct val="150000"/>
              </a:lnSpc>
              <a:spcBef>
                <a:spcPts val="0"/>
              </a:spcBef>
              <a:spcAft>
                <a:spcPts val="600"/>
              </a:spcAft>
              <a:buClrTx/>
              <a:buSzTx/>
              <a:tabLst/>
              <a:defRPr/>
            </a:pPr>
            <a:r>
              <a:rPr lang="en-US" sz="2000" dirty="0">
                <a:solidFill>
                  <a:schemeClr val="bg2">
                    <a:lumMod val="10000"/>
                  </a:schemeClr>
                </a:solidFill>
                <a:latin typeface="Times New Roman" panose="02020603050405020304" pitchFamily="18" charset="0"/>
                <a:cs typeface="Times New Roman" panose="02020603050405020304" pitchFamily="18" charset="0"/>
              </a:rPr>
              <a:t>A </a:t>
            </a:r>
            <a:r>
              <a:rPr lang="en-US" sz="2000" i="0" u="none" strike="noStrike" baseline="0" dirty="0">
                <a:solidFill>
                  <a:schemeClr val="bg2">
                    <a:lumMod val="10000"/>
                  </a:schemeClr>
                </a:solidFill>
                <a:latin typeface="Times New Roman" panose="02020603050405020304" pitchFamily="18" charset="0"/>
                <a:cs typeface="Times New Roman" panose="02020603050405020304" pitchFamily="18" charset="0"/>
              </a:rPr>
              <a:t>language user can sometimes elicit the meaning of the whole sentence or clause from its words and their</a:t>
            </a:r>
            <a:r>
              <a:rPr lang="en-US" sz="2000" dirty="0">
                <a:solidFill>
                  <a:schemeClr val="bg2">
                    <a:lumMod val="10000"/>
                  </a:schemeClr>
                </a:solidFill>
                <a:latin typeface="Times New Roman" panose="02020603050405020304" pitchFamily="18" charset="0"/>
                <a:cs typeface="Times New Roman" panose="02020603050405020304" pitchFamily="18" charset="0"/>
              </a:rPr>
              <a:t> </a:t>
            </a:r>
            <a:r>
              <a:rPr lang="en-US" sz="2000" i="0" u="none" strike="noStrike" baseline="0" dirty="0">
                <a:solidFill>
                  <a:schemeClr val="bg2">
                    <a:lumMod val="10000"/>
                  </a:schemeClr>
                </a:solidFill>
                <a:latin typeface="Times New Roman" panose="02020603050405020304" pitchFamily="18" charset="0"/>
                <a:cs typeface="Times New Roman" panose="02020603050405020304" pitchFamily="18" charset="0"/>
              </a:rPr>
              <a:t>arrangements – the syntax of any language can specify the slots into which memorized items can be inserted.</a:t>
            </a:r>
          </a:p>
          <a:p>
            <a:pPr marR="0" lvl="0" algn="just" defTabSz="914400" rtl="0" eaLnBrk="1" fontAlgn="auto" latinLnBrk="0" hangingPunct="1">
              <a:lnSpc>
                <a:spcPct val="150000"/>
              </a:lnSpc>
              <a:spcBef>
                <a:spcPts val="0"/>
              </a:spcBef>
              <a:spcAft>
                <a:spcPts val="600"/>
              </a:spcAft>
              <a:buClrTx/>
              <a:buSzTx/>
              <a:tabLst/>
              <a:defRPr/>
            </a:pPr>
            <a:r>
              <a:rPr lang="en-US" sz="2000" i="0" u="none" strike="noStrike" baseline="0" dirty="0">
                <a:solidFill>
                  <a:schemeClr val="bg2">
                    <a:lumMod val="10000"/>
                  </a:schemeClr>
                </a:solidFill>
                <a:latin typeface="Times New Roman" panose="02020603050405020304" pitchFamily="18" charset="0"/>
                <a:cs typeface="Times New Roman" panose="02020603050405020304" pitchFamily="18" charset="0"/>
              </a:rPr>
              <a:t>This principle tells us the basic restrictions on the possible choices of lexical items that can be utilized by a language user to syntactically fill in every slot identified in any given text. For example, the meaning of the sentence:</a:t>
            </a:r>
          </a:p>
          <a:p>
            <a:pPr marR="0" lvl="0" algn="just" defTabSz="914400" rtl="0" eaLnBrk="1" fontAlgn="auto" latinLnBrk="0" hangingPunct="1">
              <a:lnSpc>
                <a:spcPct val="150000"/>
              </a:lnSpc>
              <a:spcBef>
                <a:spcPts val="0"/>
              </a:spcBef>
              <a:spcAft>
                <a:spcPts val="600"/>
              </a:spcAft>
              <a:buClrTx/>
              <a:buSzTx/>
              <a:tabLst/>
              <a:defRPr/>
            </a:pPr>
            <a:r>
              <a:rPr lang="en-US" sz="2000" i="1" u="none" strike="noStrike" baseline="0" dirty="0">
                <a:solidFill>
                  <a:schemeClr val="bg2">
                    <a:lumMod val="10000"/>
                  </a:schemeClr>
                </a:solidFill>
                <a:highlight>
                  <a:srgbClr val="FED6F7"/>
                </a:highlight>
                <a:latin typeface="Times New Roman" panose="02020603050405020304" pitchFamily="18" charset="0"/>
                <a:cs typeface="Times New Roman" panose="02020603050405020304" pitchFamily="18" charset="0"/>
              </a:rPr>
              <a:t>My friend will travel to London next week.</a:t>
            </a:r>
          </a:p>
          <a:p>
            <a:pPr marR="0" lvl="0" algn="just" defTabSz="914400" rtl="0" eaLnBrk="1" fontAlgn="auto" latinLnBrk="0" hangingPunct="1">
              <a:lnSpc>
                <a:spcPct val="150000"/>
              </a:lnSpc>
              <a:spcBef>
                <a:spcPts val="0"/>
              </a:spcBef>
              <a:spcAft>
                <a:spcPts val="600"/>
              </a:spcAft>
              <a:buClrTx/>
              <a:buSzTx/>
              <a:tabLst/>
              <a:defRPr/>
            </a:pPr>
            <a:r>
              <a:rPr lang="en-US" sz="2000" i="0" u="none" strike="noStrike" baseline="0" dirty="0">
                <a:solidFill>
                  <a:schemeClr val="bg2">
                    <a:lumMod val="10000"/>
                  </a:schemeClr>
                </a:solidFill>
                <a:latin typeface="Times New Roman" panose="02020603050405020304" pitchFamily="18" charset="0"/>
                <a:cs typeface="Times New Roman" panose="02020603050405020304" pitchFamily="18" charset="0"/>
              </a:rPr>
              <a:t>is compositionally driven by the meanings of its lexical items along with the grammatical markers used in the sentence:</a:t>
            </a:r>
          </a:p>
          <a:p>
            <a:pPr marR="0" lvl="0" algn="just" defTabSz="914400" rtl="0" eaLnBrk="1" fontAlgn="auto" latinLnBrk="0" hangingPunct="1">
              <a:lnSpc>
                <a:spcPct val="150000"/>
              </a:lnSpc>
              <a:spcBef>
                <a:spcPts val="0"/>
              </a:spcBef>
              <a:spcAft>
                <a:spcPts val="600"/>
              </a:spcAft>
              <a:buClrTx/>
              <a:buSzTx/>
              <a:tabLst/>
              <a:defRPr/>
            </a:pPr>
            <a:endParaRPr lang="en-US" sz="2000" i="0" u="none" strike="noStrike" baseline="0" dirty="0">
              <a:solidFill>
                <a:schemeClr val="bg2">
                  <a:lumMod val="10000"/>
                </a:schemeClr>
              </a:solidFill>
              <a:latin typeface="Times New Roman" panose="02020603050405020304" pitchFamily="18" charset="0"/>
              <a:cs typeface="Times New Roman" panose="02020603050405020304" pitchFamily="18" charset="0"/>
            </a:endParaRPr>
          </a:p>
          <a:p>
            <a:pPr marR="0" lvl="0" algn="just" defTabSz="914400" rtl="0" eaLnBrk="1" fontAlgn="auto" latinLnBrk="0" hangingPunct="1">
              <a:lnSpc>
                <a:spcPct val="150000"/>
              </a:lnSpc>
              <a:spcBef>
                <a:spcPts val="0"/>
              </a:spcBef>
              <a:spcAft>
                <a:spcPts val="600"/>
              </a:spcAft>
              <a:buClrTx/>
              <a:buSzTx/>
              <a:tabLst/>
              <a:defRPr/>
            </a:pPr>
            <a:endParaRPr kumimoji="0" lang="en-US" sz="1800" b="1" i="0" u="none" strike="noStrike" kern="1200" cap="none" spc="0" normalizeH="0" baseline="0" noProof="0" dirty="0">
              <a:ln>
                <a:noFill/>
              </a:ln>
              <a:solidFill>
                <a:schemeClr val="bg2">
                  <a:lumMod val="10000"/>
                </a:schemeClr>
              </a:solidFill>
              <a:effectLst/>
              <a:uLnTx/>
              <a:uFillTx/>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12160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3915" y="226589"/>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algn="just">
              <a:lnSpc>
                <a:spcPct val="150000"/>
              </a:lnSpc>
            </a:pPr>
            <a:endParaRPr kumimoji="0" lang="en-US" sz="2000" b="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endParaRP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ectangle: Rounded Corners 1">
            <a:extLst>
              <a:ext uri="{FF2B5EF4-FFF2-40B4-BE49-F238E27FC236}">
                <a16:creationId xmlns:a16="http://schemas.microsoft.com/office/drawing/2014/main" id="{1BD66D34-EFFC-496A-8D22-14155BF29E92}"/>
              </a:ext>
            </a:extLst>
          </p:cNvPr>
          <p:cNvSpPr/>
          <p:nvPr/>
        </p:nvSpPr>
        <p:spPr>
          <a:xfrm>
            <a:off x="3160554" y="2637159"/>
            <a:ext cx="5147353" cy="132505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marR="0" lvl="0" algn="ctr" defTabSz="914400" rtl="0" eaLnBrk="1" fontAlgn="auto" latinLnBrk="0" hangingPunct="1">
              <a:lnSpc>
                <a:spcPct val="150000"/>
              </a:lnSpc>
              <a:spcBef>
                <a:spcPts val="0"/>
              </a:spcBef>
              <a:spcAft>
                <a:spcPts val="600"/>
              </a:spcAft>
              <a:buClrTx/>
              <a:buSzTx/>
              <a:tabLst/>
              <a:defRPr/>
            </a:pPr>
            <a:r>
              <a:rPr lang="en-US" sz="2000" u="none" strike="noStrike" baseline="0" dirty="0">
                <a:solidFill>
                  <a:schemeClr val="bg2">
                    <a:lumMod val="10000"/>
                  </a:schemeClr>
                </a:solidFill>
                <a:latin typeface="Times New Roman" panose="02020603050405020304" pitchFamily="18" charset="0"/>
                <a:cs typeface="Times New Roman" panose="02020603050405020304" pitchFamily="18" charset="0"/>
              </a:rPr>
              <a:t>My </a:t>
            </a:r>
            <a:r>
              <a:rPr lang="en-US" sz="2000" b="1" u="none" strike="noStrike" baseline="0" dirty="0">
                <a:solidFill>
                  <a:schemeClr val="bg2">
                    <a:lumMod val="10000"/>
                  </a:schemeClr>
                </a:solidFill>
                <a:latin typeface="Times New Roman" panose="02020603050405020304" pitchFamily="18" charset="0"/>
                <a:cs typeface="Times New Roman" panose="02020603050405020304" pitchFamily="18" charset="0"/>
              </a:rPr>
              <a:t>friend</a:t>
            </a:r>
            <a:r>
              <a:rPr lang="en-US" sz="2000" u="none" strike="noStrike" baseline="0" dirty="0">
                <a:solidFill>
                  <a:schemeClr val="bg2">
                    <a:lumMod val="10000"/>
                  </a:schemeClr>
                </a:solidFill>
                <a:latin typeface="Times New Roman" panose="02020603050405020304" pitchFamily="18" charset="0"/>
                <a:cs typeface="Times New Roman" panose="02020603050405020304" pitchFamily="18" charset="0"/>
              </a:rPr>
              <a:t> will </a:t>
            </a:r>
            <a:r>
              <a:rPr lang="en-US" sz="2000" b="1" u="none" strike="noStrike" baseline="0" dirty="0">
                <a:solidFill>
                  <a:schemeClr val="bg2">
                    <a:lumMod val="10000"/>
                  </a:schemeClr>
                </a:solidFill>
                <a:latin typeface="Times New Roman" panose="02020603050405020304" pitchFamily="18" charset="0"/>
                <a:cs typeface="Times New Roman" panose="02020603050405020304" pitchFamily="18" charset="0"/>
              </a:rPr>
              <a:t>travel </a:t>
            </a:r>
            <a:r>
              <a:rPr lang="en-US" sz="2000" u="none" strike="noStrike" baseline="0" dirty="0">
                <a:solidFill>
                  <a:schemeClr val="bg2">
                    <a:lumMod val="10000"/>
                  </a:schemeClr>
                </a:solidFill>
                <a:latin typeface="Times New Roman" panose="02020603050405020304" pitchFamily="18" charset="0"/>
                <a:cs typeface="Times New Roman" panose="02020603050405020304" pitchFamily="18" charset="0"/>
              </a:rPr>
              <a:t>to </a:t>
            </a:r>
            <a:r>
              <a:rPr lang="en-US" sz="2000" b="1" u="none" strike="noStrike" baseline="0" dirty="0">
                <a:solidFill>
                  <a:schemeClr val="bg2">
                    <a:lumMod val="10000"/>
                  </a:schemeClr>
                </a:solidFill>
                <a:latin typeface="Times New Roman" panose="02020603050405020304" pitchFamily="18" charset="0"/>
                <a:cs typeface="Times New Roman" panose="02020603050405020304" pitchFamily="18" charset="0"/>
              </a:rPr>
              <a:t>London</a:t>
            </a:r>
            <a:r>
              <a:rPr lang="en-US" sz="2000" u="none" strike="noStrike" baseline="0" dirty="0">
                <a:solidFill>
                  <a:schemeClr val="bg2">
                    <a:lumMod val="10000"/>
                  </a:schemeClr>
                </a:solidFill>
                <a:latin typeface="Times New Roman" panose="02020603050405020304" pitchFamily="18" charset="0"/>
                <a:cs typeface="Times New Roman" panose="02020603050405020304" pitchFamily="18" charset="0"/>
              </a:rPr>
              <a:t> next </a:t>
            </a:r>
            <a:r>
              <a:rPr lang="en-US" sz="2000" b="1" u="none" strike="noStrike" baseline="0" dirty="0">
                <a:solidFill>
                  <a:schemeClr val="bg2">
                    <a:lumMod val="10000"/>
                  </a:schemeClr>
                </a:solidFill>
                <a:latin typeface="Times New Roman" panose="02020603050405020304" pitchFamily="18" charset="0"/>
                <a:cs typeface="Times New Roman" panose="02020603050405020304" pitchFamily="18" charset="0"/>
              </a:rPr>
              <a:t>week</a:t>
            </a:r>
            <a:endParaRPr lang="en-US" sz="2000" u="none" strike="noStrike" baseline="0" dirty="0">
              <a:solidFill>
                <a:schemeClr val="bg2">
                  <a:lumMod val="10000"/>
                </a:schemeClr>
              </a:solidFill>
              <a:latin typeface="Times New Roman" panose="02020603050405020304" pitchFamily="18" charset="0"/>
              <a:cs typeface="Times New Roman" panose="02020603050405020304" pitchFamily="18" charset="0"/>
            </a:endParaRPr>
          </a:p>
        </p:txBody>
      </p:sp>
      <p:cxnSp>
        <p:nvCxnSpPr>
          <p:cNvPr id="9" name="Straight Arrow Connector 8">
            <a:extLst>
              <a:ext uri="{FF2B5EF4-FFF2-40B4-BE49-F238E27FC236}">
                <a16:creationId xmlns:a16="http://schemas.microsoft.com/office/drawing/2014/main" id="{55A9315D-D3CA-4EF2-806F-51DD6011569A}"/>
              </a:ext>
            </a:extLst>
          </p:cNvPr>
          <p:cNvCxnSpPr>
            <a:cxnSpLocks/>
          </p:cNvCxnSpPr>
          <p:nvPr/>
        </p:nvCxnSpPr>
        <p:spPr>
          <a:xfrm>
            <a:off x="4179723" y="3513762"/>
            <a:ext cx="0" cy="828245"/>
          </a:xfrm>
          <a:prstGeom prst="straightConnector1">
            <a:avLst/>
          </a:prstGeom>
          <a:ln>
            <a:solidFill>
              <a:schemeClr val="tx1">
                <a:lumMod val="10000"/>
              </a:schemeClr>
            </a:solidFill>
            <a:tailEnd type="triangle"/>
          </a:ln>
        </p:spPr>
        <p:style>
          <a:lnRef idx="2">
            <a:schemeClr val="accent6"/>
          </a:lnRef>
          <a:fillRef idx="0">
            <a:schemeClr val="accent6"/>
          </a:fillRef>
          <a:effectRef idx="1">
            <a:schemeClr val="accent6"/>
          </a:effectRef>
          <a:fontRef idx="minor">
            <a:schemeClr val="tx1"/>
          </a:fontRef>
        </p:style>
      </p:cxnSp>
      <p:sp>
        <p:nvSpPr>
          <p:cNvPr id="17" name="Rectangle: Rounded Corners 16">
            <a:extLst>
              <a:ext uri="{FF2B5EF4-FFF2-40B4-BE49-F238E27FC236}">
                <a16:creationId xmlns:a16="http://schemas.microsoft.com/office/drawing/2014/main" id="{D36F836D-549E-453E-A765-D245A8632B27}"/>
              </a:ext>
            </a:extLst>
          </p:cNvPr>
          <p:cNvSpPr/>
          <p:nvPr/>
        </p:nvSpPr>
        <p:spPr>
          <a:xfrm>
            <a:off x="1150705" y="4351242"/>
            <a:ext cx="4119935" cy="131696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nSpc>
                <a:spcPct val="150000"/>
              </a:lnSpc>
            </a:pPr>
            <a:r>
              <a:rPr lang="en-US" sz="1800" i="0" u="none" strike="noStrike" baseline="0" dirty="0">
                <a:solidFill>
                  <a:schemeClr val="tx1">
                    <a:lumMod val="10000"/>
                  </a:schemeClr>
                </a:solidFill>
                <a:latin typeface="Times New Roman" panose="02020603050405020304" pitchFamily="18" charset="0"/>
                <a:cs typeface="Times New Roman" panose="02020603050405020304" pitchFamily="18" charset="0"/>
              </a:rPr>
              <a:t>preceded by the possessive pronoun </a:t>
            </a:r>
            <a:r>
              <a:rPr lang="en-US" sz="1800" b="1" i="1" u="none" strike="noStrike" baseline="0" dirty="0">
                <a:solidFill>
                  <a:schemeClr val="tx1">
                    <a:lumMod val="10000"/>
                  </a:schemeClr>
                </a:solidFill>
                <a:latin typeface="Times New Roman" panose="02020603050405020304" pitchFamily="18" charset="0"/>
                <a:cs typeface="Times New Roman" panose="02020603050405020304" pitchFamily="18" charset="0"/>
              </a:rPr>
              <a:t>my</a:t>
            </a:r>
            <a:r>
              <a:rPr lang="en-US" sz="1800" i="1" u="none" strike="noStrike" baseline="0" dirty="0">
                <a:solidFill>
                  <a:schemeClr val="tx1">
                    <a:lumMod val="10000"/>
                  </a:schemeClr>
                </a:solidFill>
                <a:latin typeface="Times New Roman" panose="02020603050405020304" pitchFamily="18" charset="0"/>
                <a:cs typeface="Times New Roman" panose="02020603050405020304" pitchFamily="18" charset="0"/>
              </a:rPr>
              <a:t> </a:t>
            </a:r>
            <a:r>
              <a:rPr lang="en-US" sz="1800" i="0" u="none" strike="noStrike" baseline="0" dirty="0">
                <a:solidFill>
                  <a:schemeClr val="tx1">
                    <a:lumMod val="10000"/>
                  </a:schemeClr>
                </a:solidFill>
                <a:latin typeface="Times New Roman" panose="02020603050405020304" pitchFamily="18" charset="0"/>
                <a:cs typeface="Times New Roman" panose="02020603050405020304" pitchFamily="18" charset="0"/>
              </a:rPr>
              <a:t>that functions as a deictic expression referring to the speaker</a:t>
            </a:r>
            <a:endParaRPr lang="en-US" dirty="0">
              <a:solidFill>
                <a:schemeClr val="tx1">
                  <a:lumMod val="10000"/>
                </a:schemeClr>
              </a:solidFill>
              <a:latin typeface="Times New Roman" panose="02020603050405020304" pitchFamily="18" charset="0"/>
              <a:cs typeface="Times New Roman" panose="02020603050405020304" pitchFamily="18" charset="0"/>
            </a:endParaRPr>
          </a:p>
        </p:txBody>
      </p:sp>
      <p:sp>
        <p:nvSpPr>
          <p:cNvPr id="25" name="Rectangle: Rounded Corners 24">
            <a:extLst>
              <a:ext uri="{FF2B5EF4-FFF2-40B4-BE49-F238E27FC236}">
                <a16:creationId xmlns:a16="http://schemas.microsoft.com/office/drawing/2014/main" id="{E1400D3C-3DA2-45A8-BDFF-A85D4C0F258D}"/>
              </a:ext>
            </a:extLst>
          </p:cNvPr>
          <p:cNvSpPr/>
          <p:nvPr/>
        </p:nvSpPr>
        <p:spPr>
          <a:xfrm>
            <a:off x="1150705" y="734936"/>
            <a:ext cx="4119937" cy="131696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BED3E3">
                    <a:lumMod val="10000"/>
                  </a:srgbClr>
                </a:solidFill>
                <a:effectLst/>
                <a:uLnTx/>
                <a:uFillTx/>
                <a:latin typeface="Times New Roman" panose="02020603050405020304" pitchFamily="18" charset="0"/>
                <a:ea typeface="+mn-ea"/>
                <a:cs typeface="Times New Roman" panose="02020603050405020304" pitchFamily="18" charset="0"/>
              </a:rPr>
              <a:t>in the future tense indicated by the modal verb </a:t>
            </a:r>
            <a:r>
              <a:rPr kumimoji="0" lang="en-US" sz="1800" b="1" i="1" u="none" strike="noStrike" kern="1200" cap="none" spc="0" normalizeH="0" baseline="0" noProof="0" dirty="0">
                <a:ln>
                  <a:noFill/>
                </a:ln>
                <a:solidFill>
                  <a:srgbClr val="BED3E3">
                    <a:lumMod val="10000"/>
                  </a:srgbClr>
                </a:solidFill>
                <a:effectLst/>
                <a:uLnTx/>
                <a:uFillTx/>
                <a:latin typeface="Times New Roman" panose="02020603050405020304" pitchFamily="18" charset="0"/>
                <a:ea typeface="+mn-ea"/>
                <a:cs typeface="Times New Roman" panose="02020603050405020304" pitchFamily="18" charset="0"/>
              </a:rPr>
              <a:t>will</a:t>
            </a:r>
            <a:endParaRPr kumimoji="0" lang="en-US" sz="1800" b="1" i="0" u="none" strike="noStrike" kern="1200" cap="none" spc="0" normalizeH="0" baseline="0" noProof="0" dirty="0">
              <a:ln>
                <a:noFill/>
              </a:ln>
              <a:solidFill>
                <a:srgbClr val="BED3E3">
                  <a:lumMod val="10000"/>
                </a:srgbClr>
              </a:solidFill>
              <a:effectLst/>
              <a:uLnTx/>
              <a:uFillTx/>
              <a:latin typeface="Times New Roman" panose="02020603050405020304" pitchFamily="18" charset="0"/>
              <a:ea typeface="+mn-ea"/>
              <a:cs typeface="Times New Roman" panose="02020603050405020304" pitchFamily="18" charset="0"/>
            </a:endParaRPr>
          </a:p>
        </p:txBody>
      </p:sp>
      <p:sp>
        <p:nvSpPr>
          <p:cNvPr id="26" name="Rectangle: Rounded Corners 25">
            <a:extLst>
              <a:ext uri="{FF2B5EF4-FFF2-40B4-BE49-F238E27FC236}">
                <a16:creationId xmlns:a16="http://schemas.microsoft.com/office/drawing/2014/main" id="{169C7F91-9E32-4FDB-86E7-5B68E02F4FB6}"/>
              </a:ext>
            </a:extLst>
          </p:cNvPr>
          <p:cNvSpPr/>
          <p:nvPr/>
        </p:nvSpPr>
        <p:spPr>
          <a:xfrm>
            <a:off x="5842812" y="744830"/>
            <a:ext cx="4832028" cy="1316301"/>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gn="l">
              <a:lnSpc>
                <a:spcPct val="150000"/>
              </a:lnSpc>
            </a:pPr>
            <a:r>
              <a:rPr lang="en-US" sz="18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preceded by the word </a:t>
            </a:r>
            <a:r>
              <a:rPr lang="en-US" sz="1800" b="1" i="1" u="none" strike="noStrike" baseline="0" dirty="0">
                <a:solidFill>
                  <a:schemeClr val="tx1">
                    <a:lumMod val="10000"/>
                  </a:schemeClr>
                </a:solidFill>
                <a:latin typeface="Times New Roman" panose="02020603050405020304" pitchFamily="18" charset="0"/>
                <a:cs typeface="Times New Roman" panose="02020603050405020304" pitchFamily="18" charset="0"/>
              </a:rPr>
              <a:t>next</a:t>
            </a:r>
            <a:r>
              <a:rPr lang="en-US" sz="18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 thus functioning together as a deictic expression indicating when the actor of the action will travel.</a:t>
            </a:r>
            <a:endParaRPr lang="en-US" dirty="0">
              <a:solidFill>
                <a:schemeClr val="tx1">
                  <a:lumMod val="10000"/>
                </a:schemeClr>
              </a:solidFill>
              <a:latin typeface="Times New Roman" panose="02020603050405020304" pitchFamily="18" charset="0"/>
              <a:cs typeface="Times New Roman" panose="02020603050405020304" pitchFamily="18" charset="0"/>
            </a:endParaRPr>
          </a:p>
        </p:txBody>
      </p:sp>
      <p:sp>
        <p:nvSpPr>
          <p:cNvPr id="27" name="Rectangle: Rounded Corners 26">
            <a:extLst>
              <a:ext uri="{FF2B5EF4-FFF2-40B4-BE49-F238E27FC236}">
                <a16:creationId xmlns:a16="http://schemas.microsoft.com/office/drawing/2014/main" id="{B913365D-00BB-4A56-B550-60595F6921E3}"/>
              </a:ext>
            </a:extLst>
          </p:cNvPr>
          <p:cNvSpPr/>
          <p:nvPr/>
        </p:nvSpPr>
        <p:spPr>
          <a:xfrm>
            <a:off x="5842811" y="4342007"/>
            <a:ext cx="4832031" cy="1316960"/>
          </a:xfrm>
          <a:prstGeom prst="roundRect">
            <a:avLst/>
          </a:prstGeom>
        </p:spPr>
        <p:style>
          <a:lnRef idx="1">
            <a:schemeClr val="accent2"/>
          </a:lnRef>
          <a:fillRef idx="3">
            <a:schemeClr val="accent2"/>
          </a:fillRef>
          <a:effectRef idx="2">
            <a:schemeClr val="accent2"/>
          </a:effectRef>
          <a:fontRef idx="minor">
            <a:schemeClr val="lt1"/>
          </a:fontRef>
        </p:style>
        <p:txBody>
          <a:bodyPr rtlCol="0" anchor="ctr"/>
          <a:lstStyle/>
          <a:p>
            <a:pPr>
              <a:lnSpc>
                <a:spcPct val="150000"/>
              </a:lnSpc>
            </a:pPr>
            <a:r>
              <a:rPr lang="en-US" sz="18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preceded by the preposition </a:t>
            </a:r>
            <a:r>
              <a:rPr lang="en-US" sz="1800" b="1" i="1" u="none" strike="noStrike" baseline="0" dirty="0">
                <a:solidFill>
                  <a:schemeClr val="tx1">
                    <a:lumMod val="10000"/>
                  </a:schemeClr>
                </a:solidFill>
                <a:latin typeface="Times New Roman" panose="02020603050405020304" pitchFamily="18" charset="0"/>
                <a:cs typeface="Times New Roman" panose="02020603050405020304" pitchFamily="18" charset="0"/>
              </a:rPr>
              <a:t>to</a:t>
            </a:r>
            <a:r>
              <a:rPr lang="en-US" sz="18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 thus indicating the final destination</a:t>
            </a:r>
            <a:r>
              <a:rPr lang="en-US" dirty="0">
                <a:solidFill>
                  <a:schemeClr val="tx1">
                    <a:lumMod val="10000"/>
                  </a:schemeClr>
                </a:solidFill>
                <a:latin typeface="Times New Roman" panose="02020603050405020304" pitchFamily="18" charset="0"/>
                <a:cs typeface="Times New Roman" panose="02020603050405020304" pitchFamily="18" charset="0"/>
              </a:rPr>
              <a:t> </a:t>
            </a:r>
            <a:r>
              <a:rPr lang="en-US" sz="18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of the actor</a:t>
            </a:r>
            <a:endParaRPr lang="en-US" b="1" dirty="0">
              <a:solidFill>
                <a:schemeClr val="tx1">
                  <a:lumMod val="10000"/>
                </a:schemeClr>
              </a:solidFill>
              <a:latin typeface="Times New Roman" panose="02020603050405020304" pitchFamily="18" charset="0"/>
              <a:cs typeface="Times New Roman" panose="02020603050405020304" pitchFamily="18" charset="0"/>
            </a:endParaRPr>
          </a:p>
        </p:txBody>
      </p:sp>
      <p:cxnSp>
        <p:nvCxnSpPr>
          <p:cNvPr id="38" name="Straight Arrow Connector 37">
            <a:extLst>
              <a:ext uri="{FF2B5EF4-FFF2-40B4-BE49-F238E27FC236}">
                <a16:creationId xmlns:a16="http://schemas.microsoft.com/office/drawing/2014/main" id="{48041E9C-F19A-49B3-ADDA-CD90A5A33973}"/>
              </a:ext>
            </a:extLst>
          </p:cNvPr>
          <p:cNvCxnSpPr>
            <a:cxnSpLocks/>
          </p:cNvCxnSpPr>
          <p:nvPr/>
        </p:nvCxnSpPr>
        <p:spPr>
          <a:xfrm>
            <a:off x="6428914" y="3513762"/>
            <a:ext cx="0" cy="828245"/>
          </a:xfrm>
          <a:prstGeom prst="straightConnector1">
            <a:avLst/>
          </a:prstGeom>
          <a:ln>
            <a:solidFill>
              <a:schemeClr val="tx1">
                <a:lumMod val="10000"/>
              </a:schemeClr>
            </a:solidFill>
            <a:tailEnd type="triangle"/>
          </a:ln>
        </p:spPr>
        <p:style>
          <a:lnRef idx="2">
            <a:schemeClr val="accent6"/>
          </a:lnRef>
          <a:fillRef idx="0">
            <a:schemeClr val="accent6"/>
          </a:fillRef>
          <a:effectRef idx="1">
            <a:schemeClr val="accent6"/>
          </a:effectRef>
          <a:fontRef idx="minor">
            <a:schemeClr val="tx1"/>
          </a:fontRef>
        </p:style>
      </p:cxnSp>
      <p:cxnSp>
        <p:nvCxnSpPr>
          <p:cNvPr id="41" name="Straight Arrow Connector 40">
            <a:extLst>
              <a:ext uri="{FF2B5EF4-FFF2-40B4-BE49-F238E27FC236}">
                <a16:creationId xmlns:a16="http://schemas.microsoft.com/office/drawing/2014/main" id="{6CD077D2-50C5-4BB1-8193-F89AFA13FF0C}"/>
              </a:ext>
            </a:extLst>
          </p:cNvPr>
          <p:cNvCxnSpPr>
            <a:cxnSpLocks/>
          </p:cNvCxnSpPr>
          <p:nvPr/>
        </p:nvCxnSpPr>
        <p:spPr>
          <a:xfrm flipH="1" flipV="1">
            <a:off x="5044612" y="2051896"/>
            <a:ext cx="226031" cy="1205012"/>
          </a:xfrm>
          <a:prstGeom prst="straightConnector1">
            <a:avLst/>
          </a:prstGeom>
          <a:ln>
            <a:solidFill>
              <a:schemeClr val="tx1">
                <a:lumMod val="10000"/>
              </a:schemeClr>
            </a:solidFill>
            <a:tailEnd type="triangle"/>
          </a:ln>
        </p:spPr>
        <p:style>
          <a:lnRef idx="2">
            <a:schemeClr val="accent6"/>
          </a:lnRef>
          <a:fillRef idx="0">
            <a:schemeClr val="accent6"/>
          </a:fillRef>
          <a:effectRef idx="1">
            <a:schemeClr val="accent6"/>
          </a:effectRef>
          <a:fontRef idx="minor">
            <a:schemeClr val="tx1"/>
          </a:fontRef>
        </p:style>
      </p:cxnSp>
      <p:cxnSp>
        <p:nvCxnSpPr>
          <p:cNvPr id="42" name="Straight Arrow Connector 41">
            <a:extLst>
              <a:ext uri="{FF2B5EF4-FFF2-40B4-BE49-F238E27FC236}">
                <a16:creationId xmlns:a16="http://schemas.microsoft.com/office/drawing/2014/main" id="{C16F43C4-5BC2-4D95-A783-DE2A4987209A}"/>
              </a:ext>
            </a:extLst>
          </p:cNvPr>
          <p:cNvCxnSpPr>
            <a:cxnSpLocks/>
          </p:cNvCxnSpPr>
          <p:nvPr/>
        </p:nvCxnSpPr>
        <p:spPr>
          <a:xfrm flipV="1">
            <a:off x="7754111" y="2061132"/>
            <a:ext cx="0" cy="1195776"/>
          </a:xfrm>
          <a:prstGeom prst="straightConnector1">
            <a:avLst/>
          </a:prstGeom>
          <a:ln>
            <a:solidFill>
              <a:schemeClr val="tx1">
                <a:lumMod val="10000"/>
              </a:schemeClr>
            </a:solidFill>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2664287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3915" y="211511"/>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L="0" marR="0" lvl="0" indent="0" algn="just" defTabSz="914400" rtl="0" eaLnBrk="1" fontAlgn="auto" latinLnBrk="0" hangingPunct="1">
              <a:lnSpc>
                <a:spcPct val="150000"/>
              </a:lnSpc>
              <a:spcBef>
                <a:spcPts val="0"/>
              </a:spcBef>
              <a:spcAft>
                <a:spcPts val="600"/>
              </a:spcAft>
              <a:buClrTx/>
              <a:buSzTx/>
              <a:buFontTx/>
              <a:buNone/>
              <a:tabLst/>
              <a:defRPr/>
            </a:pPr>
            <a:endParaRPr lang="en-US" sz="800" b="0" i="0" u="none" strike="noStrike" baseline="0" dirty="0">
              <a:solidFill>
                <a:schemeClr val="tx1">
                  <a:lumMod val="10000"/>
                </a:schemeClr>
              </a:solidFill>
              <a:latin typeface="Times New Roman" panose="02020603050405020304" pitchFamily="18" charset="0"/>
              <a:cs typeface="Times New Roman" panose="02020603050405020304" pitchFamily="18" charset="0"/>
            </a:endParaRPr>
          </a:p>
          <a:p>
            <a:pPr marL="0" marR="0" lvl="0" indent="0" algn="just" defTabSz="914400" rtl="0" eaLnBrk="1" fontAlgn="auto" latinLnBrk="0" hangingPunct="1">
              <a:lnSpc>
                <a:spcPct val="150000"/>
              </a:lnSpc>
              <a:spcBef>
                <a:spcPts val="0"/>
              </a:spcBef>
              <a:spcAft>
                <a:spcPts val="600"/>
              </a:spcAft>
              <a:buClrTx/>
              <a:buSzTx/>
              <a:buFontTx/>
              <a:buNone/>
              <a:tabLst/>
              <a:defRPr/>
            </a:pPr>
            <a:r>
              <a:rPr lang="en-US" sz="20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To elaborate, the following example may be considered:</a:t>
            </a:r>
          </a:p>
          <a:p>
            <a:pPr algn="l"/>
            <a:endParaRPr lang="en-US" sz="1800" b="0" i="0" u="none" strike="noStrike" baseline="0" dirty="0">
              <a:latin typeface="GaramondPremrPro"/>
            </a:endParaRPr>
          </a:p>
          <a:p>
            <a:pPr algn="l"/>
            <a:endParaRPr lang="en-US" dirty="0">
              <a:latin typeface="GaramondPremrPro"/>
            </a:endParaRPr>
          </a:p>
          <a:p>
            <a:pPr algn="l"/>
            <a:endParaRPr lang="en-US" sz="1800" b="0" i="0" u="none" strike="noStrike" baseline="0" dirty="0">
              <a:latin typeface="GaramondPremrPro"/>
            </a:endParaRPr>
          </a:p>
          <a:p>
            <a:pPr algn="l"/>
            <a:endParaRPr lang="en-US" sz="2000" b="0" i="0" u="none" strike="noStrike" baseline="0" dirty="0">
              <a:solidFill>
                <a:schemeClr val="tx1">
                  <a:lumMod val="10000"/>
                </a:schemeClr>
              </a:solidFill>
              <a:latin typeface="Times New Roman" panose="02020603050405020304" pitchFamily="18" charset="0"/>
              <a:cs typeface="Times New Roman" panose="02020603050405020304" pitchFamily="18" charset="0"/>
            </a:endParaRPr>
          </a:p>
          <a:p>
            <a:pPr algn="l"/>
            <a:endParaRPr lang="en-US" sz="2000" b="0" i="0" u="none" strike="noStrike" baseline="0" dirty="0">
              <a:solidFill>
                <a:schemeClr val="tx1">
                  <a:lumMod val="10000"/>
                </a:schemeClr>
              </a:solidFill>
              <a:latin typeface="Times New Roman" panose="02020603050405020304" pitchFamily="18" charset="0"/>
              <a:cs typeface="Times New Roman" panose="02020603050405020304" pitchFamily="18" charset="0"/>
            </a:endParaRPr>
          </a:p>
          <a:p>
            <a:pPr algn="l"/>
            <a:r>
              <a:rPr lang="en-US" sz="2000" b="0" i="0" u="none" strike="noStrike" baseline="0" dirty="0">
                <a:solidFill>
                  <a:schemeClr val="tx1">
                    <a:lumMod val="10000"/>
                  </a:schemeClr>
                </a:solidFill>
                <a:latin typeface="Times New Roman" panose="02020603050405020304" pitchFamily="18" charset="0"/>
                <a:cs typeface="Times New Roman" panose="02020603050405020304" pitchFamily="18" charset="0"/>
              </a:rPr>
              <a:t>Again, the meaning of the above sentence is compositionally driven by the meanings of its lexical items along with the grammatical markers used in it:</a:t>
            </a:r>
            <a:endParaRPr kumimoji="0" lang="en-US" sz="2400" b="0" i="0" u="none" strike="noStrike" kern="1200" cap="none" spc="0" normalizeH="0" baseline="0" noProof="0" dirty="0">
              <a:ln>
                <a:noFill/>
              </a:ln>
              <a:solidFill>
                <a:schemeClr val="tx1">
                  <a:lumMod val="10000"/>
                </a:schemeClr>
              </a:solidFill>
              <a:effectLst/>
              <a:uLnTx/>
              <a:uFillTx/>
              <a:latin typeface="Times New Roman" panose="02020603050405020304" pitchFamily="18" charset="0"/>
              <a:cs typeface="Times New Roman" panose="02020603050405020304" pitchFamily="18" charset="0"/>
            </a:endParaRP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Flowchart: Alternate Process 1">
            <a:extLst>
              <a:ext uri="{FF2B5EF4-FFF2-40B4-BE49-F238E27FC236}">
                <a16:creationId xmlns:a16="http://schemas.microsoft.com/office/drawing/2014/main" id="{C47EA51C-01E9-4662-840A-634A0F8C48FC}"/>
              </a:ext>
            </a:extLst>
          </p:cNvPr>
          <p:cNvSpPr/>
          <p:nvPr/>
        </p:nvSpPr>
        <p:spPr>
          <a:xfrm>
            <a:off x="2129275" y="1137277"/>
            <a:ext cx="7535457" cy="968473"/>
          </a:xfrm>
          <a:prstGeom prst="flowChartAlternateProcess">
            <a:avLst/>
          </a:prstGeom>
          <a:ln>
            <a:solidFill>
              <a:schemeClr val="accent2">
                <a:lumMod val="90000"/>
              </a:schemeClr>
            </a:solidFill>
          </a:ln>
        </p:spPr>
        <p:style>
          <a:lnRef idx="3">
            <a:schemeClr val="lt1"/>
          </a:lnRef>
          <a:fillRef idx="1">
            <a:schemeClr val="accent2"/>
          </a:fillRef>
          <a:effectRef idx="1">
            <a:schemeClr val="accent2"/>
          </a:effectRef>
          <a:fontRef idx="minor">
            <a:schemeClr val="lt1"/>
          </a:fontRef>
        </p:style>
        <p:txBody>
          <a:bodyPr rtlCol="0" anchor="ctr"/>
          <a:lstStyle/>
          <a:p>
            <a:pPr algn="ctr"/>
            <a:r>
              <a:rPr lang="ar-SA" sz="2400" b="0" i="0" u="none" strike="noStrike" baseline="0" dirty="0">
                <a:solidFill>
                  <a:schemeClr val="tx1">
                    <a:lumMod val="10000"/>
                  </a:schemeClr>
                </a:solidFill>
                <a:latin typeface="TimesNewRomanPSMT"/>
                <a:cs typeface="+mj-cs"/>
              </a:rPr>
              <a:t>لا يزالُ </a:t>
            </a:r>
            <a:r>
              <a:rPr lang="ar-SA" sz="2400" b="1" i="0" u="none" strike="noStrike" baseline="0" dirty="0">
                <a:solidFill>
                  <a:schemeClr val="tx1">
                    <a:lumMod val="10000"/>
                  </a:schemeClr>
                </a:solidFill>
                <a:highlight>
                  <a:srgbClr val="FFF6FB"/>
                </a:highlight>
                <a:latin typeface="TimesNewRomanPSMT"/>
                <a:cs typeface="+mj-cs"/>
              </a:rPr>
              <a:t>مشهدُ</a:t>
            </a:r>
            <a:r>
              <a:rPr lang="ar-SA" sz="2400" b="0" i="0" u="none" strike="noStrike" baseline="0" dirty="0">
                <a:solidFill>
                  <a:schemeClr val="tx1">
                    <a:lumMod val="10000"/>
                  </a:schemeClr>
                </a:solidFill>
                <a:latin typeface="TimesNewRomanPSMT"/>
                <a:cs typeface="+mj-cs"/>
              </a:rPr>
              <a:t> الحادثِ </a:t>
            </a:r>
            <a:r>
              <a:rPr lang="ar-SA" sz="2400" b="1" i="0" u="none" strike="noStrike" baseline="0" dirty="0">
                <a:solidFill>
                  <a:schemeClr val="tx1">
                    <a:lumMod val="10000"/>
                  </a:schemeClr>
                </a:solidFill>
                <a:highlight>
                  <a:srgbClr val="FFF6FB"/>
                </a:highlight>
                <a:latin typeface="TimesNewRomanPSMT"/>
                <a:cs typeface="+mj-cs"/>
              </a:rPr>
              <a:t>يطارد</a:t>
            </a:r>
            <a:r>
              <a:rPr lang="ar-SA" sz="2400" b="1" i="0" u="none" strike="noStrike" baseline="0" dirty="0">
                <a:solidFill>
                  <a:schemeClr val="tx1">
                    <a:lumMod val="10000"/>
                  </a:schemeClr>
                </a:solidFill>
                <a:highlight>
                  <a:srgbClr val="00FFFF"/>
                </a:highlight>
                <a:latin typeface="TimesNewRomanPSMT"/>
                <a:cs typeface="+mj-cs"/>
              </a:rPr>
              <a:t>ني</a:t>
            </a:r>
            <a:r>
              <a:rPr lang="ar-SA" sz="2400" b="0" i="0" u="none" strike="noStrike" baseline="0" dirty="0">
                <a:solidFill>
                  <a:schemeClr val="tx1">
                    <a:lumMod val="10000"/>
                  </a:schemeClr>
                </a:solidFill>
                <a:latin typeface="TimesNewRomanPSMT"/>
                <a:cs typeface="+mj-cs"/>
              </a:rPr>
              <a:t> في </a:t>
            </a:r>
            <a:r>
              <a:rPr lang="ar-SA" sz="2400" b="0" i="0" u="none" strike="noStrike" baseline="0" dirty="0">
                <a:solidFill>
                  <a:schemeClr val="tx1">
                    <a:lumMod val="10000"/>
                  </a:schemeClr>
                </a:solidFill>
                <a:highlight>
                  <a:srgbClr val="FFF6FB"/>
                </a:highlight>
                <a:latin typeface="TimesNewRomanPSMT"/>
                <a:cs typeface="+mj-cs"/>
              </a:rPr>
              <a:t>أحلام</a:t>
            </a:r>
            <a:r>
              <a:rPr lang="ar-SA" sz="2400" b="0" i="0" u="none" strike="noStrike" baseline="0" dirty="0">
                <a:solidFill>
                  <a:schemeClr val="tx1">
                    <a:lumMod val="10000"/>
                  </a:schemeClr>
                </a:solidFill>
                <a:highlight>
                  <a:srgbClr val="00FFFF"/>
                </a:highlight>
                <a:latin typeface="TimesNewRomanPSMT"/>
                <a:cs typeface="+mj-cs"/>
              </a:rPr>
              <a:t>ي</a:t>
            </a:r>
            <a:r>
              <a:rPr lang="ar-SA" sz="2400" b="0" i="0" u="none" strike="noStrike" baseline="0" dirty="0">
                <a:solidFill>
                  <a:schemeClr val="tx1">
                    <a:lumMod val="10000"/>
                  </a:schemeClr>
                </a:solidFill>
                <a:latin typeface="TimesNewRomanPSMT"/>
                <a:cs typeface="+mj-cs"/>
              </a:rPr>
              <a:t> منذ سنتين</a:t>
            </a:r>
            <a:endParaRPr lang="en-US" sz="2400" dirty="0">
              <a:solidFill>
                <a:schemeClr val="tx1">
                  <a:lumMod val="10000"/>
                </a:schemeClr>
              </a:solidFill>
              <a:cs typeface="+mj-cs"/>
            </a:endParaRPr>
          </a:p>
        </p:txBody>
      </p:sp>
      <p:sp>
        <p:nvSpPr>
          <p:cNvPr id="16" name="Rectangle: Rounded Corners 15">
            <a:extLst>
              <a:ext uri="{FF2B5EF4-FFF2-40B4-BE49-F238E27FC236}">
                <a16:creationId xmlns:a16="http://schemas.microsoft.com/office/drawing/2014/main" id="{5DD44EC2-18CF-4E99-BC57-FB02B4597530}"/>
              </a:ext>
            </a:extLst>
          </p:cNvPr>
          <p:cNvSpPr/>
          <p:nvPr/>
        </p:nvSpPr>
        <p:spPr>
          <a:xfrm>
            <a:off x="815811" y="3535234"/>
            <a:ext cx="10162383" cy="2266015"/>
          </a:xfrm>
          <a:prstGeom prst="roundRect">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en-US" sz="1800" b="1" i="0" u="none" strike="noStrike" baseline="0" dirty="0">
                <a:solidFill>
                  <a:schemeClr val="tx1">
                    <a:lumMod val="10000"/>
                  </a:schemeClr>
                </a:solidFill>
                <a:latin typeface="TimesNewRomanPSMT"/>
              </a:rPr>
              <a:t>- </a:t>
            </a:r>
            <a:r>
              <a:rPr lang="ar-SA" b="1" i="0" u="none" strike="noStrike" baseline="0" dirty="0">
                <a:solidFill>
                  <a:schemeClr val="tx1">
                    <a:lumMod val="10000"/>
                  </a:schemeClr>
                </a:solidFill>
                <a:highlight>
                  <a:srgbClr val="FFF6FB"/>
                </a:highlight>
                <a:latin typeface="TimesNewRomanPSMT"/>
              </a:rPr>
              <a:t>مشهد</a:t>
            </a:r>
            <a:r>
              <a:rPr lang="en-US" b="0" i="0" u="none" strike="noStrike" baseline="0" dirty="0">
                <a:solidFill>
                  <a:schemeClr val="tx1">
                    <a:lumMod val="10000"/>
                  </a:schemeClr>
                </a:solidFill>
                <a:latin typeface="TimesNewRomanPSMT"/>
              </a:rPr>
              <a:t> </a:t>
            </a:r>
            <a:r>
              <a:rPr lang="en-US" b="0" i="0" u="none" strike="noStrike" baseline="0" dirty="0">
                <a:solidFill>
                  <a:schemeClr val="tx1">
                    <a:lumMod val="10000"/>
                  </a:schemeClr>
                </a:solidFill>
                <a:latin typeface="Times New Roman" panose="02020603050405020304" pitchFamily="18" charset="0"/>
                <a:cs typeface="Times New Roman" panose="02020603050405020304" pitchFamily="18" charset="0"/>
              </a:rPr>
              <a:t>(</a:t>
            </a:r>
            <a:r>
              <a:rPr lang="en-US" b="0" i="1" u="none" strike="noStrike" baseline="0" dirty="0">
                <a:solidFill>
                  <a:schemeClr val="tx1">
                    <a:lumMod val="10000"/>
                  </a:schemeClr>
                </a:solidFill>
                <a:latin typeface="Times New Roman" panose="02020603050405020304" pitchFamily="18" charset="0"/>
                <a:cs typeface="Times New Roman" panose="02020603050405020304" pitchFamily="18" charset="0"/>
              </a:rPr>
              <a:t>scene</a:t>
            </a:r>
            <a:r>
              <a:rPr lang="en-US" b="0" i="0" u="none" strike="noStrike" baseline="0" dirty="0">
                <a:solidFill>
                  <a:schemeClr val="tx1">
                    <a:lumMod val="10000"/>
                  </a:schemeClr>
                </a:solidFill>
                <a:latin typeface="Times New Roman" panose="02020603050405020304" pitchFamily="18" charset="0"/>
                <a:cs typeface="Times New Roman" panose="02020603050405020304" pitchFamily="18" charset="0"/>
              </a:rPr>
              <a:t>) although it is not preceded by a definite article, such as </a:t>
            </a:r>
            <a:r>
              <a:rPr lang="ar-SA" b="1" i="0" u="none" strike="noStrike" baseline="0" dirty="0">
                <a:solidFill>
                  <a:schemeClr val="tx1">
                    <a:lumMod val="10000"/>
                  </a:schemeClr>
                </a:solidFill>
                <a:latin typeface="TimesNewRomanPSMT"/>
                <a:cs typeface="+mj-cs"/>
              </a:rPr>
              <a:t>أل</a:t>
            </a:r>
            <a:r>
              <a:rPr lang="en-US" b="0" i="0" u="none" strike="noStrike" baseline="0" dirty="0">
                <a:solidFill>
                  <a:schemeClr val="tx1">
                    <a:lumMod val="10000"/>
                  </a:schemeClr>
                </a:solidFill>
                <a:latin typeface="TimesNewRomanPSMT"/>
                <a:cs typeface="+mj-cs"/>
              </a:rPr>
              <a:t> </a:t>
            </a:r>
            <a:r>
              <a:rPr lang="en-US" b="0" i="0" u="none" strike="noStrike" baseline="0" dirty="0">
                <a:solidFill>
                  <a:schemeClr val="tx1">
                    <a:lumMod val="10000"/>
                  </a:schemeClr>
                </a:solidFill>
                <a:latin typeface="GaramondPremrPro"/>
                <a:cs typeface="+mj-cs"/>
              </a:rPr>
              <a:t>(</a:t>
            </a:r>
            <a:r>
              <a:rPr lang="en-US" b="0" i="1" u="none" strike="noStrike" baseline="0" dirty="0">
                <a:solidFill>
                  <a:schemeClr val="tx1">
                    <a:lumMod val="10000"/>
                  </a:schemeClr>
                </a:solidFill>
                <a:latin typeface="GaramondPremrPro-It"/>
                <a:cs typeface="+mj-cs"/>
              </a:rPr>
              <a:t>the </a:t>
            </a:r>
            <a:r>
              <a:rPr lang="en-US" b="0" i="0" u="none" strike="noStrike" baseline="0" dirty="0">
                <a:solidFill>
                  <a:schemeClr val="tx1">
                    <a:lumMod val="10000"/>
                  </a:schemeClr>
                </a:solidFill>
                <a:latin typeface="GaramondPremrPro"/>
                <a:cs typeface="+mj-cs"/>
              </a:rPr>
              <a:t>), it is defined as it is followed by a defined noun </a:t>
            </a:r>
            <a:r>
              <a:rPr lang="ar-SA" b="1" i="0" u="none" strike="noStrike" baseline="0" dirty="0">
                <a:solidFill>
                  <a:schemeClr val="tx1">
                    <a:lumMod val="10000"/>
                  </a:schemeClr>
                </a:solidFill>
                <a:latin typeface="TimesNewRomanPSMT"/>
                <a:cs typeface="+mj-cs"/>
              </a:rPr>
              <a:t>الحادث</a:t>
            </a:r>
            <a:r>
              <a:rPr lang="en-US" b="0" i="0" u="none" strike="noStrike" baseline="0" dirty="0">
                <a:solidFill>
                  <a:schemeClr val="tx1">
                    <a:lumMod val="10000"/>
                  </a:schemeClr>
                </a:solidFill>
                <a:latin typeface="TimesNewRomanPSMT"/>
                <a:cs typeface="+mj-cs"/>
              </a:rPr>
              <a:t> (</a:t>
            </a:r>
            <a:r>
              <a:rPr lang="en-US" b="0" i="1" u="none" strike="noStrike" baseline="0" dirty="0">
                <a:solidFill>
                  <a:schemeClr val="tx1">
                    <a:lumMod val="10000"/>
                  </a:schemeClr>
                </a:solidFill>
                <a:latin typeface="GaramondPremrPro-It"/>
                <a:cs typeface="+mj-cs"/>
              </a:rPr>
              <a:t>the accident </a:t>
            </a:r>
            <a:r>
              <a:rPr lang="en-US" b="0" i="0" u="none" strike="noStrike" baseline="0" dirty="0">
                <a:solidFill>
                  <a:schemeClr val="tx1">
                    <a:lumMod val="10000"/>
                  </a:schemeClr>
                </a:solidFill>
                <a:latin typeface="GaramondPremrPro"/>
                <a:cs typeface="+mj-cs"/>
              </a:rPr>
              <a:t>).</a:t>
            </a:r>
          </a:p>
          <a:p>
            <a:pPr algn="just">
              <a:lnSpc>
                <a:spcPct val="150000"/>
              </a:lnSpc>
            </a:pPr>
            <a:r>
              <a:rPr lang="en-US" b="0" i="0" u="none" strike="noStrike" baseline="0" dirty="0">
                <a:solidFill>
                  <a:schemeClr val="tx1">
                    <a:lumMod val="10000"/>
                  </a:schemeClr>
                </a:solidFill>
                <a:latin typeface="GaramondPremrPro"/>
                <a:cs typeface="+mj-cs"/>
              </a:rPr>
              <a:t>It is assumed here that </a:t>
            </a:r>
            <a:r>
              <a:rPr lang="ar-SA" b="1" i="0" u="none" strike="noStrike" baseline="0" dirty="0">
                <a:solidFill>
                  <a:schemeClr val="tx1">
                    <a:lumMod val="10000"/>
                  </a:schemeClr>
                </a:solidFill>
                <a:latin typeface="TimesNewRomanPSMT"/>
                <a:cs typeface="+mj-cs"/>
              </a:rPr>
              <a:t>مشهد الحادث</a:t>
            </a:r>
            <a:r>
              <a:rPr lang="en-US" b="0" i="0" u="none" strike="noStrike" baseline="0" dirty="0">
                <a:solidFill>
                  <a:schemeClr val="tx1">
                    <a:lumMod val="10000"/>
                  </a:schemeClr>
                </a:solidFill>
                <a:latin typeface="TimesNewRomanPSMT"/>
                <a:cs typeface="+mj-cs"/>
              </a:rPr>
              <a:t> (</a:t>
            </a:r>
            <a:r>
              <a:rPr lang="en-US" b="0" i="1" u="none" strike="noStrike" baseline="0" dirty="0">
                <a:solidFill>
                  <a:schemeClr val="tx1">
                    <a:lumMod val="10000"/>
                  </a:schemeClr>
                </a:solidFill>
                <a:latin typeface="Times New Roman" panose="02020603050405020304" pitchFamily="18" charset="0"/>
                <a:cs typeface="+mj-cs"/>
              </a:rPr>
              <a:t>the scene of the accident </a:t>
            </a:r>
            <a:r>
              <a:rPr lang="en-US" b="0" i="0" u="none" strike="noStrike" baseline="0" dirty="0">
                <a:solidFill>
                  <a:schemeClr val="tx1">
                    <a:lumMod val="10000"/>
                  </a:schemeClr>
                </a:solidFill>
                <a:latin typeface="GaramondPremrPro"/>
                <a:cs typeface="+mj-cs"/>
              </a:rPr>
              <a:t>) is known to the addressee. Otherwise, the speaker needs to run a preparatory check:</a:t>
            </a:r>
          </a:p>
          <a:p>
            <a:pPr algn="just">
              <a:lnSpc>
                <a:spcPct val="150000"/>
              </a:lnSpc>
            </a:pPr>
            <a:r>
              <a:rPr lang="en-US" b="0" i="0" u="none" strike="noStrike" baseline="0" dirty="0">
                <a:solidFill>
                  <a:schemeClr val="tx1">
                    <a:lumMod val="10000"/>
                  </a:schemeClr>
                </a:solidFill>
                <a:latin typeface="GaramondPremrPro"/>
                <a:cs typeface="+mj-cs"/>
              </a:rPr>
              <a:t>“if I uttered it, would the addressee know which</a:t>
            </a:r>
            <a:r>
              <a:rPr lang="ar-SA" b="1" i="0" u="none" strike="noStrike" baseline="0" dirty="0">
                <a:solidFill>
                  <a:schemeClr val="tx1">
                    <a:lumMod val="10000"/>
                  </a:schemeClr>
                </a:solidFill>
                <a:latin typeface="TimesNewRomanPSMT"/>
                <a:cs typeface="+mj-cs"/>
              </a:rPr>
              <a:t>مشهد</a:t>
            </a:r>
            <a:r>
              <a:rPr lang="ar-SA" b="0" i="0" u="none" strike="noStrike" baseline="0" dirty="0">
                <a:solidFill>
                  <a:schemeClr val="tx1">
                    <a:lumMod val="10000"/>
                  </a:schemeClr>
                </a:solidFill>
                <a:latin typeface="TimesNewRomanPSMT"/>
                <a:cs typeface="+mj-cs"/>
              </a:rPr>
              <a:t> </a:t>
            </a:r>
            <a:r>
              <a:rPr lang="en-US" b="0" i="0" u="none" strike="noStrike" baseline="0" dirty="0">
                <a:solidFill>
                  <a:schemeClr val="tx1">
                    <a:lumMod val="10000"/>
                  </a:schemeClr>
                </a:solidFill>
                <a:latin typeface="TimesNewRomanPSMT"/>
                <a:cs typeface="+mj-cs"/>
              </a:rPr>
              <a:t> (</a:t>
            </a:r>
            <a:r>
              <a:rPr lang="en-US" b="0" i="1" u="none" strike="noStrike" baseline="0" dirty="0">
                <a:solidFill>
                  <a:schemeClr val="tx1">
                    <a:lumMod val="10000"/>
                  </a:schemeClr>
                </a:solidFill>
                <a:latin typeface="GaramondPremrPro-It"/>
                <a:cs typeface="+mj-cs"/>
              </a:rPr>
              <a:t>scene </a:t>
            </a:r>
            <a:r>
              <a:rPr lang="en-US" b="0" i="0" u="none" strike="noStrike" baseline="0" dirty="0">
                <a:solidFill>
                  <a:schemeClr val="tx1">
                    <a:lumMod val="10000"/>
                  </a:schemeClr>
                </a:solidFill>
                <a:latin typeface="GaramondPremrPro"/>
                <a:cs typeface="+mj-cs"/>
              </a:rPr>
              <a:t>) I am talking about?”</a:t>
            </a:r>
            <a:endParaRPr kumimoji="0" lang="en-US" b="1" i="0" u="none" strike="noStrike" kern="1200" cap="none" spc="0" normalizeH="0" baseline="0" noProof="0" dirty="0">
              <a:ln>
                <a:noFill/>
              </a:ln>
              <a:solidFill>
                <a:schemeClr val="tx1">
                  <a:lumMod val="10000"/>
                </a:schemeClr>
              </a:solidFill>
              <a:effectLst/>
              <a:uLnTx/>
              <a:uFillTx/>
              <a:latin typeface="Times New Roman" panose="02020603050405020304" pitchFamily="18" charset="0"/>
              <a:ea typeface="+mn-ea"/>
              <a:cs typeface="+mj-cs"/>
            </a:endParaRPr>
          </a:p>
        </p:txBody>
      </p:sp>
    </p:spTree>
    <p:extLst>
      <p:ext uri="{BB962C8B-B14F-4D97-AF65-F5344CB8AC3E}">
        <p14:creationId xmlns:p14="http://schemas.microsoft.com/office/powerpoint/2010/main" val="828264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3915" y="267221"/>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8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endParaRPr lang="en-US" sz="800" dirty="0">
              <a:solidFill>
                <a:srgbClr val="EBDDC3">
                  <a:lumMod val="10000"/>
                </a:srgbClr>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8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endParaRPr lang="en-US" sz="800" dirty="0">
              <a:solidFill>
                <a:srgbClr val="EBDDC3">
                  <a:lumMod val="10000"/>
                </a:srgbClr>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8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endParaRPr lang="en-US" sz="800" dirty="0">
              <a:solidFill>
                <a:srgbClr val="EBDDC3">
                  <a:lumMod val="10000"/>
                </a:srgbClr>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8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endParaRPr lang="en-US" sz="800" dirty="0">
              <a:solidFill>
                <a:srgbClr val="EBDDC3">
                  <a:lumMod val="10000"/>
                </a:srgbClr>
              </a:solidFill>
              <a:latin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8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2000" b="0" i="1" u="none" strike="noStrike" kern="1200" cap="none" spc="0" normalizeH="0" baseline="0" noProof="0" dirty="0">
              <a:ln>
                <a:noFill/>
              </a:ln>
              <a:solidFill>
                <a:srgbClr val="EBDDC3">
                  <a:lumMod val="10000"/>
                </a:srgbClr>
              </a:solidFill>
              <a:effectLst/>
              <a:highlight>
                <a:srgbClr val="FED6F7"/>
              </a:highlight>
              <a:uLnTx/>
              <a:uFillTx/>
              <a:latin typeface="Times New Roman" panose="02020603050405020304" pitchFamily="18" charset="0"/>
              <a:ea typeface="+mn-ea"/>
              <a:cs typeface="Times New Roman" panose="02020603050405020304" pitchFamily="18" charset="0"/>
            </a:endParaRP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Rounded Corners 9">
            <a:extLst>
              <a:ext uri="{FF2B5EF4-FFF2-40B4-BE49-F238E27FC236}">
                <a16:creationId xmlns:a16="http://schemas.microsoft.com/office/drawing/2014/main" id="{236624C2-9373-4C2F-8B47-812DBFF91DE3}"/>
              </a:ext>
            </a:extLst>
          </p:cNvPr>
          <p:cNvSpPr/>
          <p:nvPr/>
        </p:nvSpPr>
        <p:spPr>
          <a:xfrm>
            <a:off x="895839" y="2754860"/>
            <a:ext cx="8967392" cy="904680"/>
          </a:xfrm>
          <a:prstGeom prst="roundRect">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en-US" sz="1800" b="0" i="0" u="none" strike="noStrike" baseline="0" dirty="0">
                <a:solidFill>
                  <a:schemeClr val="tx1">
                    <a:lumMod val="10000"/>
                  </a:schemeClr>
                </a:solidFill>
                <a:latin typeface="GaramondPremrPro"/>
                <a:cs typeface="+mj-cs"/>
              </a:rPr>
              <a:t>- the pronoun </a:t>
            </a:r>
            <a:r>
              <a:rPr lang="ar-SA" sz="1800" b="1" i="0" u="none" strike="noStrike" baseline="0" dirty="0">
                <a:solidFill>
                  <a:schemeClr val="tx1">
                    <a:lumMod val="10000"/>
                  </a:schemeClr>
                </a:solidFill>
                <a:highlight>
                  <a:srgbClr val="00FFFF"/>
                </a:highlight>
                <a:latin typeface="TimesNewRomanPSMT"/>
                <a:cs typeface="+mj-cs"/>
              </a:rPr>
              <a:t>ني</a:t>
            </a:r>
            <a:r>
              <a:rPr lang="en-US" sz="1800" b="0" i="0" u="none" strike="noStrike" baseline="0" dirty="0">
                <a:solidFill>
                  <a:schemeClr val="tx1">
                    <a:lumMod val="10000"/>
                  </a:schemeClr>
                </a:solidFill>
                <a:latin typeface="TimesNewRomanPSMT"/>
                <a:cs typeface="+mj-cs"/>
              </a:rPr>
              <a:t> (</a:t>
            </a:r>
            <a:r>
              <a:rPr lang="en-US" sz="1800" b="0" i="1" u="none" strike="noStrike" baseline="0" dirty="0">
                <a:solidFill>
                  <a:schemeClr val="tx1">
                    <a:lumMod val="10000"/>
                  </a:schemeClr>
                </a:solidFill>
                <a:latin typeface="GaramondPremrPro-It"/>
                <a:cs typeface="+mj-cs"/>
              </a:rPr>
              <a:t>me </a:t>
            </a:r>
            <a:r>
              <a:rPr lang="en-US" sz="1800" b="0" i="0" u="none" strike="noStrike" baseline="0" dirty="0">
                <a:solidFill>
                  <a:schemeClr val="tx1">
                    <a:lumMod val="10000"/>
                  </a:schemeClr>
                </a:solidFill>
                <a:latin typeface="GaramondPremrPro"/>
                <a:cs typeface="+mj-cs"/>
              </a:rPr>
              <a:t>) is in the objective case referring to the speaker.</a:t>
            </a:r>
            <a:endParaRPr kumimoji="0" lang="en-US" sz="18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ea typeface="+mn-ea"/>
              <a:cs typeface="+mj-cs"/>
            </a:endParaRPr>
          </a:p>
        </p:txBody>
      </p:sp>
      <p:sp>
        <p:nvSpPr>
          <p:cNvPr id="11" name="Rectangle: Rounded Corners 10">
            <a:extLst>
              <a:ext uri="{FF2B5EF4-FFF2-40B4-BE49-F238E27FC236}">
                <a16:creationId xmlns:a16="http://schemas.microsoft.com/office/drawing/2014/main" id="{03AB5E68-0AE5-4186-8475-D41CA9FB652E}"/>
              </a:ext>
            </a:extLst>
          </p:cNvPr>
          <p:cNvSpPr/>
          <p:nvPr/>
        </p:nvSpPr>
        <p:spPr>
          <a:xfrm>
            <a:off x="895839" y="3918082"/>
            <a:ext cx="8967392" cy="1280641"/>
          </a:xfrm>
          <a:prstGeom prst="roundRect">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nSpc>
                <a:spcPct val="150000"/>
              </a:lnSpc>
            </a:pPr>
            <a:r>
              <a:rPr lang="en-US" sz="1800" b="0" i="0" u="none" strike="noStrike" baseline="0" dirty="0">
                <a:solidFill>
                  <a:schemeClr val="tx1">
                    <a:lumMod val="10000"/>
                  </a:schemeClr>
                </a:solidFill>
                <a:latin typeface="GaramondPremrPro"/>
                <a:cs typeface="+mj-cs"/>
              </a:rPr>
              <a:t>- the noun </a:t>
            </a:r>
            <a:r>
              <a:rPr lang="ar-SA" sz="1800" b="1" i="0" u="none" strike="noStrike" baseline="0" dirty="0">
                <a:solidFill>
                  <a:schemeClr val="tx1">
                    <a:lumMod val="10000"/>
                  </a:schemeClr>
                </a:solidFill>
                <a:highlight>
                  <a:srgbClr val="FFF6FB"/>
                </a:highlight>
                <a:latin typeface="TimesNewRomanPSMT"/>
                <a:cs typeface="+mj-cs"/>
              </a:rPr>
              <a:t>أحلام</a:t>
            </a:r>
            <a:r>
              <a:rPr lang="en-US" sz="1800" b="0" i="0" u="none" strike="noStrike" baseline="0" dirty="0">
                <a:solidFill>
                  <a:schemeClr val="tx1">
                    <a:lumMod val="10000"/>
                  </a:schemeClr>
                </a:solidFill>
                <a:latin typeface="TimesNewRomanPSMT"/>
                <a:cs typeface="+mj-cs"/>
              </a:rPr>
              <a:t> (</a:t>
            </a:r>
            <a:r>
              <a:rPr lang="en-US" sz="1800" b="0" i="1" u="none" strike="noStrike" baseline="0" dirty="0">
                <a:solidFill>
                  <a:schemeClr val="tx1">
                    <a:lumMod val="10000"/>
                  </a:schemeClr>
                </a:solidFill>
                <a:latin typeface="GaramondPremrPro-It"/>
                <a:cs typeface="+mj-cs"/>
              </a:rPr>
              <a:t>dreams </a:t>
            </a:r>
            <a:r>
              <a:rPr lang="en-US" sz="1800" b="0" i="0" u="none" strike="noStrike" baseline="0" dirty="0">
                <a:solidFill>
                  <a:schemeClr val="tx1">
                    <a:lumMod val="10000"/>
                  </a:schemeClr>
                </a:solidFill>
                <a:latin typeface="GaramondPremrPro"/>
                <a:cs typeface="+mj-cs"/>
              </a:rPr>
              <a:t>) is the plural form of </a:t>
            </a:r>
            <a:r>
              <a:rPr lang="ar-SA" sz="1800" b="1" i="0" u="none" strike="noStrike" baseline="0" dirty="0">
                <a:solidFill>
                  <a:schemeClr val="tx1">
                    <a:lumMod val="10000"/>
                  </a:schemeClr>
                </a:solidFill>
                <a:latin typeface="TimesNewRomanPSMT"/>
                <a:cs typeface="+mj-cs"/>
              </a:rPr>
              <a:t>حلم</a:t>
            </a:r>
            <a:r>
              <a:rPr lang="en-US" sz="1800" b="0" i="0" u="none" strike="noStrike" baseline="0" dirty="0">
                <a:solidFill>
                  <a:schemeClr val="tx1">
                    <a:lumMod val="10000"/>
                  </a:schemeClr>
                </a:solidFill>
                <a:latin typeface="TimesNewRomanPSMT"/>
                <a:cs typeface="+mj-cs"/>
              </a:rPr>
              <a:t> (</a:t>
            </a:r>
            <a:r>
              <a:rPr lang="en-US" sz="1800" b="0" i="1" u="none" strike="noStrike" baseline="0" dirty="0">
                <a:solidFill>
                  <a:schemeClr val="tx1">
                    <a:lumMod val="10000"/>
                  </a:schemeClr>
                </a:solidFill>
                <a:latin typeface="GaramondPremrPro-It"/>
                <a:cs typeface="+mj-cs"/>
              </a:rPr>
              <a:t>dream </a:t>
            </a:r>
            <a:r>
              <a:rPr lang="en-US" sz="1800" b="0" i="0" u="none" strike="noStrike" baseline="0" dirty="0">
                <a:solidFill>
                  <a:schemeClr val="tx1">
                    <a:lumMod val="10000"/>
                  </a:schemeClr>
                </a:solidFill>
                <a:latin typeface="GaramondPremrPro"/>
                <a:cs typeface="+mj-cs"/>
              </a:rPr>
              <a:t>); it is followed by the possessive                                pronoun </a:t>
            </a:r>
            <a:r>
              <a:rPr lang="ar-SA" sz="1800" b="1" i="0" u="none" strike="noStrike" baseline="0" dirty="0">
                <a:solidFill>
                  <a:schemeClr val="tx1">
                    <a:lumMod val="10000"/>
                  </a:schemeClr>
                </a:solidFill>
                <a:highlight>
                  <a:srgbClr val="00FFFF"/>
                </a:highlight>
                <a:latin typeface="TimesNewRomanPSMT"/>
                <a:cs typeface="+mj-cs"/>
              </a:rPr>
              <a:t>ي</a:t>
            </a:r>
            <a:r>
              <a:rPr lang="en-US" sz="1800" b="0" i="0" u="none" strike="noStrike" baseline="0" dirty="0">
                <a:solidFill>
                  <a:schemeClr val="tx1">
                    <a:lumMod val="10000"/>
                  </a:schemeClr>
                </a:solidFill>
                <a:latin typeface="TimesNewRomanPSMT"/>
                <a:cs typeface="+mj-cs"/>
              </a:rPr>
              <a:t> (</a:t>
            </a:r>
            <a:r>
              <a:rPr lang="en-US" sz="1800" b="0" i="1" u="none" strike="noStrike" baseline="0" dirty="0">
                <a:solidFill>
                  <a:schemeClr val="tx1">
                    <a:lumMod val="10000"/>
                  </a:schemeClr>
                </a:solidFill>
                <a:latin typeface="GaramondPremrPro-It"/>
                <a:cs typeface="+mj-cs"/>
              </a:rPr>
              <a:t>my </a:t>
            </a:r>
            <a:r>
              <a:rPr lang="en-US" sz="1800" b="0" i="0" u="none" strike="noStrike" baseline="0" dirty="0">
                <a:solidFill>
                  <a:schemeClr val="tx1">
                    <a:lumMod val="10000"/>
                  </a:schemeClr>
                </a:solidFill>
                <a:latin typeface="GaramondPremrPro"/>
                <a:cs typeface="+mj-cs"/>
              </a:rPr>
              <a:t>) referring to the speaker.</a:t>
            </a:r>
            <a:endParaRPr kumimoji="0" lang="en-US" sz="18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ea typeface="+mn-ea"/>
              <a:cs typeface="+mj-cs"/>
            </a:endParaRPr>
          </a:p>
        </p:txBody>
      </p:sp>
      <p:sp>
        <p:nvSpPr>
          <p:cNvPr id="13" name="Rectangle: Rounded Corners 12">
            <a:extLst>
              <a:ext uri="{FF2B5EF4-FFF2-40B4-BE49-F238E27FC236}">
                <a16:creationId xmlns:a16="http://schemas.microsoft.com/office/drawing/2014/main" id="{5FFFDA08-759E-4176-AA9A-5AF87BF3FCF7}"/>
              </a:ext>
            </a:extLst>
          </p:cNvPr>
          <p:cNvSpPr/>
          <p:nvPr/>
        </p:nvSpPr>
        <p:spPr>
          <a:xfrm>
            <a:off x="895839" y="745482"/>
            <a:ext cx="10162383" cy="1706338"/>
          </a:xfrm>
          <a:prstGeom prst="roundRect">
            <a:avLst/>
          </a:prstGeom>
          <a:solidFill>
            <a:schemeClr val="accent1">
              <a:lumMod val="40000"/>
              <a:lumOff val="60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just">
              <a:lnSpc>
                <a:spcPct val="150000"/>
              </a:lnSpc>
            </a:pPr>
            <a:r>
              <a:rPr lang="en-US" sz="1800" i="0" u="none" strike="noStrike" baseline="0" dirty="0">
                <a:solidFill>
                  <a:schemeClr val="tx1">
                    <a:lumMod val="10000"/>
                  </a:schemeClr>
                </a:solidFill>
                <a:latin typeface="GaramondPremrPro"/>
                <a:cs typeface="+mj-cs"/>
              </a:rPr>
              <a:t>- the verb </a:t>
            </a:r>
            <a:r>
              <a:rPr lang="ar-SA" sz="1800" b="1" i="0" u="none" strike="noStrike" baseline="0" dirty="0">
                <a:solidFill>
                  <a:schemeClr val="tx1">
                    <a:lumMod val="10000"/>
                  </a:schemeClr>
                </a:solidFill>
                <a:highlight>
                  <a:srgbClr val="FFF6FB"/>
                </a:highlight>
                <a:latin typeface="TimesNewRomanPSMT"/>
                <a:cs typeface="+mj-cs"/>
              </a:rPr>
              <a:t>يطارد</a:t>
            </a:r>
            <a:r>
              <a:rPr lang="en-US" sz="1800" i="0" u="none" strike="noStrike" baseline="0" dirty="0">
                <a:solidFill>
                  <a:schemeClr val="tx1">
                    <a:lumMod val="10000"/>
                  </a:schemeClr>
                </a:solidFill>
                <a:latin typeface="TimesNewRomanPSMT"/>
                <a:cs typeface="+mj-cs"/>
              </a:rPr>
              <a:t> (</a:t>
            </a:r>
            <a:r>
              <a:rPr lang="en-US" sz="1800" i="0" u="none" strike="noStrike" baseline="0" dirty="0">
                <a:solidFill>
                  <a:schemeClr val="tx1">
                    <a:lumMod val="10000"/>
                  </a:schemeClr>
                </a:solidFill>
                <a:latin typeface="GaramondPremrPro"/>
                <a:cs typeface="+mj-cs"/>
              </a:rPr>
              <a:t>lit. </a:t>
            </a:r>
            <a:r>
              <a:rPr lang="en-US" sz="1800" i="1" u="none" strike="noStrike" baseline="0" dirty="0">
                <a:solidFill>
                  <a:schemeClr val="tx1">
                    <a:lumMod val="10000"/>
                  </a:schemeClr>
                </a:solidFill>
                <a:latin typeface="GaramondPremrPro-It"/>
                <a:cs typeface="+mj-cs"/>
              </a:rPr>
              <a:t>to chase </a:t>
            </a:r>
            <a:r>
              <a:rPr lang="en-US" sz="1800" i="0" u="none" strike="noStrike" baseline="0" dirty="0">
                <a:solidFill>
                  <a:schemeClr val="tx1">
                    <a:lumMod val="10000"/>
                  </a:schemeClr>
                </a:solidFill>
                <a:latin typeface="GaramondPremrPro"/>
                <a:cs typeface="+mj-cs"/>
              </a:rPr>
              <a:t>) is in the present tense. The emphasis is placed on both the continuity of the described action at the moment of speaking indicated by </a:t>
            </a:r>
            <a:r>
              <a:rPr lang="ar-SA" sz="1800" b="1" i="0" u="none" strike="noStrike" baseline="0" dirty="0">
                <a:solidFill>
                  <a:schemeClr val="tx1">
                    <a:lumMod val="10000"/>
                  </a:schemeClr>
                </a:solidFill>
                <a:latin typeface="TimesNewRomanPSMT"/>
                <a:cs typeface="+mj-cs"/>
              </a:rPr>
              <a:t>لا يزال</a:t>
            </a:r>
            <a:r>
              <a:rPr lang="en-US" sz="1800" b="1" i="0" u="none" strike="noStrike" baseline="0" dirty="0">
                <a:solidFill>
                  <a:schemeClr val="tx1">
                    <a:lumMod val="10000"/>
                  </a:schemeClr>
                </a:solidFill>
                <a:latin typeface="TimesNewRomanPSMT"/>
                <a:cs typeface="+mj-cs"/>
              </a:rPr>
              <a:t> </a:t>
            </a:r>
            <a:r>
              <a:rPr lang="en-US" sz="1800" i="0" u="none" strike="noStrike" baseline="0" dirty="0">
                <a:solidFill>
                  <a:schemeClr val="tx1">
                    <a:lumMod val="10000"/>
                  </a:schemeClr>
                </a:solidFill>
                <a:latin typeface="TimesNewRomanPSMT"/>
                <a:cs typeface="+mj-cs"/>
              </a:rPr>
              <a:t>(</a:t>
            </a:r>
            <a:r>
              <a:rPr lang="en-US" sz="1800" i="1" u="none" strike="noStrike" baseline="0" dirty="0">
                <a:solidFill>
                  <a:schemeClr val="tx1">
                    <a:lumMod val="10000"/>
                  </a:schemeClr>
                </a:solidFill>
                <a:latin typeface="GaramondPremrPro-It"/>
                <a:cs typeface="+mj-cs"/>
              </a:rPr>
              <a:t>still </a:t>
            </a:r>
            <a:r>
              <a:rPr lang="en-US" sz="1800" i="0" u="none" strike="noStrike" baseline="0" dirty="0">
                <a:solidFill>
                  <a:schemeClr val="tx1">
                    <a:lumMod val="10000"/>
                  </a:schemeClr>
                </a:solidFill>
                <a:latin typeface="GaramondPremrPro"/>
                <a:cs typeface="+mj-cs"/>
              </a:rPr>
              <a:t>) and the duration of the action that</a:t>
            </a:r>
          </a:p>
          <a:p>
            <a:pPr algn="just">
              <a:lnSpc>
                <a:spcPct val="150000"/>
              </a:lnSpc>
            </a:pPr>
            <a:r>
              <a:rPr lang="en-US" sz="1800" i="0" u="none" strike="noStrike" baseline="0" dirty="0">
                <a:solidFill>
                  <a:schemeClr val="tx1">
                    <a:lumMod val="10000"/>
                  </a:schemeClr>
                </a:solidFill>
                <a:latin typeface="GaramondPremrPro"/>
                <a:cs typeface="+mj-cs"/>
              </a:rPr>
              <a:t>began in the past (two years ago) and is seen relevant to the present indicated by</a:t>
            </a:r>
            <a:r>
              <a:rPr lang="ar-SA" sz="1800" b="1" i="0" u="none" strike="noStrike" baseline="0" dirty="0">
                <a:solidFill>
                  <a:schemeClr val="tx1">
                    <a:lumMod val="10000"/>
                  </a:schemeClr>
                </a:solidFill>
                <a:latin typeface="TimesNewRomanPSMT"/>
                <a:cs typeface="+mj-cs"/>
              </a:rPr>
              <a:t>منذ</a:t>
            </a:r>
            <a:r>
              <a:rPr lang="ar-SA" sz="1800" i="0" u="none" strike="noStrike" baseline="0" dirty="0">
                <a:solidFill>
                  <a:schemeClr val="tx1">
                    <a:lumMod val="10000"/>
                  </a:schemeClr>
                </a:solidFill>
                <a:latin typeface="TimesNewRomanPSMT"/>
                <a:cs typeface="+mj-cs"/>
              </a:rPr>
              <a:t> </a:t>
            </a:r>
            <a:r>
              <a:rPr lang="en-US" sz="1800" i="0" u="none" strike="noStrike" baseline="0" dirty="0">
                <a:solidFill>
                  <a:schemeClr val="tx1">
                    <a:lumMod val="10000"/>
                  </a:schemeClr>
                </a:solidFill>
                <a:latin typeface="TimesNewRomanPSMT"/>
                <a:cs typeface="+mj-cs"/>
              </a:rPr>
              <a:t> (</a:t>
            </a:r>
            <a:r>
              <a:rPr lang="en-US" sz="1800" i="1" u="none" strike="noStrike" baseline="0" dirty="0">
                <a:solidFill>
                  <a:schemeClr val="tx1">
                    <a:lumMod val="10000"/>
                  </a:schemeClr>
                </a:solidFill>
                <a:latin typeface="GaramondPremrPro-It"/>
                <a:cs typeface="+mj-cs"/>
              </a:rPr>
              <a:t>for/since </a:t>
            </a:r>
            <a:r>
              <a:rPr lang="en-US" sz="1800" i="0" u="none" strike="noStrike" baseline="0" dirty="0">
                <a:solidFill>
                  <a:schemeClr val="tx1">
                    <a:lumMod val="10000"/>
                  </a:schemeClr>
                </a:solidFill>
                <a:latin typeface="GaramondPremrPro"/>
                <a:cs typeface="+mj-cs"/>
              </a:rPr>
              <a:t>).</a:t>
            </a:r>
            <a:endParaRPr kumimoji="0" lang="en-US" sz="1800" i="0" u="none" strike="noStrike" kern="1200" cap="none" spc="0" normalizeH="0" baseline="0" noProof="0" dirty="0">
              <a:ln>
                <a:noFill/>
              </a:ln>
              <a:solidFill>
                <a:schemeClr val="tx1">
                  <a:lumMod val="10000"/>
                </a:schemeClr>
              </a:solidFill>
              <a:effectLst/>
              <a:uLnTx/>
              <a:uFillTx/>
              <a:latin typeface="Times New Roman" panose="02020603050405020304" pitchFamily="18" charset="0"/>
              <a:ea typeface="+mn-ea"/>
              <a:cs typeface="+mj-cs"/>
            </a:endParaRPr>
          </a:p>
        </p:txBody>
      </p:sp>
    </p:spTree>
    <p:extLst>
      <p:ext uri="{BB962C8B-B14F-4D97-AF65-F5344CB8AC3E}">
        <p14:creationId xmlns:p14="http://schemas.microsoft.com/office/powerpoint/2010/main" val="29727212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1" name="Rectangle 50">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3" name="Freeform: Shape 52">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5" name="Freeform: Shape 54">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57" name="Rectangle 56">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Box 3">
            <a:extLst>
              <a:ext uri="{FF2B5EF4-FFF2-40B4-BE49-F238E27FC236}">
                <a16:creationId xmlns:a16="http://schemas.microsoft.com/office/drawing/2014/main" id="{FCA439F2-3B41-4891-8CDF-5DC1C5FA5728}"/>
              </a:ext>
            </a:extLst>
          </p:cNvPr>
          <p:cNvSpPr txBox="1"/>
          <p:nvPr/>
        </p:nvSpPr>
        <p:spPr>
          <a:xfrm>
            <a:off x="585628" y="356942"/>
            <a:ext cx="11024170" cy="5927380"/>
          </a:xfrm>
          <a:prstGeom prst="rect">
            <a:avLst/>
          </a:prstGeom>
          <a:noFill/>
          <a:ln w="19050">
            <a:solidFill>
              <a:schemeClr val="accent2">
                <a:lumMod val="50000"/>
              </a:schemeClr>
            </a:solidFill>
            <a:extLst>
              <a:ext uri="{C807C97D-BFC1-408E-A445-0C87EB9F89A2}">
                <ask:lineSketchStyleProps xmlns:ask="http://schemas.microsoft.com/office/drawing/2018/sketchyshapes" sd="864018014">
                  <a:custGeom>
                    <a:avLst/>
                    <a:gdLst>
                      <a:gd name="connsiteX0" fmla="*/ 0 w 11179799"/>
                      <a:gd name="connsiteY0" fmla="*/ 0 h 5927380"/>
                      <a:gd name="connsiteX1" fmla="*/ 700208 w 11179799"/>
                      <a:gd name="connsiteY1" fmla="*/ 0 h 5927380"/>
                      <a:gd name="connsiteX2" fmla="*/ 1400417 w 11179799"/>
                      <a:gd name="connsiteY2" fmla="*/ 0 h 5927380"/>
                      <a:gd name="connsiteX3" fmla="*/ 1988827 w 11179799"/>
                      <a:gd name="connsiteY3" fmla="*/ 0 h 5927380"/>
                      <a:gd name="connsiteX4" fmla="*/ 2800834 w 11179799"/>
                      <a:gd name="connsiteY4" fmla="*/ 0 h 5927380"/>
                      <a:gd name="connsiteX5" fmla="*/ 3277446 w 11179799"/>
                      <a:gd name="connsiteY5" fmla="*/ 0 h 5927380"/>
                      <a:gd name="connsiteX6" fmla="*/ 3642261 w 11179799"/>
                      <a:gd name="connsiteY6" fmla="*/ 0 h 5927380"/>
                      <a:gd name="connsiteX7" fmla="*/ 4007075 w 11179799"/>
                      <a:gd name="connsiteY7" fmla="*/ 0 h 5927380"/>
                      <a:gd name="connsiteX8" fmla="*/ 4371890 w 11179799"/>
                      <a:gd name="connsiteY8" fmla="*/ 0 h 5927380"/>
                      <a:gd name="connsiteX9" fmla="*/ 4736704 w 11179799"/>
                      <a:gd name="connsiteY9" fmla="*/ 0 h 5927380"/>
                      <a:gd name="connsiteX10" fmla="*/ 5436913 w 11179799"/>
                      <a:gd name="connsiteY10" fmla="*/ 0 h 5927380"/>
                      <a:gd name="connsiteX11" fmla="*/ 6248919 w 11179799"/>
                      <a:gd name="connsiteY11" fmla="*/ 0 h 5927380"/>
                      <a:gd name="connsiteX12" fmla="*/ 6725532 w 11179799"/>
                      <a:gd name="connsiteY12" fmla="*/ 0 h 5927380"/>
                      <a:gd name="connsiteX13" fmla="*/ 7425740 w 11179799"/>
                      <a:gd name="connsiteY13" fmla="*/ 0 h 5927380"/>
                      <a:gd name="connsiteX14" fmla="*/ 7902353 w 11179799"/>
                      <a:gd name="connsiteY14" fmla="*/ 0 h 5927380"/>
                      <a:gd name="connsiteX15" fmla="*/ 8602561 w 11179799"/>
                      <a:gd name="connsiteY15" fmla="*/ 0 h 5927380"/>
                      <a:gd name="connsiteX16" fmla="*/ 9190972 w 11179799"/>
                      <a:gd name="connsiteY16" fmla="*/ 0 h 5927380"/>
                      <a:gd name="connsiteX17" fmla="*/ 9443988 w 11179799"/>
                      <a:gd name="connsiteY17" fmla="*/ 0 h 5927380"/>
                      <a:gd name="connsiteX18" fmla="*/ 10032399 w 11179799"/>
                      <a:gd name="connsiteY18" fmla="*/ 0 h 5927380"/>
                      <a:gd name="connsiteX19" fmla="*/ 11179799 w 11179799"/>
                      <a:gd name="connsiteY19" fmla="*/ 0 h 5927380"/>
                      <a:gd name="connsiteX20" fmla="*/ 11179799 w 11179799"/>
                      <a:gd name="connsiteY20" fmla="*/ 474190 h 5927380"/>
                      <a:gd name="connsiteX21" fmla="*/ 11179799 w 11179799"/>
                      <a:gd name="connsiteY21" fmla="*/ 1185476 h 5927380"/>
                      <a:gd name="connsiteX22" fmla="*/ 11179799 w 11179799"/>
                      <a:gd name="connsiteY22" fmla="*/ 1837488 h 5927380"/>
                      <a:gd name="connsiteX23" fmla="*/ 11179799 w 11179799"/>
                      <a:gd name="connsiteY23" fmla="*/ 2548773 h 5927380"/>
                      <a:gd name="connsiteX24" fmla="*/ 11179799 w 11179799"/>
                      <a:gd name="connsiteY24" fmla="*/ 3022964 h 5927380"/>
                      <a:gd name="connsiteX25" fmla="*/ 11179799 w 11179799"/>
                      <a:gd name="connsiteY25" fmla="*/ 3615702 h 5927380"/>
                      <a:gd name="connsiteX26" fmla="*/ 11179799 w 11179799"/>
                      <a:gd name="connsiteY26" fmla="*/ 4089892 h 5927380"/>
                      <a:gd name="connsiteX27" fmla="*/ 11179799 w 11179799"/>
                      <a:gd name="connsiteY27" fmla="*/ 4741904 h 5927380"/>
                      <a:gd name="connsiteX28" fmla="*/ 11179799 w 11179799"/>
                      <a:gd name="connsiteY28" fmla="*/ 5216094 h 5927380"/>
                      <a:gd name="connsiteX29" fmla="*/ 11179799 w 11179799"/>
                      <a:gd name="connsiteY29" fmla="*/ 5927380 h 5927380"/>
                      <a:gd name="connsiteX30" fmla="*/ 10591389 w 11179799"/>
                      <a:gd name="connsiteY30" fmla="*/ 5927380 h 5927380"/>
                      <a:gd name="connsiteX31" fmla="*/ 10226574 w 11179799"/>
                      <a:gd name="connsiteY31" fmla="*/ 5927380 h 5927380"/>
                      <a:gd name="connsiteX32" fmla="*/ 9414568 w 11179799"/>
                      <a:gd name="connsiteY32" fmla="*/ 5927380 h 5927380"/>
                      <a:gd name="connsiteX33" fmla="*/ 8937955 w 11179799"/>
                      <a:gd name="connsiteY33" fmla="*/ 5927380 h 5927380"/>
                      <a:gd name="connsiteX34" fmla="*/ 8349545 w 11179799"/>
                      <a:gd name="connsiteY34" fmla="*/ 5927380 h 5927380"/>
                      <a:gd name="connsiteX35" fmla="*/ 7761134 w 11179799"/>
                      <a:gd name="connsiteY35" fmla="*/ 5927380 h 5927380"/>
                      <a:gd name="connsiteX36" fmla="*/ 7172724 w 11179799"/>
                      <a:gd name="connsiteY36" fmla="*/ 5927380 h 5927380"/>
                      <a:gd name="connsiteX37" fmla="*/ 6807909 w 11179799"/>
                      <a:gd name="connsiteY37" fmla="*/ 5927380 h 5927380"/>
                      <a:gd name="connsiteX38" fmla="*/ 6107701 w 11179799"/>
                      <a:gd name="connsiteY38" fmla="*/ 5927380 h 5927380"/>
                      <a:gd name="connsiteX39" fmla="*/ 5742886 w 11179799"/>
                      <a:gd name="connsiteY39" fmla="*/ 5927380 h 5927380"/>
                      <a:gd name="connsiteX40" fmla="*/ 4930880 w 11179799"/>
                      <a:gd name="connsiteY40" fmla="*/ 5927380 h 5927380"/>
                      <a:gd name="connsiteX41" fmla="*/ 4566065 w 11179799"/>
                      <a:gd name="connsiteY41" fmla="*/ 5927380 h 5927380"/>
                      <a:gd name="connsiteX42" fmla="*/ 4313049 w 11179799"/>
                      <a:gd name="connsiteY42" fmla="*/ 5927380 h 5927380"/>
                      <a:gd name="connsiteX43" fmla="*/ 3501042 w 11179799"/>
                      <a:gd name="connsiteY43" fmla="*/ 5927380 h 5927380"/>
                      <a:gd name="connsiteX44" fmla="*/ 2912632 w 11179799"/>
                      <a:gd name="connsiteY44" fmla="*/ 5927380 h 5927380"/>
                      <a:gd name="connsiteX45" fmla="*/ 2547817 w 11179799"/>
                      <a:gd name="connsiteY45" fmla="*/ 5927380 h 5927380"/>
                      <a:gd name="connsiteX46" fmla="*/ 1959407 w 11179799"/>
                      <a:gd name="connsiteY46" fmla="*/ 5927380 h 5927380"/>
                      <a:gd name="connsiteX47" fmla="*/ 1370996 w 11179799"/>
                      <a:gd name="connsiteY47" fmla="*/ 5927380 h 5927380"/>
                      <a:gd name="connsiteX48" fmla="*/ 558990 w 11179799"/>
                      <a:gd name="connsiteY48" fmla="*/ 5927380 h 5927380"/>
                      <a:gd name="connsiteX49" fmla="*/ 0 w 11179799"/>
                      <a:gd name="connsiteY49" fmla="*/ 5927380 h 5927380"/>
                      <a:gd name="connsiteX50" fmla="*/ 0 w 11179799"/>
                      <a:gd name="connsiteY50" fmla="*/ 5334642 h 5927380"/>
                      <a:gd name="connsiteX51" fmla="*/ 0 w 11179799"/>
                      <a:gd name="connsiteY51" fmla="*/ 4682630 h 5927380"/>
                      <a:gd name="connsiteX52" fmla="*/ 0 w 11179799"/>
                      <a:gd name="connsiteY52" fmla="*/ 4030618 h 5927380"/>
                      <a:gd name="connsiteX53" fmla="*/ 0 w 11179799"/>
                      <a:gd name="connsiteY53" fmla="*/ 3319333 h 5927380"/>
                      <a:gd name="connsiteX54" fmla="*/ 0 w 11179799"/>
                      <a:gd name="connsiteY54" fmla="*/ 2608047 h 5927380"/>
                      <a:gd name="connsiteX55" fmla="*/ 0 w 11179799"/>
                      <a:gd name="connsiteY55" fmla="*/ 1956035 h 5927380"/>
                      <a:gd name="connsiteX56" fmla="*/ 0 w 11179799"/>
                      <a:gd name="connsiteY56" fmla="*/ 1422571 h 5927380"/>
                      <a:gd name="connsiteX57" fmla="*/ 0 w 11179799"/>
                      <a:gd name="connsiteY57" fmla="*/ 829833 h 5927380"/>
                      <a:gd name="connsiteX58" fmla="*/ 0 w 11179799"/>
                      <a:gd name="connsiteY58" fmla="*/ 0 h 5927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Lst>
                    <a:rect l="l" t="t" r="r" b="b"/>
                    <a:pathLst>
                      <a:path w="11179799" h="5927380" extrusionOk="0">
                        <a:moveTo>
                          <a:pt x="0" y="0"/>
                        </a:moveTo>
                        <a:cubicBezTo>
                          <a:pt x="199848" y="-49392"/>
                          <a:pt x="484527" y="43994"/>
                          <a:pt x="700208" y="0"/>
                        </a:cubicBezTo>
                        <a:cubicBezTo>
                          <a:pt x="915889" y="-43994"/>
                          <a:pt x="1073091" y="71876"/>
                          <a:pt x="1400417" y="0"/>
                        </a:cubicBezTo>
                        <a:cubicBezTo>
                          <a:pt x="1727743" y="-71876"/>
                          <a:pt x="1822532" y="54234"/>
                          <a:pt x="1988827" y="0"/>
                        </a:cubicBezTo>
                        <a:cubicBezTo>
                          <a:pt x="2155122" y="-54234"/>
                          <a:pt x="2590839" y="19122"/>
                          <a:pt x="2800834" y="0"/>
                        </a:cubicBezTo>
                        <a:cubicBezTo>
                          <a:pt x="3010829" y="-19122"/>
                          <a:pt x="3174151" y="20800"/>
                          <a:pt x="3277446" y="0"/>
                        </a:cubicBezTo>
                        <a:cubicBezTo>
                          <a:pt x="3380741" y="-20800"/>
                          <a:pt x="3528932" y="42901"/>
                          <a:pt x="3642261" y="0"/>
                        </a:cubicBezTo>
                        <a:cubicBezTo>
                          <a:pt x="3755590" y="-42901"/>
                          <a:pt x="3898080" y="28715"/>
                          <a:pt x="4007075" y="0"/>
                        </a:cubicBezTo>
                        <a:cubicBezTo>
                          <a:pt x="4116070" y="-28715"/>
                          <a:pt x="4298427" y="13721"/>
                          <a:pt x="4371890" y="0"/>
                        </a:cubicBezTo>
                        <a:cubicBezTo>
                          <a:pt x="4445353" y="-13721"/>
                          <a:pt x="4639155" y="6723"/>
                          <a:pt x="4736704" y="0"/>
                        </a:cubicBezTo>
                        <a:cubicBezTo>
                          <a:pt x="4834253" y="-6723"/>
                          <a:pt x="5240465" y="51681"/>
                          <a:pt x="5436913" y="0"/>
                        </a:cubicBezTo>
                        <a:cubicBezTo>
                          <a:pt x="5633361" y="-51681"/>
                          <a:pt x="5934954" y="63360"/>
                          <a:pt x="6248919" y="0"/>
                        </a:cubicBezTo>
                        <a:cubicBezTo>
                          <a:pt x="6562884" y="-63360"/>
                          <a:pt x="6556356" y="50577"/>
                          <a:pt x="6725532" y="0"/>
                        </a:cubicBezTo>
                        <a:cubicBezTo>
                          <a:pt x="6894708" y="-50577"/>
                          <a:pt x="7245999" y="35952"/>
                          <a:pt x="7425740" y="0"/>
                        </a:cubicBezTo>
                        <a:cubicBezTo>
                          <a:pt x="7605481" y="-35952"/>
                          <a:pt x="7745577" y="7236"/>
                          <a:pt x="7902353" y="0"/>
                        </a:cubicBezTo>
                        <a:cubicBezTo>
                          <a:pt x="8059129" y="-7236"/>
                          <a:pt x="8456519" y="12901"/>
                          <a:pt x="8602561" y="0"/>
                        </a:cubicBezTo>
                        <a:cubicBezTo>
                          <a:pt x="8748603" y="-12901"/>
                          <a:pt x="8901754" y="39509"/>
                          <a:pt x="9190972" y="0"/>
                        </a:cubicBezTo>
                        <a:cubicBezTo>
                          <a:pt x="9480190" y="-39509"/>
                          <a:pt x="9366357" y="18141"/>
                          <a:pt x="9443988" y="0"/>
                        </a:cubicBezTo>
                        <a:cubicBezTo>
                          <a:pt x="9521619" y="-18141"/>
                          <a:pt x="9770047" y="34362"/>
                          <a:pt x="10032399" y="0"/>
                        </a:cubicBezTo>
                        <a:cubicBezTo>
                          <a:pt x="10294751" y="-34362"/>
                          <a:pt x="10868463" y="72882"/>
                          <a:pt x="11179799" y="0"/>
                        </a:cubicBezTo>
                        <a:cubicBezTo>
                          <a:pt x="11183738" y="146000"/>
                          <a:pt x="11174678" y="373746"/>
                          <a:pt x="11179799" y="474190"/>
                        </a:cubicBezTo>
                        <a:cubicBezTo>
                          <a:pt x="11184920" y="574634"/>
                          <a:pt x="11107454" y="981207"/>
                          <a:pt x="11179799" y="1185476"/>
                        </a:cubicBezTo>
                        <a:cubicBezTo>
                          <a:pt x="11252144" y="1389745"/>
                          <a:pt x="11111569" y="1692730"/>
                          <a:pt x="11179799" y="1837488"/>
                        </a:cubicBezTo>
                        <a:cubicBezTo>
                          <a:pt x="11248029" y="1982246"/>
                          <a:pt x="11139276" y="2303888"/>
                          <a:pt x="11179799" y="2548773"/>
                        </a:cubicBezTo>
                        <a:cubicBezTo>
                          <a:pt x="11220322" y="2793658"/>
                          <a:pt x="11149777" y="2865034"/>
                          <a:pt x="11179799" y="3022964"/>
                        </a:cubicBezTo>
                        <a:cubicBezTo>
                          <a:pt x="11209821" y="3180894"/>
                          <a:pt x="11130362" y="3434117"/>
                          <a:pt x="11179799" y="3615702"/>
                        </a:cubicBezTo>
                        <a:cubicBezTo>
                          <a:pt x="11229236" y="3797287"/>
                          <a:pt x="11166497" y="3911177"/>
                          <a:pt x="11179799" y="4089892"/>
                        </a:cubicBezTo>
                        <a:cubicBezTo>
                          <a:pt x="11193101" y="4268607"/>
                          <a:pt x="11110959" y="4593639"/>
                          <a:pt x="11179799" y="4741904"/>
                        </a:cubicBezTo>
                        <a:cubicBezTo>
                          <a:pt x="11248639" y="4890169"/>
                          <a:pt x="11169072" y="5039971"/>
                          <a:pt x="11179799" y="5216094"/>
                        </a:cubicBezTo>
                        <a:cubicBezTo>
                          <a:pt x="11190526" y="5392217"/>
                          <a:pt x="11111347" y="5656425"/>
                          <a:pt x="11179799" y="5927380"/>
                        </a:cubicBezTo>
                        <a:cubicBezTo>
                          <a:pt x="10946003" y="5945308"/>
                          <a:pt x="10713803" y="5902833"/>
                          <a:pt x="10591389" y="5927380"/>
                        </a:cubicBezTo>
                        <a:cubicBezTo>
                          <a:pt x="10468975" y="5951927"/>
                          <a:pt x="10315224" y="5892944"/>
                          <a:pt x="10226574" y="5927380"/>
                        </a:cubicBezTo>
                        <a:cubicBezTo>
                          <a:pt x="10137924" y="5961816"/>
                          <a:pt x="9704856" y="5915874"/>
                          <a:pt x="9414568" y="5927380"/>
                        </a:cubicBezTo>
                        <a:cubicBezTo>
                          <a:pt x="9124280" y="5938886"/>
                          <a:pt x="9033925" y="5873785"/>
                          <a:pt x="8937955" y="5927380"/>
                        </a:cubicBezTo>
                        <a:cubicBezTo>
                          <a:pt x="8841985" y="5980975"/>
                          <a:pt x="8503431" y="5902244"/>
                          <a:pt x="8349545" y="5927380"/>
                        </a:cubicBezTo>
                        <a:cubicBezTo>
                          <a:pt x="8195659" y="5952516"/>
                          <a:pt x="7954519" y="5896218"/>
                          <a:pt x="7761134" y="5927380"/>
                        </a:cubicBezTo>
                        <a:cubicBezTo>
                          <a:pt x="7567749" y="5958542"/>
                          <a:pt x="7324132" y="5889232"/>
                          <a:pt x="7172724" y="5927380"/>
                        </a:cubicBezTo>
                        <a:cubicBezTo>
                          <a:pt x="7021316" y="5965528"/>
                          <a:pt x="6945984" y="5887867"/>
                          <a:pt x="6807909" y="5927380"/>
                        </a:cubicBezTo>
                        <a:cubicBezTo>
                          <a:pt x="6669835" y="5966893"/>
                          <a:pt x="6397432" y="5922573"/>
                          <a:pt x="6107701" y="5927380"/>
                        </a:cubicBezTo>
                        <a:cubicBezTo>
                          <a:pt x="5817970" y="5932187"/>
                          <a:pt x="5891936" y="5891722"/>
                          <a:pt x="5742886" y="5927380"/>
                        </a:cubicBezTo>
                        <a:cubicBezTo>
                          <a:pt x="5593837" y="5963038"/>
                          <a:pt x="5128410" y="5893584"/>
                          <a:pt x="4930880" y="5927380"/>
                        </a:cubicBezTo>
                        <a:cubicBezTo>
                          <a:pt x="4733350" y="5961176"/>
                          <a:pt x="4658293" y="5920970"/>
                          <a:pt x="4566065" y="5927380"/>
                        </a:cubicBezTo>
                        <a:cubicBezTo>
                          <a:pt x="4473838" y="5933790"/>
                          <a:pt x="4436517" y="5900675"/>
                          <a:pt x="4313049" y="5927380"/>
                        </a:cubicBezTo>
                        <a:cubicBezTo>
                          <a:pt x="4189581" y="5954085"/>
                          <a:pt x="3785374" y="5859026"/>
                          <a:pt x="3501042" y="5927380"/>
                        </a:cubicBezTo>
                        <a:cubicBezTo>
                          <a:pt x="3216710" y="5995734"/>
                          <a:pt x="3102287" y="5917874"/>
                          <a:pt x="2912632" y="5927380"/>
                        </a:cubicBezTo>
                        <a:cubicBezTo>
                          <a:pt x="2722977" y="5936886"/>
                          <a:pt x="2675230" y="5892340"/>
                          <a:pt x="2547817" y="5927380"/>
                        </a:cubicBezTo>
                        <a:cubicBezTo>
                          <a:pt x="2420404" y="5962420"/>
                          <a:pt x="2098550" y="5893542"/>
                          <a:pt x="1959407" y="5927380"/>
                        </a:cubicBezTo>
                        <a:cubicBezTo>
                          <a:pt x="1820264" y="5961218"/>
                          <a:pt x="1502401" y="5899749"/>
                          <a:pt x="1370996" y="5927380"/>
                        </a:cubicBezTo>
                        <a:cubicBezTo>
                          <a:pt x="1239591" y="5955011"/>
                          <a:pt x="901159" y="5873776"/>
                          <a:pt x="558990" y="5927380"/>
                        </a:cubicBezTo>
                        <a:cubicBezTo>
                          <a:pt x="216821" y="5980984"/>
                          <a:pt x="233289" y="5907606"/>
                          <a:pt x="0" y="5927380"/>
                        </a:cubicBezTo>
                        <a:cubicBezTo>
                          <a:pt x="-1563" y="5737029"/>
                          <a:pt x="63121" y="5569102"/>
                          <a:pt x="0" y="5334642"/>
                        </a:cubicBezTo>
                        <a:cubicBezTo>
                          <a:pt x="-63121" y="5100182"/>
                          <a:pt x="32436" y="4994969"/>
                          <a:pt x="0" y="4682630"/>
                        </a:cubicBezTo>
                        <a:cubicBezTo>
                          <a:pt x="-32436" y="4370291"/>
                          <a:pt x="1029" y="4327908"/>
                          <a:pt x="0" y="4030618"/>
                        </a:cubicBezTo>
                        <a:cubicBezTo>
                          <a:pt x="-1029" y="3733328"/>
                          <a:pt x="4385" y="3484094"/>
                          <a:pt x="0" y="3319333"/>
                        </a:cubicBezTo>
                        <a:cubicBezTo>
                          <a:pt x="-4385" y="3154572"/>
                          <a:pt x="35170" y="2939086"/>
                          <a:pt x="0" y="2608047"/>
                        </a:cubicBezTo>
                        <a:cubicBezTo>
                          <a:pt x="-35170" y="2277008"/>
                          <a:pt x="56342" y="2112128"/>
                          <a:pt x="0" y="1956035"/>
                        </a:cubicBezTo>
                        <a:cubicBezTo>
                          <a:pt x="-56342" y="1799942"/>
                          <a:pt x="6471" y="1614510"/>
                          <a:pt x="0" y="1422571"/>
                        </a:cubicBezTo>
                        <a:cubicBezTo>
                          <a:pt x="-6471" y="1230632"/>
                          <a:pt x="10384" y="984041"/>
                          <a:pt x="0" y="829833"/>
                        </a:cubicBezTo>
                        <a:cubicBezTo>
                          <a:pt x="-10384" y="675625"/>
                          <a:pt x="20710" y="289329"/>
                          <a:pt x="0" y="0"/>
                        </a:cubicBezTo>
                        <a:close/>
                      </a:path>
                    </a:pathLst>
                  </a:custGeom>
                  <ask:type>
                    <ask:lineSketchNone/>
                  </ask:type>
                </ask:lineSketchStyleProps>
              </a:ext>
            </a:extLst>
          </a:ln>
        </p:spPr>
        <p:txBody>
          <a:bodyPr vert="horz" lIns="91440" tIns="45720" rIns="91440" bIns="45720" rtlCol="0">
            <a:normAutofit/>
          </a:bodyPr>
          <a:lstStyle/>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8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r>
              <a:rPr kumimoji="0" lang="en-US" sz="20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Paying undivided attention to the meanings of the lexical items or expressions along with the grammatical markers used in it on the one hand, and taking into account the linguistic and stylistic norms of the target language on the other, a professional translator may well suggest a rendering like this:</a:t>
            </a:r>
          </a:p>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700" b="0" i="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r>
              <a:rPr kumimoji="0" lang="en-US" sz="2400" b="0" i="1" u="none" strike="noStrike" kern="1200" cap="none" spc="0" normalizeH="0" baseline="0" noProof="0" dirty="0">
                <a:ln>
                  <a:noFill/>
                </a:ln>
                <a:solidFill>
                  <a:srgbClr val="EBDDC3">
                    <a:lumMod val="10000"/>
                  </a:srgbClr>
                </a:solidFill>
                <a:effectLst/>
                <a:highlight>
                  <a:srgbClr val="FED6F7"/>
                </a:highlight>
                <a:uLnTx/>
                <a:uFillTx/>
                <a:latin typeface="Times New Roman" panose="02020603050405020304" pitchFamily="18" charset="0"/>
                <a:ea typeface="+mn-ea"/>
                <a:cs typeface="Times New Roman" panose="02020603050405020304" pitchFamily="18" charset="0"/>
              </a:rPr>
              <a:t>The scene of the accident has been haunting my dreams for two years.</a:t>
            </a:r>
          </a:p>
          <a:p>
            <a:pPr marL="0" marR="0" lvl="0" indent="0" algn="l" defTabSz="914400" rtl="0" eaLnBrk="1" fontAlgn="auto" latinLnBrk="0" hangingPunct="1">
              <a:lnSpc>
                <a:spcPct val="150000"/>
              </a:lnSpc>
              <a:spcBef>
                <a:spcPts val="0"/>
              </a:spcBef>
              <a:spcAft>
                <a:spcPts val="600"/>
              </a:spcAft>
              <a:buClrTx/>
              <a:buSzTx/>
              <a:buFontTx/>
              <a:buNone/>
              <a:tabLst/>
              <a:defRPr/>
            </a:pPr>
            <a:endParaRPr kumimoji="0" lang="en-US" sz="600" b="0" i="1" u="none" strike="noStrike" kern="1200" cap="none" spc="0" normalizeH="0" baseline="0" noProof="0" dirty="0">
              <a:ln>
                <a:noFill/>
              </a:ln>
              <a:solidFill>
                <a:srgbClr val="EBDDC3">
                  <a:lumMod val="10000"/>
                </a:srgbClr>
              </a:solidFill>
              <a:effectLst/>
              <a:highlight>
                <a:srgbClr val="FED6F7"/>
              </a:highlight>
              <a:uLnTx/>
              <a:uFillTx/>
              <a:latin typeface="Times New Roman" panose="02020603050405020304" pitchFamily="18" charset="0"/>
              <a:ea typeface="+mn-ea"/>
              <a:cs typeface="Times New Roman" panose="02020603050405020304" pitchFamily="18" charset="0"/>
            </a:endParaRPr>
          </a:p>
          <a:p>
            <a:pPr marL="0" marR="0" lvl="0" indent="0" algn="l" defTabSz="914400" rtl="0" eaLnBrk="1" fontAlgn="auto" latinLnBrk="0" hangingPunct="1">
              <a:lnSpc>
                <a:spcPct val="150000"/>
              </a:lnSpc>
              <a:spcBef>
                <a:spcPts val="0"/>
              </a:spcBef>
              <a:spcAft>
                <a:spcPts val="600"/>
              </a:spcAft>
              <a:buClrTx/>
              <a:buSzTx/>
              <a:buFontTx/>
              <a:buNone/>
              <a:tabLst/>
              <a:defRPr/>
            </a:pPr>
            <a:r>
              <a:rPr kumimoji="0" lang="en-US" sz="2000" b="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For </a:t>
            </a:r>
            <a:r>
              <a:rPr kumimoji="0" lang="en-US" sz="2000" b="1"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Sinclair (1991) </a:t>
            </a:r>
            <a:r>
              <a:rPr lang="en-US" sz="2000" dirty="0">
                <a:solidFill>
                  <a:srgbClr val="EBDDC3">
                    <a:lumMod val="10000"/>
                  </a:srgbClr>
                </a:solidFill>
                <a:latin typeface="Times New Roman" panose="02020603050405020304" pitchFamily="18" charset="0"/>
                <a:cs typeface="Times New Roman" panose="02020603050405020304" pitchFamily="18" charset="0"/>
              </a:rPr>
              <a:t>, </a:t>
            </a:r>
            <a:r>
              <a:rPr kumimoji="0" lang="en-US" sz="2000" b="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the open choice principle is:</a:t>
            </a:r>
          </a:p>
          <a:p>
            <a:pPr marL="0" marR="0" lvl="0" indent="0" algn="l" defTabSz="914400" rtl="0" eaLnBrk="1" fontAlgn="auto" latinLnBrk="0" hangingPunct="1">
              <a:lnSpc>
                <a:spcPct val="150000"/>
              </a:lnSpc>
              <a:spcBef>
                <a:spcPts val="0"/>
              </a:spcBef>
              <a:spcAft>
                <a:spcPts val="600"/>
              </a:spcAft>
              <a:buClrTx/>
              <a:buSzTx/>
              <a:buFontTx/>
              <a:buNone/>
              <a:tabLst/>
              <a:defRPr/>
            </a:pPr>
            <a:r>
              <a:rPr kumimoji="0" lang="en-US" sz="2000" b="0" u="none" strike="noStrike" kern="1200" cap="none" spc="0" normalizeH="0" baseline="0" noProof="0" dirty="0">
                <a:ln>
                  <a:noFill/>
                </a:ln>
                <a:solidFill>
                  <a:srgbClr val="EBDDC3">
                    <a:lumMod val="10000"/>
                  </a:srgbClr>
                </a:solidFill>
                <a:effectLst/>
                <a:uLnTx/>
                <a:uFillTx/>
                <a:latin typeface="Times New Roman" panose="02020603050405020304" pitchFamily="18" charset="0"/>
                <a:ea typeface="+mn-ea"/>
                <a:cs typeface="Times New Roman" panose="02020603050405020304" pitchFamily="18" charset="0"/>
              </a:rPr>
              <a:t>a way of seeing language as the result of a very large number of complex choices. At each point where a unit is complete (a word or a phrase or a clause), a large range of choices opens up and the only restraint is grammaticalness.</a:t>
            </a:r>
          </a:p>
        </p:txBody>
      </p:sp>
      <p:sp>
        <p:nvSpPr>
          <p:cNvPr id="59" name="Isosceles Triangle 58">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1" name="Isosceles Triangle 60">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4544012"/>
      </p:ext>
    </p:extLst>
  </p:cSld>
  <p:clrMapOvr>
    <a:masterClrMapping/>
  </p:clrMapOvr>
</p:sld>
</file>

<file path=ppt/theme/theme1.xml><?xml version="1.0" encoding="utf-8"?>
<a:theme xmlns:a="http://schemas.openxmlformats.org/drawingml/2006/main" name="Office Theme">
  <a:themeElements>
    <a:clrScheme name="Custom 6">
      <a:dk1>
        <a:srgbClr val="BED3E3"/>
      </a:dk1>
      <a:lt1>
        <a:sysClr val="window" lastClr="FFFFFF"/>
      </a:lt1>
      <a:dk2>
        <a:srgbClr val="CADBD7"/>
      </a:dk2>
      <a:lt2>
        <a:srgbClr val="EBDDC3"/>
      </a:lt2>
      <a:accent1>
        <a:srgbClr val="94B6D2"/>
      </a:accent1>
      <a:accent2>
        <a:srgbClr val="FDD4EC"/>
      </a:accent2>
      <a:accent3>
        <a:srgbClr val="E9F0F5"/>
      </a:accent3>
      <a:accent4>
        <a:srgbClr val="E9F0F5"/>
      </a:accent4>
      <a:accent5>
        <a:srgbClr val="7BA79D"/>
      </a:accent5>
      <a:accent6>
        <a:srgbClr val="968C8C"/>
      </a:accent6>
      <a:hlink>
        <a:srgbClr val="CADBD7"/>
      </a:hlink>
      <a:folHlink>
        <a:srgbClr val="704404"/>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691</TotalTime>
  <Words>1775</Words>
  <Application>Microsoft Office PowerPoint</Application>
  <PresentationFormat>Widescreen</PresentationFormat>
  <Paragraphs>108</Paragraphs>
  <Slides>16</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GaramondPremrPro</vt:lpstr>
      <vt:lpstr>GaramondPremrPro-It</vt:lpstr>
      <vt:lpstr>Times New Roman</vt:lpstr>
      <vt:lpstr>TimesNewRomanPSMT</vt:lpstr>
      <vt:lpstr>Office Theme</vt:lpstr>
      <vt:lpstr> Semantic Principles</vt:lpstr>
      <vt:lpstr>Table of contents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Semantic Principles</dc:title>
  <dc:creator>HaQi</dc:creator>
  <cp:lastModifiedBy>ahmed qadoury</cp:lastModifiedBy>
  <cp:revision>188</cp:revision>
  <dcterms:created xsi:type="dcterms:W3CDTF">2021-10-22T15:11:08Z</dcterms:created>
  <dcterms:modified xsi:type="dcterms:W3CDTF">2021-12-13T19:05:39Z</dcterms:modified>
</cp:coreProperties>
</file>