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59" r:id="rId5"/>
    <p:sldId id="260" r:id="rId6"/>
    <p:sldId id="261" r:id="rId7"/>
    <p:sldId id="264" r:id="rId8"/>
    <p:sldId id="262"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12/13/2021</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12/13/2021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12/13/2021</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u="sng" dirty="0">
                <a:effectLst>
                  <a:outerShdw blurRad="38100" dist="38100" dir="2700000" algn="tl">
                    <a:srgbClr val="000000">
                      <a:alpha val="43137"/>
                    </a:srgbClr>
                  </a:outerShdw>
                </a:effectLst>
              </a:rPr>
              <a:t>Phrasal verbs </a:t>
            </a:r>
          </a:p>
        </p:txBody>
      </p:sp>
      <p:sp>
        <p:nvSpPr>
          <p:cNvPr id="3" name="Subtitle 2"/>
          <p:cNvSpPr>
            <a:spLocks noGrp="1"/>
          </p:cNvSpPr>
          <p:nvPr>
            <p:ph type="subTitle" idx="1"/>
          </p:nvPr>
        </p:nvSpPr>
        <p:spPr/>
        <p:txBody>
          <a:bodyPr/>
          <a:lstStyle/>
          <a:p>
            <a:r>
              <a:rPr lang="en-US" cap="none" dirty="0"/>
              <a:t>Prepared By: Shahad </a:t>
            </a:r>
            <a:r>
              <a:rPr lang="en-US" cap="none" dirty="0" err="1"/>
              <a:t>Hadi</a:t>
            </a:r>
            <a:r>
              <a:rPr lang="en-US" cap="none" dirty="0"/>
              <a:t> M. Hussain</a:t>
            </a:r>
          </a:p>
        </p:txBody>
      </p:sp>
    </p:spTree>
    <p:extLst>
      <p:ext uri="{BB962C8B-B14F-4D97-AF65-F5344CB8AC3E}">
        <p14:creationId xmlns:p14="http://schemas.microsoft.com/office/powerpoint/2010/main" val="3666509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254" y="127834"/>
            <a:ext cx="10131425" cy="1456267"/>
          </a:xfrm>
        </p:spPr>
        <p:txBody>
          <a:bodyPr/>
          <a:lstStyle/>
          <a:p>
            <a:r>
              <a:rPr lang="en-US" cap="none" dirty="0"/>
              <a:t>Phrasal verbs</a:t>
            </a:r>
          </a:p>
        </p:txBody>
      </p:sp>
      <p:sp>
        <p:nvSpPr>
          <p:cNvPr id="3" name="Content Placeholder 2"/>
          <p:cNvSpPr>
            <a:spLocks noGrp="1"/>
          </p:cNvSpPr>
          <p:nvPr>
            <p:ph idx="1"/>
          </p:nvPr>
        </p:nvSpPr>
        <p:spPr>
          <a:xfrm>
            <a:off x="373487" y="1352283"/>
            <a:ext cx="6091707" cy="4904704"/>
          </a:xfrm>
        </p:spPr>
        <p:txBody>
          <a:bodyPr>
            <a:normAutofit/>
          </a:bodyPr>
          <a:lstStyle/>
          <a:p>
            <a:pPr algn="just"/>
            <a:r>
              <a:rPr lang="en-US" sz="2000" dirty="0"/>
              <a:t>Phrasal verbs are an essential part of spoken and written English at all levels, and nobody planning to master the language can afford to overlook them, it is one of the major difficulties English learners , as well as translators and interpreters, have to contend with.</a:t>
            </a:r>
          </a:p>
          <a:p>
            <a:pPr algn="just"/>
            <a:r>
              <a:rPr lang="en-US" sz="2000" dirty="0"/>
              <a:t>phrasal verbs consist of a verb, followed by an adverbial particle.</a:t>
            </a:r>
          </a:p>
          <a:p>
            <a:r>
              <a:rPr lang="en-US" sz="2000" dirty="0"/>
              <a:t>These adverbials have</a:t>
            </a:r>
            <a:r>
              <a:rPr lang="en-US" sz="2000" i="1" dirty="0"/>
              <a:t> </a:t>
            </a:r>
            <a:r>
              <a:rPr lang="en-US" sz="2000" dirty="0"/>
              <a:t>a less than literal meaning, making the phrasal verb as a whole idiomatic</a:t>
            </a:r>
            <a:r>
              <a:rPr lang="en-US" sz="2000" i="1" dirty="0"/>
              <a:t> </a:t>
            </a:r>
            <a:r>
              <a:rPr lang="en-US" sz="2000" dirty="0"/>
              <a:t>in meaning. </a:t>
            </a:r>
          </a:p>
          <a:p>
            <a:r>
              <a:rPr lang="en-US" sz="2000" dirty="0"/>
              <a:t>The idiomatic meaning that allows the phrasal verb to be</a:t>
            </a:r>
            <a:r>
              <a:rPr lang="en-US" sz="2000" i="1" dirty="0"/>
              <a:t> </a:t>
            </a:r>
            <a:r>
              <a:rPr lang="en-US" sz="2000" dirty="0"/>
              <a:t>replaced with a single word verb.</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6760" b="4413"/>
          <a:stretch/>
        </p:blipFill>
        <p:spPr>
          <a:xfrm>
            <a:off x="7246513" y="525888"/>
            <a:ext cx="4301352" cy="5731098"/>
          </a:xfrm>
          <a:prstGeom prst="rect">
            <a:avLst/>
          </a:prstGeom>
        </p:spPr>
      </p:pic>
    </p:spTree>
    <p:extLst>
      <p:ext uri="{BB962C8B-B14F-4D97-AF65-F5344CB8AC3E}">
        <p14:creationId xmlns:p14="http://schemas.microsoft.com/office/powerpoint/2010/main" val="4100868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77781"/>
            <a:ext cx="10131425" cy="819955"/>
          </a:xfrm>
        </p:spPr>
        <p:txBody>
          <a:bodyPr/>
          <a:lstStyle/>
          <a:p>
            <a:r>
              <a:rPr lang="en-US" b="1" cap="none" dirty="0"/>
              <a:t>Phrasal verbs classification</a:t>
            </a:r>
            <a:endParaRPr lang="en-US" cap="none" dirty="0"/>
          </a:p>
        </p:txBody>
      </p:sp>
      <p:sp>
        <p:nvSpPr>
          <p:cNvPr id="3" name="Content Placeholder 2"/>
          <p:cNvSpPr>
            <a:spLocks noGrp="1"/>
          </p:cNvSpPr>
          <p:nvPr>
            <p:ph idx="1"/>
          </p:nvPr>
        </p:nvSpPr>
        <p:spPr>
          <a:xfrm>
            <a:off x="128789" y="811369"/>
            <a:ext cx="7241105" cy="5872766"/>
          </a:xfrm>
        </p:spPr>
        <p:txBody>
          <a:bodyPr>
            <a:noAutofit/>
          </a:bodyPr>
          <a:lstStyle/>
          <a:p>
            <a:r>
              <a:rPr lang="en-US" sz="2000" dirty="0"/>
              <a:t>According to </a:t>
            </a:r>
            <a:r>
              <a:rPr lang="en-US" sz="2000" dirty="0" err="1"/>
              <a:t>Celce</a:t>
            </a:r>
            <a:r>
              <a:rPr lang="en-US" sz="2000" dirty="0"/>
              <a:t>-Murcia and Larsen-Freeman (1999: 432–433), phrasal verbs are divided into three categories:</a:t>
            </a:r>
          </a:p>
          <a:p>
            <a:pPr marL="0" indent="0">
              <a:buNone/>
            </a:pPr>
            <a:r>
              <a:rPr lang="en-US" sz="2000" dirty="0"/>
              <a:t>1-  </a:t>
            </a:r>
            <a:r>
              <a:rPr lang="en-US" sz="2000" b="1" u="sng" dirty="0"/>
              <a:t>literal</a:t>
            </a:r>
            <a:r>
              <a:rPr lang="en-US" sz="2000" dirty="0"/>
              <a:t> (e.g., </a:t>
            </a:r>
            <a:r>
              <a:rPr lang="en-US" sz="2000" i="1" dirty="0"/>
              <a:t>sit down</a:t>
            </a:r>
            <a:r>
              <a:rPr lang="en-US" sz="2000" dirty="0"/>
              <a:t>, </a:t>
            </a:r>
            <a:r>
              <a:rPr lang="en-US" sz="2000" i="1" dirty="0"/>
              <a:t>stand up</a:t>
            </a:r>
            <a:r>
              <a:rPr lang="en-US" sz="2000" dirty="0"/>
              <a:t>, </a:t>
            </a:r>
            <a:r>
              <a:rPr lang="en-US" sz="2000" i="1" dirty="0"/>
              <a:t>pass through</a:t>
            </a:r>
            <a:r>
              <a:rPr lang="en-US" sz="2000" dirty="0"/>
              <a:t>, etc.), </a:t>
            </a:r>
          </a:p>
          <a:p>
            <a:pPr marL="0" indent="0">
              <a:buNone/>
            </a:pPr>
            <a:r>
              <a:rPr lang="en-US" sz="2000" dirty="0"/>
              <a:t>2- </a:t>
            </a:r>
            <a:r>
              <a:rPr lang="en-US" sz="2000" b="1" u="sng" dirty="0"/>
              <a:t>Aspectual</a:t>
            </a:r>
            <a:r>
              <a:rPr lang="en-US" sz="2000" dirty="0"/>
              <a:t> (e.g., </a:t>
            </a:r>
            <a:r>
              <a:rPr lang="en-US" sz="2000" i="1" dirty="0"/>
              <a:t>read though</a:t>
            </a:r>
            <a:r>
              <a:rPr lang="en-US" sz="2000" dirty="0"/>
              <a:t>, </a:t>
            </a:r>
            <a:r>
              <a:rPr lang="en-US" sz="2000" i="1" dirty="0"/>
              <a:t>set</a:t>
            </a:r>
            <a:r>
              <a:rPr lang="en-US" sz="2000" dirty="0"/>
              <a:t> </a:t>
            </a:r>
            <a:r>
              <a:rPr lang="en-US" sz="2000" i="1" dirty="0"/>
              <a:t>out</a:t>
            </a:r>
            <a:r>
              <a:rPr lang="en-US" sz="2000" dirty="0"/>
              <a:t>, </a:t>
            </a:r>
            <a:r>
              <a:rPr lang="en-US" sz="2000" i="1" dirty="0"/>
              <a:t>write over</a:t>
            </a:r>
            <a:r>
              <a:rPr lang="en-US" sz="2000" dirty="0"/>
              <a:t>, etc.), </a:t>
            </a:r>
          </a:p>
          <a:p>
            <a:pPr marL="0" indent="0">
              <a:buNone/>
            </a:pPr>
            <a:r>
              <a:rPr lang="en-US" sz="2000" dirty="0"/>
              <a:t>3- </a:t>
            </a:r>
            <a:r>
              <a:rPr lang="en-US" sz="2000" b="1" u="sng" dirty="0"/>
              <a:t>Idiomatic</a:t>
            </a:r>
            <a:r>
              <a:rPr lang="en-US" sz="2000" dirty="0"/>
              <a:t> (e.g., </a:t>
            </a:r>
            <a:r>
              <a:rPr lang="en-US" sz="2000" i="1" dirty="0"/>
              <a:t>chew out</a:t>
            </a:r>
            <a:r>
              <a:rPr lang="en-US" sz="2000" dirty="0"/>
              <a:t>, </a:t>
            </a:r>
            <a:r>
              <a:rPr lang="en-US" sz="2000" i="1" dirty="0"/>
              <a:t>run up</a:t>
            </a:r>
            <a:r>
              <a:rPr lang="en-US" sz="2000" dirty="0"/>
              <a:t>, </a:t>
            </a:r>
            <a:r>
              <a:rPr lang="en-US" sz="2000" i="1" dirty="0"/>
              <a:t>tune out</a:t>
            </a:r>
            <a:r>
              <a:rPr lang="en-US" sz="2000" dirty="0"/>
              <a:t>, etc.). </a:t>
            </a:r>
          </a:p>
          <a:p>
            <a:r>
              <a:rPr lang="en-US" sz="2000" dirty="0"/>
              <a:t>They rely on the criterion of </a:t>
            </a:r>
            <a:r>
              <a:rPr lang="en-US" sz="2000" b="1" u="sng" dirty="0"/>
              <a:t>compositionality</a:t>
            </a:r>
            <a:r>
              <a:rPr lang="en-US" sz="2000" dirty="0"/>
              <a:t>, as opposed to </a:t>
            </a:r>
            <a:r>
              <a:rPr lang="en-US" sz="2000" dirty="0" err="1"/>
              <a:t>noncompositionality</a:t>
            </a:r>
            <a:r>
              <a:rPr lang="en-US" sz="2000" dirty="0"/>
              <a:t>. They hold that literal phrasal verbs are compositional while others are </a:t>
            </a:r>
            <a:r>
              <a:rPr lang="en-US" sz="2000" dirty="0" err="1"/>
              <a:t>noncompositional</a:t>
            </a:r>
            <a:r>
              <a:rPr lang="en-US" sz="2000" dirty="0"/>
              <a:t>. </a:t>
            </a:r>
          </a:p>
          <a:p>
            <a:r>
              <a:rPr lang="en-US" sz="2000" dirty="0"/>
              <a:t>This classification is problematic as sometimes we have phrasal verbs which are </a:t>
            </a:r>
            <a:r>
              <a:rPr lang="en-US" sz="2000" dirty="0" err="1"/>
              <a:t>noncompositional</a:t>
            </a:r>
            <a:r>
              <a:rPr lang="en-US" sz="2000" dirty="0"/>
              <a:t>.</a:t>
            </a:r>
          </a:p>
          <a:p>
            <a:pPr marL="0" indent="0">
              <a:buNone/>
            </a:pPr>
            <a:r>
              <a:rPr lang="en-US" sz="2000" dirty="0"/>
              <a:t> For instance, </a:t>
            </a:r>
            <a:r>
              <a:rPr lang="en-US" sz="2000" i="1" dirty="0"/>
              <a:t>to look up</a:t>
            </a:r>
            <a:r>
              <a:rPr lang="en-US" sz="2000" dirty="0"/>
              <a:t>.</a:t>
            </a:r>
          </a:p>
          <a:p>
            <a:r>
              <a:rPr lang="en-US" sz="2000" dirty="0"/>
              <a:t>According to this classification, its meaning may be restricted to “gaze upwards”. However, it has many</a:t>
            </a:r>
            <a:r>
              <a:rPr lang="en-US" sz="2000" i="1" dirty="0"/>
              <a:t> </a:t>
            </a:r>
            <a:r>
              <a:rPr lang="en-US" sz="2000" dirty="0"/>
              <a:t>other meanings.</a:t>
            </a:r>
          </a:p>
        </p:txBody>
      </p:sp>
      <p:grpSp>
        <p:nvGrpSpPr>
          <p:cNvPr id="26" name="Group 25"/>
          <p:cNvGrpSpPr/>
          <p:nvPr/>
        </p:nvGrpSpPr>
        <p:grpSpPr>
          <a:xfrm>
            <a:off x="7369894" y="4375811"/>
            <a:ext cx="4424002" cy="2308324"/>
            <a:chOff x="7636594" y="787757"/>
            <a:chExt cx="4424002" cy="2308324"/>
          </a:xfrm>
          <a:solidFill>
            <a:schemeClr val="tx1"/>
          </a:solidFill>
        </p:grpSpPr>
        <p:sp>
          <p:nvSpPr>
            <p:cNvPr id="8" name="TextBox 7"/>
            <p:cNvSpPr txBox="1"/>
            <p:nvPr/>
          </p:nvSpPr>
          <p:spPr>
            <a:xfrm>
              <a:off x="7636594" y="787757"/>
              <a:ext cx="4424002" cy="2308324"/>
            </a:xfrm>
            <a:prstGeom prst="rect">
              <a:avLst/>
            </a:prstGeom>
            <a:grpFill/>
          </p:spPr>
          <p:txBody>
            <a:bodyPr wrap="square" rtlCol="0">
              <a:spAutoFit/>
            </a:bodyPr>
            <a:lstStyle/>
            <a:p>
              <a:r>
                <a:rPr lang="en-US" b="1" u="sng" dirty="0">
                  <a:solidFill>
                    <a:schemeClr val="bg1"/>
                  </a:solidFill>
                </a:rPr>
                <a:t>Look</a:t>
              </a:r>
              <a:r>
                <a:rPr lang="en-US" u="sng" dirty="0">
                  <a:solidFill>
                    <a:schemeClr val="bg1"/>
                  </a:solidFill>
                </a:rPr>
                <a:t> </a:t>
              </a:r>
              <a:r>
                <a:rPr lang="en-US" b="1" u="sng" dirty="0">
                  <a:solidFill>
                    <a:schemeClr val="bg1"/>
                  </a:solidFill>
                </a:rPr>
                <a:t>up</a:t>
              </a:r>
              <a:r>
                <a:rPr lang="en-US" dirty="0"/>
                <a:t>             </a:t>
              </a:r>
              <a:r>
                <a:rPr lang="en-US" dirty="0">
                  <a:solidFill>
                    <a:schemeClr val="dk1"/>
                  </a:solidFill>
                </a:rPr>
                <a:t>  to visit somebody</a:t>
              </a:r>
              <a:endParaRPr lang="en-US" dirty="0"/>
            </a:p>
            <a:p>
              <a:r>
                <a:rPr lang="en-US" dirty="0"/>
                <a:t>               </a:t>
              </a:r>
            </a:p>
            <a:p>
              <a:r>
                <a:rPr lang="en-US" dirty="0">
                  <a:solidFill>
                    <a:schemeClr val="dk1"/>
                  </a:solidFill>
                </a:rPr>
                <a:t>                 to seek somebody or something out</a:t>
              </a:r>
            </a:p>
            <a:p>
              <a:endParaRPr lang="en-US" dirty="0">
                <a:solidFill>
                  <a:schemeClr val="dk1"/>
                </a:solidFill>
              </a:endParaRPr>
            </a:p>
            <a:p>
              <a:r>
                <a:rPr lang="en-US" dirty="0">
                  <a:solidFill>
                    <a:schemeClr val="dk1"/>
                  </a:solidFill>
                </a:rPr>
                <a:t>     to seek information</a:t>
              </a:r>
              <a:r>
                <a:rPr lang="en-US" i="1" dirty="0">
                  <a:solidFill>
                    <a:schemeClr val="dk1"/>
                  </a:solidFill>
                </a:rPr>
                <a:t> </a:t>
              </a:r>
              <a:r>
                <a:rPr lang="en-US" dirty="0">
                  <a:solidFill>
                    <a:schemeClr val="dk1"/>
                  </a:solidFill>
                </a:rPr>
                <a:t>about somebody or something in a book</a:t>
              </a:r>
              <a:endParaRPr lang="en-US" dirty="0"/>
            </a:p>
            <a:p>
              <a:endParaRPr lang="en-US" dirty="0">
                <a:solidFill>
                  <a:schemeClr val="dk1"/>
                </a:solidFill>
              </a:endParaRPr>
            </a:p>
            <a:p>
              <a:r>
                <a:rPr lang="en-US" dirty="0"/>
                <a:t>   </a:t>
              </a:r>
            </a:p>
          </p:txBody>
        </p:sp>
        <p:grpSp>
          <p:nvGrpSpPr>
            <p:cNvPr id="25" name="Group 24"/>
            <p:cNvGrpSpPr/>
            <p:nvPr/>
          </p:nvGrpSpPr>
          <p:grpSpPr>
            <a:xfrm>
              <a:off x="7856897" y="1017431"/>
              <a:ext cx="1236303" cy="1062987"/>
              <a:chOff x="7856897" y="1017431"/>
              <a:chExt cx="1236303" cy="1062987"/>
            </a:xfrm>
            <a:grpFill/>
          </p:grpSpPr>
          <p:cxnSp>
            <p:nvCxnSpPr>
              <p:cNvPr id="12" name="Straight Connector 11"/>
              <p:cNvCxnSpPr/>
              <p:nvPr/>
            </p:nvCxnSpPr>
            <p:spPr>
              <a:xfrm>
                <a:off x="8138801" y="1192548"/>
                <a:ext cx="353810" cy="409978"/>
              </a:xfrm>
              <a:prstGeom prst="line">
                <a:avLst/>
              </a:prstGeom>
              <a:grpFill/>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856897" y="1192548"/>
                <a:ext cx="4403" cy="887870"/>
              </a:xfrm>
              <a:prstGeom prst="line">
                <a:avLst/>
              </a:prstGeom>
              <a:grpFill/>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8496300" y="1017431"/>
                <a:ext cx="596900" cy="0"/>
              </a:xfrm>
              <a:prstGeom prst="line">
                <a:avLst/>
              </a:prstGeom>
              <a:grpFill/>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638522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313386"/>
            <a:ext cx="9746086" cy="794197"/>
          </a:xfrm>
        </p:spPr>
        <p:txBody>
          <a:bodyPr/>
          <a:lstStyle/>
          <a:p>
            <a:r>
              <a:rPr lang="en-US" cap="none" dirty="0"/>
              <a:t>Phrasal verbs classification</a:t>
            </a:r>
          </a:p>
        </p:txBody>
      </p:sp>
      <p:sp>
        <p:nvSpPr>
          <p:cNvPr id="3" name="Content Placeholder 2"/>
          <p:cNvSpPr>
            <a:spLocks noGrp="1"/>
          </p:cNvSpPr>
          <p:nvPr>
            <p:ph idx="1"/>
          </p:nvPr>
        </p:nvSpPr>
        <p:spPr>
          <a:xfrm>
            <a:off x="1091317" y="1275008"/>
            <a:ext cx="9945878" cy="4979379"/>
          </a:xfrm>
        </p:spPr>
        <p:txBody>
          <a:bodyPr>
            <a:noAutofit/>
          </a:bodyPr>
          <a:lstStyle/>
          <a:p>
            <a:pPr marL="0" indent="0">
              <a:buNone/>
            </a:pPr>
            <a:r>
              <a:rPr lang="en-US" sz="2000" dirty="0"/>
              <a:t>Phrasal verbs in this study are divided into </a:t>
            </a:r>
            <a:r>
              <a:rPr lang="en-US" sz="2000" u="sng" dirty="0"/>
              <a:t>four</a:t>
            </a:r>
            <a:r>
              <a:rPr lang="en-US" sz="2000" dirty="0"/>
              <a:t> categories:</a:t>
            </a:r>
            <a:r>
              <a:rPr lang="en-US" sz="2000" i="1" dirty="0"/>
              <a:t> </a:t>
            </a:r>
          </a:p>
          <a:p>
            <a:pPr marL="0" indent="0">
              <a:buNone/>
            </a:pPr>
            <a:r>
              <a:rPr lang="en-US" sz="2000" b="1" dirty="0"/>
              <a:t>1- Literal</a:t>
            </a:r>
            <a:br>
              <a:rPr lang="en-US" sz="2000" b="1" dirty="0"/>
            </a:br>
            <a:r>
              <a:rPr lang="en-US" sz="2000" b="1" dirty="0"/>
              <a:t>2- Aspectual</a:t>
            </a:r>
            <a:br>
              <a:rPr lang="en-US" sz="2000" b="1" dirty="0"/>
            </a:br>
            <a:r>
              <a:rPr lang="en-US" sz="2000" b="1" dirty="0"/>
              <a:t>3- Idiomatic</a:t>
            </a:r>
            <a:br>
              <a:rPr lang="en-US" sz="2000" b="1" dirty="0"/>
            </a:br>
            <a:r>
              <a:rPr lang="en-US" sz="2000" b="1" dirty="0"/>
              <a:t>4- </a:t>
            </a:r>
            <a:r>
              <a:rPr lang="en-US" sz="2000" b="1" dirty="0" err="1"/>
              <a:t>Polysemous</a:t>
            </a:r>
            <a:endParaRPr lang="en-US" sz="2000" b="1" dirty="0"/>
          </a:p>
          <a:p>
            <a:pPr marL="0" indent="0">
              <a:buNone/>
            </a:pPr>
            <a:endParaRPr lang="en-US" sz="2000" b="1" dirty="0"/>
          </a:p>
          <a:p>
            <a:pPr marL="0" indent="0">
              <a:buNone/>
            </a:pPr>
            <a:r>
              <a:rPr lang="en-US" sz="2000" b="1" dirty="0"/>
              <a:t>1- Literal phrasal verbs</a:t>
            </a:r>
          </a:p>
          <a:p>
            <a:pPr marL="0" indent="0">
              <a:buNone/>
            </a:pPr>
            <a:r>
              <a:rPr lang="en-US" sz="2000" dirty="0"/>
              <a:t>Literal phrasal verbs are very easy to understand, their meanings are obvious, most commonly, literal phrasal verbs are verbs + directional particles</a:t>
            </a:r>
          </a:p>
          <a:p>
            <a:pPr marL="0" indent="0">
              <a:buNone/>
            </a:pPr>
            <a:r>
              <a:rPr lang="en-US" sz="2000" dirty="0"/>
              <a:t> such as, </a:t>
            </a:r>
            <a:r>
              <a:rPr lang="en-US" sz="2000" i="1" dirty="0"/>
              <a:t>pick up</a:t>
            </a:r>
            <a:r>
              <a:rPr lang="en-US" sz="2000" dirty="0"/>
              <a:t>, </a:t>
            </a:r>
            <a:r>
              <a:rPr lang="en-US" sz="2000" i="1" dirty="0"/>
              <a:t>bend</a:t>
            </a:r>
            <a:r>
              <a:rPr lang="en-US" sz="2000" dirty="0"/>
              <a:t> </a:t>
            </a:r>
            <a:r>
              <a:rPr lang="en-US" sz="2000" i="1" dirty="0"/>
              <a:t>down</a:t>
            </a:r>
            <a:r>
              <a:rPr lang="en-US" sz="2000" dirty="0"/>
              <a:t>, </a:t>
            </a:r>
            <a:r>
              <a:rPr lang="en-US" sz="2000" i="1" dirty="0"/>
              <a:t>put down</a:t>
            </a:r>
            <a:r>
              <a:rPr lang="en-US" sz="2000" dirty="0"/>
              <a:t>, </a:t>
            </a:r>
            <a:r>
              <a:rPr lang="en-US" sz="2000" i="1" dirty="0"/>
              <a:t>pass through</a:t>
            </a:r>
            <a:r>
              <a:rPr lang="en-US" sz="2000" dirty="0"/>
              <a:t>, </a:t>
            </a:r>
            <a:r>
              <a:rPr lang="en-US" sz="2000" i="1" dirty="0"/>
              <a:t>fall down</a:t>
            </a:r>
            <a:r>
              <a:rPr lang="en-US" sz="2000" dirty="0"/>
              <a:t>, </a:t>
            </a:r>
            <a:r>
              <a:rPr lang="en-US" sz="2000" i="1" dirty="0"/>
              <a:t>climb up</a:t>
            </a:r>
            <a:r>
              <a:rPr lang="en-US" sz="2000" dirty="0"/>
              <a:t>, and so on.</a:t>
            </a:r>
          </a:p>
          <a:p>
            <a:pPr marL="0" indent="0">
              <a:buNone/>
            </a:pPr>
            <a:endParaRPr lang="en-US" sz="2000" dirty="0"/>
          </a:p>
          <a:p>
            <a:r>
              <a:rPr lang="en-US" sz="2000" dirty="0"/>
              <a:t>I </a:t>
            </a:r>
            <a:r>
              <a:rPr lang="en-US" sz="2000" b="1" i="1" dirty="0"/>
              <a:t>ran out</a:t>
            </a:r>
            <a:r>
              <a:rPr lang="en-US" sz="2000" dirty="0"/>
              <a:t> of the room.</a:t>
            </a:r>
          </a:p>
          <a:p>
            <a:r>
              <a:rPr lang="en-US" sz="2000" dirty="0"/>
              <a:t>I </a:t>
            </a:r>
            <a:r>
              <a:rPr lang="en-US" sz="2000" b="1" i="1" dirty="0"/>
              <a:t>put</a:t>
            </a:r>
            <a:r>
              <a:rPr lang="en-US" sz="2000" dirty="0"/>
              <a:t> my keys </a:t>
            </a:r>
            <a:r>
              <a:rPr lang="en-US" sz="2000" b="1" i="1" dirty="0"/>
              <a:t>in</a:t>
            </a:r>
            <a:r>
              <a:rPr lang="en-US" sz="2000" dirty="0"/>
              <a:t> my bag. Then I </a:t>
            </a:r>
            <a:r>
              <a:rPr lang="en-US" sz="2000" b="1" i="1" dirty="0"/>
              <a:t>took</a:t>
            </a:r>
            <a:r>
              <a:rPr lang="en-US" sz="2000" dirty="0"/>
              <a:t> them </a:t>
            </a:r>
            <a:r>
              <a:rPr lang="en-US" sz="2000" b="1" i="1" dirty="0"/>
              <a:t>out</a:t>
            </a:r>
            <a:r>
              <a:rPr lang="en-US" sz="2000" dirty="0"/>
              <a:t> again.</a:t>
            </a:r>
          </a:p>
        </p:txBody>
      </p:sp>
    </p:spTree>
    <p:extLst>
      <p:ext uri="{BB962C8B-B14F-4D97-AF65-F5344CB8AC3E}">
        <p14:creationId xmlns:p14="http://schemas.microsoft.com/office/powerpoint/2010/main" val="468376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0457" y="141668"/>
            <a:ext cx="11745532" cy="2601532"/>
          </a:xfrm>
        </p:spPr>
        <p:txBody>
          <a:bodyPr>
            <a:normAutofit/>
          </a:bodyPr>
          <a:lstStyle/>
          <a:p>
            <a:pPr marL="0" indent="0">
              <a:lnSpc>
                <a:spcPct val="150000"/>
              </a:lnSpc>
              <a:spcAft>
                <a:spcPts val="0"/>
              </a:spcAft>
              <a:buNone/>
            </a:pPr>
            <a:r>
              <a:rPr lang="en-US" sz="2400" b="1" i="1" u="sng" dirty="0">
                <a:latin typeface="GaramondPremrPro-It"/>
                <a:ea typeface="Calibri" panose="020F0502020204030204" pitchFamily="34" charset="0"/>
                <a:cs typeface="GaramondPremrPro-It"/>
              </a:rPr>
              <a:t>2- Aspectual phrasal verbs</a:t>
            </a:r>
          </a:p>
          <a:p>
            <a:pPr marL="0" indent="0">
              <a:lnSpc>
                <a:spcPct val="150000"/>
              </a:lnSpc>
              <a:spcAft>
                <a:spcPts val="0"/>
              </a:spcAft>
              <a:buNone/>
            </a:pPr>
            <a:endParaRPr lang="en-US" sz="1600" dirty="0">
              <a:ea typeface="Calibri" panose="020F0502020204030204" pitchFamily="34" charset="0"/>
              <a:cs typeface="Arial" panose="020B0604020202020204" pitchFamily="34" charset="0"/>
            </a:endParaRPr>
          </a:p>
          <a:p>
            <a:pPr>
              <a:lnSpc>
                <a:spcPct val="150000"/>
              </a:lnSpc>
              <a:spcAft>
                <a:spcPts val="0"/>
              </a:spcAft>
            </a:pPr>
            <a:r>
              <a:rPr lang="en-US" sz="2000" dirty="0">
                <a:ea typeface="Calibri" panose="020F0502020204030204" pitchFamily="34" charset="0"/>
                <a:cs typeface="GaramondPremrPro"/>
              </a:rPr>
              <a:t>They are phrasal verbs whose meanings are not as transparent as literal phrasal verbs; however, their meanings are not idiomatic either.</a:t>
            </a:r>
          </a:p>
          <a:p>
            <a:pPr marL="0" indent="0">
              <a:lnSpc>
                <a:spcPct val="150000"/>
              </a:lnSpc>
              <a:spcAft>
                <a:spcPts val="0"/>
              </a:spcAft>
              <a:buNone/>
            </a:pPr>
            <a:r>
              <a:rPr lang="en-US" sz="2000" dirty="0">
                <a:ea typeface="Calibri" panose="020F0502020204030204" pitchFamily="34" charset="0"/>
                <a:cs typeface="GaramondPremrPro"/>
              </a:rPr>
              <a:t>For example, </a:t>
            </a:r>
            <a:r>
              <a:rPr lang="en-US" sz="2000" b="1" i="1" dirty="0">
                <a:ea typeface="Calibri" panose="020F0502020204030204" pitchFamily="34" charset="0"/>
                <a:cs typeface="GaramondPremrPro-It"/>
              </a:rPr>
              <a:t>set up</a:t>
            </a:r>
            <a:r>
              <a:rPr lang="en-US" sz="2000" b="1" dirty="0">
                <a:ea typeface="Calibri" panose="020F0502020204030204" pitchFamily="34" charset="0"/>
                <a:cs typeface="GaramondPremrPro"/>
              </a:rPr>
              <a:t>, </a:t>
            </a:r>
            <a:r>
              <a:rPr lang="en-US" sz="2000" b="1" i="1" dirty="0">
                <a:ea typeface="Calibri" panose="020F0502020204030204" pitchFamily="34" charset="0"/>
                <a:cs typeface="GaramondPremrPro-It"/>
              </a:rPr>
              <a:t>take off</a:t>
            </a:r>
            <a:r>
              <a:rPr lang="en-US" sz="2000" b="1" dirty="0">
                <a:ea typeface="Calibri" panose="020F0502020204030204" pitchFamily="34" charset="0"/>
                <a:cs typeface="GaramondPremrPro"/>
              </a:rPr>
              <a:t>, </a:t>
            </a:r>
            <a:r>
              <a:rPr lang="en-US" sz="2000" b="1" i="1" dirty="0">
                <a:ea typeface="Calibri" panose="020F0502020204030204" pitchFamily="34" charset="0"/>
                <a:cs typeface="GaramondPremrPro-It"/>
              </a:rPr>
              <a:t>start</a:t>
            </a:r>
            <a:r>
              <a:rPr lang="en-US" sz="2000" b="1" dirty="0">
                <a:ea typeface="Calibri" panose="020F0502020204030204" pitchFamily="34" charset="0"/>
                <a:cs typeface="GaramondPremrPro"/>
              </a:rPr>
              <a:t> </a:t>
            </a:r>
            <a:r>
              <a:rPr lang="en-US" sz="2000" b="1" i="1" dirty="0">
                <a:ea typeface="Calibri" panose="020F0502020204030204" pitchFamily="34" charset="0"/>
                <a:cs typeface="GaramondPremrPro-It"/>
              </a:rPr>
              <a:t>out</a:t>
            </a:r>
            <a:r>
              <a:rPr lang="en-US" sz="2000" dirty="0">
                <a:ea typeface="Calibri" panose="020F0502020204030204" pitchFamily="34" charset="0"/>
                <a:cs typeface="GaramondPremrPro"/>
              </a:rPr>
              <a:t>, and so forth. </a:t>
            </a:r>
            <a:endParaRPr lang="en-US" sz="1600" dirty="0">
              <a:ea typeface="Calibri" panose="020F050202020403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84156325"/>
              </p:ext>
            </p:extLst>
          </p:nvPr>
        </p:nvGraphicFramePr>
        <p:xfrm>
          <a:off x="592428" y="3093647"/>
          <a:ext cx="11101589" cy="3356521"/>
        </p:xfrm>
        <a:graphic>
          <a:graphicData uri="http://schemas.openxmlformats.org/drawingml/2006/table">
            <a:tbl>
              <a:tblPr firstRow="1" bandRow="1">
                <a:tableStyleId>{8A107856-5554-42FB-B03E-39F5DBC370BA}</a:tableStyleId>
              </a:tblPr>
              <a:tblGrid>
                <a:gridCol w="2519358">
                  <a:extLst>
                    <a:ext uri="{9D8B030D-6E8A-4147-A177-3AD203B41FA5}">
                      <a16:colId xmlns:a16="http://schemas.microsoft.com/office/drawing/2014/main" val="20000"/>
                    </a:ext>
                  </a:extLst>
                </a:gridCol>
                <a:gridCol w="4881702">
                  <a:extLst>
                    <a:ext uri="{9D8B030D-6E8A-4147-A177-3AD203B41FA5}">
                      <a16:colId xmlns:a16="http://schemas.microsoft.com/office/drawing/2014/main" val="20001"/>
                    </a:ext>
                  </a:extLst>
                </a:gridCol>
                <a:gridCol w="3700529">
                  <a:extLst>
                    <a:ext uri="{9D8B030D-6E8A-4147-A177-3AD203B41FA5}">
                      <a16:colId xmlns:a16="http://schemas.microsoft.com/office/drawing/2014/main" val="20002"/>
                    </a:ext>
                  </a:extLst>
                </a:gridCol>
              </a:tblGrid>
              <a:tr h="460921">
                <a:tc gridSpan="3">
                  <a:txBody>
                    <a:bodyPr/>
                    <a:lstStyle/>
                    <a:p>
                      <a:pPr algn="ctr"/>
                      <a:r>
                        <a:rPr lang="en-US" sz="2000" b="1" i="1" dirty="0">
                          <a:latin typeface="GaramondPremrPro"/>
                          <a:ea typeface="Calibri" panose="020F0502020204030204" pitchFamily="34" charset="0"/>
                          <a:cs typeface="GaramondPremrPro"/>
                        </a:rPr>
                        <a:t>Aspectual phrasal verbs classification </a:t>
                      </a:r>
                      <a:endParaRPr lang="en-US" sz="2000" b="1" i="1" dirty="0"/>
                    </a:p>
                  </a:txBody>
                  <a:tcPr/>
                </a:tc>
                <a:tc hMerge="1">
                  <a:txBody>
                    <a:bodyPr/>
                    <a:lstStyle/>
                    <a:p>
                      <a:endParaRPr lang="en-US" b="0" dirty="0"/>
                    </a:p>
                  </a:txBody>
                  <a:tcPr/>
                </a:tc>
                <a:tc hMerge="1">
                  <a:txBody>
                    <a:bodyPr/>
                    <a:lstStyle/>
                    <a:p>
                      <a:endParaRPr lang="en-US" b="0" dirty="0"/>
                    </a:p>
                  </a:txBody>
                  <a:tcPr/>
                </a:tc>
                <a:extLst>
                  <a:ext uri="{0D108BD9-81ED-4DB2-BD59-A6C34878D82A}">
                    <a16:rowId xmlns:a16="http://schemas.microsoft.com/office/drawing/2014/main" val="10000"/>
                  </a:ext>
                </a:extLst>
              </a:tr>
              <a:tr h="370840">
                <a:tc>
                  <a:txBody>
                    <a:bodyPr/>
                    <a:lstStyle/>
                    <a:p>
                      <a:pPr algn="ctr"/>
                      <a:r>
                        <a:rPr lang="en-US" sz="2000" b="1" i="1" dirty="0"/>
                        <a:t>Semantic classes</a:t>
                      </a:r>
                    </a:p>
                  </a:txBody>
                  <a:tcPr/>
                </a:tc>
                <a:tc>
                  <a:txBody>
                    <a:bodyPr/>
                    <a:lstStyle/>
                    <a:p>
                      <a:pPr algn="ctr"/>
                      <a:r>
                        <a:rPr lang="en-US" sz="2000" b="1" i="1" dirty="0"/>
                        <a:t>The particle’s semantic</a:t>
                      </a:r>
                      <a:r>
                        <a:rPr lang="en-US" sz="2000" b="1" i="1" baseline="0" dirty="0"/>
                        <a:t> </a:t>
                      </a:r>
                      <a:r>
                        <a:rPr lang="en-US" sz="2000" b="1" i="1" dirty="0"/>
                        <a:t>contribution</a:t>
                      </a:r>
                    </a:p>
                  </a:txBody>
                  <a:tcPr/>
                </a:tc>
                <a:tc>
                  <a:txBody>
                    <a:bodyPr/>
                    <a:lstStyle/>
                    <a:p>
                      <a:pPr algn="ctr"/>
                      <a:r>
                        <a:rPr lang="en-US" sz="2000" b="1" i="1" dirty="0"/>
                        <a:t>Examples </a:t>
                      </a:r>
                    </a:p>
                  </a:txBody>
                  <a:tcPr/>
                </a:tc>
                <a:extLst>
                  <a:ext uri="{0D108BD9-81ED-4DB2-BD59-A6C34878D82A}">
                    <a16:rowId xmlns:a16="http://schemas.microsoft.com/office/drawing/2014/main" val="10001"/>
                  </a:ext>
                </a:extLst>
              </a:tr>
              <a:tr h="370840">
                <a:tc>
                  <a:txBody>
                    <a:bodyPr/>
                    <a:lstStyle/>
                    <a:p>
                      <a:r>
                        <a:rPr lang="en-US" sz="2000" b="0" dirty="0"/>
                        <a:t>1-</a:t>
                      </a:r>
                      <a:r>
                        <a:rPr lang="en-US" sz="2000" b="0" baseline="0" dirty="0"/>
                        <a:t> </a:t>
                      </a:r>
                      <a:r>
                        <a:rPr lang="en-US" sz="2000" b="0" dirty="0"/>
                        <a:t>Inceptive</a:t>
                      </a:r>
                    </a:p>
                  </a:txBody>
                  <a:tcPr/>
                </a:tc>
                <a:tc>
                  <a:txBody>
                    <a:bodyPr/>
                    <a:lstStyle/>
                    <a:p>
                      <a:r>
                        <a:rPr lang="en-US" sz="2000" b="0" dirty="0"/>
                        <a:t>signaling a beginning state</a:t>
                      </a:r>
                    </a:p>
                  </a:txBody>
                  <a:tcPr/>
                </a:tc>
                <a:tc>
                  <a:txBody>
                    <a:bodyPr/>
                    <a:lstStyle/>
                    <a:p>
                      <a:r>
                        <a:rPr lang="en-US" sz="2000" b="0" i="1" dirty="0"/>
                        <a:t>take off</a:t>
                      </a:r>
                      <a:r>
                        <a:rPr lang="en-US" sz="2000" b="0" dirty="0"/>
                        <a:t>, </a:t>
                      </a:r>
                      <a:r>
                        <a:rPr lang="en-US" sz="2000" b="0" i="1" dirty="0"/>
                        <a:t>set out</a:t>
                      </a:r>
                      <a:r>
                        <a:rPr lang="en-US" sz="2000" b="0" dirty="0"/>
                        <a:t>, </a:t>
                      </a:r>
                      <a:r>
                        <a:rPr lang="en-US" sz="2000" b="0" i="1" dirty="0"/>
                        <a:t>start up</a:t>
                      </a:r>
                      <a:endParaRPr lang="en-US" sz="2000" b="0" dirty="0"/>
                    </a:p>
                  </a:txBody>
                  <a:tcPr/>
                </a:tc>
                <a:extLst>
                  <a:ext uri="{0D108BD9-81ED-4DB2-BD59-A6C34878D82A}">
                    <a16:rowId xmlns:a16="http://schemas.microsoft.com/office/drawing/2014/main" val="10002"/>
                  </a:ext>
                </a:extLst>
              </a:tr>
              <a:tr h="370840">
                <a:tc>
                  <a:txBody>
                    <a:bodyPr/>
                    <a:lstStyle/>
                    <a:p>
                      <a:r>
                        <a:rPr lang="en-US" sz="2000" dirty="0"/>
                        <a:t>2- Continuative</a:t>
                      </a:r>
                    </a:p>
                  </a:txBody>
                  <a:tcPr/>
                </a:tc>
                <a:tc>
                  <a:txBody>
                    <a:bodyPr/>
                    <a:lstStyle/>
                    <a:p>
                      <a:r>
                        <a:rPr lang="en-US" sz="2000" dirty="0"/>
                        <a:t>emphasizing the continuity of the action</a:t>
                      </a:r>
                    </a:p>
                  </a:txBody>
                  <a:tcPr/>
                </a:tc>
                <a:tc>
                  <a:txBody>
                    <a:bodyPr/>
                    <a:lstStyle/>
                    <a:p>
                      <a:r>
                        <a:rPr lang="en-US" sz="2000" i="1" dirty="0"/>
                        <a:t>hurry along</a:t>
                      </a:r>
                      <a:r>
                        <a:rPr lang="en-US" sz="2000" dirty="0"/>
                        <a:t>, </a:t>
                      </a:r>
                      <a:r>
                        <a:rPr lang="en-US" sz="2000" i="1" dirty="0"/>
                        <a:t>skim through</a:t>
                      </a:r>
                      <a:r>
                        <a:rPr lang="en-US" sz="2000" dirty="0"/>
                        <a:t>, </a:t>
                      </a:r>
                      <a:r>
                        <a:rPr lang="en-US" sz="2000" i="1" dirty="0"/>
                        <a:t>think through</a:t>
                      </a:r>
                      <a:r>
                        <a:rPr lang="en-US" sz="2000" dirty="0"/>
                        <a:t>, </a:t>
                      </a:r>
                      <a:r>
                        <a:rPr lang="en-US" sz="2000" i="1" dirty="0"/>
                        <a:t>work away</a:t>
                      </a:r>
                      <a:endParaRPr lang="en-US" sz="2000" dirty="0"/>
                    </a:p>
                  </a:txBody>
                  <a:tcPr/>
                </a:tc>
                <a:extLst>
                  <a:ext uri="{0D108BD9-81ED-4DB2-BD59-A6C34878D82A}">
                    <a16:rowId xmlns:a16="http://schemas.microsoft.com/office/drawing/2014/main" val="10003"/>
                  </a:ext>
                </a:extLst>
              </a:tr>
              <a:tr h="370840">
                <a:tc>
                  <a:txBody>
                    <a:bodyPr/>
                    <a:lstStyle/>
                    <a:p>
                      <a:r>
                        <a:rPr lang="en-US" sz="2000" dirty="0"/>
                        <a:t>3- Iterative</a:t>
                      </a:r>
                    </a:p>
                  </a:txBody>
                  <a:tcPr/>
                </a:tc>
                <a:tc>
                  <a:txBody>
                    <a:bodyPr/>
                    <a:lstStyle/>
                    <a:p>
                      <a:r>
                        <a:rPr lang="en-US" sz="2000" dirty="0"/>
                        <a:t>emphasizing the repetition of the action</a:t>
                      </a:r>
                    </a:p>
                  </a:txBody>
                  <a:tcPr/>
                </a:tc>
                <a:tc>
                  <a:txBody>
                    <a:bodyPr/>
                    <a:lstStyle/>
                    <a:p>
                      <a:r>
                        <a:rPr lang="en-US" sz="2000" i="1" dirty="0"/>
                        <a:t>turn over and over</a:t>
                      </a:r>
                      <a:r>
                        <a:rPr lang="en-US" sz="2000" dirty="0"/>
                        <a:t>, </a:t>
                      </a:r>
                      <a:r>
                        <a:rPr lang="en-US" sz="2000" i="1" dirty="0"/>
                        <a:t>write over</a:t>
                      </a:r>
                      <a:r>
                        <a:rPr lang="en-US" sz="2000" dirty="0"/>
                        <a:t>, </a:t>
                      </a:r>
                      <a:r>
                        <a:rPr lang="en-US" sz="2000" i="1" dirty="0"/>
                        <a:t>think over</a:t>
                      </a:r>
                      <a:endParaRPr lang="en-US" sz="2000" dirty="0"/>
                    </a:p>
                  </a:txBody>
                  <a:tcPr/>
                </a:tc>
                <a:extLst>
                  <a:ext uri="{0D108BD9-81ED-4DB2-BD59-A6C34878D82A}">
                    <a16:rowId xmlns:a16="http://schemas.microsoft.com/office/drawing/2014/main" val="10004"/>
                  </a:ext>
                </a:extLst>
              </a:tr>
              <a:tr h="370840">
                <a:tc>
                  <a:txBody>
                    <a:bodyPr/>
                    <a:lstStyle/>
                    <a:p>
                      <a:r>
                        <a:rPr lang="en-US" sz="2000" dirty="0"/>
                        <a:t>4- Completive</a:t>
                      </a:r>
                    </a:p>
                  </a:txBody>
                  <a:tcPr/>
                </a:tc>
                <a:tc>
                  <a:txBody>
                    <a:bodyPr/>
                    <a:lstStyle/>
                    <a:p>
                      <a:r>
                        <a:rPr lang="en-US" sz="2000" dirty="0"/>
                        <a:t>emphasizing the completion of the action</a:t>
                      </a:r>
                    </a:p>
                  </a:txBody>
                  <a:tcPr/>
                </a:tc>
                <a:tc>
                  <a:txBody>
                    <a:bodyPr/>
                    <a:lstStyle/>
                    <a:p>
                      <a:r>
                        <a:rPr lang="en-US" sz="2000" i="1" dirty="0"/>
                        <a:t>close up</a:t>
                      </a:r>
                      <a:r>
                        <a:rPr lang="en-US" sz="2000" dirty="0"/>
                        <a:t>, </a:t>
                      </a:r>
                      <a:r>
                        <a:rPr lang="en-US" sz="2000" i="1" dirty="0"/>
                        <a:t>wind up</a:t>
                      </a:r>
                      <a:r>
                        <a:rPr lang="en-US" sz="2000" dirty="0"/>
                        <a:t>, </a:t>
                      </a:r>
                      <a:r>
                        <a:rPr lang="en-US" sz="2000" i="1" dirty="0"/>
                        <a:t>fade out</a:t>
                      </a:r>
                      <a:r>
                        <a:rPr lang="en-US" sz="2000" dirty="0"/>
                        <a:t>, </a:t>
                      </a:r>
                      <a:r>
                        <a:rPr lang="en-US" sz="2000" i="1" dirty="0"/>
                        <a:t>wear out</a:t>
                      </a:r>
                      <a:r>
                        <a:rPr lang="en-US" sz="2000" dirty="0"/>
                        <a:t>, </a:t>
                      </a:r>
                      <a:r>
                        <a:rPr lang="en-US" sz="2000" i="1" dirty="0"/>
                        <a:t>blow out</a:t>
                      </a:r>
                      <a:r>
                        <a:rPr lang="en-US" sz="2000" dirty="0"/>
                        <a:t>, </a:t>
                      </a:r>
                      <a:r>
                        <a:rPr lang="en-US" sz="2000" i="1" dirty="0"/>
                        <a:t>check over</a:t>
                      </a:r>
                      <a:r>
                        <a:rPr lang="en-US" sz="2000" dirty="0"/>
                        <a:t>, </a:t>
                      </a:r>
                      <a:r>
                        <a:rPr lang="en-US" sz="2000" i="1" dirty="0"/>
                        <a:t>cut off</a:t>
                      </a:r>
                      <a:r>
                        <a:rPr lang="en-US" sz="2000" dirty="0"/>
                        <a:t>,</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8586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7019" y="824248"/>
            <a:ext cx="9269568" cy="5203065"/>
          </a:xfrm>
        </p:spPr>
        <p:txBody>
          <a:bodyPr>
            <a:normAutofit/>
          </a:bodyPr>
          <a:lstStyle/>
          <a:p>
            <a:pPr marL="0" indent="0">
              <a:buNone/>
            </a:pPr>
            <a:r>
              <a:rPr lang="en-US" sz="2400" b="1" i="1" dirty="0"/>
              <a:t>3- Idiomatic phrasal verbs</a:t>
            </a:r>
            <a:endParaRPr lang="en-US" sz="2400" b="1" dirty="0"/>
          </a:p>
          <a:p>
            <a:pPr algn="just"/>
            <a:r>
              <a:rPr lang="en-US" sz="2000" dirty="0"/>
              <a:t>They are phrasal verbs whose meanings are not easy to predict. To put this differently, the meaning of the whole phrasal verb is not related to the meanings of its constituents. Such as, </a:t>
            </a:r>
            <a:r>
              <a:rPr lang="en-US" sz="2000" i="1" dirty="0"/>
              <a:t>keep</a:t>
            </a:r>
            <a:r>
              <a:rPr lang="en-US" sz="2000" dirty="0"/>
              <a:t> </a:t>
            </a:r>
            <a:r>
              <a:rPr lang="en-US" sz="2000" i="1" dirty="0"/>
              <a:t>up</a:t>
            </a:r>
            <a:r>
              <a:rPr lang="en-US" sz="2000" dirty="0"/>
              <a:t>, </a:t>
            </a:r>
            <a:r>
              <a:rPr lang="en-US" sz="2000" i="1" dirty="0"/>
              <a:t>brush off</a:t>
            </a:r>
            <a:r>
              <a:rPr lang="en-US" sz="2000" dirty="0"/>
              <a:t>, </a:t>
            </a:r>
            <a:r>
              <a:rPr lang="en-US" sz="2000" i="1" dirty="0"/>
              <a:t>zero in on</a:t>
            </a:r>
            <a:r>
              <a:rPr lang="en-US" sz="2000" dirty="0"/>
              <a:t>, </a:t>
            </a:r>
            <a:r>
              <a:rPr lang="en-US" sz="2000" i="1" dirty="0"/>
              <a:t>close in on</a:t>
            </a:r>
            <a:r>
              <a:rPr lang="en-US" sz="2000" dirty="0"/>
              <a:t>.</a:t>
            </a:r>
          </a:p>
          <a:p>
            <a:pPr marL="0" indent="0">
              <a:buNone/>
            </a:pPr>
            <a:endParaRPr lang="en-US" sz="2000" dirty="0"/>
          </a:p>
          <a:p>
            <a:r>
              <a:rPr lang="en-US" sz="2000" u="sng" dirty="0"/>
              <a:t>Examples</a:t>
            </a:r>
            <a:r>
              <a:rPr lang="en-US" sz="2000" dirty="0"/>
              <a:t>:</a:t>
            </a:r>
          </a:p>
          <a:p>
            <a:pPr marL="0" indent="0">
              <a:buNone/>
            </a:pPr>
            <a:r>
              <a:rPr lang="en-US" sz="2000" dirty="0"/>
              <a:t>- </a:t>
            </a:r>
            <a:r>
              <a:rPr lang="en-US" sz="2000" i="1" dirty="0"/>
              <a:t>I just </a:t>
            </a:r>
            <a:r>
              <a:rPr lang="en-US" sz="2000" b="1" i="1" u="sng" dirty="0"/>
              <a:t>zoned out </a:t>
            </a:r>
            <a:r>
              <a:rPr lang="en-US" sz="2000" i="1" dirty="0"/>
              <a:t>for a moment</a:t>
            </a:r>
          </a:p>
          <a:p>
            <a:pPr marL="0" indent="0">
              <a:buNone/>
            </a:pPr>
            <a:r>
              <a:rPr lang="en-US" sz="2000" i="1" dirty="0"/>
              <a:t>- I'll </a:t>
            </a:r>
            <a:r>
              <a:rPr lang="en-US" sz="2000" b="1" i="1" u="sng" dirty="0"/>
              <a:t>run up </a:t>
            </a:r>
            <a:r>
              <a:rPr lang="en-US" sz="2000" i="1" dirty="0"/>
              <a:t>a dress for you</a:t>
            </a:r>
          </a:p>
          <a:p>
            <a:endParaRPr lang="en-US" sz="2000" dirty="0"/>
          </a:p>
          <a:p>
            <a:endParaRPr lang="en-US" sz="2000" dirty="0"/>
          </a:p>
        </p:txBody>
      </p:sp>
    </p:spTree>
    <p:extLst>
      <p:ext uri="{BB962C8B-B14F-4D97-AF65-F5344CB8AC3E}">
        <p14:creationId xmlns:p14="http://schemas.microsoft.com/office/powerpoint/2010/main" val="4075233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8680" y="725391"/>
            <a:ext cx="10596092" cy="5160254"/>
          </a:xfrm>
        </p:spPr>
        <p:txBody>
          <a:bodyPr>
            <a:normAutofit/>
          </a:bodyPr>
          <a:lstStyle/>
          <a:p>
            <a:pPr marL="0" indent="0">
              <a:buNone/>
            </a:pPr>
            <a:endParaRPr lang="en-US" sz="2000" dirty="0"/>
          </a:p>
          <a:p>
            <a:pPr marL="0" indent="0">
              <a:buNone/>
            </a:pPr>
            <a:r>
              <a:rPr lang="en-US" sz="2400" b="1" i="1" dirty="0"/>
              <a:t>4- </a:t>
            </a:r>
            <a:r>
              <a:rPr lang="en-US" sz="2400" b="1" i="1" dirty="0" err="1"/>
              <a:t>Polysemous</a:t>
            </a:r>
            <a:r>
              <a:rPr lang="en-US" sz="2400" b="1" i="1" dirty="0"/>
              <a:t> phrasal verbs</a:t>
            </a:r>
            <a:endParaRPr lang="en-US" sz="2400" b="1" dirty="0"/>
          </a:p>
          <a:p>
            <a:r>
              <a:rPr lang="en-US" sz="2000" dirty="0"/>
              <a:t>The final type of phrasal verbs is </a:t>
            </a:r>
            <a:r>
              <a:rPr lang="en-US" sz="2000" dirty="0" err="1"/>
              <a:t>polysemous</a:t>
            </a:r>
            <a:r>
              <a:rPr lang="en-US" sz="2000" dirty="0"/>
              <a:t>. As the name suggests, </a:t>
            </a:r>
            <a:r>
              <a:rPr lang="en-US" sz="2000" dirty="0" err="1"/>
              <a:t>polysemous</a:t>
            </a:r>
            <a:r>
              <a:rPr lang="en-US" sz="2000" dirty="0"/>
              <a:t> phrasal verbs can have multiple meanings, such as </a:t>
            </a:r>
            <a:r>
              <a:rPr lang="en-US" sz="2000" i="1" dirty="0"/>
              <a:t>check out</a:t>
            </a:r>
            <a:r>
              <a:rPr lang="en-US" sz="2000" dirty="0"/>
              <a:t>, </a:t>
            </a:r>
            <a:r>
              <a:rPr lang="en-US" sz="2000" i="1" dirty="0"/>
              <a:t>look</a:t>
            </a:r>
            <a:r>
              <a:rPr lang="en-US" sz="2000" dirty="0"/>
              <a:t> </a:t>
            </a:r>
            <a:r>
              <a:rPr lang="en-US" sz="2000" i="1" dirty="0"/>
              <a:t>up</a:t>
            </a:r>
            <a:r>
              <a:rPr lang="en-US" sz="2000" dirty="0"/>
              <a:t>, </a:t>
            </a:r>
            <a:r>
              <a:rPr lang="en-US" sz="2000" i="1" dirty="0"/>
              <a:t>make up</a:t>
            </a:r>
            <a:r>
              <a:rPr lang="en-US" sz="2000" dirty="0"/>
              <a:t>, </a:t>
            </a:r>
            <a:r>
              <a:rPr lang="en-US" sz="2000" i="1" dirty="0"/>
              <a:t>go out</a:t>
            </a:r>
            <a:r>
              <a:rPr lang="en-US" sz="2000" dirty="0"/>
              <a:t>, and </a:t>
            </a:r>
            <a:r>
              <a:rPr lang="en-US" sz="2000" i="1" dirty="0"/>
              <a:t>set off</a:t>
            </a:r>
            <a:r>
              <a:rPr lang="en-US" sz="2000" dirty="0"/>
              <a:t>.</a:t>
            </a:r>
          </a:p>
          <a:p>
            <a:endParaRPr lang="en-US" sz="2000" i="1" dirty="0"/>
          </a:p>
          <a:p>
            <a:pPr marL="0" indent="0">
              <a:buNone/>
            </a:pPr>
            <a:r>
              <a:rPr lang="en-US" sz="2000" dirty="0"/>
              <a:t>Examples on the different uses of phrasal verb “</a:t>
            </a:r>
            <a:r>
              <a:rPr lang="en-US" sz="2000" b="1" i="1" u="sng" dirty="0"/>
              <a:t>go off</a:t>
            </a:r>
            <a:r>
              <a:rPr lang="en-US" sz="2000" dirty="0"/>
              <a:t>”</a:t>
            </a:r>
          </a:p>
          <a:p>
            <a:endParaRPr lang="en-US" sz="2000" i="1" dirty="0"/>
          </a:p>
          <a:p>
            <a:r>
              <a:rPr lang="en-US" sz="2000" i="1" dirty="0"/>
              <a:t>"the pistol suddenly </a:t>
            </a:r>
            <a:r>
              <a:rPr lang="en-US" sz="2000" i="1" u="sng" dirty="0"/>
              <a:t>went off</a:t>
            </a:r>
            <a:r>
              <a:rPr lang="en-US" sz="2000" i="1" dirty="0"/>
              <a:t>"</a:t>
            </a:r>
          </a:p>
          <a:p>
            <a:r>
              <a:rPr lang="en-US" sz="2000" i="1" dirty="0"/>
              <a:t>"the fire alarm </a:t>
            </a:r>
            <a:r>
              <a:rPr lang="en-US" sz="2000" i="1" u="sng" dirty="0"/>
              <a:t>went off </a:t>
            </a:r>
            <a:r>
              <a:rPr lang="en-US" sz="2000" i="1" dirty="0"/>
              <a:t>at the first hint of smoke"</a:t>
            </a:r>
          </a:p>
          <a:p>
            <a:r>
              <a:rPr lang="en-US" sz="2000" i="1" dirty="0"/>
              <a:t>"if you got in an argument with him, he'd just </a:t>
            </a:r>
            <a:r>
              <a:rPr lang="en-US" sz="2000" i="1" u="sng" dirty="0"/>
              <a:t>go off</a:t>
            </a:r>
            <a:r>
              <a:rPr lang="en-US" sz="2000" i="1" dirty="0"/>
              <a:t>"</a:t>
            </a:r>
          </a:p>
          <a:p>
            <a:r>
              <a:rPr lang="en-US" sz="2000" i="1" dirty="0"/>
              <a:t>"milk </a:t>
            </a:r>
            <a:r>
              <a:rPr lang="en-US" sz="2000" i="1" u="sng" dirty="0"/>
              <a:t>went off </a:t>
            </a:r>
            <a:r>
              <a:rPr lang="en-US" sz="2000" i="1" dirty="0"/>
              <a:t>so quickly in hot weather</a:t>
            </a:r>
          </a:p>
          <a:p>
            <a:endParaRPr lang="en-US" sz="2000" dirty="0"/>
          </a:p>
        </p:txBody>
      </p:sp>
    </p:spTree>
    <p:extLst>
      <p:ext uri="{BB962C8B-B14F-4D97-AF65-F5344CB8AC3E}">
        <p14:creationId xmlns:p14="http://schemas.microsoft.com/office/powerpoint/2010/main" val="2254021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1999" cy="6632621"/>
          </a:xfrm>
        </p:spPr>
        <p:txBody>
          <a:bodyPr>
            <a:normAutofit/>
          </a:bodyPr>
          <a:lstStyle/>
          <a:p>
            <a:r>
              <a:rPr lang="en-US" dirty="0"/>
              <a:t>Not giving full consideration to the unitary nature of these phrasal verbs and relying on the meanings of their constitutes may seriously affect the whole process of understanding, and then, translation.</a:t>
            </a:r>
          </a:p>
          <a:p>
            <a:pPr marL="0" indent="0">
              <a:buNone/>
            </a:pPr>
            <a:r>
              <a:rPr lang="en-US" dirty="0"/>
              <a:t>ST:</a:t>
            </a:r>
          </a:p>
          <a:p>
            <a:pPr marL="0" indent="0">
              <a:buNone/>
            </a:pPr>
            <a:r>
              <a:rPr lang="en-US" i="1" dirty="0" err="1"/>
              <a:t>Jehad</a:t>
            </a:r>
            <a:r>
              <a:rPr lang="en-US" i="1" dirty="0"/>
              <a:t> burst out of the editing suite screaming. He sprinted down the stairs</a:t>
            </a:r>
            <a:r>
              <a:rPr lang="en-US" dirty="0"/>
              <a:t>, </a:t>
            </a:r>
            <a:r>
              <a:rPr lang="en-US" i="1" dirty="0"/>
              <a:t>his head in his hands</a:t>
            </a:r>
            <a:r>
              <a:rPr lang="en-US" dirty="0"/>
              <a:t>, </a:t>
            </a:r>
            <a:r>
              <a:rPr lang="en-US" i="1" dirty="0"/>
              <a:t>his face ripped with anguish.</a:t>
            </a:r>
            <a:endParaRPr lang="en-US" dirty="0"/>
          </a:p>
          <a:p>
            <a:pPr marL="0" indent="0">
              <a:buNone/>
            </a:pPr>
            <a:r>
              <a:rPr lang="en-US" dirty="0"/>
              <a:t>TT 1:</a:t>
            </a:r>
          </a:p>
          <a:p>
            <a:pPr algn="r" rtl="1"/>
            <a:r>
              <a:rPr lang="ar-SA" dirty="0"/>
              <a:t>خرج جهاد من مكتب التحرير صارخا</a:t>
            </a:r>
            <a:r>
              <a:rPr lang="en-US" dirty="0"/>
              <a:t>. </a:t>
            </a:r>
            <a:r>
              <a:rPr lang="ar-SA" dirty="0"/>
              <a:t>وركض بأقصى سرعة إلى الطابق السفلي وكان منفزعا ووجهه حاملا علامات الألم</a:t>
            </a:r>
            <a:r>
              <a:rPr lang="en-US" dirty="0"/>
              <a:t>.</a:t>
            </a:r>
          </a:p>
          <a:p>
            <a:pPr marL="0" indent="0">
              <a:buNone/>
            </a:pPr>
            <a:r>
              <a:rPr lang="en-US" dirty="0"/>
              <a:t>TT 2:</a:t>
            </a:r>
          </a:p>
          <a:p>
            <a:pPr algn="r" rtl="1"/>
            <a:r>
              <a:rPr lang="ar-SA" dirty="0"/>
              <a:t>اندفع جهاد من قسم التحرير منفجرا بالصراخ والعويل وراكضا بأقصى سرعته إلى الطابق السفلي ويده على رأسه</a:t>
            </a:r>
            <a:r>
              <a:rPr lang="en-US" dirty="0"/>
              <a:t>. </a:t>
            </a:r>
          </a:p>
          <a:p>
            <a:pPr marL="0" indent="0">
              <a:buNone/>
            </a:pPr>
            <a:r>
              <a:rPr lang="en-US" dirty="0"/>
              <a:t>TT 3:</a:t>
            </a:r>
          </a:p>
          <a:p>
            <a:pPr algn="r" rtl="1"/>
            <a:r>
              <a:rPr lang="ar-SA" dirty="0"/>
              <a:t>خرج جهاد من قسم التحرير بأقصى سرعته وهو يصرخ ويده على رأسه وبدت على وجه علامات الحزن</a:t>
            </a:r>
            <a:r>
              <a:rPr lang="en-US" dirty="0"/>
              <a:t>.</a:t>
            </a:r>
          </a:p>
          <a:p>
            <a:r>
              <a:rPr lang="en-US" dirty="0"/>
              <a:t>Here, two phrasal verbs are used in the original text, viz. </a:t>
            </a:r>
            <a:r>
              <a:rPr lang="en-US" i="1" dirty="0"/>
              <a:t>burst out </a:t>
            </a:r>
            <a:r>
              <a:rPr lang="en-US" dirty="0"/>
              <a:t>and </a:t>
            </a:r>
            <a:r>
              <a:rPr lang="en-US" i="1" dirty="0"/>
              <a:t>sprint down</a:t>
            </a:r>
            <a:r>
              <a:rPr lang="en-US" dirty="0"/>
              <a:t>. </a:t>
            </a:r>
            <a:br>
              <a:rPr lang="en-US" dirty="0"/>
            </a:br>
            <a:r>
              <a:rPr lang="en-US" dirty="0"/>
              <a:t>First phrasal verb </a:t>
            </a:r>
            <a:r>
              <a:rPr lang="en-US" i="1" dirty="0"/>
              <a:t>to burst out</a:t>
            </a:r>
            <a:r>
              <a:rPr lang="en-US" dirty="0"/>
              <a:t>, has been translated into </a:t>
            </a:r>
            <a:r>
              <a:rPr lang="ar-SA" dirty="0"/>
              <a:t>خرج </a:t>
            </a:r>
            <a:r>
              <a:rPr lang="en-US" dirty="0"/>
              <a:t>(</a:t>
            </a:r>
            <a:r>
              <a:rPr lang="en-US" i="1" dirty="0"/>
              <a:t>to go out</a:t>
            </a:r>
            <a:r>
              <a:rPr lang="en-US" dirty="0"/>
              <a:t>) once which is different in Arabic than</a:t>
            </a:r>
            <a:r>
              <a:rPr lang="ar-SA" dirty="0"/>
              <a:t>اندفع </a:t>
            </a:r>
            <a:r>
              <a:rPr lang="en-US" dirty="0"/>
              <a:t> (</a:t>
            </a:r>
            <a:r>
              <a:rPr lang="en-US" i="1" dirty="0"/>
              <a:t>to burst out</a:t>
            </a:r>
            <a:r>
              <a:rPr lang="en-US" dirty="0"/>
              <a:t>) that was used twice.</a:t>
            </a:r>
            <a:br>
              <a:rPr lang="en-US" dirty="0"/>
            </a:br>
            <a:r>
              <a:rPr lang="en-US" dirty="0"/>
              <a:t>the verb </a:t>
            </a:r>
            <a:r>
              <a:rPr lang="ar-IQ" dirty="0"/>
              <a:t> خرج</a:t>
            </a:r>
            <a:r>
              <a:rPr lang="en-US" dirty="0"/>
              <a:t>(</a:t>
            </a:r>
            <a:r>
              <a:rPr lang="en-US" i="1" dirty="0"/>
              <a:t>to go out</a:t>
            </a:r>
            <a:r>
              <a:rPr lang="en-US" dirty="0"/>
              <a:t>) </a:t>
            </a:r>
            <a:r>
              <a:rPr lang="en-US" u="sng" dirty="0"/>
              <a:t>does not </a:t>
            </a:r>
            <a:r>
              <a:rPr lang="en-US" dirty="0"/>
              <a:t>indicate that the actor of the action </a:t>
            </a:r>
            <a:r>
              <a:rPr lang="en-US" i="1" dirty="0" err="1"/>
              <a:t>Jehad</a:t>
            </a:r>
            <a:r>
              <a:rPr lang="en-US" dirty="0"/>
              <a:t> has gone with all haste, therefore translator has followed by </a:t>
            </a:r>
            <a:r>
              <a:rPr lang="ar-SA" dirty="0"/>
              <a:t>بأقصى سرعته </a:t>
            </a:r>
            <a:r>
              <a:rPr lang="en-US" dirty="0"/>
              <a:t>(</a:t>
            </a:r>
            <a:r>
              <a:rPr lang="en-US" i="1" dirty="0"/>
              <a:t>with his top speed</a:t>
            </a:r>
            <a:r>
              <a:rPr lang="en-US" dirty="0"/>
              <a:t>), to create a similar mental image. </a:t>
            </a:r>
            <a:endParaRPr lang="ar-IQ" dirty="0"/>
          </a:p>
          <a:p>
            <a:r>
              <a:rPr lang="en-US" dirty="0"/>
              <a:t>second phrasal verb </a:t>
            </a:r>
            <a:r>
              <a:rPr lang="en-US" i="1" dirty="0"/>
              <a:t>to sprint</a:t>
            </a:r>
            <a:r>
              <a:rPr lang="en-US" dirty="0"/>
              <a:t> </a:t>
            </a:r>
            <a:r>
              <a:rPr lang="en-US" i="1" dirty="0"/>
              <a:t>out</a:t>
            </a:r>
            <a:r>
              <a:rPr lang="en-US" dirty="0"/>
              <a:t>, it has been translated into </a:t>
            </a:r>
            <a:r>
              <a:rPr lang="ar-SA" dirty="0"/>
              <a:t>ركض </a:t>
            </a:r>
            <a:r>
              <a:rPr lang="en-US" dirty="0"/>
              <a:t>(</a:t>
            </a:r>
            <a:r>
              <a:rPr lang="en-US" i="1" dirty="0"/>
              <a:t>to run</a:t>
            </a:r>
            <a:r>
              <a:rPr lang="en-US" dirty="0"/>
              <a:t>) followed by </a:t>
            </a:r>
            <a:r>
              <a:rPr lang="ar-SA" dirty="0"/>
              <a:t>بأقصى سرعته </a:t>
            </a:r>
            <a:r>
              <a:rPr lang="en-US" dirty="0"/>
              <a:t>(</a:t>
            </a:r>
            <a:r>
              <a:rPr lang="en-US" i="1" dirty="0"/>
              <a:t>with his top speed</a:t>
            </a:r>
            <a:r>
              <a:rPr lang="en-US" dirty="0"/>
              <a:t>)</a:t>
            </a:r>
            <a:r>
              <a:rPr lang="ar-IQ" dirty="0"/>
              <a:t> </a:t>
            </a:r>
            <a:r>
              <a:rPr lang="en-US" dirty="0"/>
              <a:t>twice, while it has been merged with the verb </a:t>
            </a:r>
            <a:r>
              <a:rPr lang="ar-SA" dirty="0"/>
              <a:t>خرج </a:t>
            </a:r>
            <a:r>
              <a:rPr lang="en-US" dirty="0"/>
              <a:t>(</a:t>
            </a:r>
            <a:r>
              <a:rPr lang="en-US" i="1" dirty="0"/>
              <a:t>to go out</a:t>
            </a:r>
            <a:r>
              <a:rPr lang="en-US" dirty="0"/>
              <a:t>) into one verb once.</a:t>
            </a:r>
          </a:p>
          <a:p>
            <a:endParaRPr lang="en-US" dirty="0"/>
          </a:p>
        </p:txBody>
      </p:sp>
    </p:spTree>
    <p:extLst>
      <p:ext uri="{BB962C8B-B14F-4D97-AF65-F5344CB8AC3E}">
        <p14:creationId xmlns:p14="http://schemas.microsoft.com/office/powerpoint/2010/main" val="1540377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1565" y="1292061"/>
            <a:ext cx="8664261" cy="2726147"/>
          </a:xfrm>
          <a:effectLst>
            <a:reflection blurRad="6350" stA="50000" endA="300" endPos="55000" dir="5400000" sy="-100000" algn="bl" rotWithShape="0"/>
          </a:effectLst>
        </p:spPr>
        <p:txBody>
          <a:bodyPr>
            <a:normAutofit/>
          </a:bodyPr>
          <a:lstStyle/>
          <a:p>
            <a:pPr marL="0" indent="0" algn="ctr">
              <a:buNone/>
            </a:pPr>
            <a:r>
              <a:rPr lang="en-US" sz="9600" b="1" i="1" dirty="0">
                <a:effectLst>
                  <a:outerShdw blurRad="38100" dist="38100" dir="2700000" algn="tl">
                    <a:srgbClr val="000000">
                      <a:alpha val="43137"/>
                    </a:srgbClr>
                  </a:outerShdw>
                </a:effectLst>
              </a:rPr>
              <a:t>Thank you </a:t>
            </a:r>
          </a:p>
        </p:txBody>
      </p:sp>
    </p:spTree>
    <p:extLst>
      <p:ext uri="{BB962C8B-B14F-4D97-AF65-F5344CB8AC3E}">
        <p14:creationId xmlns:p14="http://schemas.microsoft.com/office/powerpoint/2010/main" val="18317555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docProps/app.xml><?xml version="1.0" encoding="utf-8"?>
<Properties xmlns="http://schemas.openxmlformats.org/officeDocument/2006/extended-properties" xmlns:vt="http://schemas.openxmlformats.org/officeDocument/2006/docPropsVTypes">
  <Template>TM03457452[[fn=Celestial]]</Template>
  <TotalTime>427</TotalTime>
  <Words>972</Words>
  <Application>Microsoft Office PowerPoint</Application>
  <PresentationFormat>Widescreen</PresentationFormat>
  <Paragraphs>81</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GaramondPremrPro</vt:lpstr>
      <vt:lpstr>GaramondPremrPro-It</vt:lpstr>
      <vt:lpstr>Celestial</vt:lpstr>
      <vt:lpstr>Phrasal verbs </vt:lpstr>
      <vt:lpstr>Phrasal verbs</vt:lpstr>
      <vt:lpstr>Phrasal verbs classification</vt:lpstr>
      <vt:lpstr>Phrasal verbs classification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Phrasal verbs</dc:title>
  <dc:creator>Shahad</dc:creator>
  <cp:lastModifiedBy>ahmed qadoury</cp:lastModifiedBy>
  <cp:revision>16</cp:revision>
  <dcterms:created xsi:type="dcterms:W3CDTF">2021-10-22T16:43:11Z</dcterms:created>
  <dcterms:modified xsi:type="dcterms:W3CDTF">2021-12-13T19:03:48Z</dcterms:modified>
</cp:coreProperties>
</file>