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5" d="100"/>
          <a:sy n="55" d="100"/>
        </p:scale>
        <p:origin x="1072"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2FB2A6-85E5-4557-A9EC-D1F2C5B5866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05C823B-1777-43E4-995A-C0CBADF4EF3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01241B0-398C-4160-AF63-F6BA39DADCB6}"/>
              </a:ext>
            </a:extLst>
          </p:cNvPr>
          <p:cNvSpPr>
            <a:spLocks noGrp="1"/>
          </p:cNvSpPr>
          <p:nvPr>
            <p:ph type="dt" sz="half" idx="10"/>
          </p:nvPr>
        </p:nvSpPr>
        <p:spPr/>
        <p:txBody>
          <a:bodyPr/>
          <a:lstStyle/>
          <a:p>
            <a:fld id="{3B32DBD3-C2F3-42AA-B483-3C30D43AAC61}" type="datetimeFigureOut">
              <a:rPr lang="en-US" smtClean="0"/>
              <a:t>12/13/2021</a:t>
            </a:fld>
            <a:endParaRPr lang="en-US"/>
          </a:p>
        </p:txBody>
      </p:sp>
      <p:sp>
        <p:nvSpPr>
          <p:cNvPr id="5" name="Footer Placeholder 4">
            <a:extLst>
              <a:ext uri="{FF2B5EF4-FFF2-40B4-BE49-F238E27FC236}">
                <a16:creationId xmlns:a16="http://schemas.microsoft.com/office/drawing/2014/main" id="{C614DDF0-31D5-4346-BE2E-2B6233C4AF9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48BE36A-CAEC-4C35-B2C3-D5ADB39D08B6}"/>
              </a:ext>
            </a:extLst>
          </p:cNvPr>
          <p:cNvSpPr>
            <a:spLocks noGrp="1"/>
          </p:cNvSpPr>
          <p:nvPr>
            <p:ph type="sldNum" sz="quarter" idx="12"/>
          </p:nvPr>
        </p:nvSpPr>
        <p:spPr/>
        <p:txBody>
          <a:bodyPr/>
          <a:lstStyle/>
          <a:p>
            <a:fld id="{B2CF7E4C-E59A-456A-A6AB-1E32C5EA9E5A}" type="slidenum">
              <a:rPr lang="en-US" smtClean="0"/>
              <a:t>‹#›</a:t>
            </a:fld>
            <a:endParaRPr lang="en-US"/>
          </a:p>
        </p:txBody>
      </p:sp>
    </p:spTree>
    <p:extLst>
      <p:ext uri="{BB962C8B-B14F-4D97-AF65-F5344CB8AC3E}">
        <p14:creationId xmlns:p14="http://schemas.microsoft.com/office/powerpoint/2010/main" val="12356039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6D9515-E16B-48C8-A625-CD8901417B1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0A40BD2-C873-4FA1-A8FF-83E7AD78D21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AA6C64-8C58-4F28-91D4-2331F3973AD3}"/>
              </a:ext>
            </a:extLst>
          </p:cNvPr>
          <p:cNvSpPr>
            <a:spLocks noGrp="1"/>
          </p:cNvSpPr>
          <p:nvPr>
            <p:ph type="dt" sz="half" idx="10"/>
          </p:nvPr>
        </p:nvSpPr>
        <p:spPr/>
        <p:txBody>
          <a:bodyPr/>
          <a:lstStyle/>
          <a:p>
            <a:fld id="{3B32DBD3-C2F3-42AA-B483-3C30D43AAC61}" type="datetimeFigureOut">
              <a:rPr lang="en-US" smtClean="0"/>
              <a:t>12/13/2021</a:t>
            </a:fld>
            <a:endParaRPr lang="en-US"/>
          </a:p>
        </p:txBody>
      </p:sp>
      <p:sp>
        <p:nvSpPr>
          <p:cNvPr id="5" name="Footer Placeholder 4">
            <a:extLst>
              <a:ext uri="{FF2B5EF4-FFF2-40B4-BE49-F238E27FC236}">
                <a16:creationId xmlns:a16="http://schemas.microsoft.com/office/drawing/2014/main" id="{75F7317D-273D-48CB-8EA2-9FFA3114519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978170D-4F3E-4B1E-A6C5-2165914861B9}"/>
              </a:ext>
            </a:extLst>
          </p:cNvPr>
          <p:cNvSpPr>
            <a:spLocks noGrp="1"/>
          </p:cNvSpPr>
          <p:nvPr>
            <p:ph type="sldNum" sz="quarter" idx="12"/>
          </p:nvPr>
        </p:nvSpPr>
        <p:spPr/>
        <p:txBody>
          <a:bodyPr/>
          <a:lstStyle/>
          <a:p>
            <a:fld id="{B2CF7E4C-E59A-456A-A6AB-1E32C5EA9E5A}" type="slidenum">
              <a:rPr lang="en-US" smtClean="0"/>
              <a:t>‹#›</a:t>
            </a:fld>
            <a:endParaRPr lang="en-US"/>
          </a:p>
        </p:txBody>
      </p:sp>
    </p:spTree>
    <p:extLst>
      <p:ext uri="{BB962C8B-B14F-4D97-AF65-F5344CB8AC3E}">
        <p14:creationId xmlns:p14="http://schemas.microsoft.com/office/powerpoint/2010/main" val="32205130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9291C6E-24DB-4C64-82A9-08CFC03EF2D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522C61-4324-41A4-904A-6991B9EA629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2893241-F603-4C86-980C-E99B7C11A0B8}"/>
              </a:ext>
            </a:extLst>
          </p:cNvPr>
          <p:cNvSpPr>
            <a:spLocks noGrp="1"/>
          </p:cNvSpPr>
          <p:nvPr>
            <p:ph type="dt" sz="half" idx="10"/>
          </p:nvPr>
        </p:nvSpPr>
        <p:spPr/>
        <p:txBody>
          <a:bodyPr/>
          <a:lstStyle/>
          <a:p>
            <a:fld id="{3B32DBD3-C2F3-42AA-B483-3C30D43AAC61}" type="datetimeFigureOut">
              <a:rPr lang="en-US" smtClean="0"/>
              <a:t>12/13/2021</a:t>
            </a:fld>
            <a:endParaRPr lang="en-US"/>
          </a:p>
        </p:txBody>
      </p:sp>
      <p:sp>
        <p:nvSpPr>
          <p:cNvPr id="5" name="Footer Placeholder 4">
            <a:extLst>
              <a:ext uri="{FF2B5EF4-FFF2-40B4-BE49-F238E27FC236}">
                <a16:creationId xmlns:a16="http://schemas.microsoft.com/office/drawing/2014/main" id="{56280902-A0A6-4DEA-B9DD-47621430D3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15233F8-E598-4A7B-84C7-061B2E177DDD}"/>
              </a:ext>
            </a:extLst>
          </p:cNvPr>
          <p:cNvSpPr>
            <a:spLocks noGrp="1"/>
          </p:cNvSpPr>
          <p:nvPr>
            <p:ph type="sldNum" sz="quarter" idx="12"/>
          </p:nvPr>
        </p:nvSpPr>
        <p:spPr/>
        <p:txBody>
          <a:bodyPr/>
          <a:lstStyle/>
          <a:p>
            <a:fld id="{B2CF7E4C-E59A-456A-A6AB-1E32C5EA9E5A}" type="slidenum">
              <a:rPr lang="en-US" smtClean="0"/>
              <a:t>‹#›</a:t>
            </a:fld>
            <a:endParaRPr lang="en-US"/>
          </a:p>
        </p:txBody>
      </p:sp>
    </p:spTree>
    <p:extLst>
      <p:ext uri="{BB962C8B-B14F-4D97-AF65-F5344CB8AC3E}">
        <p14:creationId xmlns:p14="http://schemas.microsoft.com/office/powerpoint/2010/main" val="10832765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2053F1-1173-46C2-941C-01A2799B9CD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5200416-8387-4BFE-BBE5-6376BEFD667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19F8F2-9C84-422F-8018-29353A37486F}"/>
              </a:ext>
            </a:extLst>
          </p:cNvPr>
          <p:cNvSpPr>
            <a:spLocks noGrp="1"/>
          </p:cNvSpPr>
          <p:nvPr>
            <p:ph type="dt" sz="half" idx="10"/>
          </p:nvPr>
        </p:nvSpPr>
        <p:spPr/>
        <p:txBody>
          <a:bodyPr/>
          <a:lstStyle/>
          <a:p>
            <a:fld id="{3B32DBD3-C2F3-42AA-B483-3C30D43AAC61}" type="datetimeFigureOut">
              <a:rPr lang="en-US" smtClean="0"/>
              <a:t>12/13/2021</a:t>
            </a:fld>
            <a:endParaRPr lang="en-US"/>
          </a:p>
        </p:txBody>
      </p:sp>
      <p:sp>
        <p:nvSpPr>
          <p:cNvPr id="5" name="Footer Placeholder 4">
            <a:extLst>
              <a:ext uri="{FF2B5EF4-FFF2-40B4-BE49-F238E27FC236}">
                <a16:creationId xmlns:a16="http://schemas.microsoft.com/office/drawing/2014/main" id="{B276EEEA-FB82-4E1A-98EF-9A327B54DFB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8DCFB9C-5BA0-4D56-8868-D26A03BEC645}"/>
              </a:ext>
            </a:extLst>
          </p:cNvPr>
          <p:cNvSpPr>
            <a:spLocks noGrp="1"/>
          </p:cNvSpPr>
          <p:nvPr>
            <p:ph type="sldNum" sz="quarter" idx="12"/>
          </p:nvPr>
        </p:nvSpPr>
        <p:spPr/>
        <p:txBody>
          <a:bodyPr/>
          <a:lstStyle/>
          <a:p>
            <a:fld id="{B2CF7E4C-E59A-456A-A6AB-1E32C5EA9E5A}" type="slidenum">
              <a:rPr lang="en-US" smtClean="0"/>
              <a:t>‹#›</a:t>
            </a:fld>
            <a:endParaRPr lang="en-US"/>
          </a:p>
        </p:txBody>
      </p:sp>
    </p:spTree>
    <p:extLst>
      <p:ext uri="{BB962C8B-B14F-4D97-AF65-F5344CB8AC3E}">
        <p14:creationId xmlns:p14="http://schemas.microsoft.com/office/powerpoint/2010/main" val="16331139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F40B7-4514-445C-8A3B-14F317F9DC2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6B4D96F-6688-48BE-9136-38ABA0A20D3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E8B7F33-465B-4FCD-ABDD-0557B6A0CAC4}"/>
              </a:ext>
            </a:extLst>
          </p:cNvPr>
          <p:cNvSpPr>
            <a:spLocks noGrp="1"/>
          </p:cNvSpPr>
          <p:nvPr>
            <p:ph type="dt" sz="half" idx="10"/>
          </p:nvPr>
        </p:nvSpPr>
        <p:spPr/>
        <p:txBody>
          <a:bodyPr/>
          <a:lstStyle/>
          <a:p>
            <a:fld id="{3B32DBD3-C2F3-42AA-B483-3C30D43AAC61}" type="datetimeFigureOut">
              <a:rPr lang="en-US" smtClean="0"/>
              <a:t>12/13/2021</a:t>
            </a:fld>
            <a:endParaRPr lang="en-US"/>
          </a:p>
        </p:txBody>
      </p:sp>
      <p:sp>
        <p:nvSpPr>
          <p:cNvPr id="5" name="Footer Placeholder 4">
            <a:extLst>
              <a:ext uri="{FF2B5EF4-FFF2-40B4-BE49-F238E27FC236}">
                <a16:creationId xmlns:a16="http://schemas.microsoft.com/office/drawing/2014/main" id="{062F1709-0AB6-457D-A94E-F52B680B288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5A90FE8-0390-4637-A3DF-F071A270B01E}"/>
              </a:ext>
            </a:extLst>
          </p:cNvPr>
          <p:cNvSpPr>
            <a:spLocks noGrp="1"/>
          </p:cNvSpPr>
          <p:nvPr>
            <p:ph type="sldNum" sz="quarter" idx="12"/>
          </p:nvPr>
        </p:nvSpPr>
        <p:spPr/>
        <p:txBody>
          <a:bodyPr/>
          <a:lstStyle/>
          <a:p>
            <a:fld id="{B2CF7E4C-E59A-456A-A6AB-1E32C5EA9E5A}" type="slidenum">
              <a:rPr lang="en-US" smtClean="0"/>
              <a:t>‹#›</a:t>
            </a:fld>
            <a:endParaRPr lang="en-US"/>
          </a:p>
        </p:txBody>
      </p:sp>
    </p:spTree>
    <p:extLst>
      <p:ext uri="{BB962C8B-B14F-4D97-AF65-F5344CB8AC3E}">
        <p14:creationId xmlns:p14="http://schemas.microsoft.com/office/powerpoint/2010/main" val="36611102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1DE890-1294-487F-B2FA-20E8678001E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AD1447D-E448-43A8-B8BF-1A9B2CF4DC6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CFA7FAA-BABF-4A0E-8FFA-EFD4EFE165E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B6F4D96-01B2-454F-B3D9-4695FFE5ED08}"/>
              </a:ext>
            </a:extLst>
          </p:cNvPr>
          <p:cNvSpPr>
            <a:spLocks noGrp="1"/>
          </p:cNvSpPr>
          <p:nvPr>
            <p:ph type="dt" sz="half" idx="10"/>
          </p:nvPr>
        </p:nvSpPr>
        <p:spPr/>
        <p:txBody>
          <a:bodyPr/>
          <a:lstStyle/>
          <a:p>
            <a:fld id="{3B32DBD3-C2F3-42AA-B483-3C30D43AAC61}" type="datetimeFigureOut">
              <a:rPr lang="en-US" smtClean="0"/>
              <a:t>12/13/2021</a:t>
            </a:fld>
            <a:endParaRPr lang="en-US"/>
          </a:p>
        </p:txBody>
      </p:sp>
      <p:sp>
        <p:nvSpPr>
          <p:cNvPr id="6" name="Footer Placeholder 5">
            <a:extLst>
              <a:ext uri="{FF2B5EF4-FFF2-40B4-BE49-F238E27FC236}">
                <a16:creationId xmlns:a16="http://schemas.microsoft.com/office/drawing/2014/main" id="{88A76316-34E2-4B75-BE5A-BEF733C50E6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6DBD3FD-AE6D-44A1-932D-A07E6B59A028}"/>
              </a:ext>
            </a:extLst>
          </p:cNvPr>
          <p:cNvSpPr>
            <a:spLocks noGrp="1"/>
          </p:cNvSpPr>
          <p:nvPr>
            <p:ph type="sldNum" sz="quarter" idx="12"/>
          </p:nvPr>
        </p:nvSpPr>
        <p:spPr/>
        <p:txBody>
          <a:bodyPr/>
          <a:lstStyle/>
          <a:p>
            <a:fld id="{B2CF7E4C-E59A-456A-A6AB-1E32C5EA9E5A}" type="slidenum">
              <a:rPr lang="en-US" smtClean="0"/>
              <a:t>‹#›</a:t>
            </a:fld>
            <a:endParaRPr lang="en-US"/>
          </a:p>
        </p:txBody>
      </p:sp>
    </p:spTree>
    <p:extLst>
      <p:ext uri="{BB962C8B-B14F-4D97-AF65-F5344CB8AC3E}">
        <p14:creationId xmlns:p14="http://schemas.microsoft.com/office/powerpoint/2010/main" val="3184340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8122D6-35C5-4969-9C4F-AD64183E392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A4569F7-B0B5-451D-92A9-373444DBAA5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6884D4B-49A4-473B-9E88-391CA3B8B73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D8BC27A-D8F7-4E05-966F-BED74562B32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5B40DAD-4DF1-4AB8-AFAC-72B705E4E92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DC6BA32-E173-4FE4-A395-408837A777A3}"/>
              </a:ext>
            </a:extLst>
          </p:cNvPr>
          <p:cNvSpPr>
            <a:spLocks noGrp="1"/>
          </p:cNvSpPr>
          <p:nvPr>
            <p:ph type="dt" sz="half" idx="10"/>
          </p:nvPr>
        </p:nvSpPr>
        <p:spPr/>
        <p:txBody>
          <a:bodyPr/>
          <a:lstStyle/>
          <a:p>
            <a:fld id="{3B32DBD3-C2F3-42AA-B483-3C30D43AAC61}" type="datetimeFigureOut">
              <a:rPr lang="en-US" smtClean="0"/>
              <a:t>12/13/2021</a:t>
            </a:fld>
            <a:endParaRPr lang="en-US"/>
          </a:p>
        </p:txBody>
      </p:sp>
      <p:sp>
        <p:nvSpPr>
          <p:cNvPr id="8" name="Footer Placeholder 7">
            <a:extLst>
              <a:ext uri="{FF2B5EF4-FFF2-40B4-BE49-F238E27FC236}">
                <a16:creationId xmlns:a16="http://schemas.microsoft.com/office/drawing/2014/main" id="{DE6D9560-630E-45EC-BC46-7554B515165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4FC9BDC-AFB3-4B8B-8CA9-352A8012255A}"/>
              </a:ext>
            </a:extLst>
          </p:cNvPr>
          <p:cNvSpPr>
            <a:spLocks noGrp="1"/>
          </p:cNvSpPr>
          <p:nvPr>
            <p:ph type="sldNum" sz="quarter" idx="12"/>
          </p:nvPr>
        </p:nvSpPr>
        <p:spPr/>
        <p:txBody>
          <a:bodyPr/>
          <a:lstStyle/>
          <a:p>
            <a:fld id="{B2CF7E4C-E59A-456A-A6AB-1E32C5EA9E5A}" type="slidenum">
              <a:rPr lang="en-US" smtClean="0"/>
              <a:t>‹#›</a:t>
            </a:fld>
            <a:endParaRPr lang="en-US"/>
          </a:p>
        </p:txBody>
      </p:sp>
    </p:spTree>
    <p:extLst>
      <p:ext uri="{BB962C8B-B14F-4D97-AF65-F5344CB8AC3E}">
        <p14:creationId xmlns:p14="http://schemas.microsoft.com/office/powerpoint/2010/main" val="3410894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A939F2-22FE-496B-852D-71CFFA7E38A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5137B80-3EFE-40BD-B567-E25D18DA473B}"/>
              </a:ext>
            </a:extLst>
          </p:cNvPr>
          <p:cNvSpPr>
            <a:spLocks noGrp="1"/>
          </p:cNvSpPr>
          <p:nvPr>
            <p:ph type="dt" sz="half" idx="10"/>
          </p:nvPr>
        </p:nvSpPr>
        <p:spPr/>
        <p:txBody>
          <a:bodyPr/>
          <a:lstStyle/>
          <a:p>
            <a:fld id="{3B32DBD3-C2F3-42AA-B483-3C30D43AAC61}" type="datetimeFigureOut">
              <a:rPr lang="en-US" smtClean="0"/>
              <a:t>12/13/2021</a:t>
            </a:fld>
            <a:endParaRPr lang="en-US"/>
          </a:p>
        </p:txBody>
      </p:sp>
      <p:sp>
        <p:nvSpPr>
          <p:cNvPr id="4" name="Footer Placeholder 3">
            <a:extLst>
              <a:ext uri="{FF2B5EF4-FFF2-40B4-BE49-F238E27FC236}">
                <a16:creationId xmlns:a16="http://schemas.microsoft.com/office/drawing/2014/main" id="{C5D9B6BA-CC03-4902-873A-64B088DF6D3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D4296E8-ED60-4972-B121-199DEEAD2CFA}"/>
              </a:ext>
            </a:extLst>
          </p:cNvPr>
          <p:cNvSpPr>
            <a:spLocks noGrp="1"/>
          </p:cNvSpPr>
          <p:nvPr>
            <p:ph type="sldNum" sz="quarter" idx="12"/>
          </p:nvPr>
        </p:nvSpPr>
        <p:spPr/>
        <p:txBody>
          <a:bodyPr/>
          <a:lstStyle/>
          <a:p>
            <a:fld id="{B2CF7E4C-E59A-456A-A6AB-1E32C5EA9E5A}" type="slidenum">
              <a:rPr lang="en-US" smtClean="0"/>
              <a:t>‹#›</a:t>
            </a:fld>
            <a:endParaRPr lang="en-US"/>
          </a:p>
        </p:txBody>
      </p:sp>
    </p:spTree>
    <p:extLst>
      <p:ext uri="{BB962C8B-B14F-4D97-AF65-F5344CB8AC3E}">
        <p14:creationId xmlns:p14="http://schemas.microsoft.com/office/powerpoint/2010/main" val="3518164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CB19CD2-3F53-4DDF-8ED4-BCFDE937ECD8}"/>
              </a:ext>
            </a:extLst>
          </p:cNvPr>
          <p:cNvSpPr>
            <a:spLocks noGrp="1"/>
          </p:cNvSpPr>
          <p:nvPr>
            <p:ph type="dt" sz="half" idx="10"/>
          </p:nvPr>
        </p:nvSpPr>
        <p:spPr/>
        <p:txBody>
          <a:bodyPr/>
          <a:lstStyle/>
          <a:p>
            <a:fld id="{3B32DBD3-C2F3-42AA-B483-3C30D43AAC61}" type="datetimeFigureOut">
              <a:rPr lang="en-US" smtClean="0"/>
              <a:t>12/13/2021</a:t>
            </a:fld>
            <a:endParaRPr lang="en-US"/>
          </a:p>
        </p:txBody>
      </p:sp>
      <p:sp>
        <p:nvSpPr>
          <p:cNvPr id="3" name="Footer Placeholder 2">
            <a:extLst>
              <a:ext uri="{FF2B5EF4-FFF2-40B4-BE49-F238E27FC236}">
                <a16:creationId xmlns:a16="http://schemas.microsoft.com/office/drawing/2014/main" id="{4CA63B95-C959-49AF-B158-6BB725F629C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F42916E-630C-4682-9E2F-5A362DB19B59}"/>
              </a:ext>
            </a:extLst>
          </p:cNvPr>
          <p:cNvSpPr>
            <a:spLocks noGrp="1"/>
          </p:cNvSpPr>
          <p:nvPr>
            <p:ph type="sldNum" sz="quarter" idx="12"/>
          </p:nvPr>
        </p:nvSpPr>
        <p:spPr/>
        <p:txBody>
          <a:bodyPr/>
          <a:lstStyle/>
          <a:p>
            <a:fld id="{B2CF7E4C-E59A-456A-A6AB-1E32C5EA9E5A}" type="slidenum">
              <a:rPr lang="en-US" smtClean="0"/>
              <a:t>‹#›</a:t>
            </a:fld>
            <a:endParaRPr lang="en-US"/>
          </a:p>
        </p:txBody>
      </p:sp>
    </p:spTree>
    <p:extLst>
      <p:ext uri="{BB962C8B-B14F-4D97-AF65-F5344CB8AC3E}">
        <p14:creationId xmlns:p14="http://schemas.microsoft.com/office/powerpoint/2010/main" val="13021039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C16D35-B0BA-449E-8872-982BE89C597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682A99-3219-4A83-97E1-E041908144E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F75CAAD-F7DE-4A7E-81BB-7E742FFF2C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938F775-B847-4F5A-9094-684637A0FC86}"/>
              </a:ext>
            </a:extLst>
          </p:cNvPr>
          <p:cNvSpPr>
            <a:spLocks noGrp="1"/>
          </p:cNvSpPr>
          <p:nvPr>
            <p:ph type="dt" sz="half" idx="10"/>
          </p:nvPr>
        </p:nvSpPr>
        <p:spPr/>
        <p:txBody>
          <a:bodyPr/>
          <a:lstStyle/>
          <a:p>
            <a:fld id="{3B32DBD3-C2F3-42AA-B483-3C30D43AAC61}" type="datetimeFigureOut">
              <a:rPr lang="en-US" smtClean="0"/>
              <a:t>12/13/2021</a:t>
            </a:fld>
            <a:endParaRPr lang="en-US"/>
          </a:p>
        </p:txBody>
      </p:sp>
      <p:sp>
        <p:nvSpPr>
          <p:cNvPr id="6" name="Footer Placeholder 5">
            <a:extLst>
              <a:ext uri="{FF2B5EF4-FFF2-40B4-BE49-F238E27FC236}">
                <a16:creationId xmlns:a16="http://schemas.microsoft.com/office/drawing/2014/main" id="{B4658BC1-3286-4628-AEAC-C8917F2A43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F50AF29-CAE8-4B9B-BAB9-27F3A1B47FD9}"/>
              </a:ext>
            </a:extLst>
          </p:cNvPr>
          <p:cNvSpPr>
            <a:spLocks noGrp="1"/>
          </p:cNvSpPr>
          <p:nvPr>
            <p:ph type="sldNum" sz="quarter" idx="12"/>
          </p:nvPr>
        </p:nvSpPr>
        <p:spPr/>
        <p:txBody>
          <a:bodyPr/>
          <a:lstStyle/>
          <a:p>
            <a:fld id="{B2CF7E4C-E59A-456A-A6AB-1E32C5EA9E5A}" type="slidenum">
              <a:rPr lang="en-US" smtClean="0"/>
              <a:t>‹#›</a:t>
            </a:fld>
            <a:endParaRPr lang="en-US"/>
          </a:p>
        </p:txBody>
      </p:sp>
    </p:spTree>
    <p:extLst>
      <p:ext uri="{BB962C8B-B14F-4D97-AF65-F5344CB8AC3E}">
        <p14:creationId xmlns:p14="http://schemas.microsoft.com/office/powerpoint/2010/main" val="34166166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701340-F3F3-46EA-8FF5-8B3E4C509A5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295E906-62DC-4CB3-9E3B-0ADBAAE2D54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83E8A9F-5A12-473B-8CC0-AB6ABB00C7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67E9A0F-40EE-4F97-BA72-AE97496997E8}"/>
              </a:ext>
            </a:extLst>
          </p:cNvPr>
          <p:cNvSpPr>
            <a:spLocks noGrp="1"/>
          </p:cNvSpPr>
          <p:nvPr>
            <p:ph type="dt" sz="half" idx="10"/>
          </p:nvPr>
        </p:nvSpPr>
        <p:spPr/>
        <p:txBody>
          <a:bodyPr/>
          <a:lstStyle/>
          <a:p>
            <a:fld id="{3B32DBD3-C2F3-42AA-B483-3C30D43AAC61}" type="datetimeFigureOut">
              <a:rPr lang="en-US" smtClean="0"/>
              <a:t>12/13/2021</a:t>
            </a:fld>
            <a:endParaRPr lang="en-US"/>
          </a:p>
        </p:txBody>
      </p:sp>
      <p:sp>
        <p:nvSpPr>
          <p:cNvPr id="6" name="Footer Placeholder 5">
            <a:extLst>
              <a:ext uri="{FF2B5EF4-FFF2-40B4-BE49-F238E27FC236}">
                <a16:creationId xmlns:a16="http://schemas.microsoft.com/office/drawing/2014/main" id="{CC411393-7B45-46AF-B6D8-5C9C2C2DB5B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08A8E07-4A56-4F71-B5D5-0BE846DBDA78}"/>
              </a:ext>
            </a:extLst>
          </p:cNvPr>
          <p:cNvSpPr>
            <a:spLocks noGrp="1"/>
          </p:cNvSpPr>
          <p:nvPr>
            <p:ph type="sldNum" sz="quarter" idx="12"/>
          </p:nvPr>
        </p:nvSpPr>
        <p:spPr/>
        <p:txBody>
          <a:bodyPr/>
          <a:lstStyle/>
          <a:p>
            <a:fld id="{B2CF7E4C-E59A-456A-A6AB-1E32C5EA9E5A}" type="slidenum">
              <a:rPr lang="en-US" smtClean="0"/>
              <a:t>‹#›</a:t>
            </a:fld>
            <a:endParaRPr lang="en-US"/>
          </a:p>
        </p:txBody>
      </p:sp>
    </p:spTree>
    <p:extLst>
      <p:ext uri="{BB962C8B-B14F-4D97-AF65-F5344CB8AC3E}">
        <p14:creationId xmlns:p14="http://schemas.microsoft.com/office/powerpoint/2010/main" val="313647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BC24A21-CF41-4A17-8C96-5D60AE27BA6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955B9EB-2C82-42D4-A7AC-26DC1D86FE9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D81935B-62D1-4269-A695-D2737B47EB8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32DBD3-C2F3-42AA-B483-3C30D43AAC61}" type="datetimeFigureOut">
              <a:rPr lang="en-US" smtClean="0"/>
              <a:t>12/13/2021</a:t>
            </a:fld>
            <a:endParaRPr lang="en-US"/>
          </a:p>
        </p:txBody>
      </p:sp>
      <p:sp>
        <p:nvSpPr>
          <p:cNvPr id="5" name="Footer Placeholder 4">
            <a:extLst>
              <a:ext uri="{FF2B5EF4-FFF2-40B4-BE49-F238E27FC236}">
                <a16:creationId xmlns:a16="http://schemas.microsoft.com/office/drawing/2014/main" id="{EDED1442-5D5C-4FEE-AC8A-D3029D4CED0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12F7FE3-5D5F-484C-A7BF-C8BDD109397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CF7E4C-E59A-456A-A6AB-1E32C5EA9E5A}" type="slidenum">
              <a:rPr lang="en-US" smtClean="0"/>
              <a:t>‹#›</a:t>
            </a:fld>
            <a:endParaRPr lang="en-US"/>
          </a:p>
        </p:txBody>
      </p:sp>
    </p:spTree>
    <p:extLst>
      <p:ext uri="{BB962C8B-B14F-4D97-AF65-F5344CB8AC3E}">
        <p14:creationId xmlns:p14="http://schemas.microsoft.com/office/powerpoint/2010/main" val="38239523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0" name="Rectangle 39">
            <a:extLst>
              <a:ext uri="{FF2B5EF4-FFF2-40B4-BE49-F238E27FC236}">
                <a16:creationId xmlns:a16="http://schemas.microsoft.com/office/drawing/2014/main" id="{C27D7A02-907B-496F-BA7E-AA3780733C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0FBA5268-0AE7-4CAD-9537-D0EB09E76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088D065B-39DA-4077-B9CF-E489CE4C01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5800" y="685800"/>
            <a:ext cx="108204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70529ACB-53AC-4DD9-98A6-BD1FC7164CE0}"/>
              </a:ext>
            </a:extLst>
          </p:cNvPr>
          <p:cNvSpPr>
            <a:spLocks noGrp="1"/>
          </p:cNvSpPr>
          <p:nvPr>
            <p:ph type="subTitle" idx="1"/>
          </p:nvPr>
        </p:nvSpPr>
        <p:spPr>
          <a:xfrm>
            <a:off x="896679" y="776178"/>
            <a:ext cx="10398641" cy="4933506"/>
          </a:xfrm>
        </p:spPr>
        <p:txBody>
          <a:bodyPr anchor="t">
            <a:normAutofit fontScale="92500" lnSpcReduction="10000"/>
          </a:bodyPr>
          <a:lstStyle/>
          <a:p>
            <a:endParaRPr lang="en-US" sz="4400" b="1" i="0" u="none" strike="noStrike" baseline="0" dirty="0">
              <a:solidFill>
                <a:schemeClr val="tx1">
                  <a:lumMod val="65000"/>
                  <a:lumOff val="35000"/>
                </a:schemeClr>
              </a:solidFill>
              <a:latin typeface="Times New Roman" panose="02020603050405020304" pitchFamily="18" charset="0"/>
              <a:cs typeface="Times New Roman" panose="02020603050405020304" pitchFamily="18" charset="0"/>
            </a:endParaRPr>
          </a:p>
          <a:p>
            <a:r>
              <a:rPr lang="en-US" sz="4400" b="1" i="0" u="none" strike="noStrike" baseline="0" dirty="0">
                <a:latin typeface="Times New Roman" panose="02020603050405020304" pitchFamily="18" charset="0"/>
                <a:cs typeface="Times New Roman" panose="02020603050405020304" pitchFamily="18" charset="0"/>
              </a:rPr>
              <a:t>Indirect speech acts</a:t>
            </a:r>
          </a:p>
          <a:p>
            <a:r>
              <a:rPr lang="en-US" sz="4400" b="1" dirty="0">
                <a:latin typeface="Times New Roman" panose="02020603050405020304" pitchFamily="18" charset="0"/>
                <a:cs typeface="Times New Roman" panose="02020603050405020304" pitchFamily="18" charset="0"/>
              </a:rPr>
              <a:t>Performatives</a:t>
            </a:r>
          </a:p>
          <a:p>
            <a:endParaRPr lang="en-US" sz="4400" b="1" dirty="0">
              <a:latin typeface="Times New Roman" panose="02020603050405020304" pitchFamily="18" charset="0"/>
              <a:cs typeface="Times New Roman" panose="02020603050405020304" pitchFamily="18" charset="0"/>
            </a:endParaRPr>
          </a:p>
          <a:p>
            <a:pPr algn="ctr"/>
            <a:r>
              <a:rPr lang="en-US" sz="3000" b="1" dirty="0">
                <a:solidFill>
                  <a:schemeClr val="tx1">
                    <a:lumMod val="10000"/>
                  </a:schemeClr>
                </a:solidFill>
                <a:latin typeface="Times New Roman" panose="02020603050405020304" pitchFamily="18" charset="0"/>
                <a:cs typeface="Times New Roman" panose="02020603050405020304" pitchFamily="18" charset="0"/>
              </a:rPr>
              <a:t>Course tutor </a:t>
            </a:r>
          </a:p>
          <a:p>
            <a:pPr algn="ctr"/>
            <a:r>
              <a:rPr lang="en-US" sz="2200" b="1" dirty="0">
                <a:solidFill>
                  <a:schemeClr val="tx1">
                    <a:lumMod val="10000"/>
                  </a:schemeClr>
                </a:solidFill>
                <a:effectLst/>
                <a:latin typeface="Times New Roman" panose="02020603050405020304" pitchFamily="18" charset="0"/>
                <a:cs typeface="Times New Roman" panose="02020603050405020304" pitchFamily="18" charset="0"/>
              </a:rPr>
              <a:t>Prof. AHMED Q. ABED, PhD</a:t>
            </a:r>
          </a:p>
          <a:p>
            <a:endParaRPr lang="en-US" sz="4400" b="1" dirty="0">
              <a:latin typeface="Times New Roman" panose="02020603050405020304" pitchFamily="18" charset="0"/>
              <a:cs typeface="Times New Roman" panose="02020603050405020304" pitchFamily="18" charset="0"/>
            </a:endParaRPr>
          </a:p>
          <a:p>
            <a:r>
              <a:rPr lang="en-US" sz="3000" b="1" dirty="0">
                <a:latin typeface="Times New Roman" panose="02020603050405020304" pitchFamily="18" charset="0"/>
                <a:cs typeface="Times New Roman" panose="02020603050405020304" pitchFamily="18" charset="0"/>
              </a:rPr>
              <a:t>prepared by </a:t>
            </a:r>
          </a:p>
          <a:p>
            <a:r>
              <a:rPr lang="en-US" sz="2600" b="1" dirty="0">
                <a:latin typeface="Times New Roman" panose="02020603050405020304" pitchFamily="18" charset="0"/>
                <a:cs typeface="Times New Roman" panose="02020603050405020304" pitchFamily="18" charset="0"/>
              </a:rPr>
              <a:t>Hind Ibrahim Ismail </a:t>
            </a:r>
          </a:p>
          <a:p>
            <a:endParaRPr lang="en-US" sz="2800" b="1" dirty="0">
              <a:solidFill>
                <a:schemeClr val="tx1">
                  <a:lumMod val="65000"/>
                  <a:lumOff val="35000"/>
                </a:schemeClr>
              </a:solidFill>
              <a:latin typeface="Times New Roman" panose="02020603050405020304" pitchFamily="18" charset="0"/>
              <a:cs typeface="Times New Roman" panose="02020603050405020304" pitchFamily="18" charset="0"/>
            </a:endParaRPr>
          </a:p>
          <a:p>
            <a:endParaRPr lang="en-US" sz="4400" b="1" dirty="0">
              <a:solidFill>
                <a:schemeClr val="tx1">
                  <a:lumMod val="65000"/>
                  <a:lumOff val="3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887143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CD6F141-0212-48AE-9C27-A609F82F5770}"/>
              </a:ext>
            </a:extLst>
          </p:cNvPr>
          <p:cNvSpPr>
            <a:spLocks noGrp="1"/>
          </p:cNvSpPr>
          <p:nvPr>
            <p:ph idx="1"/>
          </p:nvPr>
        </p:nvSpPr>
        <p:spPr>
          <a:xfrm>
            <a:off x="529855" y="390230"/>
            <a:ext cx="11219121" cy="5904244"/>
          </a:xfrm>
        </p:spPr>
        <p:txBody>
          <a:bodyPr>
            <a:normAutofit/>
          </a:bodyPr>
          <a:lstStyle/>
          <a:p>
            <a:pPr marL="0" indent="0" algn="just">
              <a:lnSpc>
                <a:spcPct val="160000"/>
              </a:lnSpc>
              <a:buNone/>
            </a:pPr>
            <a:r>
              <a:rPr lang="en-US" sz="2200" dirty="0">
                <a:latin typeface="Times New Roman" panose="02020603050405020304" pitchFamily="18" charset="0"/>
                <a:cs typeface="Times New Roman" panose="02020603050405020304" pitchFamily="18" charset="0"/>
              </a:rPr>
              <a:t>Conversely, it turns out that most speech acts can be paraphrased using an explicit performative. For example, the question Is it raining? can be paraphrased as a performative: I hereby ask you whether it is raining. In the same way, simple statements can be paraphrased I hereby inform you that…, and commands can be paraphrased I hereby order/command you to…. Once again, if the same speech act can be performed with either expression, it seems odd to classify one as a performative but not the other. These observations lead us to the conclusion that virtually all utterances should be analyzed as performatives, whether explicit or not.</a:t>
            </a:r>
          </a:p>
          <a:p>
            <a:pPr marL="0" indent="0" algn="just">
              <a:lnSpc>
                <a:spcPct val="150000"/>
              </a:lnSpc>
              <a:buNone/>
            </a:pPr>
            <a:r>
              <a:rPr lang="en-US" sz="2000" dirty="0">
                <a:latin typeface="Times New Roman" panose="02020603050405020304" pitchFamily="18" charset="0"/>
                <a:cs typeface="Times New Roman" panose="02020603050405020304" pitchFamily="18" charset="0"/>
              </a:rPr>
              <a:t>But if all utterances are to be analyzed as performatives, then the label performative doesn’t seem to be very useful; what have we gained? In fact we have gained several important insights into the meaning of sentential utterances.</a:t>
            </a:r>
          </a:p>
          <a:p>
            <a:endParaRPr lang="en-US" dirty="0"/>
          </a:p>
        </p:txBody>
      </p:sp>
    </p:spTree>
    <p:extLst>
      <p:ext uri="{BB962C8B-B14F-4D97-AF65-F5344CB8AC3E}">
        <p14:creationId xmlns:p14="http://schemas.microsoft.com/office/powerpoint/2010/main" val="1391747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9A2CD6D-D348-4C12-980E-5F49E64E7A83}"/>
              </a:ext>
            </a:extLst>
          </p:cNvPr>
          <p:cNvSpPr>
            <a:spLocks noGrp="1"/>
          </p:cNvSpPr>
          <p:nvPr>
            <p:ph idx="1"/>
          </p:nvPr>
        </p:nvSpPr>
        <p:spPr>
          <a:xfrm>
            <a:off x="636181" y="390229"/>
            <a:ext cx="11049000" cy="6021203"/>
          </a:xfrm>
        </p:spPr>
        <p:txBody>
          <a:bodyPr>
            <a:normAutofit/>
          </a:bodyPr>
          <a:lstStyle/>
          <a:p>
            <a:pPr marL="0" indent="0" algn="just">
              <a:lnSpc>
                <a:spcPct val="150000"/>
              </a:lnSpc>
              <a:buNone/>
            </a:pPr>
            <a:r>
              <a:rPr lang="en-US" sz="2000" dirty="0">
                <a:latin typeface="Times New Roman" panose="02020603050405020304" pitchFamily="18" charset="0"/>
                <a:cs typeface="Times New Roman" panose="02020603050405020304" pitchFamily="18" charset="0"/>
              </a:rPr>
              <a:t>First, in addition to their propositional content, all such utterances have an illocutionary force (the act which the speaker intends to perform by speaking), which is an important aspect of their meaning. In the case of explicit performatives, we can identify the illocutionary force by simply looking at the performative verb; but with implicit performatives, as discussed below, the illocutionary force depends partly on the context of the utterance.</a:t>
            </a:r>
          </a:p>
          <a:p>
            <a:pPr marL="0" marR="0" indent="0" algn="just">
              <a:lnSpc>
                <a:spcPct val="150000"/>
              </a:lnSpc>
              <a:spcBef>
                <a:spcPts val="0"/>
              </a:spcBef>
              <a:spcAft>
                <a:spcPts val="800"/>
              </a:spcAft>
              <a:buNone/>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Second, all utterances have Felicity Conditions. Certain speech acts (namely statements) also have truth conditions; but Felicity Conditions are something that needs to be analyzed for all speech acts, including statements. As discussed in the following section, in order to explain how indirect speech acts work, we need to identify the Felicity Conditions for the intended act.</a:t>
            </a:r>
          </a:p>
          <a:p>
            <a:pPr marL="0" marR="0" indent="0" algn="just">
              <a:lnSpc>
                <a:spcPct val="150000"/>
              </a:lnSpc>
              <a:spcBef>
                <a:spcPts val="0"/>
              </a:spcBef>
              <a:spcAft>
                <a:spcPts val="800"/>
              </a:spcAft>
              <a:buNone/>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The concept of Felicity Conditions is useful in other contexts as well. For example, it would be very odd for someone to say The cat is on the mat, but I do not believe that it is. Austin suggests that this statement is not a logical contradiction but rather a violation of the Felicity Conditions for statements. </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863015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3B9665-9992-4F6C-84D9-957B5BC0CC8A}"/>
              </a:ext>
            </a:extLst>
          </p:cNvPr>
          <p:cNvSpPr>
            <a:spLocks noGrp="1"/>
          </p:cNvSpPr>
          <p:nvPr>
            <p:ph idx="1"/>
          </p:nvPr>
        </p:nvSpPr>
        <p:spPr>
          <a:xfrm>
            <a:off x="497958" y="475290"/>
            <a:ext cx="11229754" cy="5840450"/>
          </a:xfrm>
        </p:spPr>
        <p:txBody>
          <a:bodyPr>
            <a:normAutofit/>
          </a:bodyPr>
          <a:lstStyle/>
          <a:p>
            <a:pPr marL="0" indent="0" algn="just">
              <a:lnSpc>
                <a:spcPct val="150000"/>
              </a:lnSpc>
              <a:buNone/>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One of the Felicity Conditions would be that a person should not make a statement which he knows or believes to be false (essentially equivalent to Grice’s maxim of Quality).</a:t>
            </a:r>
          </a:p>
          <a:p>
            <a:pPr marL="0" marR="0" indent="0" algn="just">
              <a:lnSpc>
                <a:spcPct val="150000"/>
              </a:lnSpc>
              <a:spcBef>
                <a:spcPts val="0"/>
              </a:spcBef>
              <a:spcAft>
                <a:spcPts val="800"/>
              </a:spcAft>
              <a:buNone/>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It is just as outrageous to make a statement and then explicitly deny that you believe it, as it is to make a promise and then explicitly deny that you intend to carry it out (I promise that I shall be there, but I haven’t the least intention of being there). We might refer to such an utterance as a pragmatic contradiction.</a:t>
            </a:r>
          </a:p>
          <a:p>
            <a:pPr marL="0" marR="0" indent="0" algn="just">
              <a:lnSpc>
                <a:spcPct val="150000"/>
              </a:lnSpc>
              <a:spcBef>
                <a:spcPts val="0"/>
              </a:spcBef>
              <a:spcAft>
                <a:spcPts val="800"/>
              </a:spcAft>
              <a:buNone/>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A similar situation would arise if someone were to say All of John’s children are bald, when in fact he knew perfectly well that John had no children. Austin says that the problem with this statement is the same as with a man who offers to sell a piece of land that does not belong to him. If a transaction were made under these circumstances, it would not be legally valid; the sale would be null and void. Austin says that the statement All of John’s children are bald would similarly be “void for lack of reference” if John has no children. So Austin may have been the first to suggest that presupposition failure is a pragmatic issue (an infelicity), and not purely semantic.</a:t>
            </a:r>
          </a:p>
          <a:p>
            <a:pPr marL="0" indent="0" algn="just">
              <a:lnSpc>
                <a:spcPct val="150000"/>
              </a:lnSpc>
              <a:buNone/>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100677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7DC9AC-78EF-40D2-89B2-5CD2C0C81762}"/>
              </a:ext>
            </a:extLst>
          </p:cNvPr>
          <p:cNvSpPr>
            <a:spLocks noGrp="1"/>
          </p:cNvSpPr>
          <p:nvPr>
            <p:ph idx="1"/>
          </p:nvPr>
        </p:nvSpPr>
        <p:spPr>
          <a:xfrm>
            <a:off x="604283" y="496555"/>
            <a:ext cx="11070265" cy="5893612"/>
          </a:xfrm>
        </p:spPr>
        <p:txBody>
          <a:bodyPr>
            <a:normAutofit/>
          </a:bodyPr>
          <a:lstStyle/>
          <a:p>
            <a:pPr marL="0" indent="0" algn="just">
              <a:lnSpc>
                <a:spcPct val="150000"/>
              </a:lnSpc>
              <a:buNone/>
            </a:pPr>
            <a:r>
              <a:rPr lang="en-US" sz="2000" b="1" dirty="0">
                <a:latin typeface="Times New Roman" panose="02020603050405020304" pitchFamily="18" charset="0"/>
                <a:cs typeface="Times New Roman" panose="02020603050405020304" pitchFamily="18" charset="0"/>
              </a:rPr>
              <a:t>Introduction</a:t>
            </a:r>
          </a:p>
          <a:p>
            <a:pPr marL="0" indent="0" algn="just">
              <a:lnSpc>
                <a:spcPct val="150000"/>
              </a:lnSpc>
              <a:buNone/>
            </a:pPr>
            <a:r>
              <a:rPr lang="en-US" sz="2000" dirty="0">
                <a:latin typeface="Times New Roman" panose="02020603050405020304" pitchFamily="18" charset="0"/>
                <a:cs typeface="Times New Roman" panose="02020603050405020304" pitchFamily="18" charset="0"/>
              </a:rPr>
              <a:t>Deborah Tannen (1981) recounts the following experience as a visitor to Greece:</a:t>
            </a:r>
          </a:p>
          <a:p>
            <a:pPr marL="0" indent="0" algn="just">
              <a:lnSpc>
                <a:spcPct val="150000"/>
              </a:lnSpc>
              <a:buNone/>
            </a:pPr>
            <a:r>
              <a:rPr lang="en-US" sz="2000" dirty="0">
                <a:latin typeface="Times New Roman" panose="02020603050405020304" pitchFamily="18" charset="0"/>
                <a:cs typeface="Times New Roman" panose="02020603050405020304" pitchFamily="18" charset="0"/>
              </a:rPr>
              <a:t>While I was staying with a family on the island of Crete, no matter how early I awoke, my hostess managed to have a plate of scrambled eggs waiting on the table for me by the time I was up and dressed; and at dinner every evening, dessert included a pile of purple seeded grapes. Now I don’t happen to like seeded grapes or eggs scrambled, but I had to eat them both because they had been set out—at great inconvenience to my hosts—especially for me. It turned out that I was getting eggs scrambled because I had asked, while watching my hostess in the kitchen, whether she ever prepared eggs by beating them, and I was getting grapes out of season because I had asked at dinner one evening how come I hadn’t seen grapes since I had arrived in Greece. My hosts had taken these careless questions as hints—that is, indirect expressions of my desires. In fact, I had not intended to hint anything, but had merely been trying to be friendly, to make conversation.</a:t>
            </a:r>
          </a:p>
          <a:p>
            <a:pPr marL="0" indent="0" algn="just">
              <a:lnSpc>
                <a:spcPct val="150000"/>
              </a:lnSpc>
              <a:buNone/>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372998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2DEE595-C4EB-4CC3-AD3A-C5D8972388A6}"/>
              </a:ext>
            </a:extLst>
          </p:cNvPr>
          <p:cNvSpPr>
            <a:spLocks noGrp="1"/>
          </p:cNvSpPr>
          <p:nvPr>
            <p:ph idx="1"/>
          </p:nvPr>
        </p:nvSpPr>
        <p:spPr>
          <a:xfrm>
            <a:off x="678711" y="645410"/>
            <a:ext cx="10932041" cy="5564003"/>
          </a:xfrm>
        </p:spPr>
        <p:txBody>
          <a:bodyPr>
            <a:normAutofit/>
          </a:bodyPr>
          <a:lstStyle/>
          <a:p>
            <a:pPr marL="0" indent="0" algn="just">
              <a:lnSpc>
                <a:spcPct val="150000"/>
              </a:lnSpc>
              <a:buNone/>
            </a:pPr>
            <a:r>
              <a:rPr lang="en-US" sz="2000" b="1" dirty="0">
                <a:latin typeface="Times New Roman" panose="02020603050405020304" pitchFamily="18" charset="0"/>
                <a:cs typeface="Times New Roman" panose="02020603050405020304" pitchFamily="18" charset="0"/>
              </a:rPr>
              <a:t>Performatives</a:t>
            </a:r>
          </a:p>
          <a:p>
            <a:pPr marL="0" indent="0" algn="just">
              <a:lnSpc>
                <a:spcPct val="150000"/>
              </a:lnSpc>
              <a:buNone/>
            </a:pPr>
            <a:r>
              <a:rPr lang="en-US" sz="2000" dirty="0">
                <a:latin typeface="Times New Roman" panose="02020603050405020304" pitchFamily="18" charset="0"/>
                <a:cs typeface="Times New Roman" panose="02020603050405020304" pitchFamily="18" charset="0"/>
              </a:rPr>
              <a:t>The definition of sentence meaning is (1) “To know the meaning of a [declarative] sentence is to know what the world would have to be like for the sentence to be true.” Perhaps you wondered, gentle reader, how we might define the meaning of a non-declarative sentence, such as a question or a command? It must be possible for someone to know the meaning of a question without knowing what the world would have to be like for the question to be true. A question is not the sort of thing which can be true, but clearly this does not mean that questions are meaningless.</a:t>
            </a:r>
          </a:p>
          <a:p>
            <a:pPr marL="0" indent="0" algn="just">
              <a:lnSpc>
                <a:spcPct val="150000"/>
              </a:lnSpc>
              <a:buNone/>
            </a:pPr>
            <a:r>
              <a:rPr lang="en-US" sz="2000" dirty="0">
                <a:latin typeface="Times New Roman" panose="02020603050405020304" pitchFamily="18" charset="0"/>
                <a:cs typeface="Times New Roman" panose="02020603050405020304" pitchFamily="18" charset="0"/>
              </a:rPr>
              <a:t>The semantic analysis of questions and commands is an interesting and challenging area of research. Even if we restrict our attention to declarative sentences, however, we find some for which the definition in first line does not seem to be directly applicable.</a:t>
            </a:r>
          </a:p>
          <a:p>
            <a:pPr marL="0" indent="0" algn="just">
              <a:lnSpc>
                <a:spcPct val="150000"/>
              </a:lnSpc>
              <a:buNone/>
            </a:pPr>
            <a:endParaRPr lang="en-US" sz="2000" dirty="0">
              <a:latin typeface="Times New Roman" panose="02020603050405020304" pitchFamily="18" charset="0"/>
              <a:cs typeface="Times New Roman" panose="02020603050405020304" pitchFamily="18" charset="0"/>
            </a:endParaRPr>
          </a:p>
          <a:p>
            <a:pPr marL="0" indent="0" algn="just">
              <a:lnSpc>
                <a:spcPct val="150000"/>
              </a:lnSpc>
              <a:buNone/>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916317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B65DD91-F8CA-4D79-80E9-843A697BA99B}"/>
              </a:ext>
            </a:extLst>
          </p:cNvPr>
          <p:cNvSpPr>
            <a:spLocks noGrp="1"/>
          </p:cNvSpPr>
          <p:nvPr>
            <p:ph idx="1"/>
          </p:nvPr>
        </p:nvSpPr>
        <p:spPr>
          <a:xfrm>
            <a:off x="508590" y="422127"/>
            <a:ext cx="11251019" cy="6138161"/>
          </a:xfrm>
        </p:spPr>
        <p:txBody>
          <a:bodyPr>
            <a:normAutofit fontScale="92500" lnSpcReduction="10000"/>
          </a:bodyPr>
          <a:lstStyle/>
          <a:p>
            <a:pPr marL="0" marR="0" indent="0" algn="just">
              <a:lnSpc>
                <a:spcPct val="150000"/>
              </a:lnSpc>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J.L. Austin called attention to a class of declarative sentences which cannot be assigned a truth value, because they do not make any claim about the state of the world.</a:t>
            </a:r>
          </a:p>
          <a:p>
            <a:pPr marL="0" marR="0" indent="0" algn="just">
              <a:lnSpc>
                <a:spcPct val="150000"/>
              </a:lnSpc>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Austin’s examples:</a:t>
            </a:r>
          </a:p>
          <a:p>
            <a:pPr marL="0" marR="0" indent="0" algn="just">
              <a:lnSpc>
                <a:spcPct val="150000"/>
              </a:lnSpc>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(2) a. ‘I do’ (sc. take this woman to be my lawful wedded wife) — as uttered in the course of the marriage ceremony.</a:t>
            </a:r>
          </a:p>
          <a:p>
            <a:pPr marL="0" marR="0" indent="0" algn="just">
              <a:lnSpc>
                <a:spcPct val="150000"/>
              </a:lnSpc>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b. ‘I name this ship the Queen Elizabeth’ — as uttered when smashing the bottle against the stem. </a:t>
            </a:r>
          </a:p>
          <a:p>
            <a:pPr marL="0" marR="0" indent="0" algn="just">
              <a:lnSpc>
                <a:spcPct val="150000"/>
              </a:lnSpc>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c. ‘I bet you sixpence it will rain tomorrow.’</a:t>
            </a:r>
          </a:p>
          <a:p>
            <a:pPr marL="0" marR="0" indent="0" algn="just">
              <a:lnSpc>
                <a:spcPct val="150000"/>
              </a:lnSpc>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Further examples:</a:t>
            </a:r>
          </a:p>
          <a:p>
            <a:pPr marL="0" marR="0" indent="0" algn="just">
              <a:lnSpc>
                <a:spcPct val="150000"/>
              </a:lnSpc>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(3) a. I hereby sentence you to 10 years in prison.</a:t>
            </a:r>
          </a:p>
          <a:p>
            <a:pPr marL="0" marR="0" indent="0" algn="just">
              <a:lnSpc>
                <a:spcPct val="150000"/>
              </a:lnSpc>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b. I now pronounce you man and wife.</a:t>
            </a:r>
          </a:p>
          <a:p>
            <a:pPr marL="0" marR="0" indent="0" algn="just">
              <a:lnSpc>
                <a:spcPct val="150000"/>
              </a:lnSpc>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c. I declare this meeting adjourned.</a:t>
            </a:r>
          </a:p>
          <a:p>
            <a:pPr marL="0" marR="0" indent="0" algn="just">
              <a:lnSpc>
                <a:spcPct val="150000"/>
              </a:lnSpc>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d. By virtue of the authority vested in me by the State of XX, and through the Board of Governors of the University of XX, I do hereby confer upon each of you the degree for which you have qualified, with all the rights, privileges and responsibilities appertaining. </a:t>
            </a:r>
          </a:p>
          <a:p>
            <a:pPr marL="0" indent="0" algn="just">
              <a:lnSpc>
                <a:spcPct val="150000"/>
              </a:lnSpc>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60102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9BE8697-F0DE-4404-89C9-BBF1AC5B0815}"/>
              </a:ext>
            </a:extLst>
          </p:cNvPr>
          <p:cNvSpPr>
            <a:spLocks noGrp="1"/>
          </p:cNvSpPr>
          <p:nvPr>
            <p:ph idx="1"/>
          </p:nvPr>
        </p:nvSpPr>
        <p:spPr>
          <a:xfrm>
            <a:off x="561752" y="347698"/>
            <a:ext cx="11282917" cy="6159427"/>
          </a:xfrm>
        </p:spPr>
        <p:txBody>
          <a:bodyPr>
            <a:normAutofit/>
          </a:bodyPr>
          <a:lstStyle/>
          <a:p>
            <a:pPr marL="0" marR="0" indent="0" algn="just">
              <a:lnSpc>
                <a:spcPct val="150000"/>
              </a:lnSpc>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Austin pointed out that when someone says I now pronounce you man and wife or I hereby declare this meeting adjourned, the speaker is not describing something, but doing something. The speaker is not making a claim about the world, but rather changing the world. For this reason, it doesn’t make sense to ask whether these statements are true or false. It does, however, make sense to ask whether the person’s action was successful or appropriate. </a:t>
            </a:r>
          </a:p>
          <a:p>
            <a:pPr marL="0" marR="0" indent="0" algn="just">
              <a:lnSpc>
                <a:spcPct val="150000"/>
              </a:lnSpc>
              <a:spcBef>
                <a:spcPts val="0"/>
              </a:spcBef>
              <a:spcAft>
                <a:spcPts val="800"/>
              </a:spcAft>
              <a:buNone/>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Austin called this special class of declarative sentences performatives. He argued that we need to recognize performatives as a new class of speech acts (things that people can do by speaking), in addition to the commonly recognized speech acts such as statements, questions, and commands. Austin refers to the act which the speaker intends to perform by speaking as </a:t>
            </a: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the illocutionary force of the utterance</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146312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FE56A2A-2BB6-472B-A016-2AF142597A54}"/>
              </a:ext>
            </a:extLst>
          </p:cNvPr>
          <p:cNvSpPr>
            <a:spLocks noGrp="1"/>
          </p:cNvSpPr>
          <p:nvPr>
            <p:ph idx="1"/>
          </p:nvPr>
        </p:nvSpPr>
        <p:spPr>
          <a:xfrm>
            <a:off x="625548" y="400862"/>
            <a:ext cx="11112795" cy="5925510"/>
          </a:xfrm>
        </p:spPr>
        <p:txBody>
          <a:bodyPr/>
          <a:lstStyle/>
          <a:p>
            <a:pPr marL="0" marR="0" indent="0" algn="just">
              <a:lnSpc>
                <a:spcPct val="150000"/>
              </a:lnSpc>
              <a:spcBef>
                <a:spcPts val="0"/>
              </a:spcBef>
              <a:spcAft>
                <a:spcPts val="0"/>
              </a:spcAft>
              <a:buNone/>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As noted above, it does not make sense to try to describe truth conditions for performatives. Instead, Austin says, we need to identify the conditions under which the performative speech act will be felicitous, i.e. successful, valid, and appropriate. He identifies the following kinds of Felicity Conditions:</a:t>
            </a:r>
          </a:p>
          <a:p>
            <a:pPr marL="0" marR="0" indent="0" algn="just">
              <a:lnSpc>
                <a:spcPct val="150000"/>
              </a:lnSpc>
              <a:spcBef>
                <a:spcPts val="0"/>
              </a:spcBef>
              <a:spcAft>
                <a:spcPts val="0"/>
              </a:spcAft>
              <a:buNone/>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(4) Felicity Conditions (Austin 1962: 14–15):</a:t>
            </a:r>
          </a:p>
          <a:p>
            <a:pPr marL="0" marR="0" indent="0" algn="just">
              <a:lnSpc>
                <a:spcPct val="150000"/>
              </a:lnSpc>
              <a:spcBef>
                <a:spcPts val="0"/>
              </a:spcBef>
              <a:spcAft>
                <a:spcPts val="0"/>
              </a:spcAft>
              <a:buNone/>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(A.1) There must exist an accepted conventional procedure having a certain conventional effect, that procedure to include the uttering of certain words by certain persons in certain circumstances, and further, (A.2) the particular persons and circumstances in a given case must be appropriate for the invocations of the particular procedure invoked.</a:t>
            </a:r>
          </a:p>
          <a:p>
            <a:pPr marL="0" marR="0" indent="0" algn="just">
              <a:lnSpc>
                <a:spcPct val="150000"/>
              </a:lnSpc>
              <a:spcBef>
                <a:spcPts val="0"/>
              </a:spcBef>
              <a:spcAft>
                <a:spcPts val="0"/>
              </a:spcAft>
              <a:buNone/>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(B.1) The procedure must be executed by all participants both correctly and</a:t>
            </a:r>
          </a:p>
          <a:p>
            <a:pPr marL="0" marR="0" indent="0" algn="just">
              <a:lnSpc>
                <a:spcPct val="150000"/>
              </a:lnSpc>
              <a:spcBef>
                <a:spcPts val="0"/>
              </a:spcBef>
              <a:spcAft>
                <a:spcPts val="0"/>
              </a:spcAft>
              <a:buNone/>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(B.2) completely.</a:t>
            </a:r>
          </a:p>
          <a:p>
            <a:pPr marL="0" marR="0" indent="0" algn="just">
              <a:lnSpc>
                <a:spcPct val="150000"/>
              </a:lnSpc>
              <a:spcBef>
                <a:spcPts val="0"/>
              </a:spcBef>
              <a:spcAft>
                <a:spcPts val="0"/>
              </a:spcAft>
              <a:buNone/>
            </a:pP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731790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6017E4D-1905-4654-A272-E02CB52B48B3}"/>
              </a:ext>
            </a:extLst>
          </p:cNvPr>
          <p:cNvSpPr>
            <a:spLocks noGrp="1"/>
          </p:cNvSpPr>
          <p:nvPr>
            <p:ph idx="1"/>
          </p:nvPr>
        </p:nvSpPr>
        <p:spPr>
          <a:xfrm>
            <a:off x="561752" y="400861"/>
            <a:ext cx="11102163" cy="6010571"/>
          </a:xfrm>
        </p:spPr>
        <p:txBody>
          <a:bodyPr>
            <a:normAutofit/>
          </a:bodyPr>
          <a:lstStyle/>
          <a:p>
            <a:pPr marL="0" marR="0" indent="0" algn="just">
              <a:lnSpc>
                <a:spcPct val="150000"/>
              </a:lnSpc>
              <a:spcBef>
                <a:spcPts val="0"/>
              </a:spcBef>
              <a:spcAft>
                <a:spcPts val="0"/>
              </a:spcAft>
              <a:buNone/>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(C.1) Where, as often, the procedure is designed for use by persons having certain thoughts or feelings, or for the inauguration of certain consequential conduct on the part of any participant, then a person participating in and so invoking the procedure must in fact have those thoughts or feelings, and the participants must intend so to conduct themselves, and further (C.2) must actually so conduct themselves subsequently. </a:t>
            </a:r>
          </a:p>
          <a:p>
            <a:pPr marL="0" marR="0" indent="0" algn="just">
              <a:lnSpc>
                <a:spcPct val="150000"/>
              </a:lnSpc>
              <a:spcBef>
                <a:spcPts val="0"/>
              </a:spcBef>
              <a:spcAft>
                <a:spcPts val="0"/>
              </a:spcAft>
              <a:buNone/>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Austin referred to violations of conditions A–B as misfires; if these conditions are not fulfilled, then the intended acts are not successfully performed or are invalid.</a:t>
            </a:r>
          </a:p>
          <a:p>
            <a:pPr marL="0" marR="0" indent="0" algn="just">
              <a:lnSpc>
                <a:spcPct val="150000"/>
              </a:lnSpc>
              <a:spcBef>
                <a:spcPts val="0"/>
              </a:spcBef>
              <a:spcAft>
                <a:spcPts val="0"/>
              </a:spcAft>
              <a:buNone/>
            </a:pPr>
            <a:r>
              <a:rPr lang="en-US" sz="2000" dirty="0">
                <a:latin typeface="Times New Roman" panose="02020603050405020304" pitchFamily="18" charset="0"/>
                <a:cs typeface="Times New Roman" panose="02020603050405020304" pitchFamily="18" charset="0"/>
              </a:rPr>
              <a:t>For example, if a person who is not licensed to perform a marriage ceremony says </a:t>
            </a:r>
            <a:r>
              <a:rPr lang="en-US" sz="2000" b="1" i="1" dirty="0">
                <a:latin typeface="Times New Roman" panose="02020603050405020304" pitchFamily="18" charset="0"/>
                <a:cs typeface="Times New Roman" panose="02020603050405020304" pitchFamily="18" charset="0"/>
              </a:rPr>
              <a:t>I now pronounce you man and wife</a:t>
            </a:r>
            <a:r>
              <a:rPr lang="en-US" sz="2000" dirty="0">
                <a:latin typeface="Times New Roman" panose="02020603050405020304" pitchFamily="18" charset="0"/>
                <a:cs typeface="Times New Roman" panose="02020603050405020304" pitchFamily="18" charset="0"/>
              </a:rPr>
              <a:t>, the couple being addressed does not become legally married as a result of this utterance. </a:t>
            </a:r>
          </a:p>
        </p:txBody>
      </p:sp>
    </p:spTree>
    <p:extLst>
      <p:ext uri="{BB962C8B-B14F-4D97-AF65-F5344CB8AC3E}">
        <p14:creationId xmlns:p14="http://schemas.microsoft.com/office/powerpoint/2010/main" val="19928667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03B7E64-C58A-46D0-88BA-62827D49DA0A}"/>
              </a:ext>
            </a:extLst>
          </p:cNvPr>
          <p:cNvSpPr>
            <a:spLocks noGrp="1"/>
          </p:cNvSpPr>
          <p:nvPr>
            <p:ph idx="1"/>
          </p:nvPr>
        </p:nvSpPr>
        <p:spPr>
          <a:xfrm>
            <a:off x="455427" y="390229"/>
            <a:ext cx="11293549" cy="5989306"/>
          </a:xfrm>
        </p:spPr>
        <p:txBody>
          <a:bodyPr/>
          <a:lstStyle/>
          <a:p>
            <a:pPr marL="0" indent="0" algn="just">
              <a:lnSpc>
                <a:spcPct val="150000"/>
              </a:lnSpc>
              <a:buNone/>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Violations of C Austin called abuses. If this condition is violated, the speech act is still performed and would be considered valid, but it is done insincerely or inappropriately. For example, if someone says </a:t>
            </a:r>
            <a:r>
              <a:rPr lang="en-US" sz="2000" b="1" i="1" dirty="0">
                <a:effectLst/>
                <a:latin typeface="Times New Roman" panose="02020603050405020304" pitchFamily="18" charset="0"/>
                <a:ea typeface="LinLibertine_RI_B-Identity-H"/>
                <a:cs typeface="Times New Roman" panose="02020603050405020304" pitchFamily="18" charset="0"/>
              </a:rPr>
              <a:t>I promise to return this book by Sunday</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but has no intention of doing so, the utterance still counts as a promise; but it is an insincere promise, a promise which the speaker intends to break.</a:t>
            </a:r>
          </a:p>
          <a:p>
            <a:pPr marL="0" marR="0" indent="0" algn="just">
              <a:lnSpc>
                <a:spcPct val="150000"/>
              </a:lnSpc>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Performatives can be distinguished from normal declarative sentences by the following special features:</a:t>
            </a:r>
          </a:p>
          <a:p>
            <a:pPr marL="0" marR="0" indent="0" algn="just">
              <a:lnSpc>
                <a:spcPct val="150000"/>
              </a:lnSpc>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(5) Properties of explicit performatives:</a:t>
            </a:r>
          </a:p>
          <a:p>
            <a:pPr marL="0" marR="0" indent="0" algn="just">
              <a:lnSpc>
                <a:spcPct val="150000"/>
              </a:lnSpc>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1 - They always occur in indicative mood and simple present tense, with a non-habitual interpretation.</a:t>
            </a:r>
          </a:p>
          <a:p>
            <a:pPr marL="0" marR="0" indent="0" algn="just">
              <a:lnSpc>
                <a:spcPct val="150000"/>
              </a:lnSpc>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2 - They frequently contain a performative verb, i.e. a verb which can be used either to describe or to perform the intended speech act (e.g. sentence, declare, confer, invite, request, order, accuse, etc.).</a:t>
            </a:r>
          </a:p>
          <a:p>
            <a:pPr marL="0" marR="0" indent="0" algn="just">
              <a:lnSpc>
                <a:spcPct val="150000"/>
              </a:lnSpc>
              <a:spcBef>
                <a:spcPts val="0"/>
              </a:spcBef>
              <a:spcAft>
                <a:spcPts val="800"/>
              </a:spcAft>
              <a:buNone/>
            </a:pPr>
            <a:r>
              <a:rPr lang="en-US" sz="1800" dirty="0">
                <a:latin typeface="Times New Roman" panose="02020603050405020304" pitchFamily="18" charset="0"/>
                <a:ea typeface="Calibri" panose="020F0502020204030204" pitchFamily="34" charset="0"/>
                <a:cs typeface="Times New Roman" panose="02020603050405020304" pitchFamily="18" charset="0"/>
              </a:rPr>
              <a:t>3 - Performative clauses normally occur in active voice with a first person subject, as in (2–3), but passive voice with second or third person subject is possible with certain verbs; as in (6).</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50000"/>
              </a:lnSpc>
              <a:buNone/>
            </a:pPr>
            <a:endParaRPr lang="en-US" dirty="0"/>
          </a:p>
        </p:txBody>
      </p:sp>
    </p:spTree>
    <p:extLst>
      <p:ext uri="{BB962C8B-B14F-4D97-AF65-F5344CB8AC3E}">
        <p14:creationId xmlns:p14="http://schemas.microsoft.com/office/powerpoint/2010/main" val="6631535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C1E1B48-01DB-4C7A-9E14-0F8305F66BD9}"/>
              </a:ext>
            </a:extLst>
          </p:cNvPr>
          <p:cNvSpPr>
            <a:spLocks noGrp="1"/>
          </p:cNvSpPr>
          <p:nvPr>
            <p:ph idx="1"/>
          </p:nvPr>
        </p:nvSpPr>
        <p:spPr>
          <a:xfrm>
            <a:off x="561753" y="390229"/>
            <a:ext cx="11155325" cy="6223221"/>
          </a:xfrm>
        </p:spPr>
        <p:txBody>
          <a:bodyPr>
            <a:noAutofit/>
          </a:bodyPr>
          <a:lstStyle/>
          <a:p>
            <a:pPr marL="0" indent="0" algn="just">
              <a:lnSpc>
                <a:spcPct val="150000"/>
              </a:lnSpc>
              <a:buNone/>
            </a:pPr>
            <a:r>
              <a:rPr lang="en-US" sz="1800" dirty="0">
                <a:latin typeface="Times New Roman" panose="02020603050405020304" pitchFamily="18" charset="0"/>
                <a:cs typeface="Times New Roman" panose="02020603050405020304" pitchFamily="18" charset="0"/>
              </a:rPr>
              <a:t>4 - Performatives can optionally be modified by the performative adverb hereby; this adverb cannot be used with non-performative statements.</a:t>
            </a:r>
          </a:p>
          <a:p>
            <a:pPr marL="0" indent="0" algn="just">
              <a:lnSpc>
                <a:spcPct val="150000"/>
              </a:lnSpc>
              <a:buNone/>
            </a:pPr>
            <a:r>
              <a:rPr lang="en-US" sz="1800" dirty="0">
                <a:latin typeface="Times New Roman" panose="02020603050405020304" pitchFamily="18" charset="0"/>
                <a:cs typeface="Times New Roman" panose="02020603050405020304" pitchFamily="18" charset="0"/>
              </a:rPr>
              <a:t>(6) a. Passengers are requested not to talk to the driver while the bus is moving.</a:t>
            </a:r>
          </a:p>
          <a:p>
            <a:pPr marL="0" indent="0" algn="just">
              <a:lnSpc>
                <a:spcPct val="150000"/>
              </a:lnSpc>
              <a:buNone/>
            </a:pPr>
            <a:r>
              <a:rPr lang="en-US" sz="1800" dirty="0">
                <a:latin typeface="Times New Roman" panose="02020603050405020304" pitchFamily="18" charset="0"/>
                <a:cs typeface="Times New Roman" panose="02020603050405020304" pitchFamily="18" charset="0"/>
              </a:rPr>
              <a:t>b. You are hereby sentenced to 10 years in prison.</a:t>
            </a:r>
          </a:p>
          <a:p>
            <a:pPr marL="0" indent="0" algn="just">
              <a:lnSpc>
                <a:spcPct val="150000"/>
              </a:lnSpc>
              <a:buNone/>
            </a:pPr>
            <a:r>
              <a:rPr lang="en-US" sz="1800" dirty="0">
                <a:latin typeface="Times New Roman" panose="02020603050405020304" pitchFamily="18" charset="0"/>
                <a:cs typeface="Times New Roman" panose="02020603050405020304" pitchFamily="18" charset="0"/>
              </a:rPr>
              <a:t>c. Permission is hereby granted to use this software for non-commercial purposes.</a:t>
            </a:r>
          </a:p>
          <a:p>
            <a:pPr marL="0" indent="0" algn="just">
              <a:lnSpc>
                <a:spcPct val="150000"/>
              </a:lnSpc>
              <a:buNone/>
            </a:pPr>
            <a:r>
              <a:rPr lang="en-US" sz="1800" dirty="0">
                <a:latin typeface="Times New Roman" panose="02020603050405020304" pitchFamily="18" charset="0"/>
                <a:cs typeface="Times New Roman" panose="02020603050405020304" pitchFamily="18" charset="0"/>
              </a:rPr>
              <a:t>d. Richard Smith is hereby promoted to the rank of Lieutenant Colonel.</a:t>
            </a:r>
          </a:p>
          <a:p>
            <a:pPr marL="0" indent="0" algn="just">
              <a:lnSpc>
                <a:spcPct val="150000"/>
              </a:lnSpc>
              <a:buNone/>
            </a:pPr>
            <a:r>
              <a:rPr lang="en-US" sz="1800" dirty="0">
                <a:latin typeface="Times New Roman" panose="02020603050405020304" pitchFamily="18" charset="0"/>
                <a:cs typeface="Times New Roman" panose="02020603050405020304" pitchFamily="18" charset="0"/>
              </a:rPr>
              <a:t>Austin refers to performative sentences which exhibit the features listed in (5) as </a:t>
            </a:r>
            <a:r>
              <a:rPr lang="en-US" sz="1800" b="1" dirty="0">
                <a:latin typeface="Times New Roman" panose="02020603050405020304" pitchFamily="18" charset="0"/>
                <a:cs typeface="Times New Roman" panose="02020603050405020304" pitchFamily="18" charset="0"/>
              </a:rPr>
              <a:t>explicit performatives</a:t>
            </a:r>
            <a:r>
              <a:rPr lang="en-US" sz="1800" dirty="0">
                <a:latin typeface="Times New Roman" panose="02020603050405020304" pitchFamily="18" charset="0"/>
                <a:cs typeface="Times New Roman" panose="02020603050405020304" pitchFamily="18" charset="0"/>
              </a:rPr>
              <a:t>. He notes that explicit performatives can often be paraphrased using sentences which lack some or all of these features. For example,</a:t>
            </a:r>
          </a:p>
          <a:p>
            <a:pPr marL="0" indent="0" algn="just">
              <a:lnSpc>
                <a:spcPct val="150000"/>
              </a:lnSpc>
              <a:buNone/>
            </a:pPr>
            <a:r>
              <a:rPr lang="en-US" sz="1800" dirty="0">
                <a:latin typeface="Times New Roman" panose="02020603050405020304" pitchFamily="18" charset="0"/>
                <a:cs typeface="Times New Roman" panose="02020603050405020304" pitchFamily="18" charset="0"/>
              </a:rPr>
              <a:t>the performative </a:t>
            </a:r>
            <a:r>
              <a:rPr lang="en-US" sz="1800" b="1" i="1" dirty="0">
                <a:latin typeface="Times New Roman" panose="02020603050405020304" pitchFamily="18" charset="0"/>
                <a:cs typeface="Times New Roman" panose="02020603050405020304" pitchFamily="18" charset="0"/>
              </a:rPr>
              <a:t>I hereby order you to shut the door </a:t>
            </a:r>
            <a:r>
              <a:rPr lang="en-US" sz="1800" dirty="0">
                <a:latin typeface="Times New Roman" panose="02020603050405020304" pitchFamily="18" charset="0"/>
                <a:cs typeface="Times New Roman" panose="02020603050405020304" pitchFamily="18" charset="0"/>
              </a:rPr>
              <a:t>is more commonly expressed using a simple imperative, </a:t>
            </a:r>
            <a:r>
              <a:rPr lang="en-US" sz="1800" b="1" i="1" dirty="0">
                <a:latin typeface="Times New Roman" panose="02020603050405020304" pitchFamily="18" charset="0"/>
                <a:cs typeface="Times New Roman" panose="02020603050405020304" pitchFamily="18" charset="0"/>
              </a:rPr>
              <a:t>Shut the door!</a:t>
            </a:r>
            <a:r>
              <a:rPr lang="en-US" sz="1800" dirty="0">
                <a:latin typeface="Times New Roman" panose="02020603050405020304" pitchFamily="18" charset="0"/>
                <a:cs typeface="Times New Roman" panose="02020603050405020304" pitchFamily="18" charset="0"/>
              </a:rPr>
              <a:t> Similarly, the performative </a:t>
            </a:r>
            <a:r>
              <a:rPr lang="en-US" sz="1800" b="1" i="1" dirty="0">
                <a:latin typeface="Times New Roman" panose="02020603050405020304" pitchFamily="18" charset="0"/>
                <a:cs typeface="Times New Roman" panose="02020603050405020304" pitchFamily="18" charset="0"/>
              </a:rPr>
              <a:t>I hereby invite you to join me for dinner</a:t>
            </a:r>
            <a:r>
              <a:rPr lang="en-US" sz="1800" dirty="0">
                <a:latin typeface="Times New Roman" panose="02020603050405020304" pitchFamily="18" charset="0"/>
                <a:cs typeface="Times New Roman" panose="02020603050405020304" pitchFamily="18" charset="0"/>
              </a:rPr>
              <a:t> would be more politely and naturally expressed using a question, Would you like to join me for dinner? Since the same speech act can be performed with either expression, it would seem odd to classify one as a   performative but not the other. We will refer to utterances which function as paraphrases of explicit performatives but lack the features listed in (5) as implicit performatives.</a:t>
            </a:r>
          </a:p>
        </p:txBody>
      </p:sp>
    </p:spTree>
    <p:extLst>
      <p:ext uri="{BB962C8B-B14F-4D97-AF65-F5344CB8AC3E}">
        <p14:creationId xmlns:p14="http://schemas.microsoft.com/office/powerpoint/2010/main" val="22641116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TotalTime>
  <Words>2115</Words>
  <Application>Microsoft Office PowerPoint</Application>
  <PresentationFormat>Widescreen</PresentationFormat>
  <Paragraphs>56</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HaQi</dc:creator>
  <cp:lastModifiedBy>ahmed qadoury</cp:lastModifiedBy>
  <cp:revision>46</cp:revision>
  <dcterms:created xsi:type="dcterms:W3CDTF">2021-12-11T22:31:52Z</dcterms:created>
  <dcterms:modified xsi:type="dcterms:W3CDTF">2021-12-13T19:05:18Z</dcterms:modified>
</cp:coreProperties>
</file>