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90" r:id="rId1"/>
  </p:sldMasterIdLst>
  <p:sldIdLst>
    <p:sldId id="256" r:id="rId2"/>
    <p:sldId id="270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6477" autoAdjust="0"/>
  </p:normalViewPr>
  <p:slideViewPr>
    <p:cSldViewPr>
      <p:cViewPr varScale="1">
        <p:scale>
          <a:sx n="55" d="100"/>
          <a:sy n="55" d="100"/>
        </p:scale>
        <p:origin x="16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749604-B024-4EEE-B4EC-34E0E9DFA19F}" type="datetimeFigureOut">
              <a:rPr lang="ar-IQ" smtClean="0"/>
              <a:t>09/05/1443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FE917D-EE53-4640-B99F-802E7F668F0F}" type="slidenum">
              <a:rPr lang="ar-IQ" smtClean="0"/>
              <a:t>‹#›</a:t>
            </a:fld>
            <a:endParaRPr lang="ar-IQ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3828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17D-EE53-4640-B99F-802E7F668F0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146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17D-EE53-4640-B99F-802E7F668F0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640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04-B024-4EEE-B4EC-34E0E9DFA19F}" type="datetimeFigureOut">
              <a:rPr lang="ar-IQ" smtClean="0"/>
              <a:t>09/05/1443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17D-EE53-4640-B99F-802E7F668F0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376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FE917D-EE53-4640-B99F-802E7F668F0F}" type="slidenum">
              <a:rPr lang="ar-IQ" smtClean="0"/>
              <a:t>‹#›</a:t>
            </a:fld>
            <a:endParaRPr lang="ar-IQ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08919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17D-EE53-4640-B99F-802E7F668F0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0757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04-B024-4EEE-B4EC-34E0E9DFA19F}" type="datetimeFigureOut">
              <a:rPr lang="ar-IQ" smtClean="0"/>
              <a:t>09/05/1443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17D-EE53-4640-B99F-802E7F668F0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555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17D-EE53-4640-B99F-802E7F668F0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0364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17D-EE53-4640-B99F-802E7F668F0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31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4FE917D-EE53-4640-B99F-802E7F668F0F}" type="slidenum">
              <a:rPr lang="ar-IQ" smtClean="0"/>
              <a:t>‹#›</a:t>
            </a:fld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390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4FE917D-EE53-4640-B99F-802E7F668F0F}" type="slidenum">
              <a:rPr lang="ar-IQ" smtClean="0"/>
              <a:t>‹#›</a:t>
            </a:fld>
            <a:endParaRPr lang="ar-IQ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616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FE917D-EE53-4640-B99F-802E7F668F0F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18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735199" y="3505200"/>
            <a:ext cx="3886200" cy="1905000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b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b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b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b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b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b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b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Presented By</a:t>
            </a:r>
            <a:br>
              <a:rPr lang="ar-IQ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Ayat </a:t>
            </a:r>
            <a:r>
              <a:rPr lang="en-US" sz="1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Amer</a:t>
            </a:r>
            <a: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 Abdel </a:t>
            </a:r>
            <a:r>
              <a:rPr lang="en-US" sz="1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Sattar</a:t>
            </a:r>
            <a:b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b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b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br>
              <a:rPr lang="ar-IQ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endParaRPr lang="ar-IQ" sz="1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3999" y="1143000"/>
            <a:ext cx="2979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Modality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532" y="2043019"/>
            <a:ext cx="1423533" cy="1462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393891"/>
            <a:ext cx="341406" cy="329213"/>
          </a:xfrm>
          <a:prstGeom prst="rect">
            <a:avLst/>
          </a:prstGeom>
        </p:spPr>
      </p:pic>
      <p:sp>
        <p:nvSpPr>
          <p:cNvPr id="7" name="Google Shape;2163;p48"/>
          <p:cNvSpPr/>
          <p:nvPr/>
        </p:nvSpPr>
        <p:spPr>
          <a:xfrm>
            <a:off x="6096000" y="609600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163;p48"/>
          <p:cNvSpPr/>
          <p:nvPr/>
        </p:nvSpPr>
        <p:spPr>
          <a:xfrm>
            <a:off x="7391400" y="2514600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163;p48"/>
          <p:cNvSpPr/>
          <p:nvPr/>
        </p:nvSpPr>
        <p:spPr>
          <a:xfrm>
            <a:off x="7366103" y="3733800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163;p48"/>
          <p:cNvSpPr/>
          <p:nvPr/>
        </p:nvSpPr>
        <p:spPr>
          <a:xfrm>
            <a:off x="5105400" y="28039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163;p48"/>
          <p:cNvSpPr/>
          <p:nvPr/>
        </p:nvSpPr>
        <p:spPr>
          <a:xfrm>
            <a:off x="3928623" y="288281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163;p48"/>
          <p:cNvSpPr/>
          <p:nvPr/>
        </p:nvSpPr>
        <p:spPr>
          <a:xfrm>
            <a:off x="2895600" y="708546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63;p48"/>
          <p:cNvSpPr/>
          <p:nvPr/>
        </p:nvSpPr>
        <p:spPr>
          <a:xfrm>
            <a:off x="2083622" y="1447800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163;p48"/>
          <p:cNvSpPr/>
          <p:nvPr/>
        </p:nvSpPr>
        <p:spPr>
          <a:xfrm>
            <a:off x="1626423" y="2444907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163;p48"/>
          <p:cNvSpPr/>
          <p:nvPr/>
        </p:nvSpPr>
        <p:spPr>
          <a:xfrm>
            <a:off x="1651721" y="3733800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163;p48"/>
          <p:cNvSpPr/>
          <p:nvPr/>
        </p:nvSpPr>
        <p:spPr>
          <a:xfrm>
            <a:off x="2024073" y="4724400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163;p48"/>
          <p:cNvSpPr/>
          <p:nvPr/>
        </p:nvSpPr>
        <p:spPr>
          <a:xfrm>
            <a:off x="6936832" y="4724400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163;p48"/>
          <p:cNvSpPr/>
          <p:nvPr/>
        </p:nvSpPr>
        <p:spPr>
          <a:xfrm>
            <a:off x="6096000" y="5486400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163;p48"/>
          <p:cNvSpPr/>
          <p:nvPr/>
        </p:nvSpPr>
        <p:spPr>
          <a:xfrm>
            <a:off x="2849623" y="5518982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163;p48"/>
          <p:cNvSpPr/>
          <p:nvPr/>
        </p:nvSpPr>
        <p:spPr>
          <a:xfrm>
            <a:off x="3928623" y="5863721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63;p48"/>
          <p:cNvSpPr/>
          <p:nvPr/>
        </p:nvSpPr>
        <p:spPr>
          <a:xfrm>
            <a:off x="5105400" y="5863721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97" y="3697083"/>
            <a:ext cx="30543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80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14400" y="533400"/>
            <a:ext cx="7848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Note that in legislative texts, shall means “must”, </a:t>
            </a:r>
            <a:r>
              <a:rPr lang="ar-IQ" dirty="0">
                <a:latin typeface="MV Boli" panose="02000500030200090000" pitchFamily="2" charset="0"/>
              </a:rPr>
              <a:t>يجب, يتوجب ,من الواجب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thus Or just a simple present</a:t>
            </a:r>
            <a:r>
              <a:rPr lang="ar-IQ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translated into tense</a:t>
            </a:r>
            <a:endParaRPr lang="ar-IQ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The tenant hereby </a:t>
            </a:r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shall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make no structural alterations without the landlord’s written consent.</a:t>
            </a:r>
            <a:endParaRPr lang="ar-IQ" dirty="0">
              <a:latin typeface="MV Boli" panose="02000500030200090000" pitchFamily="2" charset="0"/>
            </a:endParaRPr>
          </a:p>
          <a:p>
            <a:pPr algn="l" rtl="0"/>
            <a:endParaRPr lang="ar-IQ" i="1" dirty="0">
              <a:latin typeface="MV Boli" panose="02000500030200090000" pitchFamily="2" charset="0"/>
            </a:endParaRPr>
          </a:p>
          <a:p>
            <a:pPr algn="r"/>
            <a:r>
              <a:rPr lang="ar-IQ" i="1" dirty="0">
                <a:latin typeface="MV Boli" panose="02000500030200090000" pitchFamily="2" charset="0"/>
              </a:rPr>
              <a:t>يلتزم ّ المستأجر بموجب هذا العقد بألا يجري أي ترميمات من دون موافقة المالك الخطيّة.</a:t>
            </a:r>
          </a:p>
          <a:p>
            <a:pPr algn="l" rtl="0"/>
            <a:endParaRPr lang="ar-IQ" dirty="0">
              <a:latin typeface="MV Boli" panose="02000500030200090000" pitchFamily="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14400" y="3395722"/>
            <a:ext cx="7848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Note that in interrogative sentences, Shall I…? or Shall we …? is </a:t>
            </a:r>
          </a:p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used to express suggestions, thus it may be translated into Arabic as </a:t>
            </a:r>
          </a:p>
          <a:p>
            <a:pPr algn="r"/>
            <a:r>
              <a:rPr lang="ar-IQ" dirty="0">
                <a:latin typeface="MV Boli" panose="02000500030200090000" pitchFamily="2" charset="0"/>
              </a:rPr>
              <a:t>ما رأيك ، هل تقترح او هل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ar-IQ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r"/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as in the following example: </a:t>
            </a:r>
          </a:p>
          <a:p>
            <a:pPr algn="l" rtl="0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Shall we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go to the cinema this evening?</a:t>
            </a:r>
          </a:p>
          <a:p>
            <a:pPr algn="r"/>
            <a:r>
              <a:rPr lang="ar-IQ" dirty="0">
                <a:latin typeface="MV Boli" panose="02000500030200090000" pitchFamily="2" charset="0"/>
              </a:rPr>
              <a:t>(ما رأيك)هل نذهب إلى السينما هذا المساء؟</a:t>
            </a:r>
          </a:p>
          <a:p>
            <a:pPr algn="l" rtl="0"/>
            <a:endParaRPr lang="ar-IQ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5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19200" y="76200"/>
            <a:ext cx="48768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8. Polite request:</a:t>
            </a:r>
            <a:endParaRPr lang="ar-IQ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orte" panose="03060902040502070203" pitchFamily="66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58544"/>
              </p:ext>
            </p:extLst>
          </p:nvPr>
        </p:nvGraphicFramePr>
        <p:xfrm>
          <a:off x="914400" y="880325"/>
          <a:ext cx="7620000" cy="559429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97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968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Arabic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English 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1715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 من فضلك، لو سمحت، رجاء +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an imperative  sentence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Some religious )expression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ربي يخليك /بارك الله فيك)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+ 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imperative sentence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هل لي ّ أن ...، هل تتكرم بـ ...، هل لك أن .</a:t>
                      </a:r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Will you…? </a:t>
                      </a:r>
                    </a:p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Would you…?, or Could you…?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Modals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613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من فضلك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(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لو سمحت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) اغلق الانارة أو هل تتكرم بإغلاق الانارة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لو سمحت.</a:t>
                      </a:r>
                    </a:p>
                    <a:p>
                      <a:pPr algn="r" rtl="1"/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هل لك ّ أن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تخبرني بالتفصيل عما حدث البارحة؟ </a:t>
                      </a:r>
                    </a:p>
                    <a:p>
                      <a:pPr algn="r" rtl="1"/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ناولني الملح،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جزاك الله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خيرا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. أو من فضلك ناولني الملح؟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Would you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switch off the light, please?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Could you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tell me in detail what happened last night?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Can you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pass me the salt, please?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Examples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29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95400" y="162552"/>
            <a:ext cx="4038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9. Preference </a:t>
            </a:r>
            <a:endParaRPr lang="ar-IQ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orte" panose="03060902040502070203" pitchFamily="66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0988"/>
              </p:ext>
            </p:extLst>
          </p:nvPr>
        </p:nvGraphicFramePr>
        <p:xfrm>
          <a:off x="1065224" y="957576"/>
          <a:ext cx="7469176" cy="344424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0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3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30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Arabic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English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IQ" sz="1600" dirty="0">
                          <a:latin typeface="MV Boli" panose="02000500030200090000" pitchFamily="2" charset="0"/>
                        </a:rPr>
                        <a:t>• يُفضل، يُحبَّذ، يُ ُ ستحسن، من المفضل، من المستحسن ...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احبذ أن ...</a:t>
                      </a:r>
                    </a:p>
                    <a:p>
                      <a:pPr algn="r" rtl="1"/>
                      <a:r>
                        <a:rPr lang="ar-IQ" sz="1600" dirty="0">
                          <a:latin typeface="MV Boli" panose="02000500030200090000" pitchFamily="2" charset="0"/>
                        </a:rPr>
                        <a:t>• أفضل أن....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would prefer, would better, or would rather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Modals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أفضل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 أن أبقى في البيت </a:t>
                      </a:r>
                      <a:r>
                        <a:rPr lang="ar-IQ" sz="1600" dirty="0" err="1">
                          <a:latin typeface="MV Boli" panose="02000500030200090000" pitchFamily="2" charset="0"/>
                        </a:rPr>
                        <a:t>هذة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 الليلة على أن أخرج.</a:t>
                      </a:r>
                    </a:p>
                    <a:p>
                      <a:pPr algn="r" rtl="1"/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تحبذ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 ان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 تدرس الترجمة على ان تدرس اللغة الانجليزية.</a:t>
                      </a:r>
                    </a:p>
                    <a:p>
                      <a:pPr algn="r" rtl="1"/>
                      <a:endParaRPr lang="ar-IQ" sz="1600" baseline="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أفضُل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 ان اسافر بالقطار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I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would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rather stay at home 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tonight than go out. </a:t>
                      </a:r>
                    </a:p>
                    <a:p>
                      <a:pPr algn="l" rtl="0"/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She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would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prefer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to study translation than English. </a:t>
                      </a:r>
                    </a:p>
                    <a:p>
                      <a:pPr algn="l" rtl="0"/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I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would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prefer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to travel by train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Examples</a:t>
                      </a:r>
                      <a:r>
                        <a:rPr lang="en-US" sz="1600" baseline="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1056816" y="4724400"/>
            <a:ext cx="740138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Note that I’d better is different from you’d better as the former is used to express “preference” while the latter is used to express “advisability”. </a:t>
            </a:r>
          </a:p>
          <a:p>
            <a:pPr algn="just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Consider the following two examples:</a:t>
            </a:r>
          </a:p>
          <a:p>
            <a:pPr algn="just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I’d better get back to work. 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(preference)</a:t>
            </a:r>
          </a:p>
          <a:p>
            <a:pPr algn="just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You’d better tell her everything. 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(advice)</a:t>
            </a:r>
            <a:endParaRPr lang="ar-IQ" dirty="0">
              <a:solidFill>
                <a:schemeClr val="accent2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0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orative Watercolor Floral Wreath Thank You Stock Illustration 5163226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8"/>
          <a:stretch/>
        </p:blipFill>
        <p:spPr bwMode="auto">
          <a:xfrm>
            <a:off x="1524000" y="152400"/>
            <a:ext cx="6553200" cy="6304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1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914400" y="228602"/>
            <a:ext cx="756086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Modality Different functions </a:t>
            </a:r>
          </a:p>
          <a:p>
            <a:pPr algn="l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1. Obligation and necessity</a:t>
            </a:r>
          </a:p>
          <a:p>
            <a:pPr algn="l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 </a:t>
            </a:r>
            <a:endParaRPr lang="ar-IQ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orte" panose="03060902040502070203" pitchFamily="66" charset="0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78898"/>
              </p:ext>
            </p:extLst>
          </p:nvPr>
        </p:nvGraphicFramePr>
        <p:xfrm>
          <a:off x="914400" y="1219200"/>
          <a:ext cx="7619999" cy="5405342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301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10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Arabic 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English</a:t>
                      </a:r>
                      <a:r>
                        <a:rPr lang="en-US" sz="1600" baseline="0" dirty="0">
                          <a:latin typeface="Comic Sans MS" panose="030F0702030302020204" pitchFamily="66" charset="0"/>
                        </a:rPr>
                        <a:t> 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702">
                <a:tc>
                  <a:txBody>
                    <a:bodyPr/>
                    <a:lstStyle/>
                    <a:p>
                      <a:pPr algn="r" rtl="1"/>
                      <a:r>
                        <a:rPr lang="ar-IQ" sz="1600" b="0" dirty="0">
                          <a:latin typeface="MV Boli" panose="02000500030200090000" pitchFamily="2" charset="0"/>
                        </a:rPr>
                        <a:t>يجب، يتعيّن، ينبغي، علي، يتوجب، يُفترض، من الضروري، من الواجب .</a:t>
                      </a:r>
                    </a:p>
                    <a:p>
                      <a:pPr algn="r" rtl="1"/>
                      <a:r>
                        <a:rPr lang="ar-IQ" sz="1600" b="0" dirty="0">
                          <a:latin typeface="MV Boli" panose="02000500030200090000" pitchFamily="2" charset="0"/>
                        </a:rPr>
                        <a:t> كان يجب، كان يتعيّن، كان ينبغي، كان يُفترض، كان من المفروض، كان من الواجب. </a:t>
                      </a:r>
                    </a:p>
                    <a:p>
                      <a:pPr algn="r" rtl="1"/>
                      <a:endParaRPr lang="ar-IQ" sz="1600" b="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must, have to, and had 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Modals</a:t>
                      </a:r>
                      <a:r>
                        <a:rPr lang="en-US" sz="1600" b="1" baseline="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703">
                <a:tc>
                  <a:txBody>
                    <a:bodyPr/>
                    <a:lstStyle/>
                    <a:p>
                      <a:pPr algn="r" rtl="1"/>
                      <a:r>
                        <a:rPr lang="ar-IQ" sz="1600" b="0" dirty="0">
                          <a:latin typeface="MV Boli" panose="02000500030200090000" pitchFamily="2" charset="0"/>
                        </a:rPr>
                        <a:t>لم أزر </a:t>
                      </a:r>
                      <a:r>
                        <a:rPr lang="ar-IQ" sz="1600" b="0">
                          <a:latin typeface="MV Boli" panose="02000500030200090000" pitchFamily="2" charset="0"/>
                        </a:rPr>
                        <a:t>صديقتي لثلاث </a:t>
                      </a:r>
                      <a:r>
                        <a:rPr lang="ar-IQ" sz="1600" b="0" dirty="0">
                          <a:latin typeface="MV Boli" panose="02000500030200090000" pitchFamily="2" charset="0"/>
                        </a:rPr>
                        <a:t>سنوات، </a:t>
                      </a:r>
                      <a:r>
                        <a:rPr lang="ar-IQ" sz="1600" b="0">
                          <a:latin typeface="MV Boli" panose="02000500030200090000" pitchFamily="2" charset="0"/>
                        </a:rPr>
                        <a:t>لذا 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علي</a:t>
                      </a:r>
                      <a:r>
                        <a:rPr lang="ar-IQ" sz="1600" b="0" dirty="0">
                          <a:latin typeface="MV Boli" panose="02000500030200090000" pitchFamily="2" charset="0"/>
                        </a:rPr>
                        <a:t> زيارتها هذا الصيف. </a:t>
                      </a:r>
                    </a:p>
                    <a:p>
                      <a:pPr algn="r" rtl="1"/>
                      <a:endParaRPr lang="en-US" sz="1600" b="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endParaRPr lang="ar-IQ" sz="1600" b="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endParaRPr lang="ar-IQ" sz="1600" b="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r>
                        <a:rPr lang="ar-IQ" sz="1600" b="0" dirty="0">
                          <a:latin typeface="MV Boli" panose="02000500030200090000" pitchFamily="2" charset="0"/>
                        </a:rPr>
                        <a:t>بسبب الازدحام المروري، لا يمكنك أن تستدير يمينا</a:t>
                      </a:r>
                      <a:r>
                        <a:rPr lang="ar-IQ" sz="1600" b="0" baseline="0" dirty="0">
                          <a:latin typeface="MV Boli" panose="02000500030200090000" pitchFamily="2" charset="0"/>
                        </a:rPr>
                        <a:t> هنا ، يجب (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يتوخى</a:t>
                      </a:r>
                      <a:r>
                        <a:rPr lang="ar-IQ" sz="1600" b="0" baseline="0" dirty="0">
                          <a:latin typeface="MV Boli" panose="02000500030200090000" pitchFamily="2" charset="0"/>
                        </a:rPr>
                        <a:t>، 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ينبغي</a:t>
                      </a:r>
                      <a:r>
                        <a:rPr lang="ar-IQ" sz="1600" b="0" baseline="0" dirty="0">
                          <a:latin typeface="MV Boli" panose="02000500030200090000" pitchFamily="2" charset="0"/>
                        </a:rPr>
                        <a:t>) </a:t>
                      </a:r>
                      <a:endParaRPr lang="en-US" sz="1600" b="0" baseline="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r>
                        <a:rPr lang="ar-IQ" sz="1600" b="0" baseline="0" dirty="0">
                          <a:latin typeface="MV Boli" panose="02000500030200090000" pitchFamily="2" charset="0"/>
                        </a:rPr>
                        <a:t>عليك ان تستدير يسارا. </a:t>
                      </a:r>
                      <a:endParaRPr lang="en-US" sz="1600" b="0" baseline="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endParaRPr lang="en-US" sz="1600" b="0" baseline="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endParaRPr lang="ar-IQ" sz="1600" b="0" baseline="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r>
                        <a:rPr lang="ar-IQ" sz="1600" b="0" baseline="0" dirty="0">
                          <a:latin typeface="MV Boli" panose="02000500030200090000" pitchFamily="2" charset="0"/>
                        </a:rPr>
                        <a:t>غادر المكان قبل انتهاء الاجتماع لأنه كان 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يفترض</a:t>
                      </a:r>
                      <a:r>
                        <a:rPr lang="ar-IQ" sz="1600" b="0" baseline="0" dirty="0">
                          <a:latin typeface="MV Boli" panose="02000500030200090000" pitchFamily="2" charset="0"/>
                        </a:rPr>
                        <a:t> ان يذهب الى البيت مبكرا.  </a:t>
                      </a:r>
                      <a:endParaRPr lang="ar-IQ" sz="1600" b="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I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haven’t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visited my friend for three years, so I will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have to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visit her this summer.</a:t>
                      </a:r>
                    </a:p>
                    <a:p>
                      <a:pPr algn="l" rtl="0"/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Due to the traffic system, you cannot turn right here, you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must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turn left.</a:t>
                      </a:r>
                    </a:p>
                    <a:p>
                      <a:pPr algn="l" rtl="0"/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He left before the end of the meeting; he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had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to go home early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Examples 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22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60840"/>
              </p:ext>
            </p:extLst>
          </p:nvPr>
        </p:nvGraphicFramePr>
        <p:xfrm>
          <a:off x="1143000" y="1295400"/>
          <a:ext cx="7391400" cy="4531174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42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906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Arabic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English</a:t>
                      </a:r>
                      <a:r>
                        <a:rPr lang="en-US" sz="1600" baseline="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 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748">
                <a:tc>
                  <a:txBody>
                    <a:bodyPr/>
                    <a:lstStyle/>
                    <a:p>
                      <a:pPr rtl="1"/>
                      <a:r>
                        <a:rPr lang="ar-IQ" sz="1600" dirty="0">
                          <a:latin typeface="MV Boli" panose="02000500030200090000" pitchFamily="2" charset="0"/>
                        </a:rPr>
                        <a:t>يجب ألا، يتعين ألا، لا حاجة الى، لا داعي ل، ليس لزما (عليك) ، ليس الزاما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i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must not and do not have</a:t>
                      </a:r>
                      <a:r>
                        <a:rPr lang="en-US" sz="1600" i="1" baseline="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to</a:t>
                      </a:r>
                      <a:endParaRPr lang="ar-IQ" sz="1600" i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Modals 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2146">
                <a:tc>
                  <a:txBody>
                    <a:bodyPr/>
                    <a:lstStyle/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لا يتوجب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عليها ان تلبس نظاراتها (عويناتها) اثناء القيادة لكنها عادة ما تفعل.</a:t>
                      </a:r>
                      <a:endParaRPr lang="en-US" sz="1600" dirty="0">
                        <a:latin typeface="MV Boli" panose="02000500030200090000" pitchFamily="2" charset="0"/>
                      </a:endParaRP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يجب عليك الا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تستخدم هاتفك (نقالك) اثناء اقلاع الطائرة</a:t>
                      </a:r>
                      <a:endParaRPr lang="en-US" sz="1600" dirty="0">
                        <a:latin typeface="MV Boli" panose="02000500030200090000" pitchFamily="2" charset="0"/>
                      </a:endParaRP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 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كي تقدم على هذه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 الوظيفة 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يتوجب 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عليك ان تتكلم لغتين لكن 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ليس لزما عليك 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ان تكون لديك (تحمل) شهادة في العلاقات الدولية.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She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does</a:t>
                      </a:r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not have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to wear glasses when driving, but she usually does.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You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mustn’t</a:t>
                      </a:r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use your mobile during takeoff.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In order to apply for this job, you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must</a:t>
                      </a:r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speak two languages, but you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don’t have to</a:t>
                      </a:r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have a degree in    International relations.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Examples</a:t>
                      </a:r>
                      <a:r>
                        <a:rPr lang="en-US" sz="1600" b="1" baseline="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1066800" y="457201"/>
            <a:ext cx="7696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2. Lack of necessity and prohibition</a:t>
            </a:r>
          </a:p>
        </p:txBody>
      </p:sp>
    </p:spTree>
    <p:extLst>
      <p:ext uri="{BB962C8B-B14F-4D97-AF65-F5344CB8AC3E}">
        <p14:creationId xmlns:p14="http://schemas.microsoft.com/office/powerpoint/2010/main" val="226512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14400" y="152400"/>
            <a:ext cx="73914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3.  Advisability, opinion, and expectation </a:t>
            </a:r>
            <a:endParaRPr lang="ar-IQ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orte" panose="03060902040502070203" pitchFamily="66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66297"/>
              </p:ext>
            </p:extLst>
          </p:nvPr>
        </p:nvGraphicFramePr>
        <p:xfrm>
          <a:off x="915451" y="1828800"/>
          <a:ext cx="7620000" cy="4163029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389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Arabic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English 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399">
                <a:tc>
                  <a:txBody>
                    <a:bodyPr/>
                    <a:lstStyle/>
                    <a:p>
                      <a:pPr algn="r" rtl="1"/>
                      <a:r>
                        <a:rPr lang="ar-IQ" sz="1600" dirty="0">
                          <a:latin typeface="MV Boli" panose="02000500030200090000" pitchFamily="2" charset="0"/>
                        </a:rPr>
                        <a:t>• عليك، ينبغي، يتعيّن (عليك)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يُستحسن ...</a:t>
                      </a:r>
                    </a:p>
                    <a:p>
                      <a:pPr algn="r" rtl="1"/>
                      <a:r>
                        <a:rPr lang="ar-IQ" sz="1600" dirty="0">
                          <a:latin typeface="MV Boli" panose="02000500030200090000" pitchFamily="2" charset="0"/>
                        </a:rPr>
                        <a:t>• من المفروض، من المتوقع، من المقرر 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i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Should and ought to</a:t>
                      </a:r>
                      <a:endParaRPr lang="ar-IQ" sz="1600" i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Modals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1812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</a:rPr>
                        <a:t>(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ينبغي</a:t>
                      </a:r>
                      <a:r>
                        <a:rPr lang="ar-IQ" sz="1600" b="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</a:rPr>
                        <a:t>)على</a:t>
                      </a:r>
                      <a:r>
                        <a:rPr lang="ar-IQ" sz="160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الحكومة أن تعمل الكثير لمساعدة الناس المشردين (الذين بال مأوى).</a:t>
                      </a:r>
                      <a:endParaRPr lang="en-US" sz="160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تبدو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 متعبا جدا، 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عليك(يستحسن</a:t>
                      </a:r>
                      <a:r>
                        <a:rPr lang="ar-IQ" sz="1600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)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 ان تذهب الى الفراش.</a:t>
                      </a:r>
                      <a:endParaRPr lang="en-US" sz="1600" baseline="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endParaRPr lang="ar-IQ" sz="1600" baseline="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اعتقد</a:t>
                      </a:r>
                      <a:r>
                        <a:rPr lang="ar-IQ" sz="160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</a:rPr>
                        <a:t>(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في</a:t>
                      </a:r>
                      <a:r>
                        <a:rPr lang="ar-IQ" sz="160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رأيي</a:t>
                      </a:r>
                      <a:r>
                        <a:rPr lang="ar-IQ" sz="1600" b="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</a:rPr>
                        <a:t>) </a:t>
                      </a:r>
                      <a:r>
                        <a:rPr lang="ar-IQ" sz="1600" b="0" dirty="0">
                          <a:latin typeface="MV Boli" panose="02000500030200090000" pitchFamily="2" charset="0"/>
                        </a:rPr>
                        <a:t>ان</a:t>
                      </a:r>
                      <a:r>
                        <a:rPr lang="en-US" sz="1600" b="1" baseline="0" dirty="0"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المعلمين(المدرسين)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ينبغي</a:t>
                      </a:r>
                      <a:r>
                        <a:rPr lang="ar-IQ" sz="160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ان يتقاضوا رواتب عالية.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The government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should/ought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to do more to help homeless people.</a:t>
                      </a:r>
                    </a:p>
                    <a:p>
                      <a:pPr algn="l" rtl="0"/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You look very tired; you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ought to/should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go to bed.</a:t>
                      </a:r>
                    </a:p>
                    <a:p>
                      <a:pPr algn="l" rtl="0"/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I believe that teachers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should have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higher</a:t>
                      </a:r>
                      <a:r>
                        <a:rPr lang="en-US" sz="1600" baseline="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salaries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Examples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59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371600" y="457200"/>
            <a:ext cx="6248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4. Lost opportunities</a:t>
            </a:r>
            <a:endParaRPr lang="ar-IQ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orte" panose="03060902040502070203" pitchFamily="66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74778"/>
              </p:ext>
            </p:extLst>
          </p:nvPr>
        </p:nvGraphicFramePr>
        <p:xfrm>
          <a:off x="990600" y="1371600"/>
          <a:ext cx="7425559" cy="372364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95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Arabic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English</a:t>
                      </a:r>
                      <a:r>
                        <a:rPr lang="en-US" sz="1600" baseline="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 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IQ" sz="1600" dirty="0">
                          <a:latin typeface="MV Boli" panose="02000500030200090000" pitchFamily="2" charset="0"/>
                        </a:rPr>
                        <a:t>• كان من المفروض، كان ينبغي، كان يُفترض، كان يتعيّن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should or ought to</a:t>
                      </a:r>
                      <a:r>
                        <a:rPr lang="en-US" sz="1600" baseline="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+ past participle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Modals</a:t>
                      </a:r>
                      <a:r>
                        <a:rPr lang="en-US" sz="1600" b="1" baseline="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لقد خسرنا المباراة، كن كان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يفترض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 (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كان من المفروض 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ان نفوز) لأننا كنا افضل منهم.</a:t>
                      </a:r>
                    </a:p>
                    <a:p>
                      <a:pPr algn="r" rtl="1"/>
                      <a:endParaRPr lang="en-US" sz="1600" baseline="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endParaRPr lang="ar-IQ" sz="1600" baseline="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شعر بالأعياء؛ إذ كان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يتعين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علي </a:t>
                      </a:r>
                    </a:p>
                    <a:p>
                      <a:pPr algn="r" rtl="1"/>
                      <a:r>
                        <a:rPr lang="en-US" sz="1600" dirty="0">
                          <a:latin typeface="MV Boli" panose="02000500030200090000" pitchFamily="2" charset="0"/>
                        </a:rPr>
                        <a:t>  </a:t>
                      </a:r>
                      <a:r>
                        <a:rPr lang="en-US" sz="1600" baseline="0" dirty="0"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ألا اكل الكثير من الرز. </a:t>
                      </a:r>
                      <a:endParaRPr lang="en-US" sz="160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ان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ينبغي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(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كان من المفروض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/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كان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يفترض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/ 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كان ينبغي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) عليك ان تستشير الطبيب قبل مدة.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We lost the match but we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should have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won because we were better than them.</a:t>
                      </a:r>
                    </a:p>
                    <a:p>
                      <a:pPr algn="l" rtl="0"/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I feel sick; I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should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not </a:t>
                      </a:r>
                    </a:p>
                    <a:p>
                      <a:pPr algn="l" rtl="0"/>
                      <a:r>
                        <a:rPr lang="ar-IQ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 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have eaten so much rice.</a:t>
                      </a:r>
                    </a:p>
                    <a:p>
                      <a:pPr algn="l" rtl="0"/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You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should have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consulted your doctor a long time ago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Examples 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1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95400" y="381000"/>
            <a:ext cx="701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5. Possibility/likelihood</a:t>
            </a:r>
            <a:endParaRPr lang="ar-IQ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orte" panose="03060902040502070203" pitchFamily="66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11422"/>
              </p:ext>
            </p:extLst>
          </p:nvPr>
        </p:nvGraphicFramePr>
        <p:xfrm>
          <a:off x="1219200" y="1219200"/>
          <a:ext cx="7391400" cy="4252174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027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Arabic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English 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987">
                <a:tc>
                  <a:txBody>
                    <a:bodyPr/>
                    <a:lstStyle/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قد ، يحتمل، من المحتمل ، 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ربما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من المرجح، من  المحتمل، من المستبعد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“may” or “might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“maybe” or “perhaps”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It is “probable” /“possible” /“likely”/“unlikely” that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“possibly” or “probably”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Modals</a:t>
                      </a:r>
                      <a:r>
                        <a:rPr lang="en-US" sz="1600" b="1" baseline="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987">
                <a:tc>
                  <a:txBody>
                    <a:bodyPr/>
                    <a:lstStyle/>
                    <a:p>
                      <a:pPr rtl="1"/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قد</a:t>
                      </a:r>
                      <a:r>
                        <a:rPr lang="ar-IQ" sz="1600" b="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</a:rPr>
                        <a:t>(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من</a:t>
                      </a:r>
                      <a:r>
                        <a:rPr lang="ar-IQ" sz="1600" b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المحتمل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،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ربما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) تكون في مكتبها، هل اتصلت بها؟</a:t>
                      </a:r>
                      <a:endParaRPr lang="en-US" sz="1600" dirty="0">
                        <a:latin typeface="MV Boli" panose="02000500030200090000" pitchFamily="2" charset="0"/>
                      </a:endParaRPr>
                    </a:p>
                    <a:p>
                      <a:pPr rtl="1"/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rtl="1"/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من المحتمل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انه يلعب كرة القدم الأن.</a:t>
                      </a:r>
                      <a:endParaRPr lang="en-US" sz="1600" dirty="0">
                        <a:latin typeface="MV Boli" panose="02000500030200090000" pitchFamily="2" charset="0"/>
                      </a:endParaRPr>
                    </a:p>
                    <a:p>
                      <a:pPr rtl="1"/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rtl="1"/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ربما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(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من المحتمل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/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يحتمل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) انك تركتها في المحل.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She </a:t>
                      </a:r>
                      <a:r>
                        <a:rPr lang="en-US" sz="1600" b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may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be in the office. Have you called her?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He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might</a:t>
                      </a:r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be playing football now.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You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might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have left it in the shop.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Examples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3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20262" y="381000"/>
            <a:ext cx="75438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Note that in legislative texts, may means “be allowed to”, thus it is translated into    </a:t>
            </a:r>
          </a:p>
          <a:p>
            <a:pPr algn="r"/>
            <a:r>
              <a:rPr lang="ar-IQ" dirty="0">
                <a:latin typeface="MV Boli" panose="02000500030200090000" pitchFamily="2" charset="0"/>
              </a:rPr>
              <a:t>يحق ، يجوز، ل </a:t>
            </a:r>
          </a:p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Examples: </a:t>
            </a:r>
          </a:p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The landlord may rescind the rental contract without the consent of the tenant in case of emergency.</a:t>
            </a:r>
          </a:p>
          <a:p>
            <a:pPr algn="r"/>
            <a:r>
              <a:rPr lang="ar-IQ" dirty="0">
                <a:latin typeface="MV Boli" panose="02000500030200090000" pitchFamily="2" charset="0"/>
              </a:rPr>
              <a:t>(يحق/يجوز)للمالك أن يفسخ عقد الايجار من دون موافقة المستأجر في حالة الطوارئ.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914400" y="3048000"/>
            <a:ext cx="75438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Note that in religious texts, may is used for supplication in this formula:</a:t>
            </a:r>
          </a:p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May + Allah/God + Verb 1</a:t>
            </a:r>
          </a:p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May Allah reward you.</a:t>
            </a:r>
          </a:p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May Allah rest him in peace. </a:t>
            </a:r>
            <a:endParaRPr lang="ar-IQ" dirty="0">
              <a:latin typeface="MV Boli" panose="02000500030200090000" pitchFamily="2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914400" y="4800600"/>
            <a:ext cx="75438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Note that in interrogative sentences, may is used for asking permission; </a:t>
            </a:r>
          </a:p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thus it is translated into</a:t>
            </a:r>
            <a:endParaRPr lang="ar-IQ" dirty="0">
              <a:latin typeface="MV Boli" panose="02000500030200090000" pitchFamily="2" charset="0"/>
            </a:endParaRPr>
          </a:p>
          <a:p>
            <a:pPr algn="r"/>
            <a:r>
              <a:rPr lang="ar-IQ" dirty="0">
                <a:latin typeface="MV Boli" panose="02000500030200090000" pitchFamily="2" charset="0"/>
              </a:rPr>
              <a:t>هل ّ لي، أتسمح ّ لي، هل بإمكاني أن .</a:t>
            </a:r>
          </a:p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May I open the window, sir?</a:t>
            </a:r>
          </a:p>
          <a:p>
            <a:pPr algn="l"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May I use your pen, please? </a:t>
            </a:r>
            <a:endParaRPr lang="ar-IQ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9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66800" y="152400"/>
            <a:ext cx="75438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6.Ability, lack of ability, and (not) giving permission</a:t>
            </a:r>
            <a:endParaRPr lang="ar-IQ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orte" panose="03060902040502070203" pitchFamily="66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015516"/>
              </p:ext>
            </p:extLst>
          </p:nvPr>
        </p:nvGraphicFramePr>
        <p:xfrm>
          <a:off x="1066800" y="1828800"/>
          <a:ext cx="7239001" cy="372364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80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1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Arabic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English</a:t>
                      </a:r>
                      <a:r>
                        <a:rPr lang="en-US" sz="1600" baseline="0" dirty="0">
                          <a:latin typeface="Comic Sans MS" panose="030F0702030302020204" pitchFamily="66" charset="0"/>
                          <a:cs typeface="MV Boli" panose="02000500030200090000" pitchFamily="2" charset="0"/>
                        </a:rPr>
                        <a:t> </a:t>
                      </a:r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IQ" sz="1600" dirty="0">
                          <a:latin typeface="MV Boli" panose="02000500030200090000" pitchFamily="2" charset="0"/>
                        </a:rPr>
                        <a:t>(لا) يستطيع،( ليس ) له القدرة، (ليس)بمقدوره، (لا )يمكنه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can, could, or be able to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Modals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تستطيع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 (بمقدورها) أن تتكلم الث لغات </a:t>
                      </a:r>
                      <a:r>
                        <a:rPr lang="ar-IQ" sz="1600" dirty="0" err="1">
                          <a:latin typeface="MV Boli" panose="02000500030200090000" pitchFamily="2" charset="0"/>
                        </a:rPr>
                        <a:t>بإلاضافة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 إلى لغتها الأم.</a:t>
                      </a:r>
                    </a:p>
                    <a:p>
                      <a:pPr algn="r" rtl="1"/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على الرغم من أنه تكلم بهدوء إلا إنني ّ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تمكنت</a:t>
                      </a: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 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من فهمه.</a:t>
                      </a:r>
                    </a:p>
                    <a:p>
                      <a:pPr algn="r" rtl="1"/>
                      <a:endParaRPr lang="ar-IQ" sz="1600" baseline="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سيكون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بمقدورها 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(بإمكانها/ باستطاعتها)شراء هذا المنزل في السنة المقبلة.</a:t>
                      </a:r>
                    </a:p>
                    <a:p>
                      <a:pPr algn="r" rtl="1"/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She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can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speak three languages in addition to her mother tongue.</a:t>
                      </a:r>
                    </a:p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Although he spoke quickly, I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could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understand what he said.</a:t>
                      </a:r>
                    </a:p>
                    <a:p>
                      <a:pPr algn="l" rtl="0"/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She will be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able to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buy this house next year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Examples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5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371600" y="304800"/>
            <a:ext cx="32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7. Futurity:</a:t>
            </a:r>
            <a:endParaRPr lang="ar-IQ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orte" panose="03060902040502070203" pitchFamily="66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92189"/>
              </p:ext>
            </p:extLst>
          </p:nvPr>
        </p:nvGraphicFramePr>
        <p:xfrm>
          <a:off x="1066800" y="1295400"/>
          <a:ext cx="7315201" cy="327152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68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Arabic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English 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160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IQ" sz="1600" dirty="0">
                          <a:latin typeface="MV Boli" panose="02000500030200090000" pitchFamily="2" charset="0"/>
                        </a:rPr>
                        <a:t>ســـ، سوف، ينوي، في النيّة، لن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will, shall, or be going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Modals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dirty="0">
                          <a:latin typeface="MV Boli" panose="02000500030200090000" pitchFamily="2" charset="0"/>
                        </a:rPr>
                        <a:t>متى </a:t>
                      </a: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ستعرف</a:t>
                      </a:r>
                      <a:r>
                        <a:rPr lang="ar-IQ" sz="1600" dirty="0">
                          <a:latin typeface="MV Boli" panose="02000500030200090000" pitchFamily="2" charset="0"/>
                        </a:rPr>
                        <a:t> َ نتائج امتحانك؟</a:t>
                      </a:r>
                    </a:p>
                    <a:p>
                      <a:pPr algn="r" rtl="1"/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أنوي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 السفر الى لندن في الأسبوع المقبل.</a:t>
                      </a:r>
                    </a:p>
                    <a:p>
                      <a:pPr algn="r" rtl="1"/>
                      <a:endParaRPr lang="ar-IQ" sz="1600" baseline="0" dirty="0">
                        <a:latin typeface="MV Boli" panose="02000500030200090000" pitchFamily="2" charset="0"/>
                      </a:endParaRPr>
                    </a:p>
                    <a:p>
                      <a:pPr algn="r" rtl="1"/>
                      <a:endParaRPr lang="ar-IQ" sz="1600" baseline="0" dirty="0">
                        <a:latin typeface="MV Boli" panose="02000500030200090000" pitchFamily="2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 sz="1600" b="1" baseline="0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</a:rPr>
                        <a:t>لن</a:t>
                      </a:r>
                      <a:r>
                        <a:rPr lang="ar-IQ" sz="1600" baseline="0" dirty="0">
                          <a:latin typeface="MV Boli" panose="02000500030200090000" pitchFamily="2" charset="0"/>
                        </a:rPr>
                        <a:t>  تتمكن من حضور الاجتماع.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When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will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you know your exam 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results?</a:t>
                      </a:r>
                    </a:p>
                    <a:p>
                      <a:pPr algn="l" rtl="0"/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I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am going 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to travel to London next week. </a:t>
                      </a:r>
                    </a:p>
                    <a:p>
                      <a:pPr algn="l" rtl="0"/>
                      <a:endParaRPr lang="en-US" sz="16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l" rtl="0"/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She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won’t</a:t>
                      </a:r>
                      <a:r>
                        <a:rPr lang="en-US" sz="16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be able to attend the meeting.</a:t>
                      </a:r>
                      <a:endParaRPr lang="ar-IQ" sz="1600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Examples</a:t>
                      </a:r>
                      <a:endParaRPr lang="ar-IQ" sz="1600" b="1" dirty="0"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30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55</TotalTime>
  <Words>1403</Words>
  <Application>Microsoft Office PowerPoint</Application>
  <PresentationFormat>On-screen Show (4:3)</PresentationFormat>
  <Paragraphs>214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Berlin Sans FB Demi</vt:lpstr>
      <vt:lpstr>Comic Sans MS</vt:lpstr>
      <vt:lpstr>Forte</vt:lpstr>
      <vt:lpstr>Gill Sans MT</vt:lpstr>
      <vt:lpstr>Impact</vt:lpstr>
      <vt:lpstr>MV Boli</vt:lpstr>
      <vt:lpstr>Badge</vt:lpstr>
      <vt:lpstr>       Presented By Ayat Amer Abdel Sattar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ahmed qadoury</cp:lastModifiedBy>
  <cp:revision>116</cp:revision>
  <dcterms:created xsi:type="dcterms:W3CDTF">2021-10-02T06:48:29Z</dcterms:created>
  <dcterms:modified xsi:type="dcterms:W3CDTF">2021-12-13T19:04:22Z</dcterms:modified>
</cp:coreProperties>
</file>