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9" r:id="rId5"/>
    <p:sldId id="267" r:id="rId6"/>
    <p:sldId id="260" r:id="rId7"/>
    <p:sldId id="268" r:id="rId8"/>
    <p:sldId id="261"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12/13/2021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12/13/2021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searchgate.net/publication/288875882_Evaluative_Meaning_in_Translation" TargetMode="External"/><Relationship Id="rId2" Type="http://schemas.openxmlformats.org/officeDocument/2006/relationships/hyperlink" Target="https://doi.org/10.1093/acrefore/9780199384655.013.325" TargetMode="External"/><Relationship Id="rId1" Type="http://schemas.openxmlformats.org/officeDocument/2006/relationships/slideLayout" Target="../slideLayouts/slideLayout2.xml"/><Relationship Id="rId4" Type="http://schemas.openxmlformats.org/officeDocument/2006/relationships/hyperlink" Target="https://en.wikipedia.org/wiki/Collocational_restric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Proper_name_(philosoph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1605" y="1293325"/>
            <a:ext cx="8441972" cy="2444380"/>
          </a:xfrm>
        </p:spPr>
        <p:txBody>
          <a:bodyPr/>
          <a:lstStyle/>
          <a:p>
            <a:br>
              <a:rPr lang="en-US" sz="2800" dirty="0"/>
            </a:br>
            <a:br>
              <a:rPr lang="en-US" sz="2800" dirty="0"/>
            </a:br>
            <a:r>
              <a:rPr lang="en-US" sz="4000" b="1" dirty="0"/>
              <a:t>Lexical semantics</a:t>
            </a:r>
            <a:br>
              <a:rPr lang="en-US" sz="2800" dirty="0"/>
            </a:br>
            <a:r>
              <a:rPr lang="en-US" sz="2800" dirty="0"/>
              <a:t> </a:t>
            </a:r>
            <a:br>
              <a:rPr lang="en-US" sz="2800" dirty="0"/>
            </a:br>
            <a:br>
              <a:rPr lang="en-US" sz="2800" dirty="0"/>
            </a:br>
            <a:r>
              <a:rPr lang="en-US" sz="2800" dirty="0"/>
              <a:t>Course tutor: Prof. Ahmed Q. Abed, (PhD)</a:t>
            </a:r>
            <a:br>
              <a:rPr lang="en-US" sz="2800" dirty="0"/>
            </a:br>
            <a:r>
              <a:rPr lang="en-US" sz="2800" dirty="0"/>
              <a:t>Presented by: </a:t>
            </a:r>
            <a:r>
              <a:rPr lang="en-US" sz="2800" dirty="0" err="1"/>
              <a:t>Aliaa</a:t>
            </a:r>
            <a:r>
              <a:rPr lang="en-US" sz="2800" dirty="0"/>
              <a:t> A. </a:t>
            </a:r>
            <a:r>
              <a:rPr lang="en-US" sz="2800" dirty="0" err="1"/>
              <a:t>Farook</a:t>
            </a:r>
            <a:endParaRPr lang="en-US" sz="2800" dirty="0"/>
          </a:p>
        </p:txBody>
      </p:sp>
      <p:sp>
        <p:nvSpPr>
          <p:cNvPr id="3" name="Subtitle 2"/>
          <p:cNvSpPr>
            <a:spLocks noGrp="1"/>
          </p:cNvSpPr>
          <p:nvPr>
            <p:ph type="subTitle" idx="1"/>
          </p:nvPr>
        </p:nvSpPr>
        <p:spPr>
          <a:xfrm>
            <a:off x="1154955" y="5195843"/>
            <a:ext cx="8825658" cy="1247685"/>
          </a:xfrm>
        </p:spPr>
        <p:txBody>
          <a:bodyPr>
            <a:normAutofit/>
          </a:bodyPr>
          <a:lstStyle/>
          <a:p>
            <a:endParaRPr lang="en-US" dirty="0"/>
          </a:p>
          <a:p>
            <a:endParaRPr lang="en-US" dirty="0"/>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9083577" y="1293325"/>
            <a:ext cx="2451000" cy="2476734"/>
          </a:xfrm>
          <a:prstGeom prst="rect">
            <a:avLst/>
          </a:prstGeom>
        </p:spPr>
      </p:pic>
    </p:spTree>
    <p:extLst>
      <p:ext uri="{BB962C8B-B14F-4D97-AF65-F5344CB8AC3E}">
        <p14:creationId xmlns:p14="http://schemas.microsoft.com/office/powerpoint/2010/main" val="2063956412"/>
      </p:ext>
    </p:extLst>
  </p:cSld>
  <p:clrMapOvr>
    <a:masterClrMapping/>
  </p:clrMapOvr>
  <mc:AlternateContent xmlns:mc="http://schemas.openxmlformats.org/markup-compatibility/2006" xmlns:p14="http://schemas.microsoft.com/office/powerpoint/2010/main">
    <mc:Choice Requires="p14">
      <p:transition spd="slow" p14:dur="2000" advTm="5072"/>
    </mc:Choice>
    <mc:Fallback xmlns="">
      <p:transition spd="slow" advTm="50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References :</a:t>
            </a:r>
          </a:p>
        </p:txBody>
      </p:sp>
      <p:sp>
        <p:nvSpPr>
          <p:cNvPr id="3" name="Content Placeholder 2"/>
          <p:cNvSpPr>
            <a:spLocks noGrp="1"/>
          </p:cNvSpPr>
          <p:nvPr>
            <p:ph idx="1"/>
          </p:nvPr>
        </p:nvSpPr>
        <p:spPr/>
        <p:txBody>
          <a:bodyPr>
            <a:normAutofit/>
          </a:bodyPr>
          <a:lstStyle/>
          <a:p>
            <a:r>
              <a:rPr lang="en-US" u="sng" dirty="0" err="1">
                <a:solidFill>
                  <a:schemeClr val="tx1">
                    <a:lumMod val="95000"/>
                  </a:schemeClr>
                </a:solidFill>
                <a:hlinkClick r:id="rId2"/>
              </a:rPr>
              <a:t>Almanaa</a:t>
            </a:r>
            <a:r>
              <a:rPr lang="en-US" u="sng" dirty="0">
                <a:solidFill>
                  <a:schemeClr val="tx1">
                    <a:lumMod val="95000"/>
                  </a:schemeClr>
                </a:solidFill>
                <a:hlinkClick r:id="rId2"/>
              </a:rPr>
              <a:t>, A. (2016) . </a:t>
            </a:r>
            <a:r>
              <a:rPr lang="en-US" i="1" dirty="0">
                <a:solidFill>
                  <a:schemeClr val="tx1">
                    <a:lumMod val="95000"/>
                  </a:schemeClr>
                </a:solidFill>
                <a:hlinkClick r:id="rId2"/>
              </a:rPr>
              <a:t>Semantics for translation students</a:t>
            </a:r>
            <a:r>
              <a:rPr lang="en-US" u="sng" dirty="0">
                <a:solidFill>
                  <a:schemeClr val="tx1">
                    <a:lumMod val="95000"/>
                  </a:schemeClr>
                </a:solidFill>
                <a:hlinkClick r:id="rId2"/>
              </a:rPr>
              <a:t>. Peter Lang.</a:t>
            </a:r>
          </a:p>
          <a:p>
            <a:r>
              <a:rPr lang="en-US" u="sng" dirty="0" err="1">
                <a:solidFill>
                  <a:schemeClr val="tx1">
                    <a:lumMod val="95000"/>
                  </a:schemeClr>
                </a:solidFill>
                <a:hlinkClick r:id="rId2"/>
              </a:rPr>
              <a:t>Crystal,David</a:t>
            </a:r>
            <a:r>
              <a:rPr lang="en-US" u="sng" dirty="0">
                <a:solidFill>
                  <a:schemeClr val="tx1">
                    <a:lumMod val="95000"/>
                  </a:schemeClr>
                </a:solidFill>
                <a:hlinkClick r:id="rId2"/>
              </a:rPr>
              <a:t>.(1991) .</a:t>
            </a:r>
            <a:r>
              <a:rPr lang="en-US" i="1" dirty="0">
                <a:solidFill>
                  <a:schemeClr val="tx1">
                    <a:lumMod val="95000"/>
                  </a:schemeClr>
                </a:solidFill>
                <a:hlinkClick r:id="rId2"/>
              </a:rPr>
              <a:t>A dictionary of linguistics and phonetics.3</a:t>
            </a:r>
            <a:r>
              <a:rPr lang="en-US" i="1" baseline="30000" dirty="0">
                <a:solidFill>
                  <a:schemeClr val="tx1">
                    <a:lumMod val="95000"/>
                  </a:schemeClr>
                </a:solidFill>
                <a:hlinkClick r:id="rId2"/>
              </a:rPr>
              <a:t>rd</a:t>
            </a:r>
            <a:r>
              <a:rPr lang="en-US" i="1" dirty="0">
                <a:solidFill>
                  <a:schemeClr val="tx1">
                    <a:lumMod val="95000"/>
                  </a:schemeClr>
                </a:solidFill>
                <a:hlinkClick r:id="rId2"/>
              </a:rPr>
              <a:t>  </a:t>
            </a:r>
            <a:r>
              <a:rPr lang="en-US" i="1" dirty="0" err="1">
                <a:solidFill>
                  <a:schemeClr val="tx1">
                    <a:lumMod val="95000"/>
                  </a:schemeClr>
                </a:solidFill>
                <a:hlinkClick r:id="rId2"/>
              </a:rPr>
              <a:t>edn</a:t>
            </a:r>
            <a:r>
              <a:rPr lang="en-US" u="sng" dirty="0">
                <a:solidFill>
                  <a:schemeClr val="tx1">
                    <a:lumMod val="95000"/>
                  </a:schemeClr>
                </a:solidFill>
                <a:hlinkClick r:id="rId2"/>
              </a:rPr>
              <a:t>. Oxford Blackwell.</a:t>
            </a:r>
          </a:p>
          <a:p>
            <a:r>
              <a:rPr lang="en-US" dirty="0" err="1">
                <a:solidFill>
                  <a:schemeClr val="tx1">
                    <a:lumMod val="95000"/>
                  </a:schemeClr>
                </a:solidFill>
                <a:hlinkClick r:id="rId2"/>
              </a:rPr>
              <a:t>Kroeger,P.R</a:t>
            </a:r>
            <a:r>
              <a:rPr lang="en-US" dirty="0">
                <a:solidFill>
                  <a:schemeClr val="tx1">
                    <a:lumMod val="95000"/>
                  </a:schemeClr>
                </a:solidFill>
                <a:hlinkClick r:id="rId2"/>
              </a:rPr>
              <a:t>.(2019).Analyzing meaning,2</a:t>
            </a:r>
            <a:r>
              <a:rPr lang="en-US" baseline="30000" dirty="0">
                <a:solidFill>
                  <a:schemeClr val="tx1">
                    <a:lumMod val="95000"/>
                  </a:schemeClr>
                </a:solidFill>
                <a:hlinkClick r:id="rId2"/>
              </a:rPr>
              <a:t>nd</a:t>
            </a:r>
            <a:r>
              <a:rPr lang="en-US" dirty="0">
                <a:solidFill>
                  <a:schemeClr val="tx1">
                    <a:lumMod val="95000"/>
                  </a:schemeClr>
                </a:solidFill>
                <a:hlinkClick r:id="rId2"/>
              </a:rPr>
              <a:t> ed. Language Science Press</a:t>
            </a:r>
            <a:r>
              <a:rPr lang="en-US" u="sng" dirty="0">
                <a:solidFill>
                  <a:schemeClr val="tx1">
                    <a:lumMod val="95000"/>
                  </a:schemeClr>
                </a:solidFill>
                <a:hlinkClick r:id="rId2"/>
              </a:rPr>
              <a:t> .</a:t>
            </a:r>
          </a:p>
          <a:p>
            <a:r>
              <a:rPr lang="en-US" u="sng" dirty="0" err="1">
                <a:solidFill>
                  <a:schemeClr val="tx1">
                    <a:lumMod val="95000"/>
                  </a:schemeClr>
                </a:solidFill>
                <a:hlinkClick r:id="rId2"/>
              </a:rPr>
              <a:t>Remirez,M</a:t>
            </a:r>
            <a:r>
              <a:rPr lang="en-US" u="sng" dirty="0">
                <a:solidFill>
                  <a:schemeClr val="tx1">
                    <a:lumMod val="95000"/>
                  </a:schemeClr>
                </a:solidFill>
                <a:hlinkClick r:id="rId2"/>
              </a:rPr>
              <a:t>. Universidad del </a:t>
            </a:r>
            <a:r>
              <a:rPr lang="en-US" u="sng" dirty="0" err="1">
                <a:solidFill>
                  <a:schemeClr val="tx1">
                    <a:lumMod val="95000"/>
                  </a:schemeClr>
                </a:solidFill>
                <a:hlinkClick r:id="rId2"/>
              </a:rPr>
              <a:t>Pais</a:t>
            </a:r>
            <a:r>
              <a:rPr lang="en-US" u="sng" dirty="0">
                <a:solidFill>
                  <a:schemeClr val="tx1">
                    <a:lumMod val="95000"/>
                  </a:schemeClr>
                </a:solidFill>
                <a:hlinkClick r:id="rId2"/>
              </a:rPr>
              <a:t> Vasco. Spain.</a:t>
            </a:r>
          </a:p>
          <a:p>
            <a:r>
              <a:rPr lang="en-US" dirty="0">
                <a:solidFill>
                  <a:schemeClr val="tx1">
                    <a:lumMod val="95000"/>
                  </a:schemeClr>
                </a:solidFill>
                <a:hlinkClick r:id="rId3"/>
              </a:rPr>
              <a:t>https://www.researchgate.net/publication/288875882_Evaluative_Meaning_in_Translation</a:t>
            </a:r>
            <a:endParaRPr lang="en-US" u="sng" dirty="0">
              <a:solidFill>
                <a:schemeClr val="tx1">
                  <a:lumMod val="95000"/>
                </a:schemeClr>
              </a:solidFill>
            </a:endParaRPr>
          </a:p>
          <a:p>
            <a:r>
              <a:rPr lang="en-US" dirty="0">
                <a:solidFill>
                  <a:schemeClr val="tx1">
                    <a:lumMod val="95000"/>
                  </a:schemeClr>
                </a:solidFill>
                <a:hlinkClick r:id="rId4"/>
              </a:rPr>
              <a:t>https://en.wikipedia.org/wiki/Collocational_restriction</a:t>
            </a:r>
            <a:endParaRPr lang="en-US" dirty="0">
              <a:solidFill>
                <a:schemeClr val="tx1">
                  <a:lumMod val="95000"/>
                </a:schemeClr>
              </a:solidFill>
            </a:endParaRPr>
          </a:p>
        </p:txBody>
      </p:sp>
    </p:spTree>
    <p:extLst>
      <p:ext uri="{BB962C8B-B14F-4D97-AF65-F5344CB8AC3E}">
        <p14:creationId xmlns:p14="http://schemas.microsoft.com/office/powerpoint/2010/main" val="532801279"/>
      </p:ext>
    </p:extLst>
  </p:cSld>
  <p:clrMapOvr>
    <a:masterClrMapping/>
  </p:clrMapOvr>
  <mc:AlternateContent xmlns:mc="http://schemas.openxmlformats.org/markup-compatibility/2006" xmlns:p14="http://schemas.microsoft.com/office/powerpoint/2010/main">
    <mc:Choice Requires="p14">
      <p:transition spd="slow" p14:dur="2000" advTm="1773"/>
    </mc:Choice>
    <mc:Fallback xmlns="">
      <p:transition spd="slow" advTm="177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3743" cy="1418811"/>
          </a:xfrm>
        </p:spPr>
        <p:txBody>
          <a:bodyPr/>
          <a:lstStyle/>
          <a:p>
            <a:r>
              <a:rPr lang="en-US" i="1" dirty="0">
                <a:solidFill>
                  <a:srgbClr val="FFC000"/>
                </a:solidFill>
              </a:rPr>
              <a:t>Lexical semantics can be defined as…..</a:t>
            </a:r>
            <a:br>
              <a:rPr lang="en-US" dirty="0"/>
            </a:br>
            <a:r>
              <a:rPr lang="en-US" sz="4000" dirty="0"/>
              <a:t>- the lexical relation that a word has with others.</a:t>
            </a:r>
            <a:br>
              <a:rPr lang="en-US" sz="4000" dirty="0"/>
            </a:br>
            <a:r>
              <a:rPr lang="en-US" sz="4000" dirty="0"/>
              <a:t>- lexical semantics aims to answer questions about the nature of words, words content and the relationship between the word content and our construal of reality.</a:t>
            </a:r>
            <a:br>
              <a:rPr lang="en-US" sz="4000" dirty="0"/>
            </a:br>
            <a:br>
              <a:rPr lang="en-US" dirty="0"/>
            </a:br>
            <a:br>
              <a:rPr lang="en-US" dirty="0"/>
            </a:br>
            <a:r>
              <a:rPr lang="en-US" dirty="0"/>
              <a:t>1</a:t>
            </a:r>
          </a:p>
        </p:txBody>
      </p:sp>
    </p:spTree>
    <p:extLst>
      <p:ext uri="{BB962C8B-B14F-4D97-AF65-F5344CB8AC3E}">
        <p14:creationId xmlns:p14="http://schemas.microsoft.com/office/powerpoint/2010/main" val="3951899978"/>
      </p:ext>
    </p:extLst>
  </p:cSld>
  <p:clrMapOvr>
    <a:masterClrMapping/>
  </p:clrMapOvr>
  <mc:AlternateContent xmlns:mc="http://schemas.openxmlformats.org/markup-compatibility/2006" xmlns:p14="http://schemas.microsoft.com/office/powerpoint/2010/main">
    <mc:Choice Requires="p14">
      <p:transition spd="slow" p14:dur="2000" advTm="15126"/>
    </mc:Choice>
    <mc:Fallback xmlns="">
      <p:transition spd="slow" advTm="1512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127" y="1308904"/>
            <a:ext cx="8825658" cy="3329581"/>
          </a:xfrm>
        </p:spPr>
        <p:txBody>
          <a:bodyPr/>
          <a:lstStyle/>
          <a:p>
            <a:r>
              <a:rPr lang="en-US" dirty="0"/>
              <a:t>2- types of lexical semantics </a:t>
            </a:r>
          </a:p>
        </p:txBody>
      </p:sp>
    </p:spTree>
    <p:extLst>
      <p:ext uri="{BB962C8B-B14F-4D97-AF65-F5344CB8AC3E}">
        <p14:creationId xmlns:p14="http://schemas.microsoft.com/office/powerpoint/2010/main" val="2448532063"/>
      </p:ext>
    </p:extLst>
  </p:cSld>
  <p:clrMapOvr>
    <a:masterClrMapping/>
  </p:clrMapOvr>
  <mc:AlternateContent xmlns:mc="http://schemas.openxmlformats.org/markup-compatibility/2006" xmlns:p14="http://schemas.microsoft.com/office/powerpoint/2010/main">
    <mc:Choice Requires="p14">
      <p:transition spd="slow" p14:dur="2000" advTm="1890"/>
    </mc:Choice>
    <mc:Fallback xmlns="">
      <p:transition spd="slow" advTm="189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79462"/>
            <a:ext cx="9404723" cy="805724"/>
          </a:xfrm>
        </p:spPr>
        <p:txBody>
          <a:bodyPr/>
          <a:lstStyle/>
          <a:p>
            <a:r>
              <a:rPr lang="en-US" dirty="0"/>
              <a:t>2-1 Reference and sense</a:t>
            </a:r>
          </a:p>
        </p:txBody>
      </p:sp>
      <p:sp>
        <p:nvSpPr>
          <p:cNvPr id="3" name="Content Placeholder 2"/>
          <p:cNvSpPr>
            <a:spLocks noGrp="1"/>
          </p:cNvSpPr>
          <p:nvPr>
            <p:ph idx="1"/>
          </p:nvPr>
        </p:nvSpPr>
        <p:spPr>
          <a:xfrm>
            <a:off x="198120" y="1128046"/>
            <a:ext cx="11811000" cy="5614586"/>
          </a:xfrm>
        </p:spPr>
        <p:txBody>
          <a:bodyPr>
            <a:normAutofit lnSpcReduction="10000"/>
          </a:bodyPr>
          <a:lstStyle/>
          <a:p>
            <a:pPr marL="0" indent="0">
              <a:buNone/>
            </a:pPr>
            <a:r>
              <a:rPr lang="en-US" dirty="0"/>
              <a:t>* Reference is concerned with studying the relationship between words inside the linguistic system (referring) and objects in the real world (referent).</a:t>
            </a:r>
          </a:p>
          <a:p>
            <a:pPr marL="0" indent="0">
              <a:buNone/>
            </a:pPr>
            <a:r>
              <a:rPr lang="en-US" dirty="0"/>
              <a:t>For example: the word </a:t>
            </a:r>
            <a:r>
              <a:rPr lang="en-US" i="1" u="sng" dirty="0"/>
              <a:t>table (referring), </a:t>
            </a:r>
            <a:r>
              <a:rPr lang="en-US" dirty="0"/>
              <a:t>we know its meaning in English (reference) and have its mental image in our minds- something that has four legs and a flat surface(referent).</a:t>
            </a:r>
          </a:p>
          <a:p>
            <a:pPr marL="0" indent="0">
              <a:buNone/>
            </a:pPr>
            <a:r>
              <a:rPr lang="en-US" dirty="0"/>
              <a:t>                                                              reference</a:t>
            </a:r>
          </a:p>
          <a:p>
            <a:pPr marL="0" indent="0">
              <a:buNone/>
            </a:pPr>
            <a:endParaRPr lang="en-US" dirty="0"/>
          </a:p>
          <a:p>
            <a:pPr marL="0" indent="0">
              <a:buNone/>
            </a:pPr>
            <a:r>
              <a:rPr lang="en-US" dirty="0"/>
              <a:t>                          </a:t>
            </a:r>
          </a:p>
          <a:p>
            <a:pPr marL="0" indent="0">
              <a:buNone/>
            </a:pPr>
            <a:r>
              <a:rPr lang="en-US" dirty="0"/>
              <a:t>                         referring expression                       referent </a:t>
            </a:r>
          </a:p>
          <a:p>
            <a:pPr marL="0" indent="0">
              <a:buNone/>
            </a:pPr>
            <a:r>
              <a:rPr lang="en-US" dirty="0"/>
              <a:t>* Sense refers to the relationship between two lexical items inside the linguistic system. </a:t>
            </a:r>
          </a:p>
          <a:p>
            <a:pPr marL="0" indent="0">
              <a:buNone/>
            </a:pPr>
            <a:r>
              <a:rPr lang="en-US" dirty="0"/>
              <a:t>For examples: - Odysseus is intelligent. (give indication about the legend Greek king ).</a:t>
            </a:r>
          </a:p>
          <a:p>
            <a:pPr marL="0" indent="0">
              <a:buNone/>
            </a:pPr>
            <a:r>
              <a:rPr lang="en-US" dirty="0"/>
              <a:t> - </a:t>
            </a:r>
            <a:r>
              <a:rPr lang="ar-IQ" dirty="0"/>
              <a:t>اشعر بالسعادة</a:t>
            </a:r>
            <a:r>
              <a:rPr lang="en-US" dirty="0"/>
              <a:t> the meaning of the lexical item </a:t>
            </a:r>
            <a:r>
              <a:rPr lang="ar-IQ" dirty="0"/>
              <a:t>سعادة</a:t>
            </a:r>
            <a:r>
              <a:rPr lang="en-US" dirty="0"/>
              <a:t> is defined by using lexical item that have strong relationships with the word in question such as : the adjective </a:t>
            </a:r>
            <a:r>
              <a:rPr lang="ar-IQ" dirty="0"/>
              <a:t>سعيد </a:t>
            </a:r>
            <a:r>
              <a:rPr lang="en-US" dirty="0"/>
              <a:t>derived from the noun </a:t>
            </a:r>
            <a:r>
              <a:rPr lang="ar-IQ" dirty="0"/>
              <a:t>سعادة</a:t>
            </a:r>
            <a:r>
              <a:rPr lang="en-US" dirty="0"/>
              <a:t> and or its antonym </a:t>
            </a:r>
            <a:r>
              <a:rPr lang="ar-IQ" dirty="0"/>
              <a:t>حزن </a:t>
            </a:r>
            <a:r>
              <a:rPr lang="en-US" dirty="0"/>
              <a:t> or by the opposite of </a:t>
            </a:r>
            <a:r>
              <a:rPr lang="ar-IQ" dirty="0"/>
              <a:t>سعادة</a:t>
            </a:r>
            <a:r>
              <a:rPr lang="en-US" dirty="0"/>
              <a:t> which is </a:t>
            </a:r>
            <a:r>
              <a:rPr lang="ar-IQ" dirty="0"/>
              <a:t>حزن</a:t>
            </a:r>
            <a:r>
              <a:rPr lang="en-US" dirty="0"/>
              <a:t> and its synonyms </a:t>
            </a:r>
            <a:r>
              <a:rPr lang="ar-IQ" dirty="0"/>
              <a:t>تعاسة</a:t>
            </a:r>
            <a:r>
              <a:rPr lang="en-US" dirty="0"/>
              <a:t>.</a:t>
            </a:r>
          </a:p>
          <a:p>
            <a:pPr marL="0" indent="0">
              <a:buNone/>
            </a:pPr>
            <a:endParaRPr lang="en-US" dirty="0"/>
          </a:p>
          <a:p>
            <a:pPr marL="0" indent="0">
              <a:buNone/>
            </a:pPr>
            <a:r>
              <a:rPr lang="en-US" dirty="0"/>
              <a:t>                                                                </a:t>
            </a:r>
          </a:p>
        </p:txBody>
      </p:sp>
      <p:sp>
        <p:nvSpPr>
          <p:cNvPr id="4" name="Isosceles Triangle 3"/>
          <p:cNvSpPr/>
          <p:nvPr/>
        </p:nvSpPr>
        <p:spPr>
          <a:xfrm>
            <a:off x="4429499" y="2746619"/>
            <a:ext cx="1478280" cy="118872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9072078"/>
      </p:ext>
    </p:extLst>
  </p:cSld>
  <p:clrMapOvr>
    <a:masterClrMapping/>
  </p:clrMapOvr>
  <mc:AlternateContent xmlns:mc="http://schemas.openxmlformats.org/markup-compatibility/2006" xmlns:p14="http://schemas.microsoft.com/office/powerpoint/2010/main">
    <mc:Choice Requires="p14">
      <p:transition spd="slow" p14:dur="2000" advTm="13320"/>
    </mc:Choice>
    <mc:Fallback xmlns="">
      <p:transition spd="slow" advTm="1332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Naming theory:</a:t>
            </a:r>
          </a:p>
        </p:txBody>
      </p:sp>
      <p:sp>
        <p:nvSpPr>
          <p:cNvPr id="3" name="Content Placeholder 2"/>
          <p:cNvSpPr>
            <a:spLocks noGrp="1"/>
          </p:cNvSpPr>
          <p:nvPr>
            <p:ph idx="1"/>
          </p:nvPr>
        </p:nvSpPr>
        <p:spPr>
          <a:xfrm>
            <a:off x="179462" y="1239140"/>
            <a:ext cx="11947020" cy="5264210"/>
          </a:xfrm>
        </p:spPr>
        <p:txBody>
          <a:bodyPr/>
          <a:lstStyle/>
          <a:p>
            <a:r>
              <a:rPr lang="en-US" dirty="0"/>
              <a:t>naming theory is the view that the meaning or semantic content of a </a:t>
            </a:r>
            <a:r>
              <a:rPr lang="en-US" dirty="0">
                <a:hlinkClick r:id="rId2" tooltip="Proper name (philosophy)"/>
              </a:rPr>
              <a:t>proper name</a:t>
            </a:r>
            <a:r>
              <a:rPr lang="en-US" dirty="0"/>
              <a:t> is identical to the descriptions associated with it by speakers, while their referents are determined to be the objects that satisfy these descriptions.</a:t>
            </a:r>
          </a:p>
          <a:p>
            <a:r>
              <a:rPr lang="en-US" dirty="0"/>
              <a:t>Naming theory does not work with abstract words which do not refer to anything in the real world as </a:t>
            </a:r>
            <a:r>
              <a:rPr lang="en-US" i="1" dirty="0"/>
              <a:t>happiness</a:t>
            </a:r>
            <a:r>
              <a:rPr lang="en-US" dirty="0"/>
              <a:t>, </a:t>
            </a:r>
            <a:r>
              <a:rPr lang="en-US" i="1" dirty="0"/>
              <a:t>sadness, beauty and so on… such words have no mental image in our minds, but this does not mean that they are meaningless!!.</a:t>
            </a:r>
          </a:p>
          <a:p>
            <a:r>
              <a:rPr lang="en-US" i="1" dirty="0"/>
              <a:t>Other relations between words are</a:t>
            </a:r>
          </a:p>
          <a:p>
            <a:pPr>
              <a:buFont typeface="Arial" panose="020B0604020202020204" pitchFamily="34" charset="0"/>
              <a:buChar char="•"/>
            </a:pPr>
            <a:r>
              <a:rPr lang="en-US" dirty="0"/>
              <a:t>whole-part relations as in </a:t>
            </a:r>
            <a:r>
              <a:rPr lang="en-US" i="1" dirty="0"/>
              <a:t>body</a:t>
            </a:r>
            <a:r>
              <a:rPr lang="en-US" dirty="0"/>
              <a:t> and its hyponyms </a:t>
            </a:r>
            <a:r>
              <a:rPr lang="en-US" i="1" dirty="0"/>
              <a:t>hand, leg, face.</a:t>
            </a:r>
          </a:p>
          <a:p>
            <a:pPr>
              <a:buFont typeface="Arial" panose="020B0604020202020204" pitchFamily="34" charset="0"/>
              <a:buChar char="•"/>
            </a:pPr>
            <a:r>
              <a:rPr lang="en-US" i="1" dirty="0"/>
              <a:t>Many to one relations as in eye, nose, mouth are </a:t>
            </a:r>
            <a:r>
              <a:rPr lang="en-US" i="1" dirty="0" err="1"/>
              <a:t>hyperonym</a:t>
            </a:r>
            <a:r>
              <a:rPr lang="en-US" i="1" dirty="0"/>
              <a:t> with body.</a:t>
            </a:r>
          </a:p>
          <a:p>
            <a:pPr>
              <a:buFont typeface="Arial" panose="020B0604020202020204" pitchFamily="34" charset="0"/>
              <a:buChar char="•"/>
            </a:pPr>
            <a:endParaRPr lang="en-US" i="1" dirty="0"/>
          </a:p>
          <a:p>
            <a:pPr marL="0" indent="0">
              <a:buNone/>
            </a:pPr>
            <a:endParaRPr lang="en-US" i="1" dirty="0"/>
          </a:p>
          <a:p>
            <a:pPr marL="0" indent="0">
              <a:buNone/>
            </a:pPr>
            <a:endParaRPr lang="en-US" dirty="0"/>
          </a:p>
        </p:txBody>
      </p:sp>
      <p:sp>
        <p:nvSpPr>
          <p:cNvPr id="4" name="Right Arrow 3"/>
          <p:cNvSpPr/>
          <p:nvPr/>
        </p:nvSpPr>
        <p:spPr>
          <a:xfrm>
            <a:off x="769121" y="794759"/>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390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2.2 Synonymy</a:t>
            </a:r>
          </a:p>
        </p:txBody>
      </p:sp>
      <p:sp>
        <p:nvSpPr>
          <p:cNvPr id="3" name="Content Placeholder 2"/>
          <p:cNvSpPr>
            <a:spLocks noGrp="1"/>
          </p:cNvSpPr>
          <p:nvPr>
            <p:ph idx="1"/>
          </p:nvPr>
        </p:nvSpPr>
        <p:spPr>
          <a:xfrm>
            <a:off x="222192" y="1162228"/>
            <a:ext cx="11835924" cy="5819686"/>
          </a:xfrm>
        </p:spPr>
        <p:txBody>
          <a:bodyPr>
            <a:normAutofit fontScale="70000" lnSpcReduction="20000"/>
          </a:bodyPr>
          <a:lstStyle/>
          <a:p>
            <a:r>
              <a:rPr lang="en-US" dirty="0"/>
              <a:t>Two words are synonymous if substituting one word for the other does not change the meaning of a sentence (Kroeger:2019,108 .</a:t>
            </a:r>
          </a:p>
          <a:p>
            <a:r>
              <a:rPr lang="en-US" dirty="0"/>
              <a:t>Synonymy in English includes verbs ( buy-purchase), adjectives (big- huge), adverbs ( fast-quickly) and nouns (mother-mom)</a:t>
            </a:r>
          </a:p>
          <a:p>
            <a:r>
              <a:rPr lang="en-US" dirty="0"/>
              <a:t>Palmer urges that “ no two words have exactly the same meaning. Indeed it would seem unlikely that two words with exactly the same meaning would both survive in a language”. That leads him to set five ways of differences of synonyms (palmer,1976,60-64) :</a:t>
            </a:r>
          </a:p>
          <a:p>
            <a:pPr marL="0" indent="0">
              <a:buNone/>
            </a:pPr>
            <a:r>
              <a:rPr lang="en-US" dirty="0"/>
              <a:t>2.2.1.  </a:t>
            </a:r>
            <a:r>
              <a:rPr lang="en-US" b="1" dirty="0">
                <a:solidFill>
                  <a:srgbClr val="FFC000"/>
                </a:solidFill>
              </a:rPr>
              <a:t>different dialects</a:t>
            </a:r>
            <a:r>
              <a:rPr lang="en-US" dirty="0"/>
              <a:t>: </a:t>
            </a:r>
          </a:p>
          <a:p>
            <a:pPr marL="0" indent="0">
              <a:buNone/>
            </a:pPr>
            <a:r>
              <a:rPr lang="en-US" dirty="0"/>
              <a:t>In American English we have (fall, mall, bookstore, elevator) while in British English we have( autumn, shopping center, bookshop, lift).</a:t>
            </a:r>
          </a:p>
          <a:p>
            <a:pPr marL="0" indent="0">
              <a:buNone/>
            </a:pPr>
            <a:r>
              <a:rPr lang="en-US" dirty="0"/>
              <a:t>2.2.2. </a:t>
            </a:r>
            <a:r>
              <a:rPr lang="en-US" b="1" dirty="0">
                <a:solidFill>
                  <a:srgbClr val="FFC000"/>
                </a:solidFill>
              </a:rPr>
              <a:t>different styles and registers</a:t>
            </a:r>
            <a:r>
              <a:rPr lang="en-US" dirty="0"/>
              <a:t>:</a:t>
            </a:r>
          </a:p>
          <a:p>
            <a:pPr marL="0" indent="0">
              <a:buNone/>
            </a:pPr>
            <a:r>
              <a:rPr lang="en-US" dirty="0"/>
              <a:t>Which indicates the formality (gentleman, terminate) and informality( man, end).</a:t>
            </a:r>
          </a:p>
          <a:p>
            <a:pPr marL="0" indent="0">
              <a:buNone/>
            </a:pPr>
            <a:r>
              <a:rPr lang="en-US" dirty="0"/>
              <a:t>2.2.3. </a:t>
            </a:r>
            <a:r>
              <a:rPr lang="en-US" b="1" dirty="0">
                <a:solidFill>
                  <a:srgbClr val="FFC000"/>
                </a:solidFill>
              </a:rPr>
              <a:t>different evaluative meaning</a:t>
            </a:r>
            <a:r>
              <a:rPr lang="en-US" dirty="0"/>
              <a:t>:</a:t>
            </a:r>
          </a:p>
          <a:p>
            <a:pPr marL="0" indent="0">
              <a:buNone/>
            </a:pPr>
            <a:r>
              <a:rPr lang="en-US" dirty="0"/>
              <a:t>Evaluative meaning is frequently understood as a form of connotation, pertaining to single lexical items . For example: statesman/ politician.</a:t>
            </a:r>
          </a:p>
          <a:p>
            <a:pPr marL="0" indent="0">
              <a:buNone/>
            </a:pPr>
            <a:r>
              <a:rPr lang="en-US" dirty="0"/>
              <a:t>2.2.4. </a:t>
            </a:r>
            <a:r>
              <a:rPr lang="en-US" b="1" dirty="0">
                <a:solidFill>
                  <a:srgbClr val="FFC000"/>
                </a:solidFill>
              </a:rPr>
              <a:t>collocation restriction </a:t>
            </a:r>
            <a:r>
              <a:rPr lang="en-US" dirty="0"/>
              <a:t>: </a:t>
            </a:r>
          </a:p>
          <a:p>
            <a:pPr marL="0" indent="0">
              <a:buNone/>
            </a:pPr>
            <a:r>
              <a:rPr lang="en-US" dirty="0"/>
              <a:t> The term refers to the fact that in certain two-word phrases the meaning of an individual word is restricted to that particular phrase.. </a:t>
            </a:r>
          </a:p>
          <a:p>
            <a:pPr marL="0" indent="0">
              <a:buNone/>
            </a:pPr>
            <a:r>
              <a:rPr lang="en-US" dirty="0"/>
              <a:t>For example: we can say fast food but not quick food.</a:t>
            </a:r>
          </a:p>
          <a:p>
            <a:pPr marL="0" indent="0">
              <a:buNone/>
            </a:pPr>
            <a:r>
              <a:rPr lang="en-US" dirty="0"/>
              <a:t>2.2.5. </a:t>
            </a:r>
            <a:r>
              <a:rPr lang="en-US" b="1" dirty="0">
                <a:solidFill>
                  <a:srgbClr val="FFC000"/>
                </a:solidFill>
              </a:rPr>
              <a:t>overlapping meaning</a:t>
            </a:r>
            <a:r>
              <a:rPr lang="en-US" dirty="0"/>
              <a:t>: </a:t>
            </a:r>
          </a:p>
          <a:p>
            <a:pPr marL="0" indent="0">
              <a:buNone/>
            </a:pPr>
            <a:r>
              <a:rPr lang="en-US" dirty="0"/>
              <a:t>Two or more lexes share the same idea, period of time, people…</a:t>
            </a:r>
            <a:r>
              <a:rPr lang="en-US" dirty="0" err="1"/>
              <a:t>ect</a:t>
            </a:r>
            <a:r>
              <a:rPr lang="en-US" dirty="0"/>
              <a:t>. </a:t>
            </a:r>
          </a:p>
          <a:p>
            <a:pPr marL="0" indent="0">
              <a:buNone/>
            </a:pPr>
            <a:r>
              <a:rPr lang="en-US" dirty="0"/>
              <a:t>For example: to govern – to control – to direct </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525061231"/>
      </p:ext>
    </p:extLst>
  </p:cSld>
  <p:clrMapOvr>
    <a:masterClrMapping/>
  </p:clrMapOvr>
  <mc:AlternateContent xmlns:mc="http://schemas.openxmlformats.org/markup-compatibility/2006" xmlns:p14="http://schemas.microsoft.com/office/powerpoint/2010/main">
    <mc:Choice Requires="p14">
      <p:transition spd="slow" p14:dur="2000" advTm="5412"/>
    </mc:Choice>
    <mc:Fallback xmlns="">
      <p:transition spd="slow" advTm="541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0707"/>
            <a:ext cx="9404723" cy="837698"/>
          </a:xfrm>
        </p:spPr>
        <p:txBody>
          <a:bodyPr/>
          <a:lstStyle/>
          <a:p>
            <a:r>
              <a:rPr lang="en-US" dirty="0"/>
              <a:t>Arabic synonyms</a:t>
            </a:r>
          </a:p>
        </p:txBody>
      </p:sp>
      <p:sp>
        <p:nvSpPr>
          <p:cNvPr id="3" name="Content Placeholder 2"/>
          <p:cNvSpPr>
            <a:spLocks noGrp="1"/>
          </p:cNvSpPr>
          <p:nvPr>
            <p:ph idx="1"/>
          </p:nvPr>
        </p:nvSpPr>
        <p:spPr>
          <a:xfrm>
            <a:off x="461474" y="940037"/>
            <a:ext cx="11519730" cy="5708591"/>
          </a:xfrm>
        </p:spPr>
        <p:txBody>
          <a:bodyPr>
            <a:normAutofit fontScale="85000" lnSpcReduction="20000"/>
          </a:bodyPr>
          <a:lstStyle/>
          <a:p>
            <a:r>
              <a:rPr lang="en-US" dirty="0"/>
              <a:t>To translate a semantic repetition form Arabic into English , the translator could follow one of the following strategies suggested by </a:t>
            </a:r>
            <a:r>
              <a:rPr lang="en-US" dirty="0" err="1"/>
              <a:t>Dickinc</a:t>
            </a:r>
            <a:r>
              <a:rPr lang="en-US" dirty="0"/>
              <a:t> et at.(2002:60-61). </a:t>
            </a:r>
          </a:p>
          <a:p>
            <a:pPr marL="0" indent="0">
              <a:buNone/>
            </a:pPr>
            <a:r>
              <a:rPr lang="en-US" dirty="0"/>
              <a:t>1- merging: means the two synonymous words used in the source text into one word in the target text.</a:t>
            </a:r>
          </a:p>
          <a:p>
            <a:pPr marL="0" indent="0">
              <a:buNone/>
            </a:pPr>
            <a:r>
              <a:rPr lang="en-US" dirty="0"/>
              <a:t>2- grammatical transposition: means changing the part of speech of one of the synonymous words used in the source text, such as changing a noun into an adjective, a verb into an adverb… .</a:t>
            </a:r>
          </a:p>
          <a:p>
            <a:pPr marL="0" indent="0">
              <a:buNone/>
            </a:pPr>
            <a:r>
              <a:rPr lang="en-US" dirty="0"/>
              <a:t>3- semantic distancing: means translating two synonymous words used in the source text into two words but their meanings are slightly different in the target language.</a:t>
            </a:r>
          </a:p>
          <a:p>
            <a:pPr marL="0" indent="0">
              <a:buNone/>
            </a:pPr>
            <a:r>
              <a:rPr lang="en-US" dirty="0"/>
              <a:t>4-maintenance: it is maintaining the same form of semantic repetition along with the synonyms used.</a:t>
            </a:r>
          </a:p>
          <a:p>
            <a:pPr marL="0" indent="0">
              <a:buNone/>
            </a:pPr>
            <a:r>
              <a:rPr lang="en-US" dirty="0" err="1"/>
              <a:t>e.x</a:t>
            </a:r>
            <a:r>
              <a:rPr lang="en-US" dirty="0"/>
              <a:t>:</a:t>
            </a:r>
            <a:r>
              <a:rPr lang="ar-IQ" dirty="0"/>
              <a:t>ثم وزع الملك نصف امواله على </a:t>
            </a:r>
            <a:r>
              <a:rPr lang="ar-IQ" i="1" dirty="0"/>
              <a:t>الفقراء و المعدومين </a:t>
            </a:r>
            <a:r>
              <a:rPr lang="ar-IQ" dirty="0"/>
              <a:t>و المنافقين و الثرثارين و توج امأة اخرى على عرش المملكة و عاش الناس في </a:t>
            </a:r>
            <a:r>
              <a:rPr lang="ar-IQ" i="1" dirty="0"/>
              <a:t>فرح و  ابتهاج</a:t>
            </a:r>
            <a:r>
              <a:rPr lang="ar-IQ" dirty="0"/>
              <a:t>.</a:t>
            </a:r>
            <a:endParaRPr lang="en-US" dirty="0"/>
          </a:p>
          <a:p>
            <a:pPr marL="0" indent="0">
              <a:buNone/>
            </a:pPr>
            <a:r>
              <a:rPr lang="en-US" dirty="0"/>
              <a:t>*Synonyms or near-synonyms </a:t>
            </a:r>
            <a:r>
              <a:rPr lang="ar-IQ" dirty="0"/>
              <a:t>الفقراء و المعدومين/فرح و ابتهاج</a:t>
            </a:r>
            <a:r>
              <a:rPr lang="en-US" dirty="0"/>
              <a:t> are merged into one word the poor/happiness. As in </a:t>
            </a:r>
          </a:p>
          <a:p>
            <a:pPr marL="0" indent="0">
              <a:buNone/>
            </a:pPr>
            <a:r>
              <a:rPr lang="en-US" dirty="0"/>
              <a:t>the king distributed half of his wealth to </a:t>
            </a:r>
            <a:r>
              <a:rPr lang="en-US" i="1" dirty="0"/>
              <a:t>the poor</a:t>
            </a:r>
            <a:r>
              <a:rPr lang="en-US" dirty="0"/>
              <a:t>, the hypocrites and the gossips. The people lived in </a:t>
            </a:r>
            <a:r>
              <a:rPr lang="en-US" i="1" dirty="0"/>
              <a:t>happiness.</a:t>
            </a:r>
            <a:endParaRPr lang="ar-IQ" i="1" dirty="0"/>
          </a:p>
          <a:p>
            <a:pPr marL="0" indent="0">
              <a:buNone/>
            </a:pPr>
            <a:r>
              <a:rPr lang="en-US" i="1" dirty="0"/>
              <a:t>*</a:t>
            </a:r>
            <a:r>
              <a:rPr lang="en-US" dirty="0"/>
              <a:t>Or they can be replaced by the English adjective-noun phrase to maintain the general effect of the emphasis provided into the source text. The poor and the needy/ great happiness. </a:t>
            </a:r>
          </a:p>
          <a:p>
            <a:pPr marL="0" indent="0">
              <a:buNone/>
            </a:pPr>
            <a:r>
              <a:rPr lang="en-US" dirty="0"/>
              <a:t>the king distributed half of his wealth to </a:t>
            </a:r>
            <a:r>
              <a:rPr lang="en-US" i="1" dirty="0"/>
              <a:t>the poor, the needy</a:t>
            </a:r>
            <a:r>
              <a:rPr lang="en-US" dirty="0"/>
              <a:t>, the hypocrites and the gossips. The people lived in </a:t>
            </a:r>
            <a:r>
              <a:rPr lang="en-US" i="1" dirty="0"/>
              <a:t>great happiness.</a:t>
            </a:r>
          </a:p>
          <a:p>
            <a:pPr marL="0" indent="0">
              <a:buNone/>
            </a:pPr>
            <a:r>
              <a:rPr lang="en-US" i="1" dirty="0"/>
              <a:t>*</a:t>
            </a:r>
            <a:r>
              <a:rPr lang="en-US" dirty="0"/>
              <a:t>Or they can be maintained as in : the king distributed half of his wealth to </a:t>
            </a:r>
            <a:r>
              <a:rPr lang="en-US" i="1" dirty="0"/>
              <a:t>the poor, the needy</a:t>
            </a:r>
            <a:r>
              <a:rPr lang="en-US" dirty="0"/>
              <a:t>, the hypocrites and the gossips. The people lived in </a:t>
            </a:r>
            <a:r>
              <a:rPr lang="en-US" i="1" dirty="0"/>
              <a:t>delight and happiness.</a:t>
            </a:r>
            <a:endParaRPr lang="ar-IQ" i="1" dirty="0"/>
          </a:p>
          <a:p>
            <a:pPr marL="0" indent="0">
              <a:buNone/>
            </a:pPr>
            <a:r>
              <a:rPr lang="en-US" i="1" dirty="0"/>
              <a:t>    </a:t>
            </a:r>
          </a:p>
        </p:txBody>
      </p:sp>
    </p:spTree>
    <p:extLst>
      <p:ext uri="{BB962C8B-B14F-4D97-AF65-F5344CB8AC3E}">
        <p14:creationId xmlns:p14="http://schemas.microsoft.com/office/powerpoint/2010/main" val="2885559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Antonyms </a:t>
            </a:r>
          </a:p>
        </p:txBody>
      </p:sp>
      <p:sp>
        <p:nvSpPr>
          <p:cNvPr id="3" name="Content Placeholder 2"/>
          <p:cNvSpPr>
            <a:spLocks noGrp="1"/>
          </p:cNvSpPr>
          <p:nvPr>
            <p:ph idx="1"/>
          </p:nvPr>
        </p:nvSpPr>
        <p:spPr>
          <a:xfrm>
            <a:off x="-1" y="1028700"/>
            <a:ext cx="12417039" cy="6995159"/>
          </a:xfrm>
        </p:spPr>
        <p:txBody>
          <a:bodyPr>
            <a:normAutofit/>
          </a:bodyPr>
          <a:lstStyle/>
          <a:p>
            <a:r>
              <a:rPr lang="en-US" sz="1600" dirty="0"/>
              <a:t>Words with opposite meaning. (kroeger,2019:109)</a:t>
            </a:r>
          </a:p>
          <a:p>
            <a:r>
              <a:rPr lang="en-US" sz="1600" dirty="0"/>
              <a:t>Antonyms in both English and Arabic includes adjectives (big </a:t>
            </a:r>
            <a:r>
              <a:rPr lang="ar-IQ" sz="1600" dirty="0"/>
              <a:t>كبير</a:t>
            </a:r>
            <a:r>
              <a:rPr lang="en-US" sz="1600" dirty="0"/>
              <a:t>-small </a:t>
            </a:r>
            <a:r>
              <a:rPr lang="ar-IQ" sz="1600" dirty="0"/>
              <a:t>صغير </a:t>
            </a:r>
            <a:r>
              <a:rPr lang="en-US" sz="1600" dirty="0"/>
              <a:t>) or nouns (man </a:t>
            </a:r>
            <a:r>
              <a:rPr lang="ar-IQ" sz="1600" dirty="0"/>
              <a:t>رجل </a:t>
            </a:r>
            <a:r>
              <a:rPr lang="en-US" sz="1600" dirty="0"/>
              <a:t>–woman </a:t>
            </a:r>
            <a:r>
              <a:rPr lang="ar-IQ" sz="1600" dirty="0"/>
              <a:t>أمرأة </a:t>
            </a:r>
            <a:r>
              <a:rPr lang="en-US" sz="1600" dirty="0"/>
              <a:t>), adverbs ( politely </a:t>
            </a:r>
            <a:r>
              <a:rPr lang="ar-IQ" sz="1600" dirty="0"/>
              <a:t>بأدب</a:t>
            </a:r>
            <a:r>
              <a:rPr lang="en-US" sz="1600" dirty="0"/>
              <a:t>- impolitely </a:t>
            </a:r>
            <a:r>
              <a:rPr lang="ar-IQ" sz="1600" dirty="0"/>
              <a:t>بوحشية</a:t>
            </a:r>
            <a:r>
              <a:rPr lang="en-US" sz="1600" dirty="0"/>
              <a:t>) and adjectives with a comparative and superlative forms (tall </a:t>
            </a:r>
            <a:r>
              <a:rPr lang="ar-IQ" sz="1600" dirty="0"/>
              <a:t>طويل </a:t>
            </a:r>
            <a:r>
              <a:rPr lang="en-US" sz="1600" dirty="0"/>
              <a:t>– short </a:t>
            </a:r>
            <a:r>
              <a:rPr lang="ar-IQ" sz="1600" dirty="0"/>
              <a:t>قصير</a:t>
            </a:r>
            <a:r>
              <a:rPr lang="en-US" sz="1600" dirty="0"/>
              <a:t>).</a:t>
            </a:r>
          </a:p>
          <a:p>
            <a:r>
              <a:rPr lang="en-US" sz="1600" dirty="0" err="1"/>
              <a:t>Kroeger</a:t>
            </a:r>
            <a:r>
              <a:rPr lang="en-US" sz="1600" dirty="0"/>
              <a:t> urges that the term antonym actually covers several different sense relations as complementary, scalar , converse and reverse antonyms :</a:t>
            </a:r>
          </a:p>
          <a:p>
            <a:pPr marL="0" indent="0">
              <a:buNone/>
            </a:pPr>
            <a:r>
              <a:rPr lang="en-US" sz="1600" dirty="0"/>
              <a:t>2.3.1. </a:t>
            </a:r>
            <a:r>
              <a:rPr lang="en-US" sz="1600" b="1" dirty="0">
                <a:solidFill>
                  <a:srgbClr val="FFC000"/>
                </a:solidFill>
              </a:rPr>
              <a:t>complementary</a:t>
            </a:r>
            <a:r>
              <a:rPr lang="en-US" sz="1600" dirty="0"/>
              <a:t>: is that replacing one member of the pair with the other, as in </a:t>
            </a:r>
          </a:p>
          <a:p>
            <a:pPr marL="0" indent="0">
              <a:buNone/>
            </a:pPr>
            <a:r>
              <a:rPr lang="en-US" sz="1600" dirty="0"/>
              <a:t>( open-shut).</a:t>
            </a:r>
          </a:p>
          <a:p>
            <a:pPr marL="0" indent="0">
              <a:buNone/>
            </a:pPr>
            <a:r>
              <a:rPr lang="en-US" sz="1600" dirty="0"/>
              <a:t>2.3.2. </a:t>
            </a:r>
            <a:r>
              <a:rPr lang="en-US" sz="1600" b="1" dirty="0">
                <a:solidFill>
                  <a:srgbClr val="FFC000"/>
                </a:solidFill>
              </a:rPr>
              <a:t>scalar</a:t>
            </a:r>
            <a:r>
              <a:rPr lang="en-US" sz="1600" dirty="0"/>
              <a:t> : is that replacing one member of a pair with the other produces sentences which are contrary. Contrary sentences are sentences which cannot both be true though they may both be false as in (my friend is neither extremely </a:t>
            </a:r>
            <a:r>
              <a:rPr lang="en-US" sz="1600" dirty="0">
                <a:solidFill>
                  <a:srgbClr val="FFFF00"/>
                </a:solidFill>
              </a:rPr>
              <a:t>diligent</a:t>
            </a:r>
            <a:r>
              <a:rPr lang="en-US" sz="1600" dirty="0"/>
              <a:t> nor extremely </a:t>
            </a:r>
            <a:r>
              <a:rPr lang="en-US" sz="1600" dirty="0">
                <a:solidFill>
                  <a:srgbClr val="FFFF00"/>
                </a:solidFill>
              </a:rPr>
              <a:t>lazy</a:t>
            </a:r>
            <a:r>
              <a:rPr lang="en-US" sz="1600" dirty="0"/>
              <a:t>).</a:t>
            </a:r>
          </a:p>
          <a:p>
            <a:r>
              <a:rPr lang="en-US" sz="1600" dirty="0">
                <a:solidFill>
                  <a:srgbClr val="00B0F0"/>
                </a:solidFill>
              </a:rPr>
              <a:t>Note</a:t>
            </a:r>
            <a:r>
              <a:rPr lang="en-US" sz="1600" dirty="0"/>
              <a:t>: Scalar antonyms name values which are relative rather than absolute. </a:t>
            </a:r>
            <a:r>
              <a:rPr lang="en-US" sz="1600" dirty="0" err="1"/>
              <a:t>E.x</a:t>
            </a:r>
            <a:r>
              <a:rPr lang="en-US" sz="1600" dirty="0"/>
              <a:t>. a small elephant will probably be much bigger than a big mosquito,</a:t>
            </a:r>
          </a:p>
          <a:p>
            <a:pPr marL="0" indent="0">
              <a:buNone/>
            </a:pPr>
            <a:r>
              <a:rPr lang="en-US" sz="1600" dirty="0"/>
              <a:t>2.3.3. </a:t>
            </a:r>
            <a:r>
              <a:rPr lang="en-US" sz="1600" b="1" dirty="0">
                <a:solidFill>
                  <a:srgbClr val="FFC000"/>
                </a:solidFill>
              </a:rPr>
              <a:t>converse</a:t>
            </a:r>
            <a:r>
              <a:rPr lang="en-US" sz="1600" dirty="0"/>
              <a:t>: are words that name an asymmetric relation between two entities (</a:t>
            </a:r>
            <a:r>
              <a:rPr lang="en-US" sz="1600" i="1" dirty="0"/>
              <a:t>employer-employee)</a:t>
            </a:r>
            <a:r>
              <a:rPr lang="en-US" sz="1600" dirty="0"/>
              <a:t>, i.e. If we replace one member of a converse pair with the other and also reverse the order of the arguments, we will produce sentences which are semantically equivalent e.g.( X is </a:t>
            </a:r>
            <a:r>
              <a:rPr lang="en-US" sz="1600" dirty="0">
                <a:solidFill>
                  <a:srgbClr val="FFFF00"/>
                </a:solidFill>
              </a:rPr>
              <a:t>above</a:t>
            </a:r>
            <a:r>
              <a:rPr lang="en-US" sz="1600" dirty="0"/>
              <a:t> Y then Y is </a:t>
            </a:r>
            <a:r>
              <a:rPr lang="en-US" sz="1600" dirty="0">
                <a:solidFill>
                  <a:srgbClr val="FFFF00"/>
                </a:solidFill>
              </a:rPr>
              <a:t>under</a:t>
            </a:r>
            <a:r>
              <a:rPr lang="en-US" sz="1600" dirty="0"/>
              <a:t> X).</a:t>
            </a:r>
          </a:p>
          <a:p>
            <a:pPr marL="0" indent="0">
              <a:buNone/>
            </a:pPr>
            <a:r>
              <a:rPr lang="en-US" sz="1600" dirty="0"/>
              <a:t>2.3.4. </a:t>
            </a:r>
            <a:r>
              <a:rPr lang="en-US" sz="1600" b="1" dirty="0">
                <a:solidFill>
                  <a:srgbClr val="FFC000"/>
                </a:solidFill>
              </a:rPr>
              <a:t>reverse</a:t>
            </a:r>
            <a:r>
              <a:rPr lang="en-US" sz="1600" dirty="0"/>
              <a:t>: Two words (normally verbs) are called reverses if they “denote motion or change in opposite directions. It is preferred to use </a:t>
            </a:r>
            <a:r>
              <a:rPr lang="en-US" sz="1600" i="1" dirty="0"/>
              <a:t>again </a:t>
            </a:r>
            <a:r>
              <a:rPr lang="en-US" sz="1600" dirty="0"/>
              <a:t>in this type of antonyms. E.g. The nurse </a:t>
            </a:r>
            <a:r>
              <a:rPr lang="en-US" sz="1600" dirty="0">
                <a:solidFill>
                  <a:srgbClr val="FFFF00"/>
                </a:solidFill>
              </a:rPr>
              <a:t>heated</a:t>
            </a:r>
            <a:r>
              <a:rPr lang="en-US" sz="1600" dirty="0"/>
              <a:t> the instruments to sterilize them, and then </a:t>
            </a:r>
            <a:r>
              <a:rPr lang="en-US" sz="1600" dirty="0">
                <a:solidFill>
                  <a:srgbClr val="FFFF00"/>
                </a:solidFill>
              </a:rPr>
              <a:t>cooled</a:t>
            </a:r>
          </a:p>
          <a:p>
            <a:pPr marL="0" indent="0">
              <a:buNone/>
            </a:pPr>
            <a:r>
              <a:rPr lang="en-US" sz="1600" dirty="0"/>
              <a:t>them </a:t>
            </a:r>
            <a:r>
              <a:rPr lang="en-US" sz="1600" i="1" dirty="0">
                <a:solidFill>
                  <a:srgbClr val="FFFF00"/>
                </a:solidFill>
              </a:rPr>
              <a:t>again</a:t>
            </a:r>
            <a:r>
              <a:rPr lang="en-US" sz="1600" dirty="0">
                <a:solidFill>
                  <a:srgbClr val="FFFF00"/>
                </a:solidFill>
              </a:rPr>
              <a:t>.</a:t>
            </a:r>
            <a:r>
              <a:rPr lang="en-US" sz="1600" dirty="0"/>
              <a:t>( using such pairs of this type allows the using of </a:t>
            </a:r>
            <a:r>
              <a:rPr lang="en-US" sz="1600" i="1" dirty="0"/>
              <a:t>again which </a:t>
            </a:r>
            <a:r>
              <a:rPr lang="en-US" sz="1600" dirty="0"/>
              <a:t>does not mean that the action named by the second verb is repeated but rather that the situation is restored to its original state).</a:t>
            </a:r>
            <a:endParaRPr lang="en-US" dirty="0"/>
          </a:p>
        </p:txBody>
      </p:sp>
    </p:spTree>
    <p:extLst>
      <p:ext uri="{BB962C8B-B14F-4D97-AF65-F5344CB8AC3E}">
        <p14:creationId xmlns:p14="http://schemas.microsoft.com/office/powerpoint/2010/main" val="1176139318"/>
      </p:ext>
    </p:extLst>
  </p:cSld>
  <p:clrMapOvr>
    <a:masterClrMapping/>
  </p:clrMapOvr>
  <mc:AlternateContent xmlns:mc="http://schemas.openxmlformats.org/markup-compatibility/2006" xmlns:p14="http://schemas.microsoft.com/office/powerpoint/2010/main">
    <mc:Choice Requires="p14">
      <p:transition spd="slow" p14:dur="2000" advTm="5422"/>
    </mc:Choice>
    <mc:Fallback xmlns="">
      <p:transition spd="slow" advTm="542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2.4. Polysemy</a:t>
            </a:r>
            <a:br>
              <a:rPr lang="en-US" dirty="0"/>
            </a:br>
            <a:r>
              <a:rPr lang="en-US" dirty="0"/>
              <a:t> </a:t>
            </a:r>
            <a:br>
              <a:rPr lang="en-US" dirty="0"/>
            </a:br>
            <a:endParaRPr lang="en-US" dirty="0"/>
          </a:p>
        </p:txBody>
      </p:sp>
      <p:sp>
        <p:nvSpPr>
          <p:cNvPr id="3" name="Content Placeholder 2"/>
          <p:cNvSpPr>
            <a:spLocks noGrp="1"/>
          </p:cNvSpPr>
          <p:nvPr>
            <p:ph idx="1"/>
          </p:nvPr>
        </p:nvSpPr>
        <p:spPr>
          <a:xfrm>
            <a:off x="0" y="1247686"/>
            <a:ext cx="12083753" cy="5836778"/>
          </a:xfrm>
        </p:spPr>
        <p:txBody>
          <a:bodyPr>
            <a:normAutofit lnSpcReduction="10000"/>
          </a:bodyPr>
          <a:lstStyle/>
          <a:p>
            <a:r>
              <a:rPr lang="en-US" dirty="0"/>
              <a:t>a lexical item which has a range of different meanings.( Crystal 1991:267).</a:t>
            </a:r>
          </a:p>
          <a:p>
            <a:r>
              <a:rPr lang="en-US" dirty="0"/>
              <a:t>single word form is associated with two or several related senses.(Vicente and Falkum,2017)</a:t>
            </a:r>
          </a:p>
          <a:p>
            <a:r>
              <a:rPr lang="en-US" dirty="0"/>
              <a:t>polysemy is pervasive in natural languages, and affects both content and function words.</a:t>
            </a:r>
          </a:p>
          <a:p>
            <a:r>
              <a:rPr lang="en-US" dirty="0"/>
              <a:t>Examples of polysemy :</a:t>
            </a:r>
          </a:p>
          <a:p>
            <a:pPr>
              <a:buFontTx/>
              <a:buChar char="-"/>
            </a:pPr>
            <a:r>
              <a:rPr lang="en-US" dirty="0"/>
              <a:t>mouse ( small rodent or computer accessory).</a:t>
            </a:r>
          </a:p>
          <a:p>
            <a:pPr>
              <a:buFontTx/>
              <a:buChar char="-"/>
            </a:pPr>
            <a:r>
              <a:rPr lang="en-US" dirty="0"/>
              <a:t>bright (shinning or intelligent).</a:t>
            </a:r>
          </a:p>
          <a:p>
            <a:pPr marL="0" indent="0">
              <a:buNone/>
            </a:pPr>
            <a:r>
              <a:rPr lang="en-US" dirty="0"/>
              <a:t>Arabic like English has a lot of examples of </a:t>
            </a:r>
            <a:r>
              <a:rPr lang="en-US" dirty="0" err="1"/>
              <a:t>polysemous</a:t>
            </a:r>
            <a:r>
              <a:rPr lang="en-US" dirty="0"/>
              <a:t> words. As in </a:t>
            </a:r>
          </a:p>
          <a:p>
            <a:pPr marL="0" indent="0">
              <a:buNone/>
            </a:pPr>
            <a:r>
              <a:rPr lang="en-US" dirty="0"/>
              <a:t>Root </a:t>
            </a:r>
            <a:r>
              <a:rPr lang="ar-IQ" dirty="0"/>
              <a:t>جذر</a:t>
            </a:r>
            <a:r>
              <a:rPr lang="en-US" dirty="0"/>
              <a:t> either the part of plant or the root of hair or tooth, </a:t>
            </a:r>
            <a:r>
              <a:rPr lang="ar-IQ" dirty="0"/>
              <a:t>صابونة </a:t>
            </a:r>
            <a:r>
              <a:rPr lang="en-US" dirty="0"/>
              <a:t>soap as a substance used by people for washing their bodies or a kneecap which is a bone that covers the front of the knee.</a:t>
            </a:r>
          </a:p>
          <a:p>
            <a:pPr marL="0" indent="0">
              <a:buNone/>
            </a:pPr>
            <a:r>
              <a:rPr lang="ar-IQ" dirty="0"/>
              <a:t>يا أهل الكتاب لِمَ </a:t>
            </a:r>
            <a:r>
              <a:rPr lang="ar-IQ" b="1" dirty="0"/>
              <a:t>تلبسون </a:t>
            </a:r>
            <a:r>
              <a:rPr lang="ar-IQ" dirty="0"/>
              <a:t>الحق بالباطل وتكتمون الحق وأنتم تعلمون )'آل عمران، 71</a:t>
            </a:r>
          </a:p>
          <a:p>
            <a:pPr marL="0" indent="0">
              <a:buNone/>
            </a:pPr>
            <a:r>
              <a:rPr lang="en-US" i="1" dirty="0"/>
              <a:t>People of the Book! Why do you </a:t>
            </a:r>
            <a:r>
              <a:rPr lang="en-US" i="1" u="sng" dirty="0"/>
              <a:t>confound </a:t>
            </a:r>
            <a:r>
              <a:rPr lang="en-US" i="1" dirty="0"/>
              <a:t>the truth with vanity</a:t>
            </a:r>
            <a:r>
              <a:rPr lang="en-US" dirty="0"/>
              <a:t>, </a:t>
            </a:r>
            <a:r>
              <a:rPr lang="en-US" i="1" dirty="0"/>
              <a:t>and conceal the truth and that wittingly </a:t>
            </a:r>
            <a:r>
              <a:rPr lang="en-US" dirty="0"/>
              <a:t>(</a:t>
            </a:r>
            <a:r>
              <a:rPr lang="en-US" dirty="0" err="1"/>
              <a:t>Arberry</a:t>
            </a:r>
            <a:r>
              <a:rPr lang="en-US" dirty="0"/>
              <a:t> 1955/1996)</a:t>
            </a:r>
          </a:p>
          <a:p>
            <a:pPr marL="0" indent="0">
              <a:buNone/>
            </a:pPr>
            <a:r>
              <a:rPr lang="en-US" dirty="0"/>
              <a:t>Here, the polysemous word is </a:t>
            </a:r>
            <a:r>
              <a:rPr lang="ar-IQ" dirty="0"/>
              <a:t>تلبسون </a:t>
            </a:r>
            <a:r>
              <a:rPr lang="en-US" dirty="0"/>
              <a:t>from the verb </a:t>
            </a:r>
            <a:r>
              <a:rPr lang="ar-IQ" dirty="0"/>
              <a:t>لَبَسَ/ألبَسَ , </a:t>
            </a:r>
            <a:r>
              <a:rPr lang="en-US" dirty="0"/>
              <a:t>which literally means to dress somebody or cover somebody with clothes. However, in this verse, it is used by Allah while addressing the people of the Torah and Bible to mean to mix or to mingle the truth with falseness.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00387907"/>
      </p:ext>
    </p:extLst>
  </p:cSld>
  <p:clrMapOvr>
    <a:masterClrMapping/>
  </p:clrMapOvr>
  <mc:AlternateContent xmlns:mc="http://schemas.openxmlformats.org/markup-compatibility/2006" xmlns:p14="http://schemas.microsoft.com/office/powerpoint/2010/main">
    <mc:Choice Requires="p14">
      <p:transition spd="slow" p14:dur="2000" advTm="995"/>
    </mc:Choice>
    <mc:Fallback xmlns="">
      <p:transition spd="slow" advTm="995"/>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888</TotalTime>
  <Words>1610</Words>
  <Application>Microsoft Office PowerPoint</Application>
  <PresentationFormat>Widescreen</PresentationFormat>
  <Paragraphs>90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  Lexical semantics    Course tutor: Prof. Ahmed Q. Abed, (PhD) Presented by: Aliaa A. Farook</vt:lpstr>
      <vt:lpstr>Lexical semantics can be defined as….. - the lexical relation that a word has with others. - lexical semantics aims to answer questions about the nature of words, words content and the relationship between the word content and our construal of reality.   1</vt:lpstr>
      <vt:lpstr>2- types of lexical semantics </vt:lpstr>
      <vt:lpstr>2-1 Reference and sense</vt:lpstr>
      <vt:lpstr>Naming theory:</vt:lpstr>
      <vt:lpstr>2.2 Synonymy</vt:lpstr>
      <vt:lpstr>Arabic synonyms</vt:lpstr>
      <vt:lpstr>2.3 Antonyms </vt:lpstr>
      <vt:lpstr>2.4. Polysemy   </vt:lpstr>
      <vt:lpstr>References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Lexical Semantics</dc:title>
  <dc:creator>Maher</dc:creator>
  <cp:lastModifiedBy>ahmed qadoury</cp:lastModifiedBy>
  <cp:revision>78</cp:revision>
  <dcterms:created xsi:type="dcterms:W3CDTF">2021-09-29T18:51:06Z</dcterms:created>
  <dcterms:modified xsi:type="dcterms:W3CDTF">2021-12-13T19:06:15Z</dcterms:modified>
</cp:coreProperties>
</file>