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9" r:id="rId4"/>
    <p:sldId id="258" r:id="rId5"/>
    <p:sldId id="260" r:id="rId6"/>
    <p:sldId id="261" r:id="rId7"/>
    <p:sldId id="274" r:id="rId8"/>
    <p:sldId id="275" r:id="rId9"/>
    <p:sldId id="262" r:id="rId10"/>
    <p:sldId id="263" r:id="rId11"/>
    <p:sldId id="269" r:id="rId12"/>
    <p:sldId id="270" r:id="rId13"/>
    <p:sldId id="272" r:id="rId14"/>
    <p:sldId id="278" r:id="rId15"/>
    <p:sldId id="279" r:id="rId16"/>
    <p:sldId id="280" r:id="rId17"/>
    <p:sldId id="281" r:id="rId18"/>
    <p:sldId id="273" r:id="rId19"/>
    <p:sldId id="276" r:id="rId20"/>
    <p:sldId id="277" r:id="rId21"/>
    <p:sldId id="282" r:id="rId22"/>
    <p:sldId id="283" r:id="rId23"/>
    <p:sldId id="284" r:id="rId24"/>
    <p:sldId id="285" r:id="rId25"/>
    <p:sldId id="286" r:id="rId26"/>
    <p:sldId id="287" r:id="rId27"/>
    <p:sldId id="288" r:id="rId2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CF18C93-87EE-4EAC-BCBC-CC7DBA69B7E3}">
          <p14:sldIdLst>
            <p14:sldId id="256"/>
            <p14:sldId id="257"/>
            <p14:sldId id="259"/>
            <p14:sldId id="258"/>
            <p14:sldId id="260"/>
            <p14:sldId id="261"/>
            <p14:sldId id="274"/>
            <p14:sldId id="275"/>
            <p14:sldId id="262"/>
            <p14:sldId id="263"/>
            <p14:sldId id="269"/>
            <p14:sldId id="270"/>
            <p14:sldId id="272"/>
            <p14:sldId id="278"/>
            <p14:sldId id="279"/>
            <p14:sldId id="280"/>
            <p14:sldId id="281"/>
            <p14:sldId id="273"/>
            <p14:sldId id="276"/>
            <p14:sldId id="277"/>
            <p14:sldId id="282"/>
            <p14:sldId id="283"/>
            <p14:sldId id="284"/>
            <p14:sldId id="285"/>
            <p14:sldId id="286"/>
            <p14:sldId id="287"/>
            <p14:sldId id="288"/>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99B01"/>
    <a:srgbClr val="EA4B04"/>
    <a:srgbClr val="FFDC47"/>
    <a:srgbClr val="BAB9BA"/>
    <a:srgbClr val="9900CC"/>
    <a:srgbClr val="FF66CC"/>
    <a:srgbClr val="FF67AC"/>
    <a:srgbClr val="CC0099"/>
    <a:srgbClr val="5EE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43" autoAdjust="0"/>
  </p:normalViewPr>
  <p:slideViewPr>
    <p:cSldViewPr>
      <p:cViewPr varScale="1">
        <p:scale>
          <a:sx n="78" d="100"/>
          <a:sy n="78" d="100"/>
        </p:scale>
        <p:origin x="940" y="36"/>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E2D15-F25E-40A4-A10A-4C9AFA0BFA6E}" type="datetimeFigureOut">
              <a:rPr lang="en-US" smtClean="0"/>
              <a:t>12/13/2021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5AC8A1-FE35-4092-9242-A4D70C7FFD2F}" type="slidenum">
              <a:rPr lang="en-US" smtClean="0"/>
              <a:t>‹#›</a:t>
            </a:fld>
            <a:endParaRPr lang="en-US" dirty="0"/>
          </a:p>
        </p:txBody>
      </p:sp>
    </p:spTree>
    <p:extLst>
      <p:ext uri="{BB962C8B-B14F-4D97-AF65-F5344CB8AC3E}">
        <p14:creationId xmlns:p14="http://schemas.microsoft.com/office/powerpoint/2010/main" val="3245162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50B06-B074-48FC-8CFD-53D2CD8FB95F}" type="slidenum">
              <a:rPr lang="en-US" smtClean="0"/>
              <a:t>5</a:t>
            </a:fld>
            <a:endParaRPr lang="en-US" dirty="0"/>
          </a:p>
        </p:txBody>
      </p:sp>
    </p:spTree>
    <p:extLst>
      <p:ext uri="{BB962C8B-B14F-4D97-AF65-F5344CB8AC3E}">
        <p14:creationId xmlns:p14="http://schemas.microsoft.com/office/powerpoint/2010/main" val="3178504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50B06-B074-48FC-8CFD-53D2CD8FB95F}" type="slidenum">
              <a:rPr lang="en-US" smtClean="0"/>
              <a:t>6</a:t>
            </a:fld>
            <a:endParaRPr lang="en-US" dirty="0"/>
          </a:p>
        </p:txBody>
      </p:sp>
    </p:spTree>
    <p:extLst>
      <p:ext uri="{BB962C8B-B14F-4D97-AF65-F5344CB8AC3E}">
        <p14:creationId xmlns:p14="http://schemas.microsoft.com/office/powerpoint/2010/main" val="3406548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50B06-B074-48FC-8CFD-53D2CD8FB95F}" type="slidenum">
              <a:rPr lang="en-US" smtClean="0"/>
              <a:t>9</a:t>
            </a:fld>
            <a:endParaRPr lang="en-US" dirty="0"/>
          </a:p>
        </p:txBody>
      </p:sp>
    </p:spTree>
    <p:extLst>
      <p:ext uri="{BB962C8B-B14F-4D97-AF65-F5344CB8AC3E}">
        <p14:creationId xmlns:p14="http://schemas.microsoft.com/office/powerpoint/2010/main" val="1673288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50B06-B074-48FC-8CFD-53D2CD8FB95F}" type="slidenum">
              <a:rPr lang="en-US" smtClean="0"/>
              <a:t>10</a:t>
            </a:fld>
            <a:endParaRPr lang="en-US" dirty="0"/>
          </a:p>
        </p:txBody>
      </p:sp>
    </p:spTree>
    <p:extLst>
      <p:ext uri="{BB962C8B-B14F-4D97-AF65-F5344CB8AC3E}">
        <p14:creationId xmlns:p14="http://schemas.microsoft.com/office/powerpoint/2010/main" val="3073299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50B06-B074-48FC-8CFD-53D2CD8FB95F}" type="slidenum">
              <a:rPr lang="en-US" smtClean="0"/>
              <a:t>11</a:t>
            </a:fld>
            <a:endParaRPr lang="en-US" dirty="0"/>
          </a:p>
        </p:txBody>
      </p:sp>
    </p:spTree>
    <p:extLst>
      <p:ext uri="{BB962C8B-B14F-4D97-AF65-F5344CB8AC3E}">
        <p14:creationId xmlns:p14="http://schemas.microsoft.com/office/powerpoint/2010/main" val="1395573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AC8A1-FE35-4092-9242-A4D70C7FFD2F}" type="slidenum">
              <a:rPr lang="en-US" smtClean="0"/>
              <a:t>18</a:t>
            </a:fld>
            <a:endParaRPr lang="en-US" dirty="0"/>
          </a:p>
        </p:txBody>
      </p:sp>
    </p:spTree>
    <p:extLst>
      <p:ext uri="{BB962C8B-B14F-4D97-AF65-F5344CB8AC3E}">
        <p14:creationId xmlns:p14="http://schemas.microsoft.com/office/powerpoint/2010/main" val="1414683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25318" y="2724455"/>
            <a:ext cx="8093364" cy="1231117"/>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525317" y="1350110"/>
            <a:ext cx="8093366" cy="1068936"/>
          </a:xfrm>
        </p:spPr>
        <p:txBody>
          <a:bodyPr>
            <a:normAutofit/>
          </a:bodyPr>
          <a:lstStyle>
            <a:lvl1pPr marL="0" indent="0" algn="l">
              <a:buNone/>
              <a:defRPr sz="2800" b="0" i="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pic>
        <p:nvPicPr>
          <p:cNvPr id="7" name="Picture 6" descr="E:\websites\free-power-point-templates\2012\logos.png">
            <a:extLst>
              <a:ext uri="{FF2B5EF4-FFF2-40B4-BE49-F238E27FC236}">
                <a16:creationId xmlns:a16="http://schemas.microsoft.com/office/drawing/2014/main" id="{C83626FB-E8F8-4803-8EC8-BF03248BCFA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29"/>
          </a:xfrm>
        </p:spPr>
        <p:txBody>
          <a:bodyPr>
            <a:normAutofit/>
          </a:bodyPr>
          <a:lstStyle>
            <a:lvl1pPr algn="l">
              <a:defRPr sz="3600" baseline="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1"/>
            <a:ext cx="8246070" cy="3359504"/>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670" y="433880"/>
            <a:ext cx="6260905" cy="572644"/>
          </a:xfrm>
        </p:spPr>
        <p:txBody>
          <a:bodyPr>
            <a:normAutofit/>
          </a:bodyPr>
          <a:lstStyle>
            <a:lvl1pPr algn="l">
              <a:defRPr sz="360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198559"/>
            <a:ext cx="6260905" cy="3511061"/>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128470"/>
            <a:ext cx="8246071" cy="763525"/>
          </a:xfrm>
        </p:spPr>
        <p:txBody>
          <a:bodyPr>
            <a:normAutofit/>
          </a:bodyPr>
          <a:lstStyle>
            <a:lvl1pPr algn="l">
              <a:defRPr sz="3600" baseline="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704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704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12/13/2021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dirty="0"/>
          </a:p>
        </p:txBody>
      </p:sp>
      <p:sp>
        <p:nvSpPr>
          <p:cNvPr id="7" name="TextBox 6">
            <a:extLst>
              <a:ext uri="{FF2B5EF4-FFF2-40B4-BE49-F238E27FC236}">
                <a16:creationId xmlns:a16="http://schemas.microsoft.com/office/drawing/2014/main" id="{C20DFF02-B701-4741-A3EA-0F184D940169}"/>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latin typeface="Dubai" panose="020B0503030403030204" pitchFamily="34" charset="-78"/>
              </a:rPr>
              <a:t>This presentation uses a free template provided by FPPT.com</a:t>
            </a:r>
          </a:p>
          <a:p>
            <a:r>
              <a:rPr lang="en-US" sz="1400" dirty="0">
                <a:solidFill>
                  <a:schemeClr val="bg1">
                    <a:lumMod val="65000"/>
                  </a:schemeClr>
                </a:solidFill>
                <a:latin typeface="Dubai" panose="020B0503030403030204" pitchFamily="34" charset="-78"/>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600" dirty="0"/>
              <a:t>Prepared by: Mohammed Ali Ayad </a:t>
            </a:r>
            <a:br>
              <a:rPr lang="en-US" sz="1600"/>
            </a:br>
            <a:endParaRPr lang="en-US" sz="1600" dirty="0"/>
          </a:p>
        </p:txBody>
      </p:sp>
      <p:sp>
        <p:nvSpPr>
          <p:cNvPr id="3" name="Subtitle 2"/>
          <p:cNvSpPr>
            <a:spLocks noGrp="1"/>
          </p:cNvSpPr>
          <p:nvPr>
            <p:ph type="subTitle" idx="1"/>
          </p:nvPr>
        </p:nvSpPr>
        <p:spPr/>
        <p:txBody>
          <a:bodyPr/>
          <a:lstStyle/>
          <a:p>
            <a:r>
              <a:rPr lang="en-US" dirty="0"/>
              <a:t>Lexical semantics </a:t>
            </a: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8965" y="281175"/>
            <a:ext cx="5802790" cy="461665"/>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alpha val="43137"/>
                    </a:srgbClr>
                  </a:outerShdw>
                </a:effectLst>
              </a:rPr>
              <a:t>Homophones </a:t>
            </a:r>
            <a:endParaRPr lang="en-US" b="1" dirty="0">
              <a:solidFill>
                <a:schemeClr val="bg1"/>
              </a:solidFill>
              <a:effectLst>
                <a:outerShdw blurRad="38100" dist="38100" dir="2700000" algn="tl">
                  <a:srgbClr val="000000">
                    <a:alpha val="43137"/>
                  </a:srgbClr>
                </a:outerShdw>
              </a:effectLst>
            </a:endParaRPr>
          </a:p>
        </p:txBody>
      </p:sp>
      <p:sp>
        <p:nvSpPr>
          <p:cNvPr id="3" name="Rectangle 2"/>
          <p:cNvSpPr/>
          <p:nvPr/>
        </p:nvSpPr>
        <p:spPr>
          <a:xfrm>
            <a:off x="296259" y="1502815"/>
            <a:ext cx="7482545" cy="707886"/>
          </a:xfrm>
          <a:prstGeom prst="rect">
            <a:avLst/>
          </a:prstGeom>
        </p:spPr>
        <p:txBody>
          <a:bodyPr wrap="square">
            <a:spAutoFit/>
          </a:bodyPr>
          <a:lstStyle/>
          <a:p>
            <a:r>
              <a:rPr lang="en-US" sz="2000" dirty="0">
                <a:solidFill>
                  <a:schemeClr val="bg1"/>
                </a:solidFill>
                <a:effectLst>
                  <a:outerShdw blurRad="38100" dist="38100" dir="2700000" algn="tl">
                    <a:srgbClr val="000000">
                      <a:alpha val="43137"/>
                    </a:srgbClr>
                  </a:outerShdw>
                </a:effectLst>
              </a:rPr>
              <a:t>Homophones refer to lexical items that have different meanings and different spellings, but the same pronunciation.</a:t>
            </a:r>
          </a:p>
        </p:txBody>
      </p:sp>
    </p:spTree>
    <p:extLst>
      <p:ext uri="{BB962C8B-B14F-4D97-AF65-F5344CB8AC3E}">
        <p14:creationId xmlns:p14="http://schemas.microsoft.com/office/powerpoint/2010/main" val="1993356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633494314"/>
              </p:ext>
            </p:extLst>
          </p:nvPr>
        </p:nvGraphicFramePr>
        <p:xfrm>
          <a:off x="907080" y="1197405"/>
          <a:ext cx="7635250" cy="3509472"/>
        </p:xfrm>
        <a:graphic>
          <a:graphicData uri="http://schemas.openxmlformats.org/drawingml/2006/table">
            <a:tbl>
              <a:tblPr firstRow="1" firstCol="1" bandRow="1">
                <a:tableStyleId>{5C22544A-7EE6-4342-B048-85BDC9FD1C3A}</a:tableStyleId>
              </a:tblPr>
              <a:tblGrid>
                <a:gridCol w="3531081">
                  <a:extLst>
                    <a:ext uri="{9D8B030D-6E8A-4147-A177-3AD203B41FA5}">
                      <a16:colId xmlns:a16="http://schemas.microsoft.com/office/drawing/2014/main" val="20000"/>
                    </a:ext>
                  </a:extLst>
                </a:gridCol>
                <a:gridCol w="4104169">
                  <a:extLst>
                    <a:ext uri="{9D8B030D-6E8A-4147-A177-3AD203B41FA5}">
                      <a16:colId xmlns:a16="http://schemas.microsoft.com/office/drawing/2014/main" val="20001"/>
                    </a:ext>
                  </a:extLst>
                </a:gridCol>
              </a:tblGrid>
              <a:tr h="289452">
                <a:tc>
                  <a:txBody>
                    <a:bodyPr/>
                    <a:lstStyle/>
                    <a:p>
                      <a:pPr marL="0" marR="0">
                        <a:lnSpc>
                          <a:spcPct val="107000"/>
                        </a:lnSpc>
                        <a:spcBef>
                          <a:spcPts val="0"/>
                        </a:spcBef>
                        <a:spcAft>
                          <a:spcPts val="0"/>
                        </a:spcAft>
                      </a:pPr>
                      <a:r>
                        <a:rPr lang="en-US" sz="1400" b="1" dirty="0">
                          <a:effectLst/>
                          <a:latin typeface="+mn-lt"/>
                        </a:rPr>
                        <a:t>feet </a:t>
                      </a:r>
                      <a:r>
                        <a:rPr lang="ar-SA" sz="1400" b="1" dirty="0">
                          <a:effectLst/>
                          <a:latin typeface="+mn-lt"/>
                        </a:rPr>
                        <a:t>قدم</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531495" marR="0">
                        <a:lnSpc>
                          <a:spcPct val="107000"/>
                        </a:lnSpc>
                        <a:spcBef>
                          <a:spcPts val="0"/>
                        </a:spcBef>
                        <a:spcAft>
                          <a:spcPts val="0"/>
                        </a:spcAft>
                      </a:pPr>
                      <a:r>
                        <a:rPr lang="en-US" sz="1400" b="1" dirty="0">
                          <a:solidFill>
                            <a:schemeClr val="bg1"/>
                          </a:solidFill>
                          <a:effectLst/>
                          <a:latin typeface="+mn-lt"/>
                        </a:rPr>
                        <a:t>feat </a:t>
                      </a:r>
                      <a:r>
                        <a:rPr lang="ar-SA" sz="1400" b="1" dirty="0">
                          <a:solidFill>
                            <a:schemeClr val="bg1"/>
                          </a:solidFill>
                          <a:effectLst/>
                          <a:latin typeface="+mn-lt"/>
                        </a:rPr>
                        <a:t>عمل جسور</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0"/>
                  </a:ext>
                </a:extLst>
              </a:tr>
              <a:tr h="273583">
                <a:tc>
                  <a:txBody>
                    <a:bodyPr/>
                    <a:lstStyle/>
                    <a:p>
                      <a:pPr marL="0" marR="0">
                        <a:lnSpc>
                          <a:spcPct val="107000"/>
                        </a:lnSpc>
                        <a:spcBef>
                          <a:spcPts val="0"/>
                        </a:spcBef>
                        <a:spcAft>
                          <a:spcPts val="0"/>
                        </a:spcAft>
                      </a:pPr>
                      <a:r>
                        <a:rPr lang="en-US" sz="1400" b="1" dirty="0">
                          <a:effectLst/>
                          <a:latin typeface="+mn-lt"/>
                        </a:rPr>
                        <a:t> write </a:t>
                      </a:r>
                      <a:r>
                        <a:rPr lang="ar-SA" sz="1400" b="1" dirty="0">
                          <a:effectLst/>
                          <a:latin typeface="+mn-lt"/>
                        </a:rPr>
                        <a:t>يكتب</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445770" marR="0">
                        <a:lnSpc>
                          <a:spcPct val="107000"/>
                        </a:lnSpc>
                        <a:spcBef>
                          <a:spcPts val="0"/>
                        </a:spcBef>
                        <a:spcAft>
                          <a:spcPts val="0"/>
                        </a:spcAft>
                      </a:pPr>
                      <a:r>
                        <a:rPr lang="en-US" sz="1400" b="1" dirty="0">
                          <a:solidFill>
                            <a:schemeClr val="bg1"/>
                          </a:solidFill>
                          <a:effectLst/>
                          <a:latin typeface="+mn-lt"/>
                        </a:rPr>
                        <a:t>right </a:t>
                      </a:r>
                      <a:r>
                        <a:rPr lang="ar-SA" sz="1400" b="1" dirty="0">
                          <a:solidFill>
                            <a:schemeClr val="bg1"/>
                          </a:solidFill>
                          <a:effectLst/>
                          <a:latin typeface="+mn-lt"/>
                        </a:rPr>
                        <a:t>حق/صواب/يمين</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1"/>
                  </a:ext>
                </a:extLst>
              </a:tr>
              <a:tr h="289452">
                <a:tc>
                  <a:txBody>
                    <a:bodyPr/>
                    <a:lstStyle/>
                    <a:p>
                      <a:pPr marL="0" marR="0">
                        <a:lnSpc>
                          <a:spcPct val="107000"/>
                        </a:lnSpc>
                        <a:spcBef>
                          <a:spcPts val="0"/>
                        </a:spcBef>
                        <a:spcAft>
                          <a:spcPts val="0"/>
                        </a:spcAft>
                      </a:pPr>
                      <a:r>
                        <a:rPr lang="en-US" sz="1400" b="1" dirty="0">
                          <a:effectLst/>
                          <a:latin typeface="+mn-lt"/>
                        </a:rPr>
                        <a:t> soul </a:t>
                      </a:r>
                      <a:r>
                        <a:rPr lang="ar-SA" sz="1400" b="1" dirty="0">
                          <a:effectLst/>
                          <a:latin typeface="+mn-lt"/>
                        </a:rPr>
                        <a:t>روح</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436245" marR="0">
                        <a:lnSpc>
                          <a:spcPct val="107000"/>
                        </a:lnSpc>
                        <a:spcBef>
                          <a:spcPts val="0"/>
                        </a:spcBef>
                        <a:spcAft>
                          <a:spcPts val="0"/>
                        </a:spcAft>
                      </a:pPr>
                      <a:r>
                        <a:rPr lang="en-US" sz="1400" b="1" dirty="0">
                          <a:solidFill>
                            <a:schemeClr val="bg1"/>
                          </a:solidFill>
                          <a:effectLst/>
                          <a:latin typeface="+mn-lt"/>
                        </a:rPr>
                        <a:t>sole  </a:t>
                      </a:r>
                      <a:r>
                        <a:rPr lang="ar-SA" sz="1400" b="1" dirty="0">
                          <a:solidFill>
                            <a:schemeClr val="bg1"/>
                          </a:solidFill>
                          <a:effectLst/>
                          <a:latin typeface="+mn-lt"/>
                        </a:rPr>
                        <a:t>أخمس القدم/وحيد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2"/>
                  </a:ext>
                </a:extLst>
              </a:tr>
              <a:tr h="273583">
                <a:tc>
                  <a:txBody>
                    <a:bodyPr/>
                    <a:lstStyle/>
                    <a:p>
                      <a:pPr marL="0" marR="0">
                        <a:lnSpc>
                          <a:spcPct val="107000"/>
                        </a:lnSpc>
                        <a:spcBef>
                          <a:spcPts val="0"/>
                        </a:spcBef>
                        <a:spcAft>
                          <a:spcPts val="0"/>
                        </a:spcAft>
                      </a:pPr>
                      <a:r>
                        <a:rPr lang="en-US" sz="1400" b="1" dirty="0">
                          <a:effectLst/>
                          <a:latin typeface="+mn-lt"/>
                        </a:rPr>
                        <a:t>meet </a:t>
                      </a:r>
                      <a:r>
                        <a:rPr lang="ar-SA" sz="1400" b="1" dirty="0">
                          <a:effectLst/>
                          <a:latin typeface="+mn-lt"/>
                        </a:rPr>
                        <a:t>يصادف</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712470" marR="0">
                        <a:lnSpc>
                          <a:spcPct val="107000"/>
                        </a:lnSpc>
                        <a:spcBef>
                          <a:spcPts val="0"/>
                        </a:spcBef>
                        <a:spcAft>
                          <a:spcPts val="0"/>
                        </a:spcAft>
                      </a:pPr>
                      <a:r>
                        <a:rPr lang="en-US" sz="1400" b="1" dirty="0">
                          <a:solidFill>
                            <a:schemeClr val="bg1"/>
                          </a:solidFill>
                          <a:effectLst/>
                          <a:latin typeface="+mn-lt"/>
                        </a:rPr>
                        <a:t>meat  </a:t>
                      </a:r>
                      <a:r>
                        <a:rPr lang="ar-SA" sz="1400" b="1" dirty="0">
                          <a:solidFill>
                            <a:schemeClr val="bg1"/>
                          </a:solidFill>
                          <a:effectLst/>
                          <a:latin typeface="+mn-lt"/>
                        </a:rPr>
                        <a:t>لحم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3"/>
                  </a:ext>
                </a:extLst>
              </a:tr>
              <a:tr h="289452">
                <a:tc>
                  <a:txBody>
                    <a:bodyPr/>
                    <a:lstStyle/>
                    <a:p>
                      <a:pPr marL="0" marR="0">
                        <a:lnSpc>
                          <a:spcPct val="107000"/>
                        </a:lnSpc>
                        <a:spcBef>
                          <a:spcPts val="0"/>
                        </a:spcBef>
                        <a:spcAft>
                          <a:spcPts val="0"/>
                        </a:spcAft>
                      </a:pPr>
                      <a:r>
                        <a:rPr lang="en-US" sz="1400" b="1" dirty="0">
                          <a:effectLst/>
                          <a:latin typeface="+mn-lt"/>
                        </a:rPr>
                        <a:t>hour </a:t>
                      </a:r>
                      <a:r>
                        <a:rPr lang="ar-SA" sz="1400" b="1" dirty="0">
                          <a:effectLst/>
                          <a:latin typeface="+mn-lt"/>
                        </a:rPr>
                        <a:t>ساعة</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798195" marR="0">
                        <a:lnSpc>
                          <a:spcPct val="107000"/>
                        </a:lnSpc>
                        <a:spcBef>
                          <a:spcPts val="0"/>
                        </a:spcBef>
                        <a:spcAft>
                          <a:spcPts val="0"/>
                        </a:spcAft>
                      </a:pPr>
                      <a:r>
                        <a:rPr lang="en-US" sz="1400" b="1" dirty="0">
                          <a:solidFill>
                            <a:schemeClr val="bg1"/>
                          </a:solidFill>
                          <a:effectLst/>
                          <a:latin typeface="+mn-lt"/>
                        </a:rPr>
                        <a:t>our </a:t>
                      </a:r>
                      <a:r>
                        <a:rPr lang="ar-SA" sz="1400" b="1" dirty="0">
                          <a:solidFill>
                            <a:schemeClr val="bg1"/>
                          </a:solidFill>
                          <a:effectLst/>
                          <a:latin typeface="+mn-lt"/>
                        </a:rPr>
                        <a:t>خاصتن</a:t>
                      </a:r>
                      <a:r>
                        <a:rPr lang="ar-IQ" sz="1400" b="1" dirty="0">
                          <a:solidFill>
                            <a:schemeClr val="bg1"/>
                          </a:solidFill>
                          <a:effectLst/>
                          <a:latin typeface="+mn-lt"/>
                        </a:rPr>
                        <a:t>ا</a:t>
                      </a:r>
                      <a:r>
                        <a:rPr lang="en-US" sz="1400" b="1" dirty="0">
                          <a:solidFill>
                            <a:schemeClr val="bg1"/>
                          </a:solidFill>
                          <a:effectLst/>
                          <a:latin typeface="+mn-lt"/>
                        </a:rPr>
                        <a:t>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4"/>
                  </a:ext>
                </a:extLst>
              </a:tr>
              <a:tr h="273583">
                <a:tc>
                  <a:txBody>
                    <a:bodyPr/>
                    <a:lstStyle/>
                    <a:p>
                      <a:pPr marL="0" marR="0">
                        <a:lnSpc>
                          <a:spcPct val="107000"/>
                        </a:lnSpc>
                        <a:spcBef>
                          <a:spcPts val="0"/>
                        </a:spcBef>
                        <a:spcAft>
                          <a:spcPts val="0"/>
                        </a:spcAft>
                      </a:pPr>
                      <a:r>
                        <a:rPr lang="en-US" sz="1400" b="1" dirty="0">
                          <a:effectLst/>
                          <a:latin typeface="+mn-lt"/>
                        </a:rPr>
                        <a:t>There</a:t>
                      </a:r>
                      <a:r>
                        <a:rPr lang="ar-SA" sz="1400" b="1" dirty="0">
                          <a:effectLst/>
                          <a:latin typeface="+mn-lt"/>
                        </a:rPr>
                        <a:t>هناك  </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0" marR="0" rtl="1">
                        <a:lnSpc>
                          <a:spcPct val="107000"/>
                        </a:lnSpc>
                        <a:spcBef>
                          <a:spcPts val="0"/>
                        </a:spcBef>
                        <a:spcAft>
                          <a:spcPts val="0"/>
                        </a:spcAft>
                      </a:pPr>
                      <a:r>
                        <a:rPr lang="ar-SA" sz="1400" b="1" dirty="0">
                          <a:solidFill>
                            <a:schemeClr val="bg1"/>
                          </a:solidFill>
                          <a:effectLst/>
                          <a:latin typeface="+mn-lt"/>
                        </a:rPr>
                        <a:t>             </a:t>
                      </a:r>
                      <a:r>
                        <a:rPr lang="en-US" sz="1400" b="1" dirty="0">
                          <a:solidFill>
                            <a:schemeClr val="bg1"/>
                          </a:solidFill>
                          <a:effectLst/>
                          <a:latin typeface="+mn-lt"/>
                        </a:rPr>
                        <a:t>their </a:t>
                      </a:r>
                      <a:r>
                        <a:rPr lang="ar-SA" sz="1400" b="1" dirty="0">
                          <a:solidFill>
                            <a:schemeClr val="bg1"/>
                          </a:solidFill>
                          <a:effectLst/>
                          <a:latin typeface="+mn-lt"/>
                        </a:rPr>
                        <a:t>خاصتهم</a:t>
                      </a:r>
                      <a:r>
                        <a:rPr lang="en-US" sz="1400" b="1" baseline="0" dirty="0">
                          <a:solidFill>
                            <a:schemeClr val="bg1"/>
                          </a:solidFill>
                          <a:effectLst/>
                          <a:latin typeface="+mn-lt"/>
                        </a:rPr>
                        <a:t>                     </a:t>
                      </a:r>
                      <a:r>
                        <a:rPr lang="ar-SA" sz="1400" b="1" dirty="0">
                          <a:solidFill>
                            <a:schemeClr val="bg1"/>
                          </a:solidFill>
                          <a:effectLst/>
                          <a:latin typeface="+mn-lt"/>
                        </a:rPr>
                        <a:t>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5"/>
                  </a:ext>
                </a:extLst>
              </a:tr>
              <a:tr h="289452">
                <a:tc>
                  <a:txBody>
                    <a:bodyPr/>
                    <a:lstStyle/>
                    <a:p>
                      <a:pPr marL="0" marR="0">
                        <a:lnSpc>
                          <a:spcPct val="107000"/>
                        </a:lnSpc>
                        <a:spcBef>
                          <a:spcPts val="0"/>
                        </a:spcBef>
                        <a:spcAft>
                          <a:spcPts val="0"/>
                        </a:spcAft>
                      </a:pPr>
                      <a:r>
                        <a:rPr lang="en-US" sz="1400" b="1" dirty="0">
                          <a:effectLst/>
                          <a:latin typeface="+mn-lt"/>
                        </a:rPr>
                        <a:t>buy </a:t>
                      </a:r>
                      <a:r>
                        <a:rPr lang="ar-SA" sz="1400" b="1" dirty="0">
                          <a:effectLst/>
                          <a:latin typeface="+mn-lt"/>
                        </a:rPr>
                        <a:t>يشتري</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798195" marR="0">
                        <a:lnSpc>
                          <a:spcPct val="107000"/>
                        </a:lnSpc>
                        <a:spcBef>
                          <a:spcPts val="0"/>
                        </a:spcBef>
                        <a:spcAft>
                          <a:spcPts val="0"/>
                        </a:spcAft>
                      </a:pPr>
                      <a:r>
                        <a:rPr lang="en-US" sz="1400" b="1" dirty="0">
                          <a:solidFill>
                            <a:schemeClr val="bg1"/>
                          </a:solidFill>
                          <a:effectLst/>
                          <a:latin typeface="+mn-lt"/>
                        </a:rPr>
                        <a:t>bye </a:t>
                      </a:r>
                      <a:r>
                        <a:rPr lang="ar-SA" sz="1400" b="1" dirty="0">
                          <a:solidFill>
                            <a:schemeClr val="bg1"/>
                          </a:solidFill>
                          <a:effectLst/>
                          <a:latin typeface="+mn-lt"/>
                        </a:rPr>
                        <a:t>وداعا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6"/>
                  </a:ext>
                </a:extLst>
              </a:tr>
              <a:tr h="289452">
                <a:tc>
                  <a:txBody>
                    <a:bodyPr/>
                    <a:lstStyle/>
                    <a:p>
                      <a:pPr marL="0" marR="0">
                        <a:lnSpc>
                          <a:spcPct val="107000"/>
                        </a:lnSpc>
                        <a:spcBef>
                          <a:spcPts val="0"/>
                        </a:spcBef>
                        <a:spcAft>
                          <a:spcPts val="0"/>
                        </a:spcAft>
                      </a:pPr>
                      <a:r>
                        <a:rPr lang="en-US" sz="1400" b="1" dirty="0">
                          <a:effectLst/>
                          <a:latin typeface="+mn-lt"/>
                        </a:rPr>
                        <a:t>through </a:t>
                      </a:r>
                      <a:r>
                        <a:rPr lang="ar-SA" sz="1400" b="1" dirty="0">
                          <a:effectLst/>
                          <a:latin typeface="+mn-lt"/>
                        </a:rPr>
                        <a:t>خلال</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798195" marR="0">
                        <a:lnSpc>
                          <a:spcPct val="107000"/>
                        </a:lnSpc>
                        <a:spcBef>
                          <a:spcPts val="0"/>
                        </a:spcBef>
                        <a:spcAft>
                          <a:spcPts val="0"/>
                        </a:spcAft>
                      </a:pPr>
                      <a:r>
                        <a:rPr lang="en-US" sz="1400" b="1" dirty="0">
                          <a:solidFill>
                            <a:schemeClr val="bg1"/>
                          </a:solidFill>
                          <a:effectLst/>
                          <a:latin typeface="+mn-lt"/>
                        </a:rPr>
                        <a:t>threw </a:t>
                      </a:r>
                      <a:r>
                        <a:rPr lang="ar-SA" sz="1400" b="1" dirty="0">
                          <a:solidFill>
                            <a:schemeClr val="bg1"/>
                          </a:solidFill>
                          <a:effectLst/>
                          <a:latin typeface="+mn-lt"/>
                        </a:rPr>
                        <a:t>رمى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7"/>
                  </a:ext>
                </a:extLst>
              </a:tr>
              <a:tr h="273583">
                <a:tc>
                  <a:txBody>
                    <a:bodyPr/>
                    <a:lstStyle/>
                    <a:p>
                      <a:pPr marL="0" marR="0">
                        <a:lnSpc>
                          <a:spcPct val="107000"/>
                        </a:lnSpc>
                        <a:spcBef>
                          <a:spcPts val="0"/>
                        </a:spcBef>
                        <a:spcAft>
                          <a:spcPts val="0"/>
                        </a:spcAft>
                      </a:pPr>
                      <a:r>
                        <a:rPr lang="en-US" sz="1400" b="1" dirty="0">
                          <a:effectLst/>
                          <a:latin typeface="+mn-lt"/>
                        </a:rPr>
                        <a:t>eight </a:t>
                      </a:r>
                      <a:r>
                        <a:rPr lang="ar-SA" sz="1400" b="1" dirty="0">
                          <a:effectLst/>
                          <a:latin typeface="+mn-lt"/>
                        </a:rPr>
                        <a:t>ثمانية</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874395" marR="0">
                        <a:lnSpc>
                          <a:spcPct val="107000"/>
                        </a:lnSpc>
                        <a:spcBef>
                          <a:spcPts val="0"/>
                        </a:spcBef>
                        <a:spcAft>
                          <a:spcPts val="0"/>
                        </a:spcAft>
                      </a:pPr>
                      <a:r>
                        <a:rPr lang="en-US" sz="1400" b="1" dirty="0">
                          <a:solidFill>
                            <a:schemeClr val="bg1"/>
                          </a:solidFill>
                          <a:effectLst/>
                          <a:latin typeface="+mn-lt"/>
                        </a:rPr>
                        <a:t>ate </a:t>
                      </a:r>
                      <a:r>
                        <a:rPr lang="ar-SA" sz="1400" b="1" dirty="0">
                          <a:solidFill>
                            <a:schemeClr val="bg1"/>
                          </a:solidFill>
                          <a:effectLst/>
                          <a:latin typeface="+mn-lt"/>
                        </a:rPr>
                        <a:t>أكل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8"/>
                  </a:ext>
                </a:extLst>
              </a:tr>
              <a:tr h="289452">
                <a:tc>
                  <a:txBody>
                    <a:bodyPr/>
                    <a:lstStyle/>
                    <a:p>
                      <a:pPr marL="0" marR="0">
                        <a:lnSpc>
                          <a:spcPct val="107000"/>
                        </a:lnSpc>
                        <a:spcBef>
                          <a:spcPts val="0"/>
                        </a:spcBef>
                        <a:spcAft>
                          <a:spcPts val="0"/>
                        </a:spcAft>
                      </a:pPr>
                      <a:r>
                        <a:rPr lang="en-US" sz="1400" b="1" dirty="0">
                          <a:effectLst/>
                          <a:latin typeface="+mn-lt"/>
                        </a:rPr>
                        <a:t>new </a:t>
                      </a:r>
                      <a:r>
                        <a:rPr lang="ar-SA" sz="1400" b="1" dirty="0">
                          <a:effectLst/>
                          <a:latin typeface="+mn-lt"/>
                        </a:rPr>
                        <a:t>جديد</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807720" marR="0">
                        <a:lnSpc>
                          <a:spcPct val="107000"/>
                        </a:lnSpc>
                        <a:spcBef>
                          <a:spcPts val="0"/>
                        </a:spcBef>
                        <a:spcAft>
                          <a:spcPts val="0"/>
                        </a:spcAft>
                      </a:pPr>
                      <a:r>
                        <a:rPr lang="en-US" sz="1400" b="1" dirty="0">
                          <a:solidFill>
                            <a:schemeClr val="bg1"/>
                          </a:solidFill>
                          <a:effectLst/>
                          <a:latin typeface="+mn-lt"/>
                        </a:rPr>
                        <a:t>knew </a:t>
                      </a:r>
                      <a:r>
                        <a:rPr lang="ar-SA" sz="1400" b="1" dirty="0">
                          <a:solidFill>
                            <a:schemeClr val="bg1"/>
                          </a:solidFill>
                          <a:effectLst/>
                          <a:latin typeface="+mn-lt"/>
                        </a:rPr>
                        <a:t>فِعر </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09"/>
                  </a:ext>
                </a:extLst>
              </a:tr>
              <a:tr h="273583">
                <a:tc>
                  <a:txBody>
                    <a:bodyPr/>
                    <a:lstStyle/>
                    <a:p>
                      <a:pPr marL="0" marR="0">
                        <a:lnSpc>
                          <a:spcPct val="107000"/>
                        </a:lnSpc>
                        <a:spcBef>
                          <a:spcPts val="0"/>
                        </a:spcBef>
                        <a:spcAft>
                          <a:spcPts val="0"/>
                        </a:spcAft>
                      </a:pPr>
                      <a:r>
                        <a:rPr lang="en-US" sz="1400" b="1" dirty="0">
                          <a:effectLst/>
                          <a:latin typeface="+mn-lt"/>
                        </a:rPr>
                        <a:t>sea </a:t>
                      </a:r>
                      <a:r>
                        <a:rPr lang="ar-SA" sz="1400" b="1" dirty="0">
                          <a:effectLst/>
                          <a:latin typeface="+mn-lt"/>
                        </a:rPr>
                        <a:t>بحر</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874395" marR="0">
                        <a:lnSpc>
                          <a:spcPct val="107000"/>
                        </a:lnSpc>
                        <a:spcBef>
                          <a:spcPts val="0"/>
                        </a:spcBef>
                        <a:spcAft>
                          <a:spcPts val="0"/>
                        </a:spcAft>
                      </a:pPr>
                      <a:r>
                        <a:rPr lang="en-US" sz="1400" b="1" dirty="0">
                          <a:solidFill>
                            <a:schemeClr val="bg1"/>
                          </a:solidFill>
                          <a:effectLst/>
                          <a:latin typeface="+mn-lt"/>
                        </a:rPr>
                        <a:t>see </a:t>
                      </a:r>
                      <a:r>
                        <a:rPr lang="ar-IQ" sz="1400" b="1" dirty="0">
                          <a:solidFill>
                            <a:schemeClr val="bg1"/>
                          </a:solidFill>
                          <a:effectLst/>
                          <a:latin typeface="+mn-lt"/>
                        </a:rPr>
                        <a:t>يرى</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10"/>
                  </a:ext>
                </a:extLst>
              </a:tr>
              <a:tr h="404845">
                <a:tc>
                  <a:txBody>
                    <a:bodyPr/>
                    <a:lstStyle/>
                    <a:p>
                      <a:pPr marL="0" marR="0" rtl="1">
                        <a:lnSpc>
                          <a:spcPct val="107000"/>
                        </a:lnSpc>
                        <a:spcBef>
                          <a:spcPts val="0"/>
                        </a:spcBef>
                        <a:spcAft>
                          <a:spcPts val="0"/>
                        </a:spcAft>
                      </a:pPr>
                      <a:r>
                        <a:rPr lang="en-US" sz="1400" b="1" dirty="0">
                          <a:effectLst/>
                          <a:latin typeface="+mn-lt"/>
                        </a:rPr>
                        <a:t> tire </a:t>
                      </a:r>
                      <a:r>
                        <a:rPr lang="ar-SA" sz="1400" b="1" dirty="0">
                          <a:effectLst/>
                          <a:latin typeface="+mn-lt"/>
                        </a:rPr>
                        <a:t>يتعب</a:t>
                      </a:r>
                      <a:endParaRPr lang="en-US" sz="1400" b="1" dirty="0">
                        <a:effectLst/>
                        <a:latin typeface="+mn-lt"/>
                        <a:ea typeface="Calibri" panose="020F0502020204030204" pitchFamily="34" charset="0"/>
                        <a:cs typeface="Arial" panose="020B0604020202020204" pitchFamily="34" charset="0"/>
                      </a:endParaRPr>
                    </a:p>
                  </a:txBody>
                  <a:tcPr marL="68554" marR="68554" marT="0" marB="0"/>
                </a:tc>
                <a:tc>
                  <a:txBody>
                    <a:bodyPr/>
                    <a:lstStyle/>
                    <a:p>
                      <a:pPr marL="893445" marR="0">
                        <a:lnSpc>
                          <a:spcPct val="107000"/>
                        </a:lnSpc>
                        <a:spcBef>
                          <a:spcPts val="0"/>
                        </a:spcBef>
                        <a:spcAft>
                          <a:spcPts val="0"/>
                        </a:spcAft>
                      </a:pPr>
                      <a:r>
                        <a:rPr lang="en-US" sz="1400" b="1" dirty="0">
                          <a:solidFill>
                            <a:schemeClr val="bg1"/>
                          </a:solidFill>
                          <a:effectLst/>
                          <a:latin typeface="+mn-lt"/>
                        </a:rPr>
                        <a:t>tyre </a:t>
                      </a:r>
                      <a:r>
                        <a:rPr lang="ar-SA" sz="1400" b="1" dirty="0">
                          <a:solidFill>
                            <a:schemeClr val="bg1"/>
                          </a:solidFill>
                          <a:effectLst/>
                          <a:latin typeface="+mn-lt"/>
                        </a:rPr>
                        <a:t>إطار</a:t>
                      </a:r>
                      <a:endParaRPr lang="en-US" sz="1400" b="1" dirty="0">
                        <a:solidFill>
                          <a:schemeClr val="bg1"/>
                        </a:solidFill>
                        <a:effectLst/>
                        <a:latin typeface="+mn-lt"/>
                        <a:ea typeface="Calibri" panose="020F0502020204030204" pitchFamily="34" charset="0"/>
                        <a:cs typeface="Arial" panose="020B0604020202020204" pitchFamily="34" charset="0"/>
                      </a:endParaRPr>
                    </a:p>
                  </a:txBody>
                  <a:tcPr marL="68554" marR="68554" marT="0" marB="0">
                    <a:solidFill>
                      <a:schemeClr val="accent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5962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chemeClr val="bg1"/>
                </a:solidFill>
                <a:effectLst>
                  <a:outerShdw blurRad="38100" dist="38100" dir="2700000" algn="tl">
                    <a:srgbClr val="000000">
                      <a:alpha val="43137"/>
                    </a:srgbClr>
                  </a:outerShdw>
                </a:effectLst>
              </a:rPr>
              <a:t>Examples of homophones in Arabic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76902492"/>
              </p:ext>
            </p:extLst>
          </p:nvPr>
        </p:nvGraphicFramePr>
        <p:xfrm>
          <a:off x="5793640" y="1655520"/>
          <a:ext cx="2290578" cy="1005840"/>
        </p:xfrm>
        <a:graphic>
          <a:graphicData uri="http://schemas.openxmlformats.org/drawingml/2006/table">
            <a:tbl>
              <a:tblPr firstRow="1" bandRow="1">
                <a:tableStyleId>{5C22544A-7EE6-4342-B048-85BDC9FD1C3A}</a:tableStyleId>
              </a:tblPr>
              <a:tblGrid>
                <a:gridCol w="1145289">
                  <a:extLst>
                    <a:ext uri="{9D8B030D-6E8A-4147-A177-3AD203B41FA5}">
                      <a16:colId xmlns:a16="http://schemas.microsoft.com/office/drawing/2014/main" val="20000"/>
                    </a:ext>
                  </a:extLst>
                </a:gridCol>
                <a:gridCol w="1145289">
                  <a:extLst>
                    <a:ext uri="{9D8B030D-6E8A-4147-A177-3AD203B41FA5}">
                      <a16:colId xmlns:a16="http://schemas.microsoft.com/office/drawing/2014/main" val="20001"/>
                    </a:ext>
                  </a:extLst>
                </a:gridCol>
              </a:tblGrid>
              <a:tr h="305410">
                <a:tc>
                  <a:txBody>
                    <a:bodyPr/>
                    <a:lstStyle/>
                    <a:p>
                      <a:r>
                        <a:rPr lang="en-US" dirty="0"/>
                        <a:t>to</a:t>
                      </a:r>
                      <a:r>
                        <a:rPr lang="en-US" baseline="0" dirty="0"/>
                        <a:t> disobey</a:t>
                      </a:r>
                      <a:endParaRPr lang="en-US" dirty="0"/>
                    </a:p>
                  </a:txBody>
                  <a:tcPr/>
                </a:tc>
                <a:tc>
                  <a:txBody>
                    <a:bodyPr/>
                    <a:lstStyle/>
                    <a:p>
                      <a:r>
                        <a:rPr lang="ar-IQ" dirty="0"/>
                        <a:t>عصى </a:t>
                      </a:r>
                      <a:endParaRPr lang="en-US" dirty="0"/>
                    </a:p>
                  </a:txBody>
                  <a:tcPr/>
                </a:tc>
                <a:extLst>
                  <a:ext uri="{0D108BD9-81ED-4DB2-BD59-A6C34878D82A}">
                    <a16:rowId xmlns:a16="http://schemas.microsoft.com/office/drawing/2014/main" val="10000"/>
                  </a:ext>
                </a:extLst>
              </a:tr>
              <a:tr h="305410">
                <a:tc>
                  <a:txBody>
                    <a:bodyPr/>
                    <a:lstStyle/>
                    <a:p>
                      <a:r>
                        <a:rPr lang="en-US" dirty="0"/>
                        <a:t>stick</a:t>
                      </a:r>
                    </a:p>
                  </a:txBody>
                  <a:tcPr/>
                </a:tc>
                <a:tc>
                  <a:txBody>
                    <a:bodyPr/>
                    <a:lstStyle/>
                    <a:p>
                      <a:r>
                        <a:rPr lang="ar-IQ" dirty="0"/>
                        <a:t>عصا</a:t>
                      </a:r>
                      <a:r>
                        <a:rPr lang="ar-IQ" baseline="0" dirty="0"/>
                        <a:t> </a:t>
                      </a:r>
                      <a:endParaRPr lang="en-US" dirty="0"/>
                    </a:p>
                  </a:txBody>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825365808"/>
              </p:ext>
            </p:extLst>
          </p:nvPr>
        </p:nvGraphicFramePr>
        <p:xfrm>
          <a:off x="3503065" y="2571750"/>
          <a:ext cx="2137872" cy="731520"/>
        </p:xfrm>
        <a:graphic>
          <a:graphicData uri="http://schemas.openxmlformats.org/drawingml/2006/table">
            <a:tbl>
              <a:tblPr firstRow="1" bandRow="1">
                <a:tableStyleId>{5C22544A-7EE6-4342-B048-85BDC9FD1C3A}</a:tableStyleId>
              </a:tblPr>
              <a:tblGrid>
                <a:gridCol w="1068936">
                  <a:extLst>
                    <a:ext uri="{9D8B030D-6E8A-4147-A177-3AD203B41FA5}">
                      <a16:colId xmlns:a16="http://schemas.microsoft.com/office/drawing/2014/main" val="20000"/>
                    </a:ext>
                  </a:extLst>
                </a:gridCol>
                <a:gridCol w="1068936">
                  <a:extLst>
                    <a:ext uri="{9D8B030D-6E8A-4147-A177-3AD203B41FA5}">
                      <a16:colId xmlns:a16="http://schemas.microsoft.com/office/drawing/2014/main" val="20001"/>
                    </a:ext>
                  </a:extLst>
                </a:gridCol>
              </a:tblGrid>
              <a:tr h="305410">
                <a:tc>
                  <a:txBody>
                    <a:bodyPr/>
                    <a:lstStyle/>
                    <a:p>
                      <a:r>
                        <a:rPr lang="en-US" dirty="0"/>
                        <a:t>Yahya</a:t>
                      </a:r>
                    </a:p>
                  </a:txBody>
                  <a:tcPr/>
                </a:tc>
                <a:tc>
                  <a:txBody>
                    <a:bodyPr/>
                    <a:lstStyle/>
                    <a:p>
                      <a:r>
                        <a:rPr lang="ar-IQ" dirty="0"/>
                        <a:t>يحيى </a:t>
                      </a:r>
                      <a:endParaRPr lang="en-US" dirty="0"/>
                    </a:p>
                  </a:txBody>
                  <a:tcPr/>
                </a:tc>
                <a:extLst>
                  <a:ext uri="{0D108BD9-81ED-4DB2-BD59-A6C34878D82A}">
                    <a16:rowId xmlns:a16="http://schemas.microsoft.com/office/drawing/2014/main" val="10000"/>
                  </a:ext>
                </a:extLst>
              </a:tr>
              <a:tr h="305410">
                <a:tc>
                  <a:txBody>
                    <a:bodyPr/>
                    <a:lstStyle/>
                    <a:p>
                      <a:r>
                        <a:rPr lang="en-US" dirty="0"/>
                        <a:t>to</a:t>
                      </a:r>
                      <a:r>
                        <a:rPr lang="en-US" baseline="0" dirty="0"/>
                        <a:t> live </a:t>
                      </a:r>
                      <a:endParaRPr lang="en-US" dirty="0"/>
                    </a:p>
                  </a:txBody>
                  <a:tcPr/>
                </a:tc>
                <a:tc>
                  <a:txBody>
                    <a:bodyPr/>
                    <a:lstStyle/>
                    <a:p>
                      <a:r>
                        <a:rPr lang="ar-IQ" dirty="0"/>
                        <a:t>يحيا </a:t>
                      </a:r>
                      <a:endParaRPr lang="en-US" dirty="0"/>
                    </a:p>
                  </a:txBody>
                  <a:tcPr/>
                </a:tc>
                <a:extLst>
                  <a:ext uri="{0D108BD9-81ED-4DB2-BD59-A6C34878D82A}">
                    <a16:rowId xmlns:a16="http://schemas.microsoft.com/office/drawing/2014/main" val="10001"/>
                  </a:ext>
                </a:extLst>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2615982110"/>
              </p:ext>
            </p:extLst>
          </p:nvPr>
        </p:nvGraphicFramePr>
        <p:xfrm>
          <a:off x="3503065" y="3487980"/>
          <a:ext cx="2137872" cy="1280160"/>
        </p:xfrm>
        <a:graphic>
          <a:graphicData uri="http://schemas.openxmlformats.org/drawingml/2006/table">
            <a:tbl>
              <a:tblPr firstRow="1" bandRow="1">
                <a:tableStyleId>{5C22544A-7EE6-4342-B048-85BDC9FD1C3A}</a:tableStyleId>
              </a:tblPr>
              <a:tblGrid>
                <a:gridCol w="1068936">
                  <a:extLst>
                    <a:ext uri="{9D8B030D-6E8A-4147-A177-3AD203B41FA5}">
                      <a16:colId xmlns:a16="http://schemas.microsoft.com/office/drawing/2014/main" val="20000"/>
                    </a:ext>
                  </a:extLst>
                </a:gridCol>
                <a:gridCol w="1068936">
                  <a:extLst>
                    <a:ext uri="{9D8B030D-6E8A-4147-A177-3AD203B41FA5}">
                      <a16:colId xmlns:a16="http://schemas.microsoft.com/office/drawing/2014/main" val="20001"/>
                    </a:ext>
                  </a:extLst>
                </a:gridCol>
              </a:tblGrid>
              <a:tr h="305410">
                <a:tc>
                  <a:txBody>
                    <a:bodyPr/>
                    <a:lstStyle/>
                    <a:p>
                      <a:r>
                        <a:rPr lang="en-US" dirty="0"/>
                        <a:t>on </a:t>
                      </a:r>
                    </a:p>
                  </a:txBody>
                  <a:tcPr/>
                </a:tc>
                <a:tc>
                  <a:txBody>
                    <a:bodyPr/>
                    <a:lstStyle/>
                    <a:p>
                      <a:r>
                        <a:rPr lang="ar-IQ" dirty="0"/>
                        <a:t>على </a:t>
                      </a:r>
                      <a:endParaRPr lang="en-US" dirty="0"/>
                    </a:p>
                  </a:txBody>
                  <a:tcPr/>
                </a:tc>
                <a:extLst>
                  <a:ext uri="{0D108BD9-81ED-4DB2-BD59-A6C34878D82A}">
                    <a16:rowId xmlns:a16="http://schemas.microsoft.com/office/drawing/2014/main" val="10000"/>
                  </a:ext>
                </a:extLst>
              </a:tr>
              <a:tr h="305410">
                <a:tc>
                  <a:txBody>
                    <a:bodyPr/>
                    <a:lstStyle/>
                    <a:p>
                      <a:r>
                        <a:rPr lang="en-US" dirty="0"/>
                        <a:t>to become high </a:t>
                      </a:r>
                    </a:p>
                  </a:txBody>
                  <a:tcPr/>
                </a:tc>
                <a:tc>
                  <a:txBody>
                    <a:bodyPr/>
                    <a:lstStyle/>
                    <a:p>
                      <a:r>
                        <a:rPr lang="ar-IQ" dirty="0"/>
                        <a:t>علا </a:t>
                      </a:r>
                      <a:endParaRPr lang="en-US" dirty="0"/>
                    </a:p>
                  </a:txBody>
                  <a:tcPr/>
                </a:tc>
                <a:extLst>
                  <a:ext uri="{0D108BD9-81ED-4DB2-BD59-A6C34878D82A}">
                    <a16:rowId xmlns:a16="http://schemas.microsoft.com/office/drawing/2014/main" val="10001"/>
                  </a:ext>
                </a:extLst>
              </a:tr>
            </a:tbl>
          </a:graphicData>
        </a:graphic>
      </p:graphicFrame>
      <p:graphicFrame>
        <p:nvGraphicFramePr>
          <p:cNvPr id="10" name="Content Placeholder 3"/>
          <p:cNvGraphicFramePr>
            <a:graphicFrameLocks/>
          </p:cNvGraphicFramePr>
          <p:nvPr>
            <p:extLst>
              <p:ext uri="{D42A27DB-BD31-4B8C-83A1-F6EECF244321}">
                <p14:modId xmlns:p14="http://schemas.microsoft.com/office/powerpoint/2010/main" val="387452592"/>
              </p:ext>
            </p:extLst>
          </p:nvPr>
        </p:nvGraphicFramePr>
        <p:xfrm>
          <a:off x="1059785" y="1655520"/>
          <a:ext cx="2137872" cy="1005840"/>
        </p:xfrm>
        <a:graphic>
          <a:graphicData uri="http://schemas.openxmlformats.org/drawingml/2006/table">
            <a:tbl>
              <a:tblPr firstRow="1" bandRow="1">
                <a:tableStyleId>{5C22544A-7EE6-4342-B048-85BDC9FD1C3A}</a:tableStyleId>
              </a:tblPr>
              <a:tblGrid>
                <a:gridCol w="1068936">
                  <a:extLst>
                    <a:ext uri="{9D8B030D-6E8A-4147-A177-3AD203B41FA5}">
                      <a16:colId xmlns:a16="http://schemas.microsoft.com/office/drawing/2014/main" val="20000"/>
                    </a:ext>
                  </a:extLst>
                </a:gridCol>
                <a:gridCol w="1068936">
                  <a:extLst>
                    <a:ext uri="{9D8B030D-6E8A-4147-A177-3AD203B41FA5}">
                      <a16:colId xmlns:a16="http://schemas.microsoft.com/office/drawing/2014/main" val="20001"/>
                    </a:ext>
                  </a:extLst>
                </a:gridCol>
              </a:tblGrid>
              <a:tr h="305410">
                <a:tc>
                  <a:txBody>
                    <a:bodyPr/>
                    <a:lstStyle/>
                    <a:p>
                      <a:r>
                        <a:rPr lang="en-US" dirty="0"/>
                        <a:t>sons of </a:t>
                      </a:r>
                    </a:p>
                  </a:txBody>
                  <a:tcPr/>
                </a:tc>
                <a:tc>
                  <a:txBody>
                    <a:bodyPr/>
                    <a:lstStyle/>
                    <a:p>
                      <a:r>
                        <a:rPr lang="ar-IQ" dirty="0"/>
                        <a:t>بنو </a:t>
                      </a:r>
                      <a:endParaRPr lang="en-US" dirty="0"/>
                    </a:p>
                  </a:txBody>
                  <a:tcPr/>
                </a:tc>
                <a:extLst>
                  <a:ext uri="{0D108BD9-81ED-4DB2-BD59-A6C34878D82A}">
                    <a16:rowId xmlns:a16="http://schemas.microsoft.com/office/drawing/2014/main" val="10000"/>
                  </a:ext>
                </a:extLst>
              </a:tr>
              <a:tr h="305410">
                <a:tc>
                  <a:txBody>
                    <a:bodyPr/>
                    <a:lstStyle/>
                    <a:p>
                      <a:r>
                        <a:rPr lang="en-US" dirty="0"/>
                        <a:t>they built </a:t>
                      </a:r>
                    </a:p>
                  </a:txBody>
                  <a:tcPr/>
                </a:tc>
                <a:tc>
                  <a:txBody>
                    <a:bodyPr/>
                    <a:lstStyle/>
                    <a:p>
                      <a:r>
                        <a:rPr lang="ar-IQ" dirty="0"/>
                        <a:t>بنوا </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97333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5" y="128470"/>
            <a:ext cx="8856889" cy="4886559"/>
          </a:xfrm>
        </p:spPr>
        <p:txBody>
          <a:bodyPr>
            <a:noAutofit/>
          </a:bodyPr>
          <a:lstStyle/>
          <a:p>
            <a:pPr marL="0" lvl="0" indent="0" algn="ctr">
              <a:buNone/>
            </a:pPr>
            <a:r>
              <a:rPr lang="ar-SA" sz="2200" dirty="0">
                <a:solidFill>
                  <a:prstClr val="white"/>
                </a:solidFill>
              </a:rPr>
              <a:t>رأيت الناس قد عدلوا</a:t>
            </a:r>
            <a:endParaRPr lang="en-US" sz="2200" dirty="0">
              <a:solidFill>
                <a:prstClr val="white"/>
              </a:solidFill>
            </a:endParaRPr>
          </a:p>
          <a:p>
            <a:pPr marL="0" lvl="0" indent="0" algn="ctr">
              <a:buNone/>
            </a:pPr>
            <a:r>
              <a:rPr lang="ar-SA" sz="2200" dirty="0">
                <a:solidFill>
                  <a:prstClr val="white"/>
                </a:solidFill>
              </a:rPr>
              <a:t> إلى من عنده العدلُ</a:t>
            </a:r>
            <a:endParaRPr lang="en-US" sz="2200" dirty="0">
              <a:solidFill>
                <a:prstClr val="white"/>
              </a:solidFill>
            </a:endParaRPr>
          </a:p>
          <a:p>
            <a:pPr marL="0" lvl="0" indent="0" algn="ctr">
              <a:buNone/>
            </a:pPr>
            <a:r>
              <a:rPr lang="ar-SA" sz="2200" dirty="0">
                <a:solidFill>
                  <a:prstClr val="white"/>
                </a:solidFill>
              </a:rPr>
              <a:t> ومن لا عنده عدلٌ</a:t>
            </a:r>
            <a:endParaRPr lang="en-US" sz="2200" dirty="0">
              <a:solidFill>
                <a:prstClr val="white"/>
              </a:solidFill>
            </a:endParaRPr>
          </a:p>
          <a:p>
            <a:pPr marL="0" lvl="0" indent="0" algn="ctr">
              <a:buNone/>
            </a:pPr>
            <a:r>
              <a:rPr lang="ar-SA" sz="2200" dirty="0">
                <a:solidFill>
                  <a:prstClr val="white"/>
                </a:solidFill>
              </a:rPr>
              <a:t> فعنه الناس قد عدلوا</a:t>
            </a:r>
            <a:endParaRPr lang="en-US" sz="2200" dirty="0">
              <a:solidFill>
                <a:prstClr val="white"/>
              </a:solidFill>
            </a:endParaRPr>
          </a:p>
          <a:p>
            <a:pPr marL="0" lvl="0" indent="0" algn="ctr">
              <a:buNone/>
            </a:pPr>
            <a:r>
              <a:rPr lang="ar-SA" sz="2200" dirty="0">
                <a:solidFill>
                  <a:prstClr val="white"/>
                </a:solidFill>
              </a:rPr>
              <a:t> رأيت الناس قد مالوا </a:t>
            </a:r>
            <a:endParaRPr lang="en-US" sz="2200" dirty="0">
              <a:solidFill>
                <a:prstClr val="white"/>
              </a:solidFill>
            </a:endParaRPr>
          </a:p>
          <a:p>
            <a:pPr marL="0" lvl="0" indent="0" algn="ctr">
              <a:buNone/>
            </a:pPr>
            <a:r>
              <a:rPr lang="ar-SA" sz="2200" dirty="0">
                <a:solidFill>
                  <a:prstClr val="white"/>
                </a:solidFill>
              </a:rPr>
              <a:t>إلى من عنده مالٌ </a:t>
            </a:r>
            <a:endParaRPr lang="en-US" sz="2200" dirty="0">
              <a:solidFill>
                <a:prstClr val="white"/>
              </a:solidFill>
            </a:endParaRPr>
          </a:p>
          <a:p>
            <a:pPr marL="0" lvl="0" indent="0" algn="ctr">
              <a:buNone/>
            </a:pPr>
            <a:r>
              <a:rPr lang="ar-SA" sz="2200" dirty="0">
                <a:solidFill>
                  <a:prstClr val="white"/>
                </a:solidFill>
              </a:rPr>
              <a:t>ومن لا عنده مالٌ</a:t>
            </a:r>
            <a:endParaRPr lang="en-US" sz="2200" dirty="0">
              <a:solidFill>
                <a:prstClr val="white"/>
              </a:solidFill>
            </a:endParaRPr>
          </a:p>
          <a:p>
            <a:pPr marL="0" lvl="0" indent="0" algn="ctr">
              <a:buNone/>
            </a:pPr>
            <a:r>
              <a:rPr lang="ar-SA" sz="2200" dirty="0">
                <a:solidFill>
                  <a:prstClr val="white"/>
                </a:solidFill>
              </a:rPr>
              <a:t> فعنه الناس قد مالوا </a:t>
            </a:r>
            <a:endParaRPr lang="en-US" sz="2200" dirty="0">
              <a:solidFill>
                <a:prstClr val="white"/>
              </a:solidFill>
            </a:endParaRPr>
          </a:p>
          <a:p>
            <a:pPr marL="0" lvl="0" indent="0" algn="ctr">
              <a:buNone/>
            </a:pPr>
            <a:r>
              <a:rPr lang="ar-SA" sz="2200" dirty="0">
                <a:solidFill>
                  <a:prstClr val="white"/>
                </a:solidFill>
              </a:rPr>
              <a:t>رأيت الناس قد ذهبوا</a:t>
            </a:r>
            <a:endParaRPr lang="en-US" sz="2200" dirty="0">
              <a:solidFill>
                <a:prstClr val="white"/>
              </a:solidFill>
            </a:endParaRPr>
          </a:p>
          <a:p>
            <a:pPr marL="0" lvl="0" indent="0" algn="ctr">
              <a:buNone/>
            </a:pPr>
            <a:r>
              <a:rPr lang="ar-SA" sz="2200" dirty="0">
                <a:solidFill>
                  <a:prstClr val="white"/>
                </a:solidFill>
              </a:rPr>
              <a:t> إلى من عنده ذهبٌ </a:t>
            </a:r>
            <a:endParaRPr lang="en-US" sz="2200" dirty="0">
              <a:solidFill>
                <a:prstClr val="white"/>
              </a:solidFill>
            </a:endParaRPr>
          </a:p>
          <a:p>
            <a:pPr marL="0" lvl="0" indent="0" algn="ctr">
              <a:buNone/>
            </a:pPr>
            <a:r>
              <a:rPr lang="ar-SA" sz="2200" dirty="0">
                <a:solidFill>
                  <a:prstClr val="white"/>
                </a:solidFill>
              </a:rPr>
              <a:t>ومن لا عنده ذهبٌ</a:t>
            </a:r>
            <a:endParaRPr lang="en-US" sz="2200" dirty="0">
              <a:solidFill>
                <a:prstClr val="white"/>
              </a:solidFill>
            </a:endParaRPr>
          </a:p>
          <a:p>
            <a:pPr marL="0" lvl="0" indent="0" algn="ctr">
              <a:buNone/>
            </a:pPr>
            <a:r>
              <a:rPr lang="ar-SA" sz="2200" dirty="0">
                <a:solidFill>
                  <a:prstClr val="white"/>
                </a:solidFill>
              </a:rPr>
              <a:t> فعنه الناس قد </a:t>
            </a:r>
            <a:r>
              <a:rPr lang="ar-SA" sz="2200" dirty="0" err="1">
                <a:solidFill>
                  <a:prstClr val="white"/>
                </a:solidFill>
              </a:rPr>
              <a:t>ذهبو</a:t>
            </a:r>
            <a:r>
              <a:rPr lang="ar-IQ" sz="2200" dirty="0">
                <a:solidFill>
                  <a:prstClr val="white"/>
                </a:solidFill>
              </a:rPr>
              <a:t>ا</a:t>
            </a:r>
            <a:endParaRPr lang="en-US" sz="2200" dirty="0"/>
          </a:p>
        </p:txBody>
      </p:sp>
    </p:spTree>
    <p:extLst>
      <p:ext uri="{BB962C8B-B14F-4D97-AF65-F5344CB8AC3E}">
        <p14:creationId xmlns:p14="http://schemas.microsoft.com/office/powerpoint/2010/main" val="1435371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Collocation </a:t>
            </a:r>
          </a:p>
        </p:txBody>
      </p:sp>
      <p:sp>
        <p:nvSpPr>
          <p:cNvPr id="3" name="Content Placeholder 2"/>
          <p:cNvSpPr>
            <a:spLocks noGrp="1"/>
          </p:cNvSpPr>
          <p:nvPr>
            <p:ph idx="1"/>
          </p:nvPr>
        </p:nvSpPr>
        <p:spPr/>
        <p:txBody>
          <a:bodyPr>
            <a:normAutofit/>
          </a:bodyPr>
          <a:lstStyle/>
          <a:p>
            <a:pPr marL="0" indent="0">
              <a:buNone/>
            </a:pPr>
            <a:r>
              <a:rPr lang="en-US" sz="2000" dirty="0"/>
              <a:t>Collocation can be defined as “the habitual co-occurrences of a word with certain other words of the same language” (Thakur, 1999: 47) </a:t>
            </a:r>
          </a:p>
          <a:p>
            <a:pPr marL="0" indent="0">
              <a:buNone/>
            </a:pPr>
            <a:r>
              <a:rPr lang="en-US" sz="2000" dirty="0"/>
              <a:t>Ex: </a:t>
            </a:r>
          </a:p>
          <a:p>
            <a:pPr marL="0" indent="0">
              <a:buNone/>
            </a:pPr>
            <a:r>
              <a:rPr lang="en-US" sz="2000" dirty="0"/>
              <a:t>affluent society </a:t>
            </a:r>
          </a:p>
          <a:p>
            <a:pPr marL="0" indent="0">
              <a:buNone/>
            </a:pPr>
            <a:r>
              <a:rPr lang="en-US" sz="2000" dirty="0"/>
              <a:t>affluent family </a:t>
            </a:r>
          </a:p>
          <a:p>
            <a:pPr marL="0" indent="0">
              <a:buNone/>
            </a:pPr>
            <a:r>
              <a:rPr lang="en-US" sz="2000" dirty="0"/>
              <a:t>affluent man </a:t>
            </a:r>
            <a:r>
              <a:rPr lang="en-US" sz="2400" dirty="0"/>
              <a:t>×</a:t>
            </a:r>
          </a:p>
          <a:p>
            <a:pPr marL="0" indent="0">
              <a:buNone/>
            </a:pPr>
            <a:r>
              <a:rPr lang="en-US" sz="2000" dirty="0"/>
              <a:t>affluent country ×</a:t>
            </a:r>
            <a:endParaRPr lang="en-US" sz="1800" dirty="0"/>
          </a:p>
          <a:p>
            <a:pPr marL="0" indent="0">
              <a:buNone/>
            </a:pPr>
            <a:endParaRPr lang="en-US" sz="2000" dirty="0"/>
          </a:p>
        </p:txBody>
      </p:sp>
    </p:spTree>
    <p:extLst>
      <p:ext uri="{BB962C8B-B14F-4D97-AF65-F5344CB8AC3E}">
        <p14:creationId xmlns:p14="http://schemas.microsoft.com/office/powerpoint/2010/main" val="492277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dirty="0"/>
              <a:t>On the verge of  (tears, nervous, or breakdown) </a:t>
            </a:r>
          </a:p>
          <a:p>
            <a:pPr marL="0" indent="0">
              <a:buNone/>
            </a:pPr>
            <a:r>
              <a:rPr lang="en-US" sz="2000" dirty="0"/>
              <a:t>On the brink of (war, death, collapse, or disaster) </a:t>
            </a:r>
          </a:p>
          <a:p>
            <a:pPr marL="0" indent="0">
              <a:buNone/>
            </a:pPr>
            <a:endParaRPr lang="en-US" sz="2000" dirty="0"/>
          </a:p>
          <a:p>
            <a:pPr marL="0" indent="0">
              <a:buNone/>
            </a:pPr>
            <a:r>
              <a:rPr lang="en-US" sz="2000" dirty="0"/>
              <a:t>Fake or false (teeth, hair, eyelash) ? </a:t>
            </a:r>
          </a:p>
        </p:txBody>
      </p:sp>
    </p:spTree>
    <p:extLst>
      <p:ext uri="{BB962C8B-B14F-4D97-AF65-F5344CB8AC3E}">
        <p14:creationId xmlns:p14="http://schemas.microsoft.com/office/powerpoint/2010/main" val="4055158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Examples of collocation in Arabic </a:t>
            </a:r>
          </a:p>
        </p:txBody>
      </p:sp>
      <p:sp>
        <p:nvSpPr>
          <p:cNvPr id="3" name="Content Placeholder 2"/>
          <p:cNvSpPr>
            <a:spLocks noGrp="1"/>
          </p:cNvSpPr>
          <p:nvPr>
            <p:ph idx="1"/>
          </p:nvPr>
        </p:nvSpPr>
        <p:spPr>
          <a:xfrm>
            <a:off x="448966" y="1197405"/>
            <a:ext cx="8246070" cy="3512210"/>
          </a:xfrm>
        </p:spPr>
        <p:txBody>
          <a:bodyPr>
            <a:normAutofit lnSpcReduction="10000"/>
          </a:bodyPr>
          <a:lstStyle/>
          <a:p>
            <a:pPr marL="0" indent="0" algn="r" rtl="1">
              <a:buNone/>
            </a:pPr>
            <a:r>
              <a:rPr lang="ar-IQ" dirty="0"/>
              <a:t>ثغاء الغنم : </a:t>
            </a:r>
            <a:r>
              <a:rPr lang="en-US" dirty="0"/>
              <a:t>bleating of a sheep </a:t>
            </a:r>
          </a:p>
          <a:p>
            <a:pPr marL="0" indent="0" algn="r" rtl="1">
              <a:buNone/>
            </a:pPr>
            <a:r>
              <a:rPr lang="ar-IQ" dirty="0"/>
              <a:t>نعيق الغراب: </a:t>
            </a:r>
            <a:r>
              <a:rPr lang="en-US" dirty="0"/>
              <a:t>cawing of a crow</a:t>
            </a:r>
          </a:p>
          <a:p>
            <a:pPr marL="0" indent="0" algn="r" rtl="1">
              <a:buNone/>
            </a:pPr>
            <a:r>
              <a:rPr lang="ar-IQ" dirty="0"/>
              <a:t>اسطبل الخيل: </a:t>
            </a:r>
            <a:r>
              <a:rPr lang="en-US" dirty="0"/>
              <a:t>a horse stable</a:t>
            </a:r>
            <a:endParaRPr lang="ar-IQ" dirty="0"/>
          </a:p>
          <a:p>
            <a:pPr marL="0" indent="0" algn="r" rtl="1">
              <a:buNone/>
            </a:pPr>
            <a:r>
              <a:rPr lang="ar-IQ" dirty="0"/>
              <a:t>عرين الأسد:</a:t>
            </a:r>
            <a:r>
              <a:rPr lang="en-US" dirty="0"/>
              <a:t>a lion's den</a:t>
            </a:r>
            <a:endParaRPr lang="ar-IQ" dirty="0"/>
          </a:p>
          <a:p>
            <a:pPr marL="0" indent="0" algn="r" rtl="1">
              <a:buNone/>
            </a:pPr>
            <a:r>
              <a:rPr lang="ar-IQ" dirty="0"/>
              <a:t>كسرة من الخبر: </a:t>
            </a:r>
            <a:r>
              <a:rPr lang="en-US" dirty="0"/>
              <a:t>a piece of bread</a:t>
            </a:r>
            <a:endParaRPr lang="ar-IQ" dirty="0"/>
          </a:p>
          <a:p>
            <a:pPr marL="0" indent="0" algn="r" rtl="1">
              <a:buNone/>
            </a:pPr>
            <a:r>
              <a:rPr lang="ar-IQ" dirty="0"/>
              <a:t>فدرة من اللحم : </a:t>
            </a:r>
            <a:r>
              <a:rPr lang="en-US" dirty="0"/>
              <a:t>a piece of meat</a:t>
            </a:r>
            <a:endParaRPr lang="ar-IQ" dirty="0"/>
          </a:p>
          <a:p>
            <a:pPr marL="0" indent="0" algn="r" rtl="1">
              <a:buNone/>
            </a:pPr>
            <a:r>
              <a:rPr lang="ar-IQ" dirty="0"/>
              <a:t>كتلة من التمر: </a:t>
            </a:r>
            <a:r>
              <a:rPr lang="en-US" dirty="0"/>
              <a:t>a piece of a date </a:t>
            </a:r>
            <a:endParaRPr lang="ar-IQ" dirty="0"/>
          </a:p>
        </p:txBody>
      </p:sp>
    </p:spTree>
    <p:extLst>
      <p:ext uri="{BB962C8B-B14F-4D97-AF65-F5344CB8AC3E}">
        <p14:creationId xmlns:p14="http://schemas.microsoft.com/office/powerpoint/2010/main" val="2533899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right saying</a:t>
            </a:r>
            <a:endParaRPr lang="ar-IQ" dirty="0"/>
          </a:p>
          <a:p>
            <a:r>
              <a:rPr lang="en-US" dirty="0"/>
              <a:t> to teach someone</a:t>
            </a:r>
            <a:r>
              <a:rPr lang="ar-IQ" dirty="0"/>
              <a:t> </a:t>
            </a:r>
            <a:r>
              <a:rPr lang="en-US" dirty="0"/>
              <a:t>a lesson</a:t>
            </a:r>
            <a:endParaRPr lang="ar-IQ" dirty="0"/>
          </a:p>
          <a:p>
            <a:r>
              <a:rPr lang="en-US" dirty="0"/>
              <a:t>to sleep with a full stomach</a:t>
            </a:r>
            <a:endParaRPr lang="ar-IQ" dirty="0"/>
          </a:p>
          <a:p>
            <a:r>
              <a:rPr lang="en-US" dirty="0"/>
              <a:t>to burst into tears or to</a:t>
            </a:r>
            <a:r>
              <a:rPr lang="ar-IQ" dirty="0"/>
              <a:t> </a:t>
            </a:r>
            <a:r>
              <a:rPr lang="en-US" dirty="0"/>
              <a:t>sob</a:t>
            </a:r>
            <a:endParaRPr lang="ar-IQ" dirty="0"/>
          </a:p>
          <a:p>
            <a:r>
              <a:rPr lang="en-US" dirty="0"/>
              <a:t>by sheer coincidence</a:t>
            </a:r>
            <a:r>
              <a:rPr lang="ar-IQ" dirty="0"/>
              <a:t> </a:t>
            </a:r>
            <a:endParaRPr lang="en-US" dirty="0"/>
          </a:p>
        </p:txBody>
      </p:sp>
    </p:spTree>
    <p:extLst>
      <p:ext uri="{BB962C8B-B14F-4D97-AF65-F5344CB8AC3E}">
        <p14:creationId xmlns:p14="http://schemas.microsoft.com/office/powerpoint/2010/main" val="3705691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5" y="1197405"/>
            <a:ext cx="6871725" cy="3511061"/>
          </a:xfrm>
        </p:spPr>
        <p:txBody>
          <a:bodyPr>
            <a:normAutofit/>
          </a:bodyPr>
          <a:lstStyle/>
          <a:p>
            <a:r>
              <a:rPr lang="en-US" sz="3600" dirty="0"/>
              <a:t>Lexical relations and translation </a:t>
            </a:r>
          </a:p>
        </p:txBody>
      </p:sp>
    </p:spTree>
    <p:extLst>
      <p:ext uri="{BB962C8B-B14F-4D97-AF65-F5344CB8AC3E}">
        <p14:creationId xmlns:p14="http://schemas.microsoft.com/office/powerpoint/2010/main" val="1810098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5" y="1197405"/>
            <a:ext cx="8856890" cy="3359504"/>
          </a:xfrm>
        </p:spPr>
        <p:txBody>
          <a:bodyPr/>
          <a:lstStyle/>
          <a:p>
            <a:pPr marL="0" indent="0">
              <a:buNone/>
            </a:pPr>
            <a:r>
              <a:rPr lang="en-US" dirty="0"/>
              <a:t>This section will illuminate the importance of appreciating and, then, reflecting the source text semantic relations in the target text. To get the discussion started, the following  example quoted from Muhsin Al-Ramlī’s story (2009: 31) )</a:t>
            </a:r>
            <a:r>
              <a:rPr lang="ar-IQ" dirty="0"/>
              <a:t>حي </a:t>
            </a:r>
            <a:r>
              <a:rPr lang="en-US" dirty="0"/>
              <a:t> </a:t>
            </a:r>
            <a:r>
              <a:rPr lang="ar-SA" dirty="0"/>
              <a:t>البحث عن قلب</a:t>
            </a:r>
            <a:r>
              <a:rPr lang="en-US" dirty="0"/>
              <a:t>(Search for a Live Heart) may be given careful consideration: </a:t>
            </a:r>
          </a:p>
          <a:p>
            <a:pPr marL="0" indent="0">
              <a:buNone/>
            </a:pPr>
            <a:endParaRPr lang="en-US" dirty="0"/>
          </a:p>
        </p:txBody>
      </p:sp>
    </p:spTree>
    <p:extLst>
      <p:ext uri="{BB962C8B-B14F-4D97-AF65-F5344CB8AC3E}">
        <p14:creationId xmlns:p14="http://schemas.microsoft.com/office/powerpoint/2010/main" val="360638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a:t>
            </a:r>
          </a:p>
        </p:txBody>
      </p:sp>
      <p:sp>
        <p:nvSpPr>
          <p:cNvPr id="3" name="Content Placeholder 2"/>
          <p:cNvSpPr>
            <a:spLocks noGrp="1"/>
          </p:cNvSpPr>
          <p:nvPr>
            <p:ph idx="1"/>
          </p:nvPr>
        </p:nvSpPr>
        <p:spPr/>
        <p:txBody>
          <a:bodyPr/>
          <a:lstStyle/>
          <a:p>
            <a:r>
              <a:rPr lang="en-US" dirty="0"/>
              <a:t>Homonymy </a:t>
            </a:r>
          </a:p>
          <a:p>
            <a:r>
              <a:rPr lang="en-US" dirty="0"/>
              <a:t>Homophones </a:t>
            </a:r>
          </a:p>
          <a:p>
            <a:r>
              <a:rPr lang="en-US" dirty="0"/>
              <a:t>Lexical relations &amp; translation </a:t>
            </a:r>
          </a:p>
          <a:p>
            <a:endParaRPr lang="en-US" dirty="0"/>
          </a:p>
          <a:p>
            <a:endParaRPr lang="en-US" dirty="0"/>
          </a:p>
        </p:txBody>
      </p:sp>
    </p:spTree>
    <p:extLst>
      <p:ext uri="{BB962C8B-B14F-4D97-AF65-F5344CB8AC3E}">
        <p14:creationId xmlns:p14="http://schemas.microsoft.com/office/powerpoint/2010/main" val="4103309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sz="2000" dirty="0"/>
              <a:t>فأصعد الى سطح الدار في منتصف الليل، </a:t>
            </a:r>
            <a:r>
              <a:rPr lang="ar-IQ" sz="2000" dirty="0">
                <a:solidFill>
                  <a:srgbClr val="EA4B04"/>
                </a:solidFill>
              </a:rPr>
              <a:t>وافتح</a:t>
            </a:r>
            <a:r>
              <a:rPr lang="ar-IQ" sz="2000" dirty="0"/>
              <a:t> قميصي وصدري</a:t>
            </a:r>
            <a:r>
              <a:rPr lang="en-US" sz="2000" dirty="0"/>
              <a:t> …</a:t>
            </a:r>
          </a:p>
          <a:p>
            <a:pPr algn="l"/>
            <a:r>
              <a:rPr lang="en-US" sz="2000" dirty="0"/>
              <a:t>In the middle of the night I go upstairs, </a:t>
            </a:r>
            <a:r>
              <a:rPr lang="en-US" sz="2000" dirty="0">
                <a:solidFill>
                  <a:srgbClr val="EA4B04"/>
                </a:solidFill>
              </a:rPr>
              <a:t>undo</a:t>
            </a:r>
            <a:r>
              <a:rPr lang="en-US" sz="2000" dirty="0"/>
              <a:t> my shirt, </a:t>
            </a:r>
            <a:r>
              <a:rPr lang="en-US" sz="2000" dirty="0">
                <a:solidFill>
                  <a:srgbClr val="EA4B04"/>
                </a:solidFill>
              </a:rPr>
              <a:t>bare</a:t>
            </a:r>
            <a:r>
              <a:rPr lang="en-US" sz="2000" dirty="0"/>
              <a:t> my chest… </a:t>
            </a:r>
          </a:p>
          <a:p>
            <a:pPr algn="l"/>
            <a:endParaRPr lang="ar-IQ" sz="2000" dirty="0"/>
          </a:p>
          <a:p>
            <a:pPr marL="0" indent="0" algn="l">
              <a:buNone/>
            </a:pPr>
            <a:endParaRPr lang="ar-IQ" sz="2000" dirty="0"/>
          </a:p>
          <a:p>
            <a:pPr algn="l"/>
            <a:endParaRPr lang="en-US" sz="2000" dirty="0"/>
          </a:p>
          <a:p>
            <a:pPr marL="0" indent="0" algn="r" rtl="1">
              <a:buNone/>
            </a:pPr>
            <a:endParaRPr lang="ar-IQ" sz="2000" dirty="0"/>
          </a:p>
          <a:p>
            <a:pPr marL="0" indent="0" algn="r" rtl="1">
              <a:buNone/>
            </a:pPr>
            <a:r>
              <a:rPr lang="ar-IQ" sz="2000" dirty="0"/>
              <a:t>                  </a:t>
            </a:r>
            <a:endParaRPr lang="en-US" sz="2000" dirty="0"/>
          </a:p>
        </p:txBody>
      </p:sp>
      <p:cxnSp>
        <p:nvCxnSpPr>
          <p:cNvPr id="5" name="Straight Connector 4"/>
          <p:cNvCxnSpPr/>
          <p:nvPr/>
        </p:nvCxnSpPr>
        <p:spPr>
          <a:xfrm flipH="1" flipV="1">
            <a:off x="6750732" y="2432991"/>
            <a:ext cx="1228637" cy="430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2" idx="1"/>
          </p:cNvCxnSpPr>
          <p:nvPr/>
        </p:nvCxnSpPr>
        <p:spPr>
          <a:xfrm flipH="1" flipV="1">
            <a:off x="6806453" y="2718584"/>
            <a:ext cx="1193991" cy="14399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6777623" y="2859784"/>
            <a:ext cx="1210067" cy="1720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6802292" y="2864783"/>
            <a:ext cx="1177078" cy="4704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77623" y="2860904"/>
            <a:ext cx="1205907" cy="836026"/>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099050" y="2266340"/>
            <a:ext cx="1068935" cy="338554"/>
          </a:xfrm>
          <a:prstGeom prst="rect">
            <a:avLst/>
          </a:prstGeom>
          <a:noFill/>
        </p:spPr>
        <p:txBody>
          <a:bodyPr wrap="square" rtlCol="0">
            <a:spAutoFit/>
          </a:bodyPr>
          <a:lstStyle/>
          <a:p>
            <a:r>
              <a:rPr lang="ar-IQ" sz="1600" dirty="0">
                <a:solidFill>
                  <a:schemeClr val="bg1"/>
                </a:solidFill>
              </a:rPr>
              <a:t>فتح بابا </a:t>
            </a:r>
            <a:endParaRPr lang="en-US" sz="1600" dirty="0">
              <a:solidFill>
                <a:schemeClr val="bg1"/>
              </a:solidFill>
            </a:endParaRPr>
          </a:p>
        </p:txBody>
      </p:sp>
      <p:sp>
        <p:nvSpPr>
          <p:cNvPr id="18" name="TextBox 17"/>
          <p:cNvSpPr txBox="1"/>
          <p:nvPr/>
        </p:nvSpPr>
        <p:spPr>
          <a:xfrm>
            <a:off x="6014403" y="2550980"/>
            <a:ext cx="1100961" cy="338554"/>
          </a:xfrm>
          <a:prstGeom prst="rect">
            <a:avLst/>
          </a:prstGeom>
          <a:noFill/>
        </p:spPr>
        <p:txBody>
          <a:bodyPr wrap="square" rtlCol="0">
            <a:spAutoFit/>
          </a:bodyPr>
          <a:lstStyle/>
          <a:p>
            <a:r>
              <a:rPr lang="ar-IQ" sz="1600" dirty="0">
                <a:solidFill>
                  <a:schemeClr val="bg1"/>
                </a:solidFill>
              </a:rPr>
              <a:t>فتح مدينة </a:t>
            </a:r>
            <a:endParaRPr lang="en-US" sz="1600" dirty="0">
              <a:solidFill>
                <a:schemeClr val="bg1"/>
              </a:solidFill>
            </a:endParaRPr>
          </a:p>
        </p:txBody>
      </p:sp>
      <p:sp>
        <p:nvSpPr>
          <p:cNvPr id="19" name="TextBox 18"/>
          <p:cNvSpPr txBox="1"/>
          <p:nvPr/>
        </p:nvSpPr>
        <p:spPr>
          <a:xfrm>
            <a:off x="5488231" y="2854326"/>
            <a:ext cx="1639294" cy="338554"/>
          </a:xfrm>
          <a:prstGeom prst="rect">
            <a:avLst/>
          </a:prstGeom>
          <a:noFill/>
        </p:spPr>
        <p:txBody>
          <a:bodyPr wrap="square" rtlCol="0">
            <a:spAutoFit/>
          </a:bodyPr>
          <a:lstStyle/>
          <a:p>
            <a:r>
              <a:rPr lang="ar-IQ" sz="1600" dirty="0">
                <a:solidFill>
                  <a:schemeClr val="bg1"/>
                </a:solidFill>
              </a:rPr>
              <a:t>فتح ازرار (قميصه)</a:t>
            </a:r>
            <a:endParaRPr lang="en-US" sz="1600" dirty="0">
              <a:solidFill>
                <a:schemeClr val="bg1"/>
              </a:solidFill>
            </a:endParaRPr>
          </a:p>
        </p:txBody>
      </p:sp>
      <p:sp>
        <p:nvSpPr>
          <p:cNvPr id="20" name="TextBox 19"/>
          <p:cNvSpPr txBox="1"/>
          <p:nvPr/>
        </p:nvSpPr>
        <p:spPr>
          <a:xfrm>
            <a:off x="5957976" y="3174174"/>
            <a:ext cx="1639294" cy="338554"/>
          </a:xfrm>
          <a:prstGeom prst="rect">
            <a:avLst/>
          </a:prstGeom>
          <a:noFill/>
        </p:spPr>
        <p:txBody>
          <a:bodyPr wrap="square" rtlCol="0">
            <a:spAutoFit/>
          </a:bodyPr>
          <a:lstStyle/>
          <a:p>
            <a:r>
              <a:rPr lang="ar-IQ" sz="1600" dirty="0">
                <a:solidFill>
                  <a:schemeClr val="bg1"/>
                </a:solidFill>
              </a:rPr>
              <a:t>فتح زجاجة </a:t>
            </a:r>
            <a:endParaRPr lang="en-US" sz="1600" dirty="0">
              <a:solidFill>
                <a:schemeClr val="bg1"/>
              </a:solidFill>
            </a:endParaRPr>
          </a:p>
        </p:txBody>
      </p:sp>
      <p:sp>
        <p:nvSpPr>
          <p:cNvPr id="21" name="TextBox 20"/>
          <p:cNvSpPr txBox="1"/>
          <p:nvPr/>
        </p:nvSpPr>
        <p:spPr>
          <a:xfrm>
            <a:off x="5986806" y="3511858"/>
            <a:ext cx="1639294" cy="338554"/>
          </a:xfrm>
          <a:prstGeom prst="rect">
            <a:avLst/>
          </a:prstGeom>
          <a:noFill/>
        </p:spPr>
        <p:txBody>
          <a:bodyPr wrap="square" rtlCol="0">
            <a:spAutoFit/>
          </a:bodyPr>
          <a:lstStyle/>
          <a:p>
            <a:r>
              <a:rPr lang="ar-IQ" sz="1600" dirty="0">
                <a:solidFill>
                  <a:schemeClr val="bg1"/>
                </a:solidFill>
              </a:rPr>
              <a:t>فتح صدره </a:t>
            </a:r>
            <a:endParaRPr lang="en-US" sz="1600" dirty="0">
              <a:solidFill>
                <a:schemeClr val="bg1"/>
              </a:solidFill>
            </a:endParaRPr>
          </a:p>
        </p:txBody>
      </p:sp>
      <p:sp>
        <p:nvSpPr>
          <p:cNvPr id="22" name="TextBox 21"/>
          <p:cNvSpPr txBox="1"/>
          <p:nvPr/>
        </p:nvSpPr>
        <p:spPr>
          <a:xfrm>
            <a:off x="8000444" y="2693300"/>
            <a:ext cx="635411" cy="338554"/>
          </a:xfrm>
          <a:prstGeom prst="rect">
            <a:avLst/>
          </a:prstGeom>
          <a:noFill/>
        </p:spPr>
        <p:txBody>
          <a:bodyPr wrap="square" rtlCol="0">
            <a:spAutoFit/>
          </a:bodyPr>
          <a:lstStyle/>
          <a:p>
            <a:r>
              <a:rPr lang="ar-IQ" sz="1600" dirty="0">
                <a:solidFill>
                  <a:schemeClr val="bg1"/>
                </a:solidFill>
              </a:rPr>
              <a:t>افتح </a:t>
            </a:r>
            <a:endParaRPr lang="en-US" sz="1600" dirty="0">
              <a:solidFill>
                <a:schemeClr val="bg1"/>
              </a:solidFill>
            </a:endParaRPr>
          </a:p>
        </p:txBody>
      </p:sp>
    </p:spTree>
    <p:extLst>
      <p:ext uri="{BB962C8B-B14F-4D97-AF65-F5344CB8AC3E}">
        <p14:creationId xmlns:p14="http://schemas.microsoft.com/office/powerpoint/2010/main" val="300427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dirty="0"/>
              <a:t> In English, native speakers of English use different verbs for each activity, thus creating a variety of unmarked collocations, as in: </a:t>
            </a:r>
          </a:p>
          <a:p>
            <a:pPr marL="0" indent="0">
              <a:buNone/>
            </a:pPr>
            <a:r>
              <a:rPr lang="en-US" sz="2000" dirty="0"/>
              <a:t>to </a:t>
            </a:r>
            <a:r>
              <a:rPr lang="en-US" sz="2000" dirty="0">
                <a:solidFill>
                  <a:srgbClr val="FF9900"/>
                </a:solidFill>
              </a:rPr>
              <a:t>open</a:t>
            </a:r>
            <a:r>
              <a:rPr lang="en-US" sz="2000" dirty="0"/>
              <a:t> a door </a:t>
            </a:r>
          </a:p>
          <a:p>
            <a:pPr marL="0" indent="0">
              <a:buNone/>
            </a:pPr>
            <a:r>
              <a:rPr lang="en-US" sz="2000" dirty="0"/>
              <a:t>to </a:t>
            </a:r>
            <a:r>
              <a:rPr lang="en-US" sz="2000" dirty="0">
                <a:solidFill>
                  <a:srgbClr val="FF9900"/>
                </a:solidFill>
              </a:rPr>
              <a:t>conquer</a:t>
            </a:r>
            <a:r>
              <a:rPr lang="en-US" sz="2000" dirty="0"/>
              <a:t> a city</a:t>
            </a:r>
          </a:p>
          <a:p>
            <a:pPr marL="0" indent="0">
              <a:buNone/>
            </a:pPr>
            <a:r>
              <a:rPr lang="en-US" sz="2000" dirty="0"/>
              <a:t>to </a:t>
            </a:r>
            <a:r>
              <a:rPr lang="en-US" sz="2000" dirty="0">
                <a:solidFill>
                  <a:srgbClr val="FF9900"/>
                </a:solidFill>
              </a:rPr>
              <a:t>undo</a:t>
            </a:r>
            <a:r>
              <a:rPr lang="en-US" sz="2000" dirty="0"/>
              <a:t> a button</a:t>
            </a:r>
          </a:p>
          <a:p>
            <a:pPr marL="0" indent="0">
              <a:buNone/>
            </a:pPr>
            <a:r>
              <a:rPr lang="en-US" sz="2000" dirty="0"/>
              <a:t> to </a:t>
            </a:r>
            <a:r>
              <a:rPr lang="en-US" sz="2000" dirty="0">
                <a:solidFill>
                  <a:srgbClr val="FF9900"/>
                </a:solidFill>
              </a:rPr>
              <a:t>unscrew</a:t>
            </a:r>
            <a:r>
              <a:rPr lang="en-US" sz="2000" dirty="0"/>
              <a:t> a bottle</a:t>
            </a:r>
          </a:p>
          <a:p>
            <a:pPr marL="0" indent="0">
              <a:buNone/>
            </a:pPr>
            <a:r>
              <a:rPr lang="en-US" sz="2000" dirty="0"/>
              <a:t> to </a:t>
            </a:r>
            <a:r>
              <a:rPr lang="en-US" sz="2000" dirty="0">
                <a:solidFill>
                  <a:srgbClr val="FF9900"/>
                </a:solidFill>
              </a:rPr>
              <a:t>bare</a:t>
            </a:r>
            <a:r>
              <a:rPr lang="en-US" sz="2000" dirty="0"/>
              <a:t> one’s chest</a:t>
            </a:r>
          </a:p>
        </p:txBody>
      </p:sp>
    </p:spTree>
    <p:extLst>
      <p:ext uri="{BB962C8B-B14F-4D97-AF65-F5344CB8AC3E}">
        <p14:creationId xmlns:p14="http://schemas.microsoft.com/office/powerpoint/2010/main" val="1152231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dirty="0"/>
              <a:t>This is an example of particularizing translation or translation by a hyponym in which the denotative meaning of the word used in the target text is narrower and more specific than that of the word used in the original text. Also, in English both nouns  </a:t>
            </a:r>
            <a:r>
              <a:rPr lang="ar-SA" sz="2000" dirty="0"/>
              <a:t>قميص </a:t>
            </a:r>
            <a:r>
              <a:rPr lang="en-US" sz="2000" dirty="0"/>
              <a:t> (shirt) and  </a:t>
            </a:r>
            <a:r>
              <a:rPr lang="ar-SA" sz="2000" dirty="0"/>
              <a:t>صدر </a:t>
            </a:r>
            <a:r>
              <a:rPr lang="en-US" sz="2000" dirty="0"/>
              <a:t> (chest) need a verb. </a:t>
            </a:r>
          </a:p>
        </p:txBody>
      </p:sp>
    </p:spTree>
    <p:extLst>
      <p:ext uri="{BB962C8B-B14F-4D97-AF65-F5344CB8AC3E}">
        <p14:creationId xmlns:p14="http://schemas.microsoft.com/office/powerpoint/2010/main" val="1359498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143555" y="281175"/>
            <a:ext cx="8856890" cy="3970318"/>
          </a:xfrm>
          <a:prstGeom prst="rect">
            <a:avLst/>
          </a:prstGeom>
        </p:spPr>
        <p:txBody>
          <a:bodyPr wrap="square">
            <a:spAutoFit/>
          </a:bodyPr>
          <a:lstStyle/>
          <a:p>
            <a:r>
              <a:rPr lang="en-US" dirty="0">
                <a:solidFill>
                  <a:schemeClr val="bg1"/>
                </a:solidFill>
              </a:rPr>
              <a:t>To illuminate the importance of giving full consideration to the semantic relations through the nexus of translation, the following example from ‘Abdul-</a:t>
            </a:r>
            <a:r>
              <a:rPr lang="en-US" dirty="0" err="1">
                <a:solidFill>
                  <a:schemeClr val="bg1"/>
                </a:solidFill>
              </a:rPr>
              <a:t>Sattār</a:t>
            </a:r>
            <a:r>
              <a:rPr lang="en-US" dirty="0">
                <a:solidFill>
                  <a:schemeClr val="bg1"/>
                </a:solidFill>
              </a:rPr>
              <a:t> </a:t>
            </a:r>
            <a:r>
              <a:rPr lang="en-US" dirty="0" err="1">
                <a:solidFill>
                  <a:schemeClr val="bg1"/>
                </a:solidFill>
              </a:rPr>
              <a:t>Nāsir’s</a:t>
            </a:r>
            <a:r>
              <a:rPr lang="en-US" dirty="0">
                <a:solidFill>
                  <a:schemeClr val="bg1"/>
                </a:solidFill>
              </a:rPr>
              <a:t> story (2009: 15)  </a:t>
            </a:r>
            <a:r>
              <a:rPr lang="ar-IQ" dirty="0">
                <a:solidFill>
                  <a:schemeClr val="bg1"/>
                </a:solidFill>
              </a:rPr>
              <a:t>  </a:t>
            </a:r>
            <a:r>
              <a:rPr lang="ar-SA" dirty="0">
                <a:solidFill>
                  <a:schemeClr val="bg1"/>
                </a:solidFill>
              </a:rPr>
              <a:t>ثلاث قصص ليست للنشر</a:t>
            </a:r>
            <a:r>
              <a:rPr lang="en-US" dirty="0">
                <a:solidFill>
                  <a:schemeClr val="bg1"/>
                </a:solidFill>
              </a:rPr>
              <a:t> (Three Stories not for Publishing) may be considered: </a:t>
            </a:r>
          </a:p>
          <a:p>
            <a:endParaRPr lang="en-US" dirty="0">
              <a:solidFill>
                <a:schemeClr val="bg1"/>
              </a:solidFill>
            </a:endParaRPr>
          </a:p>
          <a:p>
            <a:r>
              <a:rPr lang="en-US" dirty="0">
                <a:solidFill>
                  <a:schemeClr val="bg1"/>
                </a:solidFill>
              </a:rPr>
              <a:t>ST: </a:t>
            </a:r>
          </a:p>
          <a:p>
            <a:pPr algn="r" rtl="1"/>
            <a:r>
              <a:rPr lang="ar-IQ" dirty="0">
                <a:solidFill>
                  <a:schemeClr val="bg1"/>
                </a:solidFill>
              </a:rPr>
              <a:t>دخل الملك على زوجته، فرآها عارية تماماً، وما ان اقترب منها، حتى تأكد له انها ليست بمفردها، وأن حارسه &lt;&lt;الأمين&gt;&gt; ينام هانئاً معها.... </a:t>
            </a:r>
          </a:p>
          <a:p>
            <a:pPr algn="r" rtl="1"/>
            <a:r>
              <a:rPr lang="ar-IQ" dirty="0">
                <a:solidFill>
                  <a:srgbClr val="FFC000"/>
                </a:solidFill>
              </a:rPr>
              <a:t>خرج</a:t>
            </a:r>
            <a:r>
              <a:rPr lang="ar-IQ" dirty="0">
                <a:solidFill>
                  <a:schemeClr val="bg1"/>
                </a:solidFill>
              </a:rPr>
              <a:t> الحارس من غرفة الملك وفي بطنه اكثر من </a:t>
            </a:r>
            <a:r>
              <a:rPr lang="ar-IQ" dirty="0">
                <a:solidFill>
                  <a:srgbClr val="FFC000"/>
                </a:solidFill>
              </a:rPr>
              <a:t>جرح</a:t>
            </a:r>
            <a:r>
              <a:rPr lang="ar-IQ" dirty="0">
                <a:solidFill>
                  <a:schemeClr val="bg1"/>
                </a:solidFill>
              </a:rPr>
              <a:t> عريض عميق، وعند الباب، كان الحارس قد مات...</a:t>
            </a:r>
            <a:endParaRPr lang="en-US" dirty="0">
              <a:solidFill>
                <a:schemeClr val="bg1"/>
              </a:solidFill>
            </a:endParaRPr>
          </a:p>
          <a:p>
            <a:pPr algn="l"/>
            <a:r>
              <a:rPr lang="en-US" dirty="0">
                <a:solidFill>
                  <a:schemeClr val="bg1"/>
                </a:solidFill>
              </a:rPr>
              <a:t>TT: </a:t>
            </a:r>
          </a:p>
          <a:p>
            <a:r>
              <a:rPr lang="en-US" dirty="0">
                <a:solidFill>
                  <a:schemeClr val="bg1"/>
                </a:solidFill>
              </a:rPr>
              <a:t>When the king came in, he saw that his wife was completely naked. The moment he approached her, he realized that she was not alone. His “faithful” bodyguard was sleeping peacefully next to her. </a:t>
            </a:r>
          </a:p>
          <a:p>
            <a:r>
              <a:rPr lang="en-US" dirty="0">
                <a:solidFill>
                  <a:schemeClr val="bg1"/>
                </a:solidFill>
              </a:rPr>
              <a:t>The guard ran out of the king’s bedroom, his belly bearing more than a wide, deep gash. He died by the door. </a:t>
            </a:r>
          </a:p>
        </p:txBody>
      </p:sp>
    </p:spTree>
    <p:extLst>
      <p:ext uri="{BB962C8B-B14F-4D97-AF65-F5344CB8AC3E}">
        <p14:creationId xmlns:p14="http://schemas.microsoft.com/office/powerpoint/2010/main" val="4096449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143554" y="281175"/>
            <a:ext cx="8856891" cy="2585323"/>
          </a:xfrm>
          <a:prstGeom prst="rect">
            <a:avLst/>
          </a:prstGeom>
        </p:spPr>
        <p:txBody>
          <a:bodyPr wrap="square">
            <a:spAutoFit/>
          </a:bodyPr>
          <a:lstStyle/>
          <a:p>
            <a:r>
              <a:rPr lang="en-US" dirty="0">
                <a:solidFill>
                  <a:schemeClr val="bg1"/>
                </a:solidFill>
              </a:rPr>
              <a:t>Following is another example extracted from </a:t>
            </a:r>
            <a:r>
              <a:rPr lang="en-US" dirty="0" err="1">
                <a:solidFill>
                  <a:schemeClr val="bg1"/>
                </a:solidFill>
              </a:rPr>
              <a:t>Yāsmīn</a:t>
            </a:r>
            <a:r>
              <a:rPr lang="en-US" dirty="0">
                <a:solidFill>
                  <a:schemeClr val="bg1"/>
                </a:solidFill>
              </a:rPr>
              <a:t> bin </a:t>
            </a:r>
            <a:r>
              <a:rPr lang="en-US" dirty="0" err="1">
                <a:solidFill>
                  <a:schemeClr val="bg1"/>
                </a:solidFill>
              </a:rPr>
              <a:t>Zarāfa’s</a:t>
            </a:r>
            <a:r>
              <a:rPr lang="en-US" dirty="0">
                <a:solidFill>
                  <a:schemeClr val="bg1"/>
                </a:solidFill>
              </a:rPr>
              <a:t> story  </a:t>
            </a:r>
            <a:r>
              <a:rPr lang="ar-SA" dirty="0">
                <a:solidFill>
                  <a:schemeClr val="bg1"/>
                </a:solidFill>
              </a:rPr>
              <a:t>دانا والفئران </a:t>
            </a:r>
            <a:r>
              <a:rPr lang="en-US" dirty="0">
                <a:solidFill>
                  <a:schemeClr val="bg1"/>
                </a:solidFill>
              </a:rPr>
              <a:t> (Dana and the Mice) translated into English by Fred </a:t>
            </a:r>
            <a:r>
              <a:rPr lang="en-US" dirty="0" err="1">
                <a:solidFill>
                  <a:schemeClr val="bg1"/>
                </a:solidFill>
              </a:rPr>
              <a:t>Pragnell</a:t>
            </a:r>
            <a:r>
              <a:rPr lang="en-US" dirty="0">
                <a:solidFill>
                  <a:schemeClr val="bg1"/>
                </a:solidFill>
              </a:rPr>
              <a:t> (2013: 1–2; bilingual </a:t>
            </a:r>
            <a:r>
              <a:rPr lang="en-US" dirty="0" err="1">
                <a:solidFill>
                  <a:schemeClr val="bg1"/>
                </a:solidFill>
              </a:rPr>
              <a:t>edn</a:t>
            </a:r>
            <a:r>
              <a:rPr lang="en-US" dirty="0">
                <a:solidFill>
                  <a:schemeClr val="bg1"/>
                </a:solidFill>
              </a:rPr>
              <a:t>):</a:t>
            </a:r>
          </a:p>
          <a:p>
            <a:r>
              <a:rPr lang="en-US" dirty="0">
                <a:solidFill>
                  <a:schemeClr val="bg1"/>
                </a:solidFill>
              </a:rPr>
              <a:t> ST:</a:t>
            </a:r>
          </a:p>
          <a:p>
            <a:pPr algn="r" rtl="1"/>
            <a:r>
              <a:rPr lang="ar-IQ" dirty="0">
                <a:solidFill>
                  <a:schemeClr val="bg1"/>
                </a:solidFill>
              </a:rPr>
              <a:t>دانا طفلة مهملة، </a:t>
            </a:r>
            <a:r>
              <a:rPr lang="ar-IQ" dirty="0">
                <a:solidFill>
                  <a:srgbClr val="D99B01"/>
                </a:solidFill>
              </a:rPr>
              <a:t>تكره النظافة</a:t>
            </a:r>
            <a:r>
              <a:rPr lang="ar-IQ" dirty="0">
                <a:solidFill>
                  <a:schemeClr val="bg1"/>
                </a:solidFill>
              </a:rPr>
              <a:t> </a:t>
            </a:r>
            <a:r>
              <a:rPr lang="ar-IQ" dirty="0">
                <a:solidFill>
                  <a:srgbClr val="D99B01"/>
                </a:solidFill>
              </a:rPr>
              <a:t>وتحب</a:t>
            </a:r>
            <a:r>
              <a:rPr lang="ar-IQ" dirty="0">
                <a:solidFill>
                  <a:schemeClr val="bg1"/>
                </a:solidFill>
              </a:rPr>
              <a:t> </a:t>
            </a:r>
            <a:r>
              <a:rPr lang="ar-IQ" dirty="0">
                <a:solidFill>
                  <a:srgbClr val="D99B01"/>
                </a:solidFill>
              </a:rPr>
              <a:t>الاوساخ</a:t>
            </a:r>
            <a:r>
              <a:rPr lang="ar-IQ" dirty="0">
                <a:solidFill>
                  <a:schemeClr val="bg1"/>
                </a:solidFill>
              </a:rPr>
              <a:t>... كانت غرفتها على الدوام </a:t>
            </a:r>
            <a:r>
              <a:rPr lang="ar-IQ" dirty="0">
                <a:solidFill>
                  <a:srgbClr val="D99B01"/>
                </a:solidFill>
              </a:rPr>
              <a:t>غير منظمة</a:t>
            </a:r>
            <a:r>
              <a:rPr lang="ar-IQ" dirty="0">
                <a:solidFill>
                  <a:schemeClr val="bg1"/>
                </a:solidFill>
              </a:rPr>
              <a:t>، ادواتها </a:t>
            </a:r>
            <a:r>
              <a:rPr lang="ar-IQ" dirty="0">
                <a:solidFill>
                  <a:srgbClr val="D99B01"/>
                </a:solidFill>
              </a:rPr>
              <a:t>مبعثرة</a:t>
            </a:r>
            <a:r>
              <a:rPr lang="ar-IQ" dirty="0">
                <a:solidFill>
                  <a:schemeClr val="bg1"/>
                </a:solidFill>
              </a:rPr>
              <a:t> على الأرض، خزانتها مفتوحة والثياب تُطل منها، واحذيتها تنام قربها بروائحها الكريهة.... </a:t>
            </a:r>
          </a:p>
          <a:p>
            <a:pPr algn="l"/>
            <a:r>
              <a:rPr lang="en-US" dirty="0">
                <a:solidFill>
                  <a:schemeClr val="bg1"/>
                </a:solidFill>
              </a:rPr>
              <a:t>TT: </a:t>
            </a:r>
          </a:p>
          <a:p>
            <a:r>
              <a:rPr lang="en-US" dirty="0">
                <a:solidFill>
                  <a:schemeClr val="bg1"/>
                </a:solidFill>
              </a:rPr>
              <a:t>Dana was a careless child. She hates cleanness and likes dirtiness. Her room was always messy; her stuff was scattered on the floor. Her cupboard was open and the clothes peeped out. She was sleeping beside her stinky shoes.</a:t>
            </a:r>
          </a:p>
        </p:txBody>
      </p:sp>
    </p:spTree>
    <p:extLst>
      <p:ext uri="{BB962C8B-B14F-4D97-AF65-F5344CB8AC3E}">
        <p14:creationId xmlns:p14="http://schemas.microsoft.com/office/powerpoint/2010/main" val="1143325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143555" y="281175"/>
            <a:ext cx="8704185" cy="3693319"/>
          </a:xfrm>
          <a:prstGeom prst="rect">
            <a:avLst/>
          </a:prstGeom>
        </p:spPr>
        <p:txBody>
          <a:bodyPr wrap="square">
            <a:spAutoFit/>
          </a:bodyPr>
          <a:lstStyle/>
          <a:p>
            <a:r>
              <a:rPr lang="en-US" b="1" dirty="0">
                <a:solidFill>
                  <a:schemeClr val="bg1"/>
                </a:solidFill>
                <a:effectLst>
                  <a:outerShdw blurRad="38100" dist="38100" dir="2700000" algn="tl">
                    <a:srgbClr val="000000">
                      <a:alpha val="43137"/>
                    </a:srgbClr>
                  </a:outerShdw>
                </a:effectLst>
              </a:rPr>
              <a:t>Here is another example from Enid </a:t>
            </a:r>
            <a:r>
              <a:rPr lang="en-US" b="1" dirty="0" err="1">
                <a:solidFill>
                  <a:schemeClr val="bg1"/>
                </a:solidFill>
                <a:effectLst>
                  <a:outerShdw blurRad="38100" dist="38100" dir="2700000" algn="tl">
                    <a:srgbClr val="000000">
                      <a:alpha val="43137"/>
                    </a:srgbClr>
                  </a:outerShdw>
                </a:effectLst>
              </a:rPr>
              <a:t>Blyton’s</a:t>
            </a:r>
            <a:r>
              <a:rPr lang="en-US" b="1" dirty="0">
                <a:solidFill>
                  <a:schemeClr val="bg1"/>
                </a:solidFill>
                <a:effectLst>
                  <a:outerShdw blurRad="38100" dist="38100" dir="2700000" algn="tl">
                    <a:srgbClr val="000000">
                      <a:alpha val="43137"/>
                    </a:srgbClr>
                  </a:outerShdw>
                </a:effectLst>
              </a:rPr>
              <a:t> story </a:t>
            </a:r>
            <a:r>
              <a:rPr lang="en-US" b="1" dirty="0" err="1">
                <a:solidFill>
                  <a:schemeClr val="bg1"/>
                </a:solidFill>
                <a:effectLst>
                  <a:outerShdw blurRad="38100" dist="38100" dir="2700000" algn="tl">
                    <a:srgbClr val="000000">
                      <a:alpha val="43137"/>
                    </a:srgbClr>
                  </a:outerShdw>
                </a:effectLst>
              </a:rPr>
              <a:t>Mr</a:t>
            </a:r>
            <a:r>
              <a:rPr lang="en-US" b="1" dirty="0">
                <a:solidFill>
                  <a:schemeClr val="bg1"/>
                </a:solidFill>
                <a:effectLst>
                  <a:outerShdw blurRad="38100" dist="38100" dir="2700000" algn="tl">
                    <a:srgbClr val="000000">
                      <a:alpha val="43137"/>
                    </a:srgbClr>
                  </a:outerShdw>
                </a:effectLst>
              </a:rPr>
              <a:t> Twiddle in Trouble Again (1947), translated by one of the BA students at the University of </a:t>
            </a:r>
            <a:r>
              <a:rPr lang="en-US" b="1" dirty="0" err="1">
                <a:solidFill>
                  <a:schemeClr val="bg1"/>
                </a:solidFill>
                <a:effectLst>
                  <a:outerShdw blurRad="38100" dist="38100" dir="2700000" algn="tl">
                    <a:srgbClr val="000000">
                      <a:alpha val="43137"/>
                    </a:srgbClr>
                  </a:outerShdw>
                </a:effectLst>
              </a:rPr>
              <a:t>Nizwa</a:t>
            </a:r>
            <a:r>
              <a:rPr lang="en-US" b="1" dirty="0">
                <a:solidFill>
                  <a:schemeClr val="bg1"/>
                </a:solidFill>
                <a:effectLst>
                  <a:outerShdw blurRad="38100" dist="38100" dir="2700000" algn="tl">
                    <a:srgbClr val="000000">
                      <a:alpha val="43137"/>
                    </a:srgbClr>
                  </a:outerShdw>
                </a:effectLst>
              </a:rPr>
              <a:t> (Al-</a:t>
            </a:r>
            <a:r>
              <a:rPr lang="en-US" b="1" dirty="0" err="1">
                <a:solidFill>
                  <a:schemeClr val="bg1"/>
                </a:solidFill>
                <a:effectLst>
                  <a:outerShdw blurRad="38100" dist="38100" dir="2700000" algn="tl">
                    <a:srgbClr val="000000">
                      <a:alpha val="43137"/>
                    </a:srgbClr>
                  </a:outerShdw>
                </a:effectLst>
              </a:rPr>
              <a:t>Hinai</a:t>
            </a:r>
            <a:r>
              <a:rPr lang="en-US" b="1" dirty="0">
                <a:solidFill>
                  <a:schemeClr val="bg1"/>
                </a:solidFill>
                <a:effectLst>
                  <a:outerShdw blurRad="38100" dist="38100" dir="2700000" algn="tl">
                    <a:srgbClr val="000000">
                      <a:alpha val="43137"/>
                    </a:srgbClr>
                  </a:outerShdw>
                </a:effectLst>
              </a:rPr>
              <a:t>, 2015:22-23):</a:t>
            </a:r>
          </a:p>
          <a:p>
            <a:r>
              <a:rPr lang="en-US" b="1" dirty="0">
                <a:solidFill>
                  <a:schemeClr val="bg1"/>
                </a:solidFill>
                <a:effectLst>
                  <a:outerShdw blurRad="38100" dist="38100" dir="2700000" algn="tl">
                    <a:srgbClr val="000000">
                      <a:alpha val="43137"/>
                    </a:srgbClr>
                  </a:outerShdw>
                </a:effectLst>
              </a:rPr>
              <a:t>	</a:t>
            </a:r>
          </a:p>
          <a:p>
            <a:r>
              <a:rPr lang="en-US" b="1" dirty="0">
                <a:solidFill>
                  <a:schemeClr val="bg1"/>
                </a:solidFill>
                <a:effectLst>
                  <a:outerShdw blurRad="38100" dist="38100" dir="2700000" algn="tl">
                    <a:srgbClr val="000000">
                      <a:alpha val="43137"/>
                    </a:srgbClr>
                  </a:outerShdw>
                </a:effectLst>
              </a:rPr>
              <a:t>ST:</a:t>
            </a:r>
          </a:p>
          <a:p>
            <a:r>
              <a:rPr lang="en-US" b="1" dirty="0">
                <a:solidFill>
                  <a:schemeClr val="bg1"/>
                </a:solidFill>
                <a:effectLst>
                  <a:outerShdw blurRad="38100" dist="38100" dir="2700000" algn="tl">
                    <a:srgbClr val="000000">
                      <a:alpha val="43137"/>
                    </a:srgbClr>
                  </a:outerShdw>
                </a:effectLst>
              </a:rPr>
              <a:t>“Oh, foolish man! Oh, stupid, ridiculous man! Oh, silly, silly man! I told you those boots were to be </a:t>
            </a:r>
            <a:r>
              <a:rPr lang="en-US" b="1" dirty="0">
                <a:solidFill>
                  <a:srgbClr val="FF9900"/>
                </a:solidFill>
                <a:effectLst>
                  <a:outerShdw blurRad="38100" dist="38100" dir="2700000" algn="tl">
                    <a:srgbClr val="000000">
                      <a:alpha val="43137"/>
                    </a:srgbClr>
                  </a:outerShdw>
                </a:effectLst>
              </a:rPr>
              <a:t>soled</a:t>
            </a:r>
            <a:r>
              <a:rPr lang="en-US" b="1" dirty="0">
                <a:solidFill>
                  <a:schemeClr val="bg1"/>
                </a:solidFill>
                <a:effectLst>
                  <a:outerShdw blurRad="38100" dist="38100" dir="2700000" algn="tl">
                    <a:srgbClr val="000000">
                      <a:alpha val="43137"/>
                    </a:srgbClr>
                  </a:outerShdw>
                </a:effectLst>
              </a:rPr>
              <a:t> – s-o-l-e-d, Twiddle, and you went and </a:t>
            </a:r>
            <a:r>
              <a:rPr lang="en-US" b="1" dirty="0">
                <a:solidFill>
                  <a:srgbClr val="FF9900"/>
                </a:solidFill>
                <a:effectLst>
                  <a:outerShdw blurRad="38100" dist="38100" dir="2700000" algn="tl">
                    <a:srgbClr val="000000">
                      <a:alpha val="43137"/>
                    </a:srgbClr>
                  </a:outerShdw>
                </a:effectLst>
              </a:rPr>
              <a:t>sold</a:t>
            </a:r>
            <a:r>
              <a:rPr lang="en-US" b="1" dirty="0">
                <a:solidFill>
                  <a:schemeClr val="bg1"/>
                </a:solidFill>
                <a:effectLst>
                  <a:outerShdw blurRad="38100" dist="38100" dir="2700000" algn="tl">
                    <a:srgbClr val="000000">
                      <a:alpha val="43137"/>
                    </a:srgbClr>
                  </a:outerShdw>
                </a:effectLst>
              </a:rPr>
              <a:t> them – s-o-l-d. I wanted you to get new </a:t>
            </a:r>
            <a:r>
              <a:rPr lang="en-US" b="1" dirty="0">
                <a:solidFill>
                  <a:srgbClr val="FF9900"/>
                </a:solidFill>
                <a:effectLst>
                  <a:outerShdw blurRad="38100" dist="38100" dir="2700000" algn="tl">
                    <a:srgbClr val="000000">
                      <a:alpha val="43137"/>
                    </a:srgbClr>
                  </a:outerShdw>
                </a:effectLst>
              </a:rPr>
              <a:t>soles</a:t>
            </a:r>
            <a:r>
              <a:rPr lang="en-US" b="1" dirty="0">
                <a:solidFill>
                  <a:schemeClr val="bg1"/>
                </a:solidFill>
                <a:effectLst>
                  <a:outerShdw blurRad="38100" dist="38100" dir="2700000" algn="tl">
                    <a:srgbClr val="000000">
                      <a:alpha val="43137"/>
                    </a:srgbClr>
                  </a:outerShdw>
                </a:effectLst>
              </a:rPr>
              <a:t> put under them – and you go and sell them! Twiddle, will you ever, ever, do anything really sensible? No, you never will”.</a:t>
            </a:r>
          </a:p>
          <a:p>
            <a:endParaRPr lang="en-US" b="1" dirty="0">
              <a:solidFill>
                <a:schemeClr val="bg1"/>
              </a:solidFill>
              <a:effectLst>
                <a:outerShdw blurRad="38100" dist="38100" dir="2700000" algn="tl">
                  <a:srgbClr val="000000">
                    <a:alpha val="43137"/>
                  </a:srgbClr>
                </a:outerShdw>
              </a:effectLst>
            </a:endParaRPr>
          </a:p>
          <a:p>
            <a:pPr algn="l"/>
            <a:r>
              <a:rPr lang="en-US" b="1" dirty="0">
                <a:solidFill>
                  <a:schemeClr val="bg1"/>
                </a:solidFill>
                <a:effectLst>
                  <a:outerShdw blurRad="38100" dist="38100" dir="2700000" algn="tl">
                    <a:srgbClr val="000000">
                      <a:alpha val="43137"/>
                    </a:srgbClr>
                  </a:outerShdw>
                </a:effectLst>
              </a:rPr>
              <a:t>TT:</a:t>
            </a:r>
          </a:p>
          <a:p>
            <a:pPr algn="r" rtl="1"/>
            <a:r>
              <a:rPr lang="ar-IQ" b="1" dirty="0">
                <a:solidFill>
                  <a:schemeClr val="bg1"/>
                </a:solidFill>
                <a:effectLst>
                  <a:outerShdw blurRad="38100" dist="38100" dir="2700000" algn="tl">
                    <a:srgbClr val="000000">
                      <a:alpha val="43137"/>
                    </a:srgbClr>
                  </a:outerShdw>
                </a:effectLst>
              </a:rPr>
              <a:t>يا للعجب، أيها الرجل الاحمق! يا الهي، أيها الغبي! الابله، يا للعجب أيها السخيف. لقد قلت لك بأن الأحذية يجب ان تبطن </a:t>
            </a:r>
            <a:r>
              <a:rPr lang="en-US" b="1" dirty="0">
                <a:solidFill>
                  <a:schemeClr val="bg1"/>
                </a:solidFill>
                <a:effectLst>
                  <a:outerShdw blurRad="38100" dist="38100" dir="2700000" algn="tl">
                    <a:srgbClr val="000000">
                      <a:alpha val="43137"/>
                    </a:srgbClr>
                  </a:outerShdw>
                </a:effectLst>
              </a:rPr>
              <a:t>(soled) </a:t>
            </a:r>
            <a:r>
              <a:rPr lang="ar-IQ" b="1" dirty="0">
                <a:solidFill>
                  <a:schemeClr val="bg1"/>
                </a:solidFill>
                <a:effectLst>
                  <a:outerShdw blurRad="38100" dist="38100" dir="2700000" algn="tl">
                    <a:srgbClr val="000000">
                      <a:alpha val="43137"/>
                    </a:srgbClr>
                  </a:outerShdw>
                </a:effectLst>
              </a:rPr>
              <a:t> </a:t>
            </a:r>
            <a:r>
              <a:rPr lang="ar-IQ" b="1" dirty="0" err="1">
                <a:solidFill>
                  <a:schemeClr val="bg1"/>
                </a:solidFill>
                <a:effectLst>
                  <a:outerShdw blurRad="38100" dist="38100" dir="2700000" algn="tl">
                    <a:srgbClr val="000000">
                      <a:alpha val="43137"/>
                    </a:srgbClr>
                  </a:outerShdw>
                </a:effectLst>
              </a:rPr>
              <a:t>توديل</a:t>
            </a:r>
            <a:r>
              <a:rPr lang="ar-IQ" b="1"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(S-O-LE-D) </a:t>
            </a:r>
            <a:r>
              <a:rPr lang="ar-IQ" b="1" dirty="0">
                <a:solidFill>
                  <a:schemeClr val="bg1"/>
                </a:solidFill>
                <a:effectLst>
                  <a:outerShdw blurRad="38100" dist="38100" dir="2700000" algn="tl">
                    <a:srgbClr val="000000">
                      <a:alpha val="43137"/>
                    </a:srgbClr>
                  </a:outerShdw>
                </a:effectLst>
              </a:rPr>
              <a:t> وهي تتهجى الكلمة حرفاً </a:t>
            </a:r>
            <a:r>
              <a:rPr lang="ar-IQ" b="1" dirty="0" err="1">
                <a:solidFill>
                  <a:schemeClr val="bg1"/>
                </a:solidFill>
                <a:effectLst>
                  <a:outerShdw blurRad="38100" dist="38100" dir="2700000" algn="tl">
                    <a:srgbClr val="000000">
                      <a:alpha val="43137"/>
                    </a:srgbClr>
                  </a:outerShdw>
                </a:effectLst>
              </a:rPr>
              <a:t>حرفاً</a:t>
            </a:r>
            <a:r>
              <a:rPr lang="ar-IQ" b="1" dirty="0">
                <a:solidFill>
                  <a:schemeClr val="bg1"/>
                </a:solidFill>
                <a:effectLst>
                  <a:outerShdw blurRad="38100" dist="38100" dir="2700000" algn="tl">
                    <a:srgbClr val="000000">
                      <a:alpha val="43137"/>
                    </a:srgbClr>
                  </a:outerShdw>
                </a:effectLst>
              </a:rPr>
              <a:t>. وانت ذهبت وبعتها </a:t>
            </a:r>
            <a:r>
              <a:rPr lang="en-US" b="1" dirty="0">
                <a:solidFill>
                  <a:schemeClr val="bg1"/>
                </a:solidFill>
                <a:effectLst>
                  <a:outerShdw blurRad="38100" dist="38100" dir="2700000" algn="tl">
                    <a:srgbClr val="000000">
                      <a:alpha val="43137"/>
                    </a:srgbClr>
                  </a:outerShdw>
                </a:effectLst>
              </a:rPr>
              <a:t>(S-O-L-D)</a:t>
            </a:r>
            <a:r>
              <a:rPr lang="ar-IQ" b="1"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(sold)</a:t>
            </a:r>
            <a:r>
              <a:rPr lang="ar-IQ" b="1" dirty="0">
                <a:solidFill>
                  <a:schemeClr val="bg1"/>
                </a:solidFill>
                <a:effectLst>
                  <a:outerShdw blurRad="38100" dist="38100" dir="2700000" algn="tl">
                    <a:srgbClr val="000000">
                      <a:alpha val="43137"/>
                    </a:srgbClr>
                  </a:outerShdw>
                </a:effectLst>
              </a:rPr>
              <a:t>، اردتك ان تحصل على بطانة جديدة، وانت ذهبت لبيعها. </a:t>
            </a:r>
            <a:r>
              <a:rPr lang="ar-IQ" b="1" dirty="0" err="1">
                <a:solidFill>
                  <a:schemeClr val="bg1"/>
                </a:solidFill>
                <a:effectLst>
                  <a:outerShdw blurRad="38100" dist="38100" dir="2700000" algn="tl">
                    <a:srgbClr val="000000">
                      <a:alpha val="43137"/>
                    </a:srgbClr>
                  </a:outerShdw>
                </a:effectLst>
              </a:rPr>
              <a:t>توديل</a:t>
            </a:r>
            <a:r>
              <a:rPr lang="ar-IQ" b="1" dirty="0">
                <a:solidFill>
                  <a:schemeClr val="bg1"/>
                </a:solidFill>
                <a:effectLst>
                  <a:outerShdw blurRad="38100" dist="38100" dir="2700000" algn="tl">
                    <a:srgbClr val="000000">
                      <a:alpha val="43137"/>
                    </a:srgbClr>
                  </a:outerShdw>
                </a:effectLst>
              </a:rPr>
              <a:t>، هل لك ان تقوم يوماً بأمر معقول حقاً؟ كلا. لن تفعل ذلك ابداً. </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5847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11670" y="433880"/>
            <a:ext cx="9000445" cy="2031325"/>
          </a:xfrm>
          <a:prstGeom prst="rect">
            <a:avLst/>
          </a:prstGeom>
        </p:spPr>
        <p:txBody>
          <a:bodyPr wrap="square">
            <a:spAutoFit/>
          </a:bodyPr>
          <a:lstStyle/>
          <a:p>
            <a:r>
              <a:rPr lang="en-US" dirty="0">
                <a:solidFill>
                  <a:schemeClr val="bg1"/>
                </a:solidFill>
              </a:rPr>
              <a:t>Here, there is an example of homophony (i.e., two words have the same pronunciation but with different meanings) in which two lexical items, </a:t>
            </a:r>
            <a:r>
              <a:rPr lang="en-US" dirty="0" err="1">
                <a:solidFill>
                  <a:schemeClr val="bg1"/>
                </a:solidFill>
              </a:rPr>
              <a:t>viz.sold</a:t>
            </a:r>
            <a:r>
              <a:rPr lang="en-US" dirty="0">
                <a:solidFill>
                  <a:schemeClr val="bg1"/>
                </a:solidFill>
              </a:rPr>
              <a:t> (the past participle of the verb to sell) and soled (the past participle of the rarely used verb to sole) are used in juxtaposition, thus creating a confusing situation to one of the in-text participants. Having given full consideration to such a lexical relation between these two words and their roles in developing the text, the translation trainee has intrinsically managed the text by adding</a:t>
            </a:r>
            <a:r>
              <a:rPr lang="ar-IQ" dirty="0">
                <a:solidFill>
                  <a:schemeClr val="bg1"/>
                </a:solidFill>
              </a:rPr>
              <a:t>  وهي تتهجى </a:t>
            </a:r>
            <a:r>
              <a:rPr lang="ar-SA" dirty="0">
                <a:solidFill>
                  <a:schemeClr val="bg1"/>
                </a:solidFill>
              </a:rPr>
              <a:t> </a:t>
            </a:r>
            <a:r>
              <a:rPr lang="ar-IQ" dirty="0">
                <a:solidFill>
                  <a:schemeClr val="bg1"/>
                </a:solidFill>
              </a:rPr>
              <a:t> </a:t>
            </a:r>
            <a:r>
              <a:rPr lang="en-US" dirty="0">
                <a:solidFill>
                  <a:schemeClr val="bg1"/>
                </a:solidFill>
              </a:rPr>
              <a:t>(while she is spelling), thus reflecting the in-text participant’s tone of indignation. </a:t>
            </a:r>
          </a:p>
        </p:txBody>
      </p:sp>
    </p:spTree>
    <p:extLst>
      <p:ext uri="{BB962C8B-B14F-4D97-AF65-F5344CB8AC3E}">
        <p14:creationId xmlns:p14="http://schemas.microsoft.com/office/powerpoint/2010/main" val="2470063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11670" y="433880"/>
            <a:ext cx="9000445" cy="2031325"/>
          </a:xfrm>
          <a:prstGeom prst="rect">
            <a:avLst/>
          </a:prstGeom>
        </p:spPr>
        <p:txBody>
          <a:bodyPr wrap="square">
            <a:spAutoFit/>
          </a:bodyPr>
          <a:lstStyle/>
          <a:p>
            <a:pPr algn="ctr"/>
            <a:r>
              <a:rPr lang="en-US" dirty="0">
                <a:solidFill>
                  <a:schemeClr val="bg1"/>
                </a:solidFill>
              </a:rPr>
              <a:t>References </a:t>
            </a:r>
          </a:p>
          <a:p>
            <a:pPr algn="just"/>
            <a:r>
              <a:rPr lang="en-US" b="1" dirty="0" err="1">
                <a:solidFill>
                  <a:schemeClr val="bg1"/>
                </a:solidFill>
                <a:effectLst>
                  <a:outerShdw blurRad="38100" dist="38100" dir="2700000" algn="tl">
                    <a:srgbClr val="000000">
                      <a:alpha val="43137"/>
                    </a:srgbClr>
                  </a:outerShdw>
                </a:effectLst>
              </a:rPr>
              <a:t>Almanna</a:t>
            </a:r>
            <a:r>
              <a:rPr lang="en-US" b="1" dirty="0">
                <a:solidFill>
                  <a:schemeClr val="bg1"/>
                </a:solidFill>
                <a:effectLst>
                  <a:outerShdw blurRad="38100" dist="38100" dir="2700000" algn="tl">
                    <a:srgbClr val="000000">
                      <a:alpha val="43137"/>
                    </a:srgbClr>
                  </a:outerShdw>
                </a:effectLst>
              </a:rPr>
              <a:t>. A, (2016). </a:t>
            </a:r>
            <a:r>
              <a:rPr lang="en-US" b="1" i="1" dirty="0">
                <a:solidFill>
                  <a:schemeClr val="bg1"/>
                </a:solidFill>
                <a:effectLst>
                  <a:outerShdw blurRad="38100" dist="38100" dir="2700000" algn="tl">
                    <a:srgbClr val="000000">
                      <a:alpha val="43137"/>
                    </a:srgbClr>
                  </a:outerShdw>
                </a:effectLst>
              </a:rPr>
              <a:t>Semantics for Translation Students</a:t>
            </a:r>
            <a:r>
              <a:rPr lang="en-US" b="1" dirty="0">
                <a:solidFill>
                  <a:schemeClr val="bg1"/>
                </a:solidFill>
                <a:effectLst>
                  <a:outerShdw blurRad="38100" dist="38100" dir="2700000" algn="tl">
                    <a:srgbClr val="000000">
                      <a:alpha val="43137"/>
                    </a:srgbClr>
                  </a:outerShdw>
                </a:effectLst>
              </a:rPr>
              <a:t>. New York: Peter Lang.</a:t>
            </a:r>
          </a:p>
          <a:p>
            <a:pPr algn="just"/>
            <a:r>
              <a:rPr lang="en-US" dirty="0">
                <a:solidFill>
                  <a:schemeClr val="bg1"/>
                </a:solidFill>
              </a:rPr>
              <a:t> </a:t>
            </a:r>
          </a:p>
          <a:p>
            <a:pPr algn="just"/>
            <a:r>
              <a:rPr lang="en-US" b="1" dirty="0">
                <a:solidFill>
                  <a:schemeClr val="bg1"/>
                </a:solidFill>
                <a:effectLst>
                  <a:outerShdw blurRad="38100" dist="38100" dir="2700000" algn="tl">
                    <a:srgbClr val="000000">
                      <a:alpha val="43137"/>
                    </a:srgbClr>
                  </a:outerShdw>
                </a:effectLst>
              </a:rPr>
              <a:t>Saeed, J. I. (1997). Semantics. Oxford: Blackwell Publishers.</a:t>
            </a:r>
          </a:p>
          <a:p>
            <a:pPr algn="just"/>
            <a:endParaRPr lang="en-US" dirty="0">
              <a:solidFill>
                <a:schemeClr val="bg1"/>
              </a:solidFill>
            </a:endParaRPr>
          </a:p>
          <a:p>
            <a:pPr algn="just"/>
            <a:r>
              <a:rPr lang="en-US" b="1" dirty="0" err="1">
                <a:solidFill>
                  <a:schemeClr val="bg1"/>
                </a:solidFill>
                <a:effectLst>
                  <a:outerShdw blurRad="38100" dist="38100" dir="2700000" algn="tl">
                    <a:srgbClr val="000000">
                      <a:alpha val="43137"/>
                    </a:srgbClr>
                  </a:outerShdw>
                </a:effectLst>
              </a:rPr>
              <a:t>Damodar</a:t>
            </a:r>
            <a:r>
              <a:rPr lang="en-US" b="1" dirty="0">
                <a:solidFill>
                  <a:schemeClr val="bg1"/>
                </a:solidFill>
                <a:effectLst>
                  <a:outerShdw blurRad="38100" dist="38100" dir="2700000" algn="tl">
                    <a:srgbClr val="000000">
                      <a:alpha val="43137"/>
                    </a:srgbClr>
                  </a:outerShdw>
                </a:effectLst>
              </a:rPr>
              <a:t>, T. (1999). </a:t>
            </a:r>
            <a:r>
              <a:rPr lang="en-US" b="1" i="1" dirty="0">
                <a:solidFill>
                  <a:schemeClr val="bg1"/>
                </a:solidFill>
                <a:effectLst>
                  <a:outerShdw blurRad="38100" dist="38100" dir="2700000" algn="tl">
                    <a:srgbClr val="000000">
                      <a:alpha val="43137"/>
                    </a:srgbClr>
                  </a:outerShdw>
                </a:effectLst>
              </a:rPr>
              <a:t>Linguistics Simplified Semantics</a:t>
            </a:r>
            <a:r>
              <a:rPr lang="en-US" b="1" dirty="0">
                <a:solidFill>
                  <a:schemeClr val="bg1"/>
                </a:solidFill>
                <a:effectLst>
                  <a:outerShdw blurRad="38100" dist="38100" dir="2700000" algn="tl">
                    <a:srgbClr val="000000">
                      <a:alpha val="43137"/>
                    </a:srgbClr>
                  </a:outerShdw>
                </a:effectLst>
              </a:rPr>
              <a:t>. Patna: </a:t>
            </a:r>
            <a:r>
              <a:rPr lang="en-US" b="1" dirty="0" err="1">
                <a:solidFill>
                  <a:schemeClr val="bg1"/>
                </a:solidFill>
                <a:effectLst>
                  <a:outerShdw blurRad="38100" dist="38100" dir="2700000" algn="tl">
                    <a:srgbClr val="000000">
                      <a:alpha val="43137"/>
                    </a:srgbClr>
                  </a:outerShdw>
                </a:effectLst>
              </a:rPr>
              <a:t>Bharati</a:t>
            </a:r>
            <a:r>
              <a:rPr lang="en-US" b="1" dirty="0">
                <a:solidFill>
                  <a:schemeClr val="bg1"/>
                </a:solidFill>
                <a:effectLst>
                  <a:outerShdw blurRad="38100" dist="38100" dir="2700000" algn="tl">
                    <a:srgbClr val="000000">
                      <a:alpha val="43137"/>
                    </a:srgbClr>
                  </a:outerShdw>
                </a:effectLst>
              </a:rPr>
              <a:t> </a:t>
            </a:r>
            <a:r>
              <a:rPr lang="en-US" b="1" dirty="0" err="1">
                <a:solidFill>
                  <a:schemeClr val="bg1"/>
                </a:solidFill>
                <a:effectLst>
                  <a:outerShdw blurRad="38100" dist="38100" dir="2700000" algn="tl">
                    <a:srgbClr val="000000">
                      <a:alpha val="43137"/>
                    </a:srgbClr>
                  </a:outerShdw>
                </a:effectLst>
              </a:rPr>
              <a:t>Bhawan</a:t>
            </a:r>
            <a:r>
              <a:rPr lang="en-US" b="1" dirty="0">
                <a:solidFill>
                  <a:schemeClr val="bg1"/>
                </a:solidFill>
                <a:effectLst>
                  <a:outerShdw blurRad="38100" dist="38100" dir="2700000" algn="tl">
                    <a:srgbClr val="000000">
                      <a:alpha val="43137"/>
                    </a:srgbClr>
                  </a:outerShdw>
                </a:effectLst>
              </a:rPr>
              <a:t>.</a:t>
            </a:r>
          </a:p>
          <a:p>
            <a:pPr algn="just"/>
            <a:endParaRPr lang="en-US" dirty="0">
              <a:solidFill>
                <a:schemeClr val="bg1"/>
              </a:solidFill>
            </a:endParaRPr>
          </a:p>
        </p:txBody>
      </p:sp>
    </p:spTree>
    <p:extLst>
      <p:ext uri="{BB962C8B-B14F-4D97-AF65-F5344CB8AC3E}">
        <p14:creationId xmlns:p14="http://schemas.microsoft.com/office/powerpoint/2010/main" val="2608280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Homonymy </a:t>
            </a:r>
          </a:p>
        </p:txBody>
      </p:sp>
      <p:sp>
        <p:nvSpPr>
          <p:cNvPr id="5" name="Content Placeholder 4"/>
          <p:cNvSpPr>
            <a:spLocks noGrp="1"/>
          </p:cNvSpPr>
          <p:nvPr>
            <p:ph idx="1"/>
          </p:nvPr>
        </p:nvSpPr>
        <p:spPr>
          <a:xfrm>
            <a:off x="143555" y="1350110"/>
            <a:ext cx="7635250" cy="3511061"/>
          </a:xfrm>
        </p:spPr>
        <p:txBody>
          <a:bodyPr>
            <a:normAutofit/>
          </a:bodyPr>
          <a:lstStyle/>
          <a:p>
            <a:pPr marL="0" indent="0">
              <a:buNone/>
            </a:pPr>
            <a:r>
              <a:rPr lang="en-US" sz="1600" dirty="0"/>
              <a:t>“Homonyms are unrelated senses of the same phonological word” (Saeed, 2009: 63) </a:t>
            </a:r>
          </a:p>
          <a:p>
            <a:pPr marL="0" indent="0">
              <a:buNone/>
            </a:pPr>
            <a:r>
              <a:rPr lang="en-US" sz="1600" dirty="0"/>
              <a:t>Homonymy refers to a word with two or more meanings. However, in this case of homonymy, the word has multiple unrelated meanings. </a:t>
            </a:r>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a:solidFill>
                  <a:schemeClr val="bg1"/>
                </a:solidFill>
                <a:effectLst>
                  <a:outerShdw blurRad="38100" dist="38100" dir="2700000" algn="tl">
                    <a:srgbClr val="000000">
                      <a:alpha val="43137"/>
                    </a:srgbClr>
                  </a:outerShdw>
                </a:effectLst>
              </a:rPr>
              <a:t>Examples of homonymy in English includes words like: </a:t>
            </a:r>
          </a:p>
        </p:txBody>
      </p:sp>
      <p:sp>
        <p:nvSpPr>
          <p:cNvPr id="6" name="Content Placeholder 5"/>
          <p:cNvSpPr>
            <a:spLocks noGrp="1"/>
          </p:cNvSpPr>
          <p:nvPr>
            <p:ph sz="half" idx="2"/>
          </p:nvPr>
        </p:nvSpPr>
        <p:spPr>
          <a:xfrm>
            <a:off x="498152" y="1044700"/>
            <a:ext cx="8310861" cy="4098799"/>
          </a:xfrm>
        </p:spPr>
        <p:txBody>
          <a:bodyPr/>
          <a:lstStyle/>
          <a:p>
            <a:pPr marL="0" indent="0" algn="just">
              <a:buNone/>
            </a:pPr>
            <a:r>
              <a:rPr lang="en-US" sz="2000" dirty="0"/>
              <a:t>Can </a:t>
            </a:r>
          </a:p>
          <a:p>
            <a:pPr algn="just">
              <a:buFontTx/>
              <a:buChar char="-"/>
            </a:pPr>
            <a:r>
              <a:rPr lang="en-US" sz="2000" dirty="0"/>
              <a:t>a modal verb  </a:t>
            </a:r>
            <a:r>
              <a:rPr lang="ar-IQ" sz="2000" dirty="0"/>
              <a:t>يستطيع، يمكنه                                   </a:t>
            </a:r>
            <a:endParaRPr lang="en-US" sz="2000" dirty="0"/>
          </a:p>
          <a:p>
            <a:pPr algn="just">
              <a:buFontTx/>
              <a:buChar char="-"/>
            </a:pPr>
            <a:r>
              <a:rPr lang="en-US" sz="2000" dirty="0"/>
              <a:t>a metal or plastic container used for holding or carrying liquid </a:t>
            </a:r>
            <a:r>
              <a:rPr lang="ar-IQ" sz="2000" dirty="0"/>
              <a:t>علبة     </a:t>
            </a:r>
          </a:p>
          <a:p>
            <a:pPr marL="0" indent="0" algn="just">
              <a:buNone/>
            </a:pPr>
            <a:r>
              <a:rPr lang="en-US" sz="2000" dirty="0"/>
              <a:t>Pupil </a:t>
            </a:r>
          </a:p>
          <a:p>
            <a:pPr algn="just">
              <a:buFontTx/>
              <a:buChar char="-"/>
            </a:pPr>
            <a:r>
              <a:rPr lang="en-US" sz="2000" dirty="0"/>
              <a:t>part of the eye </a:t>
            </a:r>
            <a:r>
              <a:rPr lang="ar-IQ" sz="2000" dirty="0"/>
              <a:t>بؤبؤ العين </a:t>
            </a:r>
          </a:p>
          <a:p>
            <a:pPr algn="just">
              <a:buFontTx/>
              <a:buChar char="-"/>
            </a:pPr>
            <a:r>
              <a:rPr lang="en-US" sz="2000" dirty="0"/>
              <a:t>a school child </a:t>
            </a:r>
            <a:r>
              <a:rPr lang="ar-IQ" sz="2000" dirty="0"/>
              <a:t>تلميذ </a:t>
            </a:r>
          </a:p>
          <a:p>
            <a:pPr marL="0" indent="0" algn="just">
              <a:buNone/>
            </a:pPr>
            <a:r>
              <a:rPr lang="en-US" sz="2000" dirty="0"/>
              <a:t>Bank </a:t>
            </a:r>
          </a:p>
          <a:p>
            <a:pPr algn="just">
              <a:buFontTx/>
              <a:buChar char="-"/>
            </a:pPr>
            <a:r>
              <a:rPr lang="en-US" sz="2000" dirty="0"/>
              <a:t>a financial institution where money is kept safely for its customers </a:t>
            </a:r>
            <a:r>
              <a:rPr lang="ar-IQ" sz="2000" dirty="0"/>
              <a:t>  مصرف (بنك) </a:t>
            </a:r>
          </a:p>
          <a:p>
            <a:pPr algn="just">
              <a:buFontTx/>
              <a:buChar char="-"/>
            </a:pPr>
            <a:r>
              <a:rPr lang="en-US" sz="2000" dirty="0"/>
              <a:t>the ground along the side of a river or canal </a:t>
            </a:r>
            <a:r>
              <a:rPr lang="ar-IQ" sz="2000" dirty="0"/>
              <a:t>ضفة </a:t>
            </a:r>
          </a:p>
          <a:p>
            <a:pPr algn="just">
              <a:buFontTx/>
              <a:buChar char="-"/>
            </a:pPr>
            <a:r>
              <a:rPr lang="en-US" sz="2000" dirty="0"/>
              <a:t>as a verb meaning to expect or trust somebody to do something. </a:t>
            </a:r>
            <a:r>
              <a:rPr lang="ar-IQ" sz="2000" dirty="0"/>
              <a:t>يعتمد على </a:t>
            </a:r>
          </a:p>
          <a:p>
            <a:pPr algn="just">
              <a:buFontTx/>
              <a:buChar char="-"/>
            </a:pPr>
            <a:endParaRPr lang="en-US" dirty="0"/>
          </a:p>
        </p:txBody>
      </p:sp>
    </p:spTree>
    <p:extLst>
      <p:ext uri="{BB962C8B-B14F-4D97-AF65-F5344CB8AC3E}">
        <p14:creationId xmlns:p14="http://schemas.microsoft.com/office/powerpoint/2010/main" val="417078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6259" y="281174"/>
            <a:ext cx="7177135" cy="461665"/>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alpha val="43137"/>
                    </a:srgbClr>
                  </a:outerShdw>
                </a:effectLst>
                <a:latin typeface="+mj-lt"/>
              </a:rPr>
              <a:t>Examples of homonymy in Arabic </a:t>
            </a:r>
          </a:p>
        </p:txBody>
      </p:sp>
      <p:sp>
        <p:nvSpPr>
          <p:cNvPr id="7" name="TextBox 6"/>
          <p:cNvSpPr txBox="1"/>
          <p:nvPr/>
        </p:nvSpPr>
        <p:spPr>
          <a:xfrm>
            <a:off x="296260" y="1350110"/>
            <a:ext cx="8704185" cy="2308324"/>
          </a:xfrm>
          <a:prstGeom prst="rect">
            <a:avLst/>
          </a:prstGeom>
          <a:noFill/>
        </p:spPr>
        <p:txBody>
          <a:bodyPr wrap="square" rtlCol="0">
            <a:spAutoFit/>
          </a:bodyPr>
          <a:lstStyle/>
          <a:p>
            <a:pPr marL="285750" indent="-285750" algn="r" rtl="1">
              <a:buFont typeface="Arial" panose="020B0604020202020204" pitchFamily="34" charset="0"/>
              <a:buChar char="•"/>
            </a:pPr>
            <a:r>
              <a:rPr lang="ar-IQ" dirty="0">
                <a:solidFill>
                  <a:schemeClr val="bg1"/>
                </a:solidFill>
              </a:rPr>
              <a:t>سائل </a:t>
            </a:r>
            <a:r>
              <a:rPr lang="en-US" dirty="0">
                <a:solidFill>
                  <a:schemeClr val="bg1"/>
                </a:solidFill>
              </a:rPr>
              <a:t>      liquid  - a substance, such as water, etc., that is not solid and can be poured          </a:t>
            </a:r>
          </a:p>
          <a:p>
            <a:pPr marL="285750" indent="-285750" algn="r" rtl="1">
              <a:buFont typeface="Arial" panose="020B0604020202020204" pitchFamily="34" charset="0"/>
              <a:buChar char="•"/>
            </a:pPr>
            <a:r>
              <a:rPr lang="en-US" dirty="0">
                <a:solidFill>
                  <a:schemeClr val="bg1"/>
                </a:solidFill>
              </a:rPr>
              <a:t>- the person who asks or begs                                                                                      </a:t>
            </a:r>
          </a:p>
          <a:p>
            <a:pPr marL="285750" indent="-285750" algn="r" rtl="1">
              <a:buFont typeface="Arial" panose="020B0604020202020204" pitchFamily="34" charset="0"/>
              <a:buChar char="•"/>
            </a:pPr>
            <a:r>
              <a:rPr lang="en-US" dirty="0">
                <a:solidFill>
                  <a:schemeClr val="bg1"/>
                </a:solidFill>
              </a:rPr>
              <a:t>                                                             </a:t>
            </a:r>
          </a:p>
          <a:p>
            <a:pPr marL="285750" indent="-285750" algn="r" rtl="1">
              <a:buFont typeface="Arial" panose="020B0604020202020204" pitchFamily="34" charset="0"/>
              <a:buChar char="•"/>
            </a:pPr>
            <a:r>
              <a:rPr lang="en-US" dirty="0">
                <a:solidFill>
                  <a:schemeClr val="bg1"/>
                </a:solidFill>
              </a:rPr>
              <a:t>  </a:t>
            </a:r>
            <a:r>
              <a:rPr lang="ar-IQ" dirty="0">
                <a:solidFill>
                  <a:schemeClr val="bg1"/>
                </a:solidFill>
              </a:rPr>
              <a:t>جد </a:t>
            </a:r>
            <a:r>
              <a:rPr lang="en-US" dirty="0">
                <a:solidFill>
                  <a:schemeClr val="bg1"/>
                </a:solidFill>
              </a:rPr>
              <a:t>grandfather – the father of one’s father or mother                                                        </a:t>
            </a:r>
          </a:p>
          <a:p>
            <a:pPr marL="285750" indent="-285750" algn="r" rtl="1">
              <a:buFont typeface="Arial" panose="020B0604020202020204" pitchFamily="34" charset="0"/>
              <a:buChar char="•"/>
            </a:pPr>
            <a:r>
              <a:rPr lang="en-US" dirty="0">
                <a:solidFill>
                  <a:schemeClr val="bg1"/>
                </a:solidFill>
              </a:rPr>
              <a:t>Seriousness – the quality of being serious                                                                               </a:t>
            </a:r>
          </a:p>
          <a:p>
            <a:pPr marL="285750" indent="-285750" algn="r" rtl="1">
              <a:buFont typeface="Arial" panose="020B0604020202020204" pitchFamily="34" charset="0"/>
              <a:buChar char="•"/>
            </a:pPr>
            <a:r>
              <a:rPr lang="en-US" dirty="0">
                <a:solidFill>
                  <a:schemeClr val="bg1"/>
                </a:solidFill>
              </a:rPr>
              <a:t>                                                                         </a:t>
            </a:r>
          </a:p>
          <a:p>
            <a:pPr marL="285750" indent="-285750" algn="r" rtl="1">
              <a:buFont typeface="Arial" panose="020B0604020202020204" pitchFamily="34" charset="0"/>
              <a:buChar char="•"/>
            </a:pPr>
            <a:r>
              <a:rPr lang="ar-IQ" dirty="0">
                <a:solidFill>
                  <a:schemeClr val="bg1"/>
                </a:solidFill>
              </a:rPr>
              <a:t>سَلّم </a:t>
            </a:r>
            <a:r>
              <a:rPr lang="en-US" dirty="0">
                <a:solidFill>
                  <a:schemeClr val="bg1"/>
                </a:solidFill>
              </a:rPr>
              <a:t>greet(ed)  - to welcome people when meeting them                                                      </a:t>
            </a:r>
          </a:p>
          <a:p>
            <a:pPr marL="285750" indent="-285750" algn="r" rtl="1">
              <a:buFont typeface="Arial" panose="020B0604020202020204" pitchFamily="34" charset="0"/>
              <a:buChar char="•"/>
            </a:pPr>
            <a:r>
              <a:rPr lang="en-US" dirty="0">
                <a:solidFill>
                  <a:schemeClr val="bg1"/>
                </a:solidFill>
              </a:rPr>
              <a:t>Hand(ed) – to give or pass something to somebody                                                              </a:t>
            </a:r>
          </a:p>
        </p:txBody>
      </p:sp>
    </p:spTree>
    <p:extLst>
      <p:ext uri="{BB962C8B-B14F-4D97-AF65-F5344CB8AC3E}">
        <p14:creationId xmlns:p14="http://schemas.microsoft.com/office/powerpoint/2010/main" val="10910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965" y="1808225"/>
            <a:ext cx="7940659" cy="1938992"/>
          </a:xfrm>
          <a:prstGeom prst="rect">
            <a:avLst/>
          </a:prstGeom>
        </p:spPr>
        <p:txBody>
          <a:bodyPr wrap="square">
            <a:spAutoFit/>
          </a:bodyPr>
          <a:lstStyle/>
          <a:p>
            <a:pPr algn="ctr"/>
            <a:r>
              <a:rPr lang="en-US" sz="2400" b="1" dirty="0">
                <a:solidFill>
                  <a:schemeClr val="bg1"/>
                </a:solidFill>
                <a:effectLst>
                  <a:outerShdw blurRad="38100" dist="38100" dir="2700000" algn="tl">
                    <a:srgbClr val="000000">
                      <a:alpha val="43137"/>
                    </a:srgbClr>
                  </a:outerShdw>
                </a:effectLst>
              </a:rPr>
              <a:t>Ask for me tomorrow,</a:t>
            </a:r>
            <a:r>
              <a:rPr lang="ar-IQ" sz="2400" b="1" dirty="0">
                <a:solidFill>
                  <a:schemeClr val="bg1"/>
                </a:solidFill>
                <a:effectLst>
                  <a:outerShdw blurRad="38100" dist="38100" dir="2700000" algn="tl">
                    <a:srgbClr val="000000">
                      <a:alpha val="43137"/>
                    </a:srgbClr>
                  </a:outerShdw>
                </a:effectLst>
              </a:rPr>
              <a:t> </a:t>
            </a:r>
            <a:r>
              <a:rPr lang="en-US" sz="2400" b="1" dirty="0">
                <a:solidFill>
                  <a:schemeClr val="bg1"/>
                </a:solidFill>
                <a:effectLst>
                  <a:outerShdw blurRad="38100" dist="38100" dir="2700000" algn="tl">
                    <a:srgbClr val="000000">
                      <a:alpha val="43137"/>
                    </a:srgbClr>
                  </a:outerShdw>
                </a:effectLst>
              </a:rPr>
              <a:t>and you shall find me a </a:t>
            </a:r>
            <a:r>
              <a:rPr lang="en-US" sz="2400" b="1" dirty="0">
                <a:solidFill>
                  <a:srgbClr val="FF9900"/>
                </a:solidFill>
                <a:effectLst>
                  <a:outerShdw blurRad="38100" dist="38100" dir="2700000" algn="tl">
                    <a:srgbClr val="000000">
                      <a:alpha val="43137"/>
                    </a:srgbClr>
                  </a:outerShdw>
                </a:effectLst>
              </a:rPr>
              <a:t>grave</a:t>
            </a:r>
            <a:r>
              <a:rPr lang="en-US" sz="2400" b="1" dirty="0">
                <a:solidFill>
                  <a:schemeClr val="bg1"/>
                </a:solidFill>
                <a:effectLst>
                  <a:outerShdw blurRad="38100" dist="38100" dir="2700000" algn="tl">
                    <a:srgbClr val="000000">
                      <a:alpha val="43137"/>
                    </a:srgbClr>
                  </a:outerShdw>
                </a:effectLst>
              </a:rPr>
              <a:t> man.</a:t>
            </a:r>
            <a:endParaRPr lang="ar-IQ" sz="2400" b="1" dirty="0">
              <a:solidFill>
                <a:schemeClr val="bg1"/>
              </a:solidFill>
              <a:effectLst>
                <a:outerShdw blurRad="38100" dist="38100" dir="2700000" algn="tl">
                  <a:srgbClr val="000000">
                    <a:alpha val="43137"/>
                  </a:srgbClr>
                </a:outerShdw>
              </a:effectLst>
            </a:endParaRPr>
          </a:p>
          <a:p>
            <a:pPr algn="ctr"/>
            <a:endParaRPr lang="ar-IQ" sz="2400" b="1" dirty="0">
              <a:solidFill>
                <a:schemeClr val="bg1"/>
              </a:solidFill>
              <a:effectLst>
                <a:outerShdw blurRad="38100" dist="38100" dir="2700000" algn="tl">
                  <a:srgbClr val="000000">
                    <a:alpha val="43137"/>
                  </a:srgbClr>
                </a:outerShdw>
              </a:effectLst>
            </a:endParaRPr>
          </a:p>
          <a:p>
            <a:pPr algn="just"/>
            <a:r>
              <a:rPr lang="en-US" sz="2400" b="1" dirty="0">
                <a:solidFill>
                  <a:schemeClr val="bg1"/>
                </a:solidFill>
                <a:effectLst>
                  <a:outerShdw blurRad="38100" dist="38100" dir="2700000" algn="tl">
                    <a:srgbClr val="000000">
                      <a:alpha val="43137"/>
                    </a:srgbClr>
                  </a:outerShdw>
                </a:effectLst>
              </a:rPr>
              <a:t>Romeo and Juliet</a:t>
            </a:r>
          </a:p>
          <a:p>
            <a:pPr algn="just"/>
            <a:r>
              <a:rPr lang="en-US" sz="2400" b="1" dirty="0">
                <a:solidFill>
                  <a:schemeClr val="bg1"/>
                </a:solidFill>
                <a:effectLst>
                  <a:outerShdw blurRad="38100" dist="38100" dir="2700000" algn="tl">
                    <a:srgbClr val="000000">
                      <a:alpha val="43137"/>
                    </a:srgbClr>
                  </a:outerShdw>
                </a:effectLst>
              </a:rPr>
              <a:t>by William Shakespeare</a:t>
            </a:r>
            <a:endParaRPr lang="ar-IQ" sz="2400" b="1" dirty="0">
              <a:solidFill>
                <a:schemeClr val="bg1"/>
              </a:solidFill>
              <a:effectLst>
                <a:outerShdw blurRad="38100" dist="38100" dir="2700000" algn="tl">
                  <a:srgbClr val="000000">
                    <a:alpha val="43137"/>
                  </a:srgbClr>
                </a:outerShdw>
              </a:effectLst>
            </a:endParaRPr>
          </a:p>
          <a:p>
            <a:pPr algn="just"/>
            <a:r>
              <a:rPr lang="en-US" sz="2400" b="1" dirty="0">
                <a:solidFill>
                  <a:schemeClr val="bg1"/>
                </a:solidFill>
                <a:effectLst>
                  <a:outerShdw blurRad="38100" dist="38100" dir="2700000" algn="tl">
                    <a:srgbClr val="000000">
                      <a:alpha val="43137"/>
                    </a:srgbClr>
                  </a:outerShdw>
                </a:effectLst>
              </a:rPr>
              <a:t>In act 3, scene 1, lines 94–95</a:t>
            </a:r>
          </a:p>
        </p:txBody>
      </p:sp>
    </p:spTree>
    <p:extLst>
      <p:ext uri="{BB962C8B-B14F-4D97-AF65-F5344CB8AC3E}">
        <p14:creationId xmlns:p14="http://schemas.microsoft.com/office/powerpoint/2010/main" val="180676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555" y="1197405"/>
            <a:ext cx="8551480" cy="2862322"/>
          </a:xfrm>
          <a:prstGeom prst="rect">
            <a:avLst/>
          </a:prstGeom>
        </p:spPr>
        <p:txBody>
          <a:bodyPr wrap="square">
            <a:spAutoFit/>
          </a:bodyPr>
          <a:lstStyle/>
          <a:p>
            <a:r>
              <a:rPr lang="en-US" sz="2000" dirty="0">
                <a:solidFill>
                  <a:schemeClr val="bg1"/>
                </a:solidFill>
              </a:rPr>
              <a:t>It is worth mentioning that the ambiguity that results from the using of homonymous words is sometimes deliberately adopted to convey a message. Let us take the following verses from Arabic as a way of illustration:</a:t>
            </a:r>
          </a:p>
          <a:p>
            <a:endParaRPr lang="en-US" sz="2000" dirty="0">
              <a:solidFill>
                <a:schemeClr val="bg1"/>
              </a:solidFill>
            </a:endParaRPr>
          </a:p>
          <a:p>
            <a:pPr algn="r" rtl="1"/>
            <a:r>
              <a:rPr lang="ar-SA" sz="2000" dirty="0">
                <a:solidFill>
                  <a:schemeClr val="bg1"/>
                </a:solidFill>
              </a:rPr>
              <a:t>يا وَيحَ قَلبي مِن دَواعي الهَوى	إِذ رَحَلَ الجيرانُ عِندَ الغُروبْ</a:t>
            </a:r>
          </a:p>
          <a:p>
            <a:pPr algn="r" rtl="1"/>
            <a:r>
              <a:rPr lang="ar-SA" sz="2000" dirty="0">
                <a:solidFill>
                  <a:schemeClr val="bg1"/>
                </a:solidFill>
              </a:rPr>
              <a:t>أَتبَعتُهُم طَرفي وَقَد أَمعَنوا	وَدَمعُ عَينَيَّ كَفَيضِ الغُروبْ</a:t>
            </a:r>
            <a:endParaRPr lang="ar-IQ" sz="2000" dirty="0">
              <a:solidFill>
                <a:schemeClr val="bg1"/>
              </a:solidFill>
            </a:endParaRPr>
          </a:p>
          <a:p>
            <a:pPr algn="r" rtl="1"/>
            <a:r>
              <a:rPr lang="ar-SA" sz="2000" dirty="0">
                <a:solidFill>
                  <a:schemeClr val="bg1"/>
                </a:solidFill>
              </a:rPr>
              <a:t>بانوا وَفيهم طَفلَةٌ حَرَّةٌ</a:t>
            </a:r>
            <a:r>
              <a:rPr lang="ar-IQ" sz="2000" dirty="0">
                <a:solidFill>
                  <a:schemeClr val="bg1"/>
                </a:solidFill>
              </a:rPr>
              <a:t>   </a:t>
            </a:r>
            <a:r>
              <a:rPr lang="ar-SA" sz="2000" dirty="0">
                <a:solidFill>
                  <a:schemeClr val="bg1"/>
                </a:solidFill>
              </a:rPr>
              <a:t>	تَفتَرُّ عَن مِثلِ أَقاحي الغُروبْ</a:t>
            </a:r>
            <a:endParaRPr lang="ar-IQ" sz="2000" dirty="0">
              <a:solidFill>
                <a:schemeClr val="bg1"/>
              </a:solidFill>
            </a:endParaRPr>
          </a:p>
          <a:p>
            <a:pPr algn="r" rtl="1"/>
            <a:endParaRPr lang="ar-IQ" sz="2000" dirty="0">
              <a:solidFill>
                <a:schemeClr val="bg1"/>
              </a:solidFill>
            </a:endParaRPr>
          </a:p>
          <a:p>
            <a:pPr algn="just"/>
            <a:endParaRPr lang="en-US" sz="2000" dirty="0">
              <a:solidFill>
                <a:schemeClr val="bg1"/>
              </a:solidFill>
            </a:endParaRPr>
          </a:p>
        </p:txBody>
      </p:sp>
    </p:spTree>
    <p:extLst>
      <p:ext uri="{BB962C8B-B14F-4D97-AF65-F5344CB8AC3E}">
        <p14:creationId xmlns:p14="http://schemas.microsoft.com/office/powerpoint/2010/main" val="205001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350111"/>
            <a:ext cx="8551479" cy="3359504"/>
          </a:xfrm>
        </p:spPr>
        <p:txBody>
          <a:bodyPr>
            <a:normAutofit/>
          </a:bodyPr>
          <a:lstStyle/>
          <a:p>
            <a:r>
              <a:rPr lang="en-US" sz="2000" dirty="0"/>
              <a:t>In these lines of poetry, three words that have the same form and pronunciation but different meanings are intentionally used by the poet to  give  rhyme for the verses  and to force the addressee to use his mental processes to distinguish among them; moreover, they are used as a decorative  device  to  enrich  the  esthetic  value of  the  verse.  ′</a:t>
            </a:r>
            <a:r>
              <a:rPr lang="ar-IQ" sz="2000" dirty="0"/>
              <a:t>الغروب</a:t>
            </a:r>
            <a:r>
              <a:rPr lang="en-US" sz="2000" dirty="0"/>
              <a:t>′is used  to  refer to three different senses: sunset, a huge bucket that is full of water and a region of a low-land.</a:t>
            </a:r>
          </a:p>
        </p:txBody>
      </p:sp>
    </p:spTree>
    <p:extLst>
      <p:ext uri="{BB962C8B-B14F-4D97-AF65-F5344CB8AC3E}">
        <p14:creationId xmlns:p14="http://schemas.microsoft.com/office/powerpoint/2010/main" val="809879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640935" y="2563658"/>
            <a:ext cx="3353410" cy="2286000"/>
          </a:xfrm>
          <a:prstGeom prst="rect">
            <a:avLst/>
          </a:prstGeom>
        </p:spPr>
      </p:pic>
      <p:pic>
        <p:nvPicPr>
          <p:cNvPr id="7" name="Picture 6"/>
          <p:cNvPicPr>
            <a:picLocks noChangeAspect="1"/>
          </p:cNvPicPr>
          <p:nvPr/>
        </p:nvPicPr>
        <p:blipFill>
          <a:blip r:embed="rId4"/>
          <a:stretch>
            <a:fillRect/>
          </a:stretch>
        </p:blipFill>
        <p:spPr>
          <a:xfrm>
            <a:off x="296260" y="2599070"/>
            <a:ext cx="3359510" cy="2215177"/>
          </a:xfrm>
          <a:prstGeom prst="rect">
            <a:avLst/>
          </a:prstGeom>
        </p:spPr>
      </p:pic>
      <p:sp>
        <p:nvSpPr>
          <p:cNvPr id="8" name="TextBox 7"/>
          <p:cNvSpPr txBox="1"/>
          <p:nvPr/>
        </p:nvSpPr>
        <p:spPr>
          <a:xfrm>
            <a:off x="601670" y="1350110"/>
            <a:ext cx="7635250"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John is </a:t>
            </a:r>
            <a:r>
              <a:rPr lang="en-US" sz="3600" b="1" dirty="0">
                <a:solidFill>
                  <a:srgbClr val="D99B01"/>
                </a:solidFill>
                <a:effectLst>
                  <a:outerShdw blurRad="38100" dist="38100" dir="2700000" algn="tl">
                    <a:srgbClr val="000000">
                      <a:alpha val="43137"/>
                    </a:srgbClr>
                  </a:outerShdw>
                </a:effectLst>
              </a:rPr>
              <a:t>drawing</a:t>
            </a:r>
            <a:r>
              <a:rPr lang="en-US" sz="3600" b="1" dirty="0">
                <a:solidFill>
                  <a:schemeClr val="bg1"/>
                </a:solidFill>
                <a:effectLst>
                  <a:outerShdw blurRad="38100" dist="38100" dir="2700000" algn="tl">
                    <a:srgbClr val="000000">
                      <a:alpha val="43137"/>
                    </a:srgbClr>
                  </a:outerShdw>
                </a:effectLst>
              </a:rPr>
              <a:t> a cart </a:t>
            </a:r>
          </a:p>
        </p:txBody>
      </p:sp>
    </p:spTree>
    <p:extLst>
      <p:ext uri="{BB962C8B-B14F-4D97-AF65-F5344CB8AC3E}">
        <p14:creationId xmlns:p14="http://schemas.microsoft.com/office/powerpoint/2010/main" val="3755377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1337</TotalTime>
  <Words>1613</Words>
  <Application>Microsoft Office PowerPoint</Application>
  <PresentationFormat>On-screen Show (16:9)</PresentationFormat>
  <Paragraphs>175</Paragraphs>
  <Slides>27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Dubai</vt:lpstr>
      <vt:lpstr>Office Theme</vt:lpstr>
      <vt:lpstr>Prepared by: Mohammed Ali Ayad  </vt:lpstr>
      <vt:lpstr>Contents </vt:lpstr>
      <vt:lpstr>Homonymy </vt:lpstr>
      <vt:lpstr>Examples of homonymy in English includes words like: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of homophones in Arabic </vt:lpstr>
      <vt:lpstr>PowerPoint Presentation</vt:lpstr>
      <vt:lpstr>Collocation </vt:lpstr>
      <vt:lpstr>PowerPoint Presentation</vt:lpstr>
      <vt:lpstr>Examples of collocation in Arabic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ahmed qadoury</cp:lastModifiedBy>
  <cp:revision>172</cp:revision>
  <dcterms:created xsi:type="dcterms:W3CDTF">2013-08-21T19:17:07Z</dcterms:created>
  <dcterms:modified xsi:type="dcterms:W3CDTF">2021-12-13T19:02:51Z</dcterms:modified>
</cp:coreProperties>
</file>