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sldIdLst>
    <p:sldId id="256" r:id="rId2"/>
    <p:sldId id="257" r:id="rId3"/>
    <p:sldId id="258" r:id="rId4"/>
    <p:sldId id="259" r:id="rId5"/>
    <p:sldId id="260" r:id="rId6"/>
    <p:sldId id="261" r:id="rId7"/>
    <p:sldId id="262" r:id="rId8"/>
    <p:sldId id="264" r:id="rId9"/>
    <p:sldId id="265" r:id="rId10"/>
    <p:sldId id="266" r:id="rId11"/>
    <p:sldId id="268" r:id="rId12"/>
    <p:sldId id="269" r:id="rId13"/>
    <p:sldId id="270" r:id="rId14"/>
    <p:sldId id="271"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4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51435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16133"/>
            <a:ext cx="3679116" cy="470388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16133"/>
            <a:ext cx="3505200" cy="17346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6" y="2031357"/>
            <a:ext cx="3313355" cy="127662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6" y="3315810"/>
            <a:ext cx="3309803" cy="945472"/>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137621"/>
            <a:ext cx="2133600" cy="563236"/>
          </a:xfrm>
        </p:spPr>
        <p:txBody>
          <a:bodyPr anchor="b"/>
          <a:lstStyle>
            <a:lvl1pPr algn="l">
              <a:defRPr sz="2400"/>
            </a:lvl1pPr>
          </a:lstStyle>
          <a:p>
            <a:fld id="{43AE6391-9D68-4CF7-A311-24916DD2735F}" type="datetimeFigureOut">
              <a:rPr lang="en-US" smtClean="0"/>
              <a:t>12/13/2021</a:t>
            </a:fld>
            <a:endParaRPr lang="en-US"/>
          </a:p>
        </p:txBody>
      </p:sp>
      <p:sp>
        <p:nvSpPr>
          <p:cNvPr id="50" name="Rectangle 49"/>
          <p:cNvSpPr/>
          <p:nvPr/>
        </p:nvSpPr>
        <p:spPr>
          <a:xfrm>
            <a:off x="4650889" y="4566213"/>
            <a:ext cx="3505200" cy="61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4289975"/>
            <a:ext cx="2831592" cy="273844"/>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4289975"/>
            <a:ext cx="643666" cy="273844"/>
          </a:xfrm>
        </p:spPr>
        <p:txBody>
          <a:bodyPr/>
          <a:lstStyle>
            <a:lvl1pPr>
              <a:defRPr>
                <a:solidFill>
                  <a:schemeClr val="accent1"/>
                </a:solidFill>
              </a:defRPr>
            </a:lvl1pPr>
          </a:lstStyle>
          <a:p>
            <a:fld id="{EB7D2524-384F-4D7D-A2FA-6E65CFC07BAD}" type="slidenum">
              <a:rPr lang="en-US" smtClean="0"/>
              <a:t>‹#›</a:t>
            </a:fld>
            <a:endParaRPr lang="en-US"/>
          </a:p>
        </p:txBody>
      </p:sp>
      <p:sp>
        <p:nvSpPr>
          <p:cNvPr id="89" name="Rectangle 88"/>
          <p:cNvSpPr/>
          <p:nvPr/>
        </p:nvSpPr>
        <p:spPr>
          <a:xfrm>
            <a:off x="4650889" y="4566213"/>
            <a:ext cx="3505200" cy="61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AE6391-9D68-4CF7-A311-24916DD2735F}"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D2524-384F-4D7D-A2FA-6E65CFC07B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772610"/>
            <a:ext cx="1484453" cy="3585258"/>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772610"/>
            <a:ext cx="5423704" cy="358525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AE6391-9D68-4CF7-A311-24916DD2735F}"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D2524-384F-4D7D-A2FA-6E65CFC07BA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AE6391-9D68-4CF7-A311-24916DD2735F}"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D2524-384F-4D7D-A2FA-6E65CFC07BA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175622"/>
            <a:ext cx="6637468" cy="1021556"/>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6" y="3200400"/>
            <a:ext cx="6637467" cy="114031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AE6391-9D68-4CF7-A311-24916DD2735F}"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D2524-384F-4D7D-A2FA-6E65CFC07BA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43AE6391-9D68-4CF7-A311-24916DD2735F}"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D2524-384F-4D7D-A2FA-6E65CFC07BAD}" type="slidenum">
              <a:rPr lang="en-US" smtClean="0"/>
              <a:t>‹#›</a:t>
            </a:fld>
            <a:endParaRPr lang="en-US"/>
          </a:p>
        </p:txBody>
      </p:sp>
      <p:sp>
        <p:nvSpPr>
          <p:cNvPr id="9" name="Content Placeholder 8"/>
          <p:cNvSpPr>
            <a:spLocks noGrp="1"/>
          </p:cNvSpPr>
          <p:nvPr>
            <p:ph sz="quarter" idx="13"/>
          </p:nvPr>
        </p:nvSpPr>
        <p:spPr>
          <a:xfrm>
            <a:off x="1042416" y="1735074"/>
            <a:ext cx="3419856" cy="26197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1735073"/>
            <a:ext cx="3419856" cy="26197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1737007"/>
            <a:ext cx="3057148" cy="47982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231021"/>
            <a:ext cx="3419856" cy="21268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8" y="1737007"/>
            <a:ext cx="3055717" cy="47982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231021"/>
            <a:ext cx="3419856" cy="21268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AE6391-9D68-4CF7-A311-24916DD2735F}"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7D2524-384F-4D7D-A2FA-6E65CFC07BA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AE6391-9D68-4CF7-A311-24916DD2735F}"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7D2524-384F-4D7D-A2FA-6E65CFC07B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AE6391-9D68-4CF7-A311-24916DD2735F}"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7D2524-384F-4D7D-A2FA-6E65CFC07BA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51435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16133"/>
            <a:ext cx="3679116" cy="470388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16133"/>
            <a:ext cx="3505200" cy="4679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3AE6391-9D68-4CF7-A311-24916DD2735F}" type="datetimeFigureOut">
              <a:rPr lang="en-US" smtClean="0"/>
              <a:t>12/13/2021</a:t>
            </a:fld>
            <a:endParaRPr lang="en-US"/>
          </a:p>
        </p:txBody>
      </p:sp>
      <p:sp>
        <p:nvSpPr>
          <p:cNvPr id="7" name="Slide Number Placeholder 6"/>
          <p:cNvSpPr>
            <a:spLocks noGrp="1"/>
          </p:cNvSpPr>
          <p:nvPr>
            <p:ph type="sldNum" sz="quarter" idx="12"/>
          </p:nvPr>
        </p:nvSpPr>
        <p:spPr/>
        <p:txBody>
          <a:bodyPr/>
          <a:lstStyle/>
          <a:p>
            <a:fld id="{EB7D2524-384F-4D7D-A2FA-6E65CFC07BAD}" type="slidenum">
              <a:rPr lang="en-US" smtClean="0"/>
              <a:t>‹#›</a:t>
            </a:fld>
            <a:endParaRPr lang="en-US"/>
          </a:p>
        </p:txBody>
      </p:sp>
      <p:sp>
        <p:nvSpPr>
          <p:cNvPr id="58" name="Rectangle 57"/>
          <p:cNvSpPr/>
          <p:nvPr/>
        </p:nvSpPr>
        <p:spPr>
          <a:xfrm>
            <a:off x="905572" y="451413"/>
            <a:ext cx="3562257" cy="423633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642395"/>
            <a:ext cx="3090440" cy="3863051"/>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4566213"/>
            <a:ext cx="3505200" cy="61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4293627"/>
            <a:ext cx="3493664" cy="273844"/>
          </a:xfrm>
        </p:spPr>
        <p:txBody>
          <a:bodyPr>
            <a:normAutofit/>
          </a:bodyPr>
          <a:lstStyle/>
          <a:p>
            <a:endParaRPr lang="en-US"/>
          </a:p>
        </p:txBody>
      </p:sp>
      <p:sp>
        <p:nvSpPr>
          <p:cNvPr id="2" name="Title 1"/>
          <p:cNvSpPr>
            <a:spLocks noGrp="1"/>
          </p:cNvSpPr>
          <p:nvPr>
            <p:ph type="title"/>
          </p:nvPr>
        </p:nvSpPr>
        <p:spPr>
          <a:xfrm>
            <a:off x="4739833" y="1993076"/>
            <a:ext cx="3304572" cy="1097365"/>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3102746"/>
            <a:ext cx="3298784" cy="1138428"/>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51435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16133"/>
            <a:ext cx="3679116" cy="470388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16133"/>
            <a:ext cx="3505200" cy="4679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2" y="451413"/>
            <a:ext cx="3562257" cy="4236334"/>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4566213"/>
            <a:ext cx="3505200" cy="61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1995678"/>
            <a:ext cx="3300984" cy="109728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9" y="520346"/>
            <a:ext cx="3359623" cy="4101084"/>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1" y="3099816"/>
            <a:ext cx="3300573" cy="113967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AE6391-9D68-4CF7-A311-24916DD2735F}" type="datetimeFigureOut">
              <a:rPr lang="en-US" smtClean="0"/>
              <a:t>12/13/2021</a:t>
            </a:fld>
            <a:endParaRPr lang="en-US"/>
          </a:p>
        </p:txBody>
      </p:sp>
      <p:sp>
        <p:nvSpPr>
          <p:cNvPr id="6" name="Footer Placeholder 5"/>
          <p:cNvSpPr>
            <a:spLocks noGrp="1"/>
          </p:cNvSpPr>
          <p:nvPr>
            <p:ph type="ftr" sz="quarter" idx="11"/>
          </p:nvPr>
        </p:nvSpPr>
        <p:spPr>
          <a:xfrm>
            <a:off x="4641448" y="4293627"/>
            <a:ext cx="3493664" cy="273844"/>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EB7D2524-384F-4D7D-A2FA-6E65CFC07BA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51435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250116"/>
            <a:ext cx="8229600" cy="463923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16133"/>
            <a:ext cx="3679116" cy="52443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16133"/>
            <a:ext cx="3505200" cy="4679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770748"/>
            <a:ext cx="7024744" cy="8572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3" y="1742739"/>
            <a:ext cx="6777317" cy="263173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168369"/>
            <a:ext cx="2133600" cy="273844"/>
          </a:xfrm>
          <a:prstGeom prst="rect">
            <a:avLst/>
          </a:prstGeom>
        </p:spPr>
        <p:txBody>
          <a:bodyPr vert="horz" lIns="91440" tIns="45720" rIns="91440" bIns="45720" rtlCol="0" anchor="ctr"/>
          <a:lstStyle>
            <a:lvl1pPr algn="r">
              <a:defRPr sz="1200">
                <a:solidFill>
                  <a:srgbClr val="FEFEFE"/>
                </a:solidFill>
              </a:defRPr>
            </a:lvl1pPr>
          </a:lstStyle>
          <a:p>
            <a:fld id="{43AE6391-9D68-4CF7-A311-24916DD2735F}" type="datetimeFigureOut">
              <a:rPr lang="en-US" smtClean="0"/>
              <a:t>12/13/2021</a:t>
            </a:fld>
            <a:endParaRPr lang="en-US"/>
          </a:p>
        </p:txBody>
      </p:sp>
      <p:sp>
        <p:nvSpPr>
          <p:cNvPr id="5" name="Footer Placeholder 4"/>
          <p:cNvSpPr>
            <a:spLocks noGrp="1"/>
          </p:cNvSpPr>
          <p:nvPr>
            <p:ph type="ftr" sz="quarter" idx="3"/>
          </p:nvPr>
        </p:nvSpPr>
        <p:spPr>
          <a:xfrm>
            <a:off x="4641448" y="4389120"/>
            <a:ext cx="3502152" cy="273844"/>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168369"/>
            <a:ext cx="1332156" cy="273844"/>
          </a:xfrm>
          <a:prstGeom prst="rect">
            <a:avLst/>
          </a:prstGeom>
        </p:spPr>
        <p:txBody>
          <a:bodyPr vert="horz" lIns="91440" tIns="45720" rIns="91440" bIns="45720" rtlCol="0" anchor="ctr"/>
          <a:lstStyle>
            <a:lvl1pPr algn="l">
              <a:defRPr sz="1200">
                <a:solidFill>
                  <a:srgbClr val="FEFEFE"/>
                </a:solidFill>
              </a:defRPr>
            </a:lvl1pPr>
          </a:lstStyle>
          <a:p>
            <a:fld id="{EB7D2524-384F-4D7D-A2FA-6E65CFC07BA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5736" y="1851670"/>
            <a:ext cx="6172200" cy="1420772"/>
          </a:xfrm>
        </p:spPr>
        <p:txBody>
          <a:bodyPr>
            <a:normAutofit/>
          </a:bodyPr>
          <a:lstStyle/>
          <a:p>
            <a:r>
              <a:rPr lang="en-US" sz="4000" dirty="0">
                <a:solidFill>
                  <a:schemeClr val="tx1"/>
                </a:solidFill>
                <a:latin typeface="Algerian" pitchFamily="82" charset="0"/>
              </a:rPr>
              <a:t>Levels of Meaning</a:t>
            </a:r>
          </a:p>
        </p:txBody>
      </p:sp>
      <p:sp>
        <p:nvSpPr>
          <p:cNvPr id="3" name="Subtitle 2"/>
          <p:cNvSpPr>
            <a:spLocks noGrp="1"/>
          </p:cNvSpPr>
          <p:nvPr>
            <p:ph type="subTitle" idx="1"/>
          </p:nvPr>
        </p:nvSpPr>
        <p:spPr>
          <a:xfrm>
            <a:off x="2555776" y="3651870"/>
            <a:ext cx="6172200" cy="1100708"/>
          </a:xfrm>
        </p:spPr>
        <p:txBody>
          <a:bodyPr>
            <a:normAutofit/>
          </a:bodyPr>
          <a:lstStyle/>
          <a:p>
            <a:pPr algn="ctr"/>
            <a:r>
              <a:rPr lang="en-US" dirty="0">
                <a:solidFill>
                  <a:schemeClr val="tx1"/>
                </a:solidFill>
              </a:rPr>
              <a:t>Prepared  by:</a:t>
            </a:r>
          </a:p>
          <a:p>
            <a:pPr algn="ctr"/>
            <a:r>
              <a:rPr lang="en-US" dirty="0" err="1">
                <a:solidFill>
                  <a:schemeClr val="tx1"/>
                </a:solidFill>
              </a:rPr>
              <a:t>Zainab</a:t>
            </a:r>
            <a:r>
              <a:rPr lang="en-US" dirty="0">
                <a:solidFill>
                  <a:schemeClr val="tx1"/>
                </a:solidFill>
              </a:rPr>
              <a:t> Ali </a:t>
            </a:r>
            <a:r>
              <a:rPr lang="en-US" dirty="0" err="1">
                <a:solidFill>
                  <a:schemeClr val="tx1"/>
                </a:solidFill>
              </a:rPr>
              <a:t>Jaber</a:t>
            </a:r>
            <a:endParaRPr lang="en-US" dirty="0">
              <a:solidFill>
                <a:schemeClr val="tx1"/>
              </a:solidFill>
            </a:endParaRPr>
          </a:p>
        </p:txBody>
      </p:sp>
    </p:spTree>
    <p:extLst>
      <p:ext uri="{BB962C8B-B14F-4D97-AF65-F5344CB8AC3E}">
        <p14:creationId xmlns:p14="http://schemas.microsoft.com/office/powerpoint/2010/main" val="2503350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55526"/>
            <a:ext cx="7024744" cy="857250"/>
          </a:xfrm>
        </p:spPr>
        <p:txBody>
          <a:bodyPr>
            <a:normAutofit/>
          </a:bodyPr>
          <a:lstStyle/>
          <a:p>
            <a:r>
              <a:rPr lang="en-US" sz="3200" dirty="0"/>
              <a:t>2.4 Allusive meaning</a:t>
            </a:r>
          </a:p>
        </p:txBody>
      </p:sp>
      <p:sp>
        <p:nvSpPr>
          <p:cNvPr id="3" name="Content Placeholder 2"/>
          <p:cNvSpPr>
            <a:spLocks noGrp="1"/>
          </p:cNvSpPr>
          <p:nvPr>
            <p:ph idx="1"/>
          </p:nvPr>
        </p:nvSpPr>
        <p:spPr>
          <a:xfrm>
            <a:off x="611560" y="1419622"/>
            <a:ext cx="7848872" cy="3384376"/>
          </a:xfrm>
        </p:spPr>
        <p:txBody>
          <a:bodyPr>
            <a:normAutofit fontScale="92500" lnSpcReduction="20000"/>
          </a:bodyPr>
          <a:lstStyle/>
          <a:p>
            <a:pPr marL="68580" indent="0" algn="just">
              <a:buNone/>
            </a:pPr>
            <a:r>
              <a:rPr lang="en-US" sz="1600" dirty="0">
                <a:latin typeface="Times New Roman" pitchFamily="18" charset="0"/>
                <a:cs typeface="Times New Roman" pitchFamily="18" charset="0"/>
              </a:rPr>
              <a:t>Allusive meaning is that part of meaning that is attached to a referring expression in addition to its denotative meaning by virtue of </a:t>
            </a:r>
            <a:r>
              <a:rPr lang="en-US" sz="1600" dirty="0" err="1">
                <a:latin typeface="Times New Roman" pitchFamily="18" charset="0"/>
                <a:cs typeface="Times New Roman" pitchFamily="18" charset="0"/>
              </a:rPr>
              <a:t>intertextuality</a:t>
            </a:r>
            <a:r>
              <a:rPr lang="en-US" sz="1600" dirty="0">
                <a:latin typeface="Times New Roman" pitchFamily="18" charset="0"/>
                <a:cs typeface="Times New Roman" pitchFamily="18" charset="0"/>
              </a:rPr>
              <a:t>, that is, “an expression evokes an associated saying or quotation in such a way that the meaning of that saying or quotation becomes part of overall meaning of the expression” (</a:t>
            </a:r>
            <a:r>
              <a:rPr lang="en-US" sz="1600" dirty="0" err="1">
                <a:latin typeface="Times New Roman" pitchFamily="18" charset="0"/>
                <a:cs typeface="Times New Roman" pitchFamily="18" charset="0"/>
              </a:rPr>
              <a:t>Dickins</a:t>
            </a:r>
            <a:r>
              <a:rPr lang="en-US" sz="1600" dirty="0">
                <a:latin typeface="Times New Roman" pitchFamily="18" charset="0"/>
                <a:cs typeface="Times New Roman" pitchFamily="18" charset="0"/>
              </a:rPr>
              <a:t> et al. 2002: 70). As an illustration</a:t>
            </a:r>
            <a:r>
              <a:rPr lang="ar-SA" sz="1600" dirty="0">
                <a:latin typeface="Times New Roman" pitchFamily="18" charset="0"/>
                <a:cs typeface="Times New Roman" pitchFamily="18" charset="0"/>
              </a:rPr>
              <a:t>:</a:t>
            </a:r>
          </a:p>
          <a:p>
            <a:pPr marL="68580" indent="0" algn="just">
              <a:buNone/>
            </a:pPr>
            <a:r>
              <a:rPr lang="en-US" sz="1600" dirty="0">
                <a:latin typeface="Times New Roman" pitchFamily="18" charset="0"/>
                <a:cs typeface="Times New Roman" pitchFamily="18" charset="0"/>
              </a:rPr>
              <a:t>the following example quoted from Mahfouz’s novel (1971/1977: 23) </a:t>
            </a:r>
            <a:r>
              <a:rPr lang="ar-SA" sz="1600" dirty="0">
                <a:latin typeface="Times New Roman" pitchFamily="18" charset="0"/>
                <a:cs typeface="Times New Roman" pitchFamily="18" charset="0"/>
              </a:rPr>
              <a:t>نهاية و بداية) </a:t>
            </a:r>
            <a:r>
              <a:rPr lang="en-US" sz="1600" dirty="0">
                <a:latin typeface="Times New Roman" pitchFamily="18" charset="0"/>
                <a:cs typeface="Times New Roman" pitchFamily="18" charset="0"/>
              </a:rPr>
              <a:t>The Beginning and the End) may be considered here:</a:t>
            </a:r>
            <a:endParaRPr lang="ar-SA" sz="1600" dirty="0">
              <a:latin typeface="Times New Roman" pitchFamily="18" charset="0"/>
              <a:cs typeface="Times New Roman" pitchFamily="18" charset="0"/>
            </a:endParaRPr>
          </a:p>
          <a:p>
            <a:pPr marL="68580" indent="0" algn="r">
              <a:buNone/>
            </a:pPr>
            <a:r>
              <a:rPr lang="en-US" sz="1600" dirty="0">
                <a:latin typeface="Times New Roman" pitchFamily="18" charset="0"/>
                <a:cs typeface="Times New Roman" pitchFamily="18" charset="0"/>
              </a:rPr>
              <a:t> </a:t>
            </a:r>
            <a:endParaRPr lang="ar-SA" sz="1600" dirty="0">
              <a:latin typeface="Times New Roman" pitchFamily="18" charset="0"/>
              <a:cs typeface="Times New Roman" pitchFamily="18" charset="0"/>
            </a:endParaRPr>
          </a:p>
          <a:p>
            <a:pPr marL="68580" indent="0" algn="r">
              <a:buNone/>
            </a:pPr>
            <a:r>
              <a:rPr lang="ar-SA" sz="1600" dirty="0">
                <a:latin typeface="Times New Roman" pitchFamily="18" charset="0"/>
                <a:cs typeface="Times New Roman" pitchFamily="18" charset="0"/>
              </a:rPr>
              <a:t>معذرة يا بني إن بعض الظن إثم. </a:t>
            </a:r>
          </a:p>
          <a:p>
            <a:pPr marL="68580" indent="0" algn="just">
              <a:buNone/>
            </a:pPr>
            <a:r>
              <a:rPr lang="en-US" sz="1600" dirty="0">
                <a:latin typeface="Times New Roman" pitchFamily="18" charset="0"/>
                <a:cs typeface="Times New Roman" pitchFamily="18" charset="0"/>
              </a:rPr>
              <a:t>Here, the writer opts for building an </a:t>
            </a:r>
            <a:r>
              <a:rPr lang="en-US" sz="1600" dirty="0" err="1">
                <a:latin typeface="Times New Roman" pitchFamily="18" charset="0"/>
                <a:cs typeface="Times New Roman" pitchFamily="18" charset="0"/>
              </a:rPr>
              <a:t>intertextual</a:t>
            </a:r>
            <a:r>
              <a:rPr lang="en-US" sz="1600" dirty="0">
                <a:latin typeface="Times New Roman" pitchFamily="18" charset="0"/>
                <a:cs typeface="Times New Roman" pitchFamily="18" charset="0"/>
              </a:rPr>
              <a:t> relation with a </a:t>
            </a:r>
            <a:r>
              <a:rPr lang="en-US" sz="1600" dirty="0" err="1">
                <a:latin typeface="Times New Roman" pitchFamily="18" charset="0"/>
                <a:cs typeface="Times New Roman" pitchFamily="18" charset="0"/>
              </a:rPr>
              <a:t>Quranic</a:t>
            </a:r>
            <a:r>
              <a:rPr lang="en-US" sz="1600" dirty="0">
                <a:latin typeface="Times New Roman" pitchFamily="18" charset="0"/>
                <a:cs typeface="Times New Roman" pitchFamily="18" charset="0"/>
              </a:rPr>
              <a:t> verse, namely verse 12 from </a:t>
            </a:r>
            <a:r>
              <a:rPr lang="ar-SA" sz="1600" dirty="0">
                <a:latin typeface="Times New Roman" pitchFamily="18" charset="0"/>
                <a:cs typeface="Times New Roman" pitchFamily="18" charset="0"/>
              </a:rPr>
              <a:t>الحجرات سورة) </a:t>
            </a:r>
            <a:r>
              <a:rPr lang="en-US" sz="1600" dirty="0" err="1">
                <a:latin typeface="Times New Roman" pitchFamily="18" charset="0"/>
                <a:cs typeface="Times New Roman" pitchFamily="18" charset="0"/>
              </a:rPr>
              <a:t>Sūrāt</a:t>
            </a:r>
            <a:r>
              <a:rPr lang="en-US" sz="1600" dirty="0">
                <a:latin typeface="Times New Roman" pitchFamily="18" charset="0"/>
                <a:cs typeface="Times New Roman" pitchFamily="18" charset="0"/>
              </a:rPr>
              <a:t> Al-</a:t>
            </a:r>
            <a:r>
              <a:rPr lang="en-US" sz="1600" dirty="0" err="1">
                <a:latin typeface="Times New Roman" pitchFamily="18" charset="0"/>
                <a:cs typeface="Times New Roman" pitchFamily="18" charset="0"/>
              </a:rPr>
              <a:t>Hujrāt</a:t>
            </a:r>
            <a:r>
              <a:rPr lang="en-US" sz="1600" dirty="0">
                <a:latin typeface="Times New Roman" pitchFamily="18" charset="0"/>
                <a:cs typeface="Times New Roman" pitchFamily="18" charset="0"/>
              </a:rPr>
              <a:t>): </a:t>
            </a:r>
          </a:p>
          <a:p>
            <a:pPr marL="68580" indent="0" algn="r">
              <a:buNone/>
            </a:pPr>
            <a:endParaRPr lang="ar-SA" sz="1600" dirty="0">
              <a:latin typeface="Times New Roman" pitchFamily="18" charset="0"/>
              <a:cs typeface="Times New Roman" pitchFamily="18" charset="0"/>
            </a:endParaRPr>
          </a:p>
          <a:p>
            <a:pPr marL="68580" indent="0" algn="r">
              <a:buNone/>
            </a:pPr>
            <a:r>
              <a:rPr lang="ar-SA" sz="1600" dirty="0">
                <a:latin typeface="Times New Roman" pitchFamily="18" charset="0"/>
                <a:cs typeface="Times New Roman" pitchFamily="18" charset="0"/>
              </a:rPr>
              <a:t>يا أيها الذين آمنوا اجتنبوا كثيرا من الظن إن بعض الظن إثم. </a:t>
            </a:r>
          </a:p>
          <a:p>
            <a:pPr marL="68580" indent="0" algn="just">
              <a:buNone/>
            </a:pPr>
            <a:endParaRPr lang="ar-SA" sz="1600" dirty="0">
              <a:latin typeface="Times New Roman" pitchFamily="18" charset="0"/>
              <a:cs typeface="Times New Roman" pitchFamily="18" charset="0"/>
            </a:endParaRPr>
          </a:p>
          <a:p>
            <a:pPr marL="68580" indent="0" algn="just">
              <a:buNone/>
            </a:pPr>
            <a:r>
              <a:rPr lang="en-US" sz="1600" dirty="0">
                <a:latin typeface="Times New Roman" pitchFamily="18" charset="0"/>
                <a:cs typeface="Times New Roman" pitchFamily="18" charset="0"/>
              </a:rPr>
              <a:t>The sentence</a:t>
            </a:r>
            <a:r>
              <a:rPr lang="ar-SA" sz="1600" dirty="0">
                <a:latin typeface="Times New Roman" pitchFamily="18" charset="0"/>
                <a:cs typeface="Times New Roman" pitchFamily="18" charset="0"/>
              </a:rPr>
              <a:t>إن بعض الضن إثم, </a:t>
            </a:r>
            <a:r>
              <a:rPr lang="en-US" sz="1600" dirty="0">
                <a:latin typeface="Times New Roman" pitchFamily="18" charset="0"/>
                <a:cs typeface="Times New Roman" pitchFamily="18" charset="0"/>
              </a:rPr>
              <a:t>along with its lexical items in addition to its basic, straightforward meaning, contains an allusive meaning.</a:t>
            </a:r>
          </a:p>
          <a:p>
            <a:pPr marL="68580" indent="0" algn="just">
              <a:buNone/>
            </a:pPr>
            <a:endParaRPr lang="en-US" sz="1600" dirty="0"/>
          </a:p>
        </p:txBody>
      </p:sp>
    </p:spTree>
    <p:extLst>
      <p:ext uri="{BB962C8B-B14F-4D97-AF65-F5344CB8AC3E}">
        <p14:creationId xmlns:p14="http://schemas.microsoft.com/office/powerpoint/2010/main" val="691978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9502"/>
            <a:ext cx="7024744" cy="857250"/>
          </a:xfrm>
        </p:spPr>
        <p:txBody>
          <a:bodyPr/>
          <a:lstStyle/>
          <a:p>
            <a:r>
              <a:rPr lang="en-US" dirty="0"/>
              <a:t>2.5 </a:t>
            </a:r>
            <a:r>
              <a:rPr lang="en-US" dirty="0" err="1"/>
              <a:t>Collocative</a:t>
            </a:r>
            <a:r>
              <a:rPr lang="en-US" dirty="0"/>
              <a:t> meaning</a:t>
            </a:r>
          </a:p>
        </p:txBody>
      </p:sp>
      <p:sp>
        <p:nvSpPr>
          <p:cNvPr id="3" name="Content Placeholder 2"/>
          <p:cNvSpPr>
            <a:spLocks noGrp="1"/>
          </p:cNvSpPr>
          <p:nvPr>
            <p:ph idx="1"/>
          </p:nvPr>
        </p:nvSpPr>
        <p:spPr>
          <a:xfrm>
            <a:off x="539552" y="1131590"/>
            <a:ext cx="8064896" cy="3723878"/>
          </a:xfrm>
        </p:spPr>
        <p:txBody>
          <a:bodyPr>
            <a:noAutofit/>
          </a:bodyPr>
          <a:lstStyle/>
          <a:p>
            <a:pPr marL="68580" indent="0" algn="just">
              <a:buNone/>
            </a:pPr>
            <a:r>
              <a:rPr lang="en-US" sz="1400" dirty="0" err="1"/>
              <a:t>Collocative</a:t>
            </a:r>
            <a:r>
              <a:rPr lang="en-US" sz="1400" dirty="0"/>
              <a:t> meaning is that part of meaning that is attached to a referring expression in addition to its denotative meaning by virtue of the meaning of other words that collocate well with it, thus forming commonly used expressions. Arabic readers, for instance, tend to say:</a:t>
            </a:r>
            <a:endParaRPr lang="ar-SA" sz="1400" dirty="0"/>
          </a:p>
          <a:p>
            <a:pPr marL="68580" indent="0" algn="r">
              <a:buNone/>
            </a:pPr>
            <a:r>
              <a:rPr lang="ar-SA" sz="1400" dirty="0"/>
              <a:t>ليل نهار</a:t>
            </a:r>
          </a:p>
          <a:p>
            <a:pPr marL="68580" indent="0" algn="r">
              <a:buNone/>
            </a:pPr>
            <a:r>
              <a:rPr lang="ar-SA" sz="1400" dirty="0"/>
              <a:t>ذهاباً و أياباً</a:t>
            </a:r>
          </a:p>
          <a:p>
            <a:pPr marL="68580" indent="0" algn="r">
              <a:buNone/>
            </a:pPr>
            <a:r>
              <a:rPr lang="ar-SA" sz="1400" dirty="0"/>
              <a:t>أخذ وعطاء</a:t>
            </a:r>
          </a:p>
          <a:p>
            <a:pPr marL="68580" indent="0" algn="r">
              <a:buNone/>
            </a:pPr>
            <a:r>
              <a:rPr lang="ar-SA" sz="1400" dirty="0"/>
              <a:t> أبيض وأسود</a:t>
            </a:r>
          </a:p>
          <a:p>
            <a:pPr marL="68580" indent="0" algn="r">
              <a:buNone/>
            </a:pPr>
            <a:r>
              <a:rPr lang="ar-SA" sz="1400" dirty="0"/>
              <a:t>أجلاً أم عاجلاً</a:t>
            </a:r>
          </a:p>
          <a:p>
            <a:pPr marL="68580" indent="0">
              <a:buNone/>
            </a:pPr>
            <a:r>
              <a:rPr lang="en-US" sz="1400" dirty="0"/>
              <a:t>However, English native speakers tend to use them the other way round:</a:t>
            </a:r>
            <a:endParaRPr lang="ar-SA" sz="1400" dirty="0"/>
          </a:p>
          <a:p>
            <a:pPr marL="68580" indent="0">
              <a:buNone/>
            </a:pPr>
            <a:r>
              <a:rPr lang="en-US" sz="1400" dirty="0"/>
              <a:t>• day and night </a:t>
            </a:r>
            <a:endParaRPr lang="ar-SA" sz="1400" dirty="0"/>
          </a:p>
          <a:p>
            <a:pPr marL="68580" indent="0">
              <a:buNone/>
            </a:pPr>
            <a:r>
              <a:rPr lang="en-US" sz="1400" dirty="0"/>
              <a:t>• come and go </a:t>
            </a:r>
            <a:endParaRPr lang="ar-SA" sz="1400" dirty="0"/>
          </a:p>
          <a:p>
            <a:pPr marL="68580" indent="0">
              <a:buNone/>
            </a:pPr>
            <a:r>
              <a:rPr lang="en-US" sz="1400" dirty="0"/>
              <a:t>• giving and taking</a:t>
            </a:r>
            <a:endParaRPr lang="ar-SA" sz="1400" dirty="0"/>
          </a:p>
          <a:p>
            <a:pPr marL="68580" indent="0">
              <a:buNone/>
            </a:pPr>
            <a:r>
              <a:rPr lang="en-US" sz="1400" dirty="0"/>
              <a:t>• black and white</a:t>
            </a:r>
            <a:endParaRPr lang="ar-SA" sz="1400" dirty="0"/>
          </a:p>
          <a:p>
            <a:pPr marL="68580" indent="0">
              <a:buNone/>
            </a:pPr>
            <a:r>
              <a:rPr lang="en-US" sz="1400" dirty="0"/>
              <a:t>• sooner or later </a:t>
            </a:r>
          </a:p>
        </p:txBody>
      </p:sp>
    </p:spTree>
    <p:extLst>
      <p:ext uri="{BB962C8B-B14F-4D97-AF65-F5344CB8AC3E}">
        <p14:creationId xmlns:p14="http://schemas.microsoft.com/office/powerpoint/2010/main" val="2886223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807149"/>
            <a:ext cx="7920880" cy="3852834"/>
          </a:xfrm>
        </p:spPr>
        <p:txBody>
          <a:bodyPr>
            <a:noAutofit/>
          </a:bodyPr>
          <a:lstStyle/>
          <a:p>
            <a:pPr marL="68580" indent="0" algn="just">
              <a:buNone/>
            </a:pPr>
            <a:r>
              <a:rPr lang="en-US" sz="1400" dirty="0">
                <a:latin typeface="Times New Roman" pitchFamily="18" charset="0"/>
                <a:cs typeface="Times New Roman" pitchFamily="18" charset="0"/>
              </a:rPr>
              <a:t>To make this point clear, the following example extracted from </a:t>
            </a:r>
            <a:r>
              <a:rPr lang="en-US" sz="1400" dirty="0" err="1">
                <a:latin typeface="Times New Roman" pitchFamily="18" charset="0"/>
                <a:cs typeface="Times New Roman" pitchFamily="18" charset="0"/>
              </a:rPr>
              <a:t>Muhsin</a:t>
            </a:r>
            <a:r>
              <a:rPr lang="en-US" sz="1400" dirty="0">
                <a:latin typeface="Times New Roman" pitchFamily="18" charset="0"/>
                <a:cs typeface="Times New Roman" pitchFamily="18" charset="0"/>
              </a:rPr>
              <a:t> Al-</a:t>
            </a:r>
            <a:r>
              <a:rPr lang="en-US" sz="1400" dirty="0" err="1">
                <a:latin typeface="Times New Roman" pitchFamily="18" charset="0"/>
                <a:cs typeface="Times New Roman" pitchFamily="18" charset="0"/>
              </a:rPr>
              <a:t>Ramlī’s</a:t>
            </a:r>
            <a:r>
              <a:rPr lang="en-US" sz="1400" dirty="0">
                <a:latin typeface="Times New Roman" pitchFamily="18" charset="0"/>
                <a:cs typeface="Times New Roman" pitchFamily="18" charset="0"/>
              </a:rPr>
              <a:t> story (2009: 37) </a:t>
            </a:r>
            <a:r>
              <a:rPr lang="ar-SA" sz="1400" dirty="0">
                <a:latin typeface="Times New Roman" pitchFamily="18" charset="0"/>
                <a:cs typeface="Times New Roman" pitchFamily="18" charset="0"/>
              </a:rPr>
              <a:t>حي ّقلب عن البحث) </a:t>
            </a:r>
            <a:r>
              <a:rPr lang="en-US" sz="1400" dirty="0">
                <a:latin typeface="Times New Roman" pitchFamily="18" charset="0"/>
                <a:cs typeface="Times New Roman" pitchFamily="18" charset="0"/>
              </a:rPr>
              <a:t>Search for a Live Heart) can be given serious consideration:</a:t>
            </a:r>
            <a:endParaRPr lang="ar-SA" sz="1400" dirty="0">
              <a:latin typeface="Times New Roman" pitchFamily="18" charset="0"/>
              <a:cs typeface="Times New Roman" pitchFamily="18" charset="0"/>
            </a:endParaRPr>
          </a:p>
          <a:p>
            <a:pPr marL="68580" indent="0" algn="r">
              <a:buNone/>
            </a:pPr>
            <a:endParaRPr lang="ar-SA" sz="1400" dirty="0">
              <a:latin typeface="Times New Roman" pitchFamily="18" charset="0"/>
              <a:cs typeface="Times New Roman" pitchFamily="18" charset="0"/>
            </a:endParaRPr>
          </a:p>
          <a:p>
            <a:pPr marL="68580" indent="0" algn="r">
              <a:buNone/>
            </a:pPr>
            <a:r>
              <a:rPr lang="ar-SA" sz="1400" dirty="0">
                <a:latin typeface="Times New Roman" pitchFamily="18" charset="0"/>
                <a:cs typeface="Times New Roman" pitchFamily="18" charset="0"/>
              </a:rPr>
              <a:t>أمي التي  تسمرت عند النافذة ليل نهار ... ترضع السجائر وعيناها الدامعتان ترقبان ّ الطريق ... تراه .يترجل عن كل السيارت المارقة.</a:t>
            </a:r>
            <a:endParaRPr lang="en-US" sz="1400" dirty="0">
              <a:latin typeface="Times New Roman" pitchFamily="18" charset="0"/>
              <a:cs typeface="Times New Roman" pitchFamily="18" charset="0"/>
            </a:endParaRPr>
          </a:p>
          <a:p>
            <a:pPr marL="68580" indent="0" algn="just">
              <a:buNone/>
            </a:pPr>
            <a:endParaRPr lang="en-US" sz="1400" dirty="0">
              <a:latin typeface="Times New Roman" pitchFamily="18" charset="0"/>
              <a:cs typeface="Times New Roman" pitchFamily="18" charset="0"/>
            </a:endParaRPr>
          </a:p>
          <a:p>
            <a:pPr marL="68580" indent="0" algn="just">
              <a:buNone/>
            </a:pPr>
            <a:r>
              <a:rPr lang="en-US" sz="1400" dirty="0">
                <a:latin typeface="Times New Roman" pitchFamily="18" charset="0"/>
                <a:cs typeface="Times New Roman" pitchFamily="18" charset="0"/>
              </a:rPr>
              <a:t>A number of collocated expressions can be identified in the original text, such,</a:t>
            </a:r>
            <a:endParaRPr lang="ar-SA" sz="1400" dirty="0">
              <a:latin typeface="Times New Roman" pitchFamily="18" charset="0"/>
              <a:cs typeface="Times New Roman" pitchFamily="18" charset="0"/>
            </a:endParaRPr>
          </a:p>
          <a:p>
            <a:pPr marL="68580" indent="0" algn="r">
              <a:buNone/>
            </a:pPr>
            <a:endParaRPr lang="en-US" sz="1400" dirty="0">
              <a:latin typeface="Times New Roman" pitchFamily="18" charset="0"/>
              <a:cs typeface="Times New Roman" pitchFamily="18" charset="0"/>
            </a:endParaRPr>
          </a:p>
          <a:p>
            <a:pPr marL="68580" indent="0" algn="r">
              <a:buNone/>
            </a:pPr>
            <a:r>
              <a:rPr lang="ar-SA" sz="1400" dirty="0">
                <a:latin typeface="Times New Roman" pitchFamily="18" charset="0"/>
                <a:cs typeface="Times New Roman" pitchFamily="18" charset="0"/>
              </a:rPr>
              <a:t>يترجل عن السيارات ,عيناها ترقبان ,عيناها الدامعتان ,ليل نهار , ّ تسمرت عن النافذة</a:t>
            </a:r>
            <a:r>
              <a:rPr lang="en-US" sz="1400" dirty="0">
                <a:latin typeface="Times New Roman" pitchFamily="18" charset="0"/>
                <a:cs typeface="Times New Roman" pitchFamily="18" charset="0"/>
              </a:rPr>
              <a:t>  </a:t>
            </a:r>
            <a:r>
              <a:rPr lang="ar-SA" sz="1400" dirty="0">
                <a:latin typeface="Times New Roman" pitchFamily="18" charset="0"/>
                <a:cs typeface="Times New Roman" pitchFamily="18" charset="0"/>
              </a:rPr>
              <a:t> </a:t>
            </a:r>
          </a:p>
          <a:p>
            <a:pPr marL="68580" indent="0" algn="just">
              <a:buNone/>
            </a:pPr>
            <a:endParaRPr lang="en-US" sz="1400" dirty="0">
              <a:latin typeface="Times New Roman" pitchFamily="18" charset="0"/>
              <a:cs typeface="Times New Roman" pitchFamily="18" charset="0"/>
            </a:endParaRPr>
          </a:p>
          <a:p>
            <a:pPr marL="68580" indent="0" algn="just">
              <a:buNone/>
            </a:pPr>
            <a:r>
              <a:rPr lang="en-US" sz="1400" dirty="0">
                <a:latin typeface="Times New Roman" pitchFamily="18" charset="0"/>
                <a:cs typeface="Times New Roman" pitchFamily="18" charset="0"/>
              </a:rPr>
              <a:t>as and </a:t>
            </a:r>
            <a:r>
              <a:rPr lang="ar-SA" sz="1400" dirty="0">
                <a:latin typeface="Times New Roman" pitchFamily="18" charset="0"/>
                <a:cs typeface="Times New Roman" pitchFamily="18" charset="0"/>
              </a:rPr>
              <a:t>المارقة السيارات .</a:t>
            </a:r>
            <a:r>
              <a:rPr lang="en-US" sz="1400" dirty="0">
                <a:latin typeface="Times New Roman" pitchFamily="18" charset="0"/>
                <a:cs typeface="Times New Roman" pitchFamily="18" charset="0"/>
              </a:rPr>
              <a:t>All these are examples of unmarked collocations, that is, they are natural combinations for native speakers of Arabic. As such, it is essential that translators while translating collocation pay extra attention to the degree of predictability of lexical co-occurrence, that is, the degree of its </a:t>
            </a:r>
            <a:r>
              <a:rPr lang="en-US" sz="1400" dirty="0" err="1">
                <a:latin typeface="Times New Roman" pitchFamily="18" charset="0"/>
                <a:cs typeface="Times New Roman" pitchFamily="18" charset="0"/>
              </a:rPr>
              <a:t>markedness</a:t>
            </a:r>
            <a:r>
              <a:rPr lang="en-US" sz="1400" dirty="0">
                <a:latin typeface="Times New Roman" pitchFamily="18" charset="0"/>
                <a:cs typeface="Times New Roman" pitchFamily="18" charset="0"/>
              </a:rPr>
              <a:t>, as opposed to </a:t>
            </a:r>
            <a:r>
              <a:rPr lang="en-US" sz="1400" dirty="0" err="1">
                <a:latin typeface="Times New Roman" pitchFamily="18" charset="0"/>
                <a:cs typeface="Times New Roman" pitchFamily="18" charset="0"/>
              </a:rPr>
              <a:t>unmarkedness</a:t>
            </a:r>
            <a:r>
              <a:rPr lang="en-US" sz="1400" dirty="0">
                <a:latin typeface="Times New Roman" pitchFamily="18" charset="0"/>
                <a:cs typeface="Times New Roman" pitchFamily="18" charset="0"/>
              </a:rPr>
              <a:t>. </a:t>
            </a:r>
          </a:p>
        </p:txBody>
      </p:sp>
    </p:spTree>
    <p:extLst>
      <p:ext uri="{BB962C8B-B14F-4D97-AF65-F5344CB8AC3E}">
        <p14:creationId xmlns:p14="http://schemas.microsoft.com/office/powerpoint/2010/main" val="3797745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915566"/>
            <a:ext cx="7776864" cy="3384376"/>
          </a:xfrm>
        </p:spPr>
        <p:txBody>
          <a:bodyPr>
            <a:normAutofit fontScale="40000" lnSpcReduction="20000"/>
          </a:bodyPr>
          <a:lstStyle/>
          <a:p>
            <a:pPr marL="68580" indent="0" algn="just">
              <a:lnSpc>
                <a:spcPct val="120000"/>
              </a:lnSpc>
              <a:buNone/>
            </a:pPr>
            <a:endParaRPr lang="en-US" sz="3500" dirty="0">
              <a:latin typeface="Times New Roman" pitchFamily="18" charset="0"/>
              <a:cs typeface="Times New Roman" pitchFamily="18" charset="0"/>
            </a:endParaRPr>
          </a:p>
          <a:p>
            <a:pPr marL="68580" indent="0" algn="just">
              <a:lnSpc>
                <a:spcPct val="120000"/>
              </a:lnSpc>
              <a:buNone/>
            </a:pPr>
            <a:r>
              <a:rPr lang="en-US" sz="3500" dirty="0">
                <a:latin typeface="Times New Roman" pitchFamily="18" charset="0"/>
                <a:cs typeface="Times New Roman" pitchFamily="18" charset="0"/>
              </a:rPr>
              <a:t>Further, as stated above in Arabic when expressions involving day and night are used, the word </a:t>
            </a:r>
            <a:r>
              <a:rPr lang="ar-SA" sz="3500" dirty="0">
                <a:latin typeface="Times New Roman" pitchFamily="18" charset="0"/>
                <a:cs typeface="Times New Roman" pitchFamily="18" charset="0"/>
              </a:rPr>
              <a:t>ليل </a:t>
            </a:r>
            <a:r>
              <a:rPr lang="en-US" sz="3500" dirty="0">
                <a:latin typeface="Times New Roman" pitchFamily="18" charset="0"/>
                <a:cs typeface="Times New Roman" pitchFamily="18" charset="0"/>
              </a:rPr>
              <a:t>(night) preferably comes before </a:t>
            </a:r>
            <a:r>
              <a:rPr lang="ar-SA" sz="3500" dirty="0">
                <a:latin typeface="Times New Roman" pitchFamily="18" charset="0"/>
                <a:cs typeface="Times New Roman" pitchFamily="18" charset="0"/>
              </a:rPr>
              <a:t>نهار</a:t>
            </a:r>
            <a:r>
              <a:rPr lang="en-US" sz="3500" dirty="0">
                <a:latin typeface="Times New Roman" pitchFamily="18" charset="0"/>
                <a:cs typeface="Times New Roman" pitchFamily="18" charset="0"/>
              </a:rPr>
              <a:t>(day) while in English it should be the </a:t>
            </a:r>
            <a:r>
              <a:rPr lang="en-US" sz="3500" dirty="0" err="1">
                <a:latin typeface="Times New Roman" pitchFamily="18" charset="0"/>
                <a:cs typeface="Times New Roman" pitchFamily="18" charset="0"/>
              </a:rPr>
              <a:t>othe</a:t>
            </a:r>
            <a:r>
              <a:rPr lang="en-US" sz="3500" dirty="0">
                <a:latin typeface="Times New Roman" pitchFamily="18" charset="0"/>
                <a:cs typeface="Times New Roman" pitchFamily="18" charset="0"/>
              </a:rPr>
              <a:t> </a:t>
            </a:r>
            <a:r>
              <a:rPr lang="en-US" sz="3500" dirty="0" err="1">
                <a:latin typeface="Times New Roman" pitchFamily="18" charset="0"/>
                <a:cs typeface="Times New Roman" pitchFamily="18" charset="0"/>
              </a:rPr>
              <a:t>rway</a:t>
            </a:r>
            <a:r>
              <a:rPr lang="en-US" sz="3500" dirty="0">
                <a:latin typeface="Times New Roman" pitchFamily="18" charset="0"/>
                <a:cs typeface="Times New Roman" pitchFamily="18" charset="0"/>
              </a:rPr>
              <a:t> round (</a:t>
            </a:r>
            <a:r>
              <a:rPr lang="en-US" sz="3500" dirty="0" err="1">
                <a:latin typeface="Times New Roman" pitchFamily="18" charset="0"/>
                <a:cs typeface="Times New Roman" pitchFamily="18" charset="0"/>
              </a:rPr>
              <a:t>cf.Almanna</a:t>
            </a:r>
            <a:r>
              <a:rPr lang="en-US" sz="3500" dirty="0">
                <a:latin typeface="Times New Roman" pitchFamily="18" charset="0"/>
                <a:cs typeface="Times New Roman" pitchFamily="18" charset="0"/>
              </a:rPr>
              <a:t> 2016: 218–219). </a:t>
            </a:r>
            <a:r>
              <a:rPr lang="en-US" sz="3500" dirty="0" err="1">
                <a:latin typeface="Times New Roman" pitchFamily="18" charset="0"/>
                <a:cs typeface="Times New Roman" pitchFamily="18" charset="0"/>
              </a:rPr>
              <a:t>Givingfull</a:t>
            </a:r>
            <a:r>
              <a:rPr lang="en-US" sz="3500" dirty="0">
                <a:latin typeface="Times New Roman" pitchFamily="18" charset="0"/>
                <a:cs typeface="Times New Roman" pitchFamily="18" charset="0"/>
              </a:rPr>
              <a:t> consideration to these issues, a professional translator may well suggest a translation like this: </a:t>
            </a:r>
          </a:p>
          <a:p>
            <a:pPr marL="68580" indent="0" algn="just">
              <a:lnSpc>
                <a:spcPct val="120000"/>
              </a:lnSpc>
              <a:buNone/>
            </a:pPr>
            <a:endParaRPr lang="en-US" sz="3500" i="1" dirty="0">
              <a:latin typeface="Times New Roman" pitchFamily="18" charset="0"/>
              <a:cs typeface="Times New Roman" pitchFamily="18" charset="0"/>
            </a:endParaRPr>
          </a:p>
          <a:p>
            <a:pPr marL="68580" indent="0" algn="just">
              <a:lnSpc>
                <a:spcPct val="120000"/>
              </a:lnSpc>
              <a:buNone/>
            </a:pPr>
            <a:r>
              <a:rPr lang="en-US" sz="3500" i="1" dirty="0">
                <a:latin typeface="Times New Roman" pitchFamily="18" charset="0"/>
                <a:cs typeface="Times New Roman" pitchFamily="18" charset="0"/>
              </a:rPr>
              <a:t>My mother who remained pinned to the window day and night, puffing on cigarettes, her tearful eyes checking the road to see if he’s getting out of a passing car … </a:t>
            </a:r>
          </a:p>
          <a:p>
            <a:pPr marL="68580" indent="0" algn="just">
              <a:lnSpc>
                <a:spcPct val="120000"/>
              </a:lnSpc>
              <a:buNone/>
            </a:pPr>
            <a:endParaRPr lang="en-US" sz="3500" dirty="0">
              <a:latin typeface="Times New Roman" pitchFamily="18" charset="0"/>
              <a:cs typeface="Times New Roman" pitchFamily="18" charset="0"/>
            </a:endParaRPr>
          </a:p>
          <a:p>
            <a:pPr marL="68580" indent="0" algn="just">
              <a:lnSpc>
                <a:spcPct val="120000"/>
              </a:lnSpc>
              <a:buNone/>
            </a:pPr>
            <a:r>
              <a:rPr lang="en-US" sz="3500" dirty="0">
                <a:latin typeface="Times New Roman" pitchFamily="18" charset="0"/>
                <a:cs typeface="Times New Roman" pitchFamily="18" charset="0"/>
              </a:rPr>
              <a:t>As can be seen, the lexical item </a:t>
            </a:r>
            <a:r>
              <a:rPr lang="ar-SA" sz="3500" dirty="0">
                <a:latin typeface="Times New Roman" pitchFamily="18" charset="0"/>
                <a:cs typeface="Times New Roman" pitchFamily="18" charset="0"/>
              </a:rPr>
              <a:t>سيارات </a:t>
            </a:r>
            <a:r>
              <a:rPr lang="en-US" sz="3500" dirty="0">
                <a:latin typeface="Times New Roman" pitchFamily="18" charset="0"/>
                <a:cs typeface="Times New Roman" pitchFamily="18" charset="0"/>
              </a:rPr>
              <a:t>(cars) lends itself to a car, thus resulting in an intra-system shift to use </a:t>
            </a:r>
            <a:r>
              <a:rPr lang="en-US" sz="3500" dirty="0" err="1">
                <a:latin typeface="Times New Roman" pitchFamily="18" charset="0"/>
                <a:cs typeface="Times New Roman" pitchFamily="18" charset="0"/>
              </a:rPr>
              <a:t>Catford’s</a:t>
            </a:r>
            <a:r>
              <a:rPr lang="en-US" sz="3500" dirty="0">
                <a:latin typeface="Times New Roman" pitchFamily="18" charset="0"/>
                <a:cs typeface="Times New Roman" pitchFamily="18" charset="0"/>
              </a:rPr>
              <a:t> (1965) terminology. </a:t>
            </a:r>
            <a:r>
              <a:rPr lang="en-US" sz="3500" dirty="0" err="1">
                <a:latin typeface="Times New Roman" pitchFamily="18" charset="0"/>
                <a:cs typeface="Times New Roman" pitchFamily="18" charset="0"/>
              </a:rPr>
              <a:t>Intrasystem</a:t>
            </a:r>
            <a:r>
              <a:rPr lang="en-US" sz="3500" dirty="0">
                <a:latin typeface="Times New Roman" pitchFamily="18" charset="0"/>
                <a:cs typeface="Times New Roman" pitchFamily="18" charset="0"/>
              </a:rPr>
              <a:t> shifts occur when the translators, for any reason, ignore the formal equivalent, that is, a term, expression or structure that formally corresponds to that of the original text, and, alternatively, opt for a </a:t>
            </a:r>
            <a:r>
              <a:rPr lang="en-US" sz="3500" dirty="0" err="1">
                <a:latin typeface="Times New Roman" pitchFamily="18" charset="0"/>
                <a:cs typeface="Times New Roman" pitchFamily="18" charset="0"/>
              </a:rPr>
              <a:t>noncorresponding</a:t>
            </a:r>
            <a:r>
              <a:rPr lang="en-US" sz="3500" dirty="0">
                <a:latin typeface="Times New Roman" pitchFamily="18" charset="0"/>
                <a:cs typeface="Times New Roman" pitchFamily="18" charset="0"/>
              </a:rPr>
              <a:t> term, expression or structure in the target language (p. 80).</a:t>
            </a:r>
          </a:p>
          <a:p>
            <a:pPr marL="68580" indent="0">
              <a:buNone/>
            </a:pPr>
            <a:endParaRPr lang="en-US" dirty="0"/>
          </a:p>
        </p:txBody>
      </p:sp>
    </p:spTree>
    <p:extLst>
      <p:ext uri="{BB962C8B-B14F-4D97-AF65-F5344CB8AC3E}">
        <p14:creationId xmlns:p14="http://schemas.microsoft.com/office/powerpoint/2010/main" val="1970262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923678"/>
            <a:ext cx="6777317" cy="1368152"/>
          </a:xfrm>
        </p:spPr>
        <p:txBody>
          <a:bodyPr>
            <a:noAutofit/>
          </a:bodyPr>
          <a:lstStyle/>
          <a:p>
            <a:pPr marL="68580" indent="0" algn="ctr">
              <a:buNone/>
            </a:pPr>
            <a:r>
              <a:rPr lang="en-US" sz="9600" dirty="0">
                <a:latin typeface="Edwardian Script ITC" pitchFamily="66" charset="0"/>
              </a:rPr>
              <a:t>thanks.</a:t>
            </a:r>
          </a:p>
        </p:txBody>
      </p:sp>
    </p:spTree>
    <p:extLst>
      <p:ext uri="{BB962C8B-B14F-4D97-AF65-F5344CB8AC3E}">
        <p14:creationId xmlns:p14="http://schemas.microsoft.com/office/powerpoint/2010/main" val="1756897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content</a:t>
            </a:r>
          </a:p>
        </p:txBody>
      </p:sp>
      <p:sp>
        <p:nvSpPr>
          <p:cNvPr id="3" name="Content Placeholder 2"/>
          <p:cNvSpPr>
            <a:spLocks noGrp="1"/>
          </p:cNvSpPr>
          <p:nvPr>
            <p:ph idx="1"/>
          </p:nvPr>
        </p:nvSpPr>
        <p:spPr/>
        <p:txBody>
          <a:bodyPr>
            <a:normAutofit fontScale="70000" lnSpcReduction="20000"/>
          </a:bodyPr>
          <a:lstStyle/>
          <a:p>
            <a:r>
              <a:rPr lang="en-US" dirty="0"/>
              <a:t>Affective meaning</a:t>
            </a:r>
          </a:p>
          <a:p>
            <a:r>
              <a:rPr lang="en-US" dirty="0"/>
              <a:t>Allusive meaning</a:t>
            </a:r>
          </a:p>
          <a:p>
            <a:r>
              <a:rPr lang="en-US" dirty="0"/>
              <a:t>Associative meaning </a:t>
            </a:r>
          </a:p>
          <a:p>
            <a:r>
              <a:rPr lang="en-US" dirty="0"/>
              <a:t>Attitudinal meaning</a:t>
            </a:r>
          </a:p>
          <a:p>
            <a:r>
              <a:rPr lang="en-US" dirty="0" err="1"/>
              <a:t>Collocative</a:t>
            </a:r>
            <a:r>
              <a:rPr lang="en-US" dirty="0"/>
              <a:t> meaning </a:t>
            </a:r>
          </a:p>
          <a:p>
            <a:r>
              <a:rPr lang="en-US" dirty="0"/>
              <a:t>Connotation</a:t>
            </a:r>
          </a:p>
          <a:p>
            <a:r>
              <a:rPr lang="en-US" dirty="0"/>
              <a:t>Denotation</a:t>
            </a:r>
          </a:p>
          <a:p>
            <a:r>
              <a:rPr lang="en-US" dirty="0"/>
              <a:t>Interpretive semiotics</a:t>
            </a:r>
          </a:p>
          <a:p>
            <a:r>
              <a:rPr lang="en-US" dirty="0"/>
              <a:t>Paradigmatic axis</a:t>
            </a:r>
          </a:p>
          <a:p>
            <a:endParaRPr lang="en-US" dirty="0"/>
          </a:p>
        </p:txBody>
      </p:sp>
    </p:spTree>
    <p:extLst>
      <p:ext uri="{BB962C8B-B14F-4D97-AF65-F5344CB8AC3E}">
        <p14:creationId xmlns:p14="http://schemas.microsoft.com/office/powerpoint/2010/main" val="2742237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7534"/>
            <a:ext cx="7024744" cy="857250"/>
          </a:xfrm>
        </p:spPr>
        <p:txBody>
          <a:bodyPr>
            <a:normAutofit/>
          </a:bodyPr>
          <a:lstStyle/>
          <a:p>
            <a:r>
              <a:rPr lang="en-US" sz="3200" dirty="0"/>
              <a:t>1. Denotation versus connotation </a:t>
            </a:r>
          </a:p>
        </p:txBody>
      </p:sp>
      <p:sp>
        <p:nvSpPr>
          <p:cNvPr id="3" name="Content Placeholder 2"/>
          <p:cNvSpPr>
            <a:spLocks noGrp="1"/>
          </p:cNvSpPr>
          <p:nvPr>
            <p:ph idx="1"/>
          </p:nvPr>
        </p:nvSpPr>
        <p:spPr/>
        <p:txBody>
          <a:bodyPr>
            <a:normAutofit fontScale="92500" lnSpcReduction="10000"/>
          </a:bodyPr>
          <a:lstStyle/>
          <a:p>
            <a:pPr marL="0" indent="0" algn="just">
              <a:buNone/>
            </a:pPr>
            <a:r>
              <a:rPr lang="en-US" sz="1800" dirty="0">
                <a:latin typeface="Times New Roman" pitchFamily="18" charset="0"/>
                <a:cs typeface="Times New Roman" pitchFamily="18" charset="0"/>
              </a:rPr>
              <a:t>Approached from a semiotic perspective, signifiers are often classified into two main types</a:t>
            </a:r>
            <a:r>
              <a:rPr lang="en-US" sz="1800" dirty="0">
                <a:solidFill>
                  <a:srgbClr val="FF0000"/>
                </a:solidFill>
                <a:latin typeface="Times New Roman" pitchFamily="18" charset="0"/>
                <a:cs typeface="Times New Roman" pitchFamily="18" charset="0"/>
              </a:rPr>
              <a:t>: a denotative signifier </a:t>
            </a:r>
            <a:r>
              <a:rPr lang="en-US" sz="1800" dirty="0">
                <a:latin typeface="Times New Roman" pitchFamily="18" charset="0"/>
                <a:cs typeface="Times New Roman" pitchFamily="18" charset="0"/>
              </a:rPr>
              <a:t>and </a:t>
            </a:r>
            <a:r>
              <a:rPr lang="en-US" sz="1800" dirty="0">
                <a:solidFill>
                  <a:srgbClr val="FF0000"/>
                </a:solidFill>
                <a:latin typeface="Times New Roman" pitchFamily="18" charset="0"/>
                <a:cs typeface="Times New Roman" pitchFamily="18" charset="0"/>
              </a:rPr>
              <a:t>a connotative signifier </a:t>
            </a:r>
            <a:r>
              <a:rPr lang="en-US" sz="1800" dirty="0">
                <a:latin typeface="Times New Roman" pitchFamily="18" charset="0"/>
                <a:cs typeface="Times New Roman" pitchFamily="18" charset="0"/>
              </a:rPr>
              <a:t>(Al-</a:t>
            </a:r>
            <a:r>
              <a:rPr lang="en-US" sz="1800" dirty="0" err="1">
                <a:latin typeface="Times New Roman" pitchFamily="18" charset="0"/>
                <a:cs typeface="Times New Roman" pitchFamily="18" charset="0"/>
              </a:rPr>
              <a:t>Shehari</a:t>
            </a:r>
            <a:r>
              <a:rPr lang="en-US" sz="1800" dirty="0">
                <a:latin typeface="Times New Roman" pitchFamily="18" charset="0"/>
                <a:cs typeface="Times New Roman" pitchFamily="18" charset="0"/>
              </a:rPr>
              <a:t> 2001: 151). According to Peirce, any sign can produce two kinds of meaning</a:t>
            </a:r>
            <a:r>
              <a:rPr lang="en-US" sz="1800" dirty="0">
                <a:solidFill>
                  <a:srgbClr val="FF0000"/>
                </a:solidFill>
                <a:latin typeface="Times New Roman" pitchFamily="18" charset="0"/>
                <a:cs typeface="Times New Roman" pitchFamily="18" charset="0"/>
              </a:rPr>
              <a:t>: denotative </a:t>
            </a:r>
            <a:r>
              <a:rPr lang="en-US" sz="1800" dirty="0">
                <a:latin typeface="Times New Roman" pitchFamily="18" charset="0"/>
                <a:cs typeface="Times New Roman" pitchFamily="18" charset="0"/>
              </a:rPr>
              <a:t>and </a:t>
            </a:r>
            <a:r>
              <a:rPr lang="en-US" sz="1800" dirty="0">
                <a:solidFill>
                  <a:srgbClr val="FF0000"/>
                </a:solidFill>
                <a:latin typeface="Times New Roman" pitchFamily="18" charset="0"/>
                <a:cs typeface="Times New Roman" pitchFamily="18" charset="0"/>
              </a:rPr>
              <a:t>connotative</a:t>
            </a:r>
            <a:r>
              <a:rPr lang="en-US" sz="1800" dirty="0">
                <a:latin typeface="Times New Roman" pitchFamily="18" charset="0"/>
                <a:cs typeface="Times New Roman" pitchFamily="18" charset="0"/>
              </a:rPr>
              <a:t>. </a:t>
            </a:r>
          </a:p>
          <a:p>
            <a:pPr marL="0" indent="0" algn="just">
              <a:buNone/>
            </a:pPr>
            <a:r>
              <a:rPr lang="en-US" sz="1800" b="1" dirty="0">
                <a:latin typeface="Times New Roman" pitchFamily="18" charset="0"/>
                <a:cs typeface="Times New Roman" pitchFamily="18" charset="0"/>
              </a:rPr>
              <a:t>The denotative meaning </a:t>
            </a:r>
            <a:r>
              <a:rPr lang="en-US" sz="1800" dirty="0">
                <a:latin typeface="Times New Roman" pitchFamily="18" charset="0"/>
                <a:cs typeface="Times New Roman" pitchFamily="18" charset="0"/>
              </a:rPr>
              <a:t>is the literal (direct) meaning that can be understood via a direct and clear relationship between the sign and the thing it refers to.</a:t>
            </a:r>
          </a:p>
          <a:p>
            <a:pPr marL="0" indent="0" algn="just">
              <a:buNone/>
            </a:pPr>
            <a:r>
              <a:rPr lang="en-US" sz="1800" dirty="0">
                <a:latin typeface="Times New Roman" pitchFamily="18" charset="0"/>
                <a:cs typeface="Times New Roman" pitchFamily="18" charset="0"/>
              </a:rPr>
              <a:t> </a:t>
            </a:r>
            <a:r>
              <a:rPr lang="en-US" sz="1800" b="1" dirty="0">
                <a:latin typeface="Times New Roman" pitchFamily="18" charset="0"/>
                <a:cs typeface="Times New Roman" pitchFamily="18" charset="0"/>
              </a:rPr>
              <a:t>The connotative meaning</a:t>
            </a:r>
            <a:r>
              <a:rPr lang="en-US" sz="1800" dirty="0">
                <a:latin typeface="Times New Roman" pitchFamily="18" charset="0"/>
                <a:cs typeface="Times New Roman" pitchFamily="18" charset="0"/>
              </a:rPr>
              <a:t>, on the other hand, is that meaning which comes into existence as a result of an </a:t>
            </a:r>
            <a:r>
              <a:rPr lang="en-US" sz="1800" dirty="0" err="1">
                <a:latin typeface="Times New Roman" pitchFamily="18" charset="0"/>
                <a:cs typeface="Times New Roman" pitchFamily="18" charset="0"/>
              </a:rPr>
              <a:t>interaction</a:t>
            </a:r>
            <a:r>
              <a:rPr lang="en-US" sz="1800" dirty="0">
                <a:latin typeface="Times New Roman" pitchFamily="18" charset="0"/>
                <a:cs typeface="Times New Roman" pitchFamily="18" charset="0"/>
              </a:rPr>
              <a:t> between the sign and the user’s context. </a:t>
            </a:r>
          </a:p>
        </p:txBody>
      </p:sp>
    </p:spTree>
    <p:extLst>
      <p:ext uri="{BB962C8B-B14F-4D97-AF65-F5344CB8AC3E}">
        <p14:creationId xmlns:p14="http://schemas.microsoft.com/office/powerpoint/2010/main" val="850322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555526"/>
            <a:ext cx="7776864" cy="4176464"/>
          </a:xfrm>
        </p:spPr>
        <p:txBody>
          <a:bodyPr>
            <a:noAutofit/>
          </a:bodyPr>
          <a:lstStyle/>
          <a:p>
            <a:pPr marL="0" indent="0" algn="just">
              <a:buNone/>
            </a:pPr>
            <a:r>
              <a:rPr lang="en-US" sz="1600" dirty="0">
                <a:latin typeface="Times New Roman" pitchFamily="18" charset="0"/>
                <a:cs typeface="Times New Roman" pitchFamily="18" charset="0"/>
              </a:rPr>
              <a:t>To elaborate, the word </a:t>
            </a:r>
            <a:r>
              <a:rPr lang="ar-SA" sz="1600" dirty="0">
                <a:latin typeface="Times New Roman" pitchFamily="18" charset="0"/>
                <a:cs typeface="Times New Roman" pitchFamily="18" charset="0"/>
              </a:rPr>
              <a:t>أگول </a:t>
            </a:r>
            <a:r>
              <a:rPr lang="en-US" sz="1600" dirty="0">
                <a:latin typeface="Times New Roman" pitchFamily="18" charset="0"/>
                <a:cs typeface="Times New Roman" pitchFamily="18" charset="0"/>
              </a:rPr>
              <a:t>used in Kuwait to mean stop talking or stop exaggerating (connotation) may be discussed here. The word </a:t>
            </a:r>
            <a:r>
              <a:rPr lang="ar-SA" sz="1600" dirty="0">
                <a:latin typeface="Times New Roman" pitchFamily="18" charset="0"/>
                <a:cs typeface="Times New Roman" pitchFamily="18" charset="0"/>
              </a:rPr>
              <a:t>أگول </a:t>
            </a:r>
            <a:r>
              <a:rPr lang="en-US" sz="1600" dirty="0">
                <a:latin typeface="Times New Roman" pitchFamily="18" charset="0"/>
                <a:cs typeface="Times New Roman" pitchFamily="18" charset="0"/>
              </a:rPr>
              <a:t>is derived from the verb </a:t>
            </a:r>
            <a:r>
              <a:rPr lang="ar-SA" sz="1600" dirty="0">
                <a:latin typeface="Times New Roman" pitchFamily="18" charset="0"/>
                <a:cs typeface="Times New Roman" pitchFamily="18" charset="0"/>
              </a:rPr>
              <a:t>قال) </a:t>
            </a:r>
            <a:r>
              <a:rPr lang="en-US" sz="1600" dirty="0">
                <a:latin typeface="Times New Roman" pitchFamily="18" charset="0"/>
                <a:cs typeface="Times New Roman" pitchFamily="18" charset="0"/>
              </a:rPr>
              <a:t>to say), which is pronounced in Kuwait and some other places in the Arab world </a:t>
            </a:r>
            <a:r>
              <a:rPr lang="ar-SA" sz="1600" dirty="0">
                <a:latin typeface="Times New Roman" pitchFamily="18" charset="0"/>
                <a:cs typeface="Times New Roman" pitchFamily="18" charset="0"/>
              </a:rPr>
              <a:t>گال) </a:t>
            </a:r>
            <a:r>
              <a:rPr lang="en-US" sz="1600" dirty="0" err="1">
                <a:latin typeface="Times New Roman" pitchFamily="18" charset="0"/>
                <a:cs typeface="Times New Roman" pitchFamily="18" charset="0"/>
              </a:rPr>
              <a:t>gāl</a:t>
            </a:r>
            <a:r>
              <a:rPr lang="en-US" sz="1600" dirty="0">
                <a:latin typeface="Times New Roman" pitchFamily="18" charset="0"/>
                <a:cs typeface="Times New Roman" pitchFamily="18" charset="0"/>
              </a:rPr>
              <a:t>), hence the expression </a:t>
            </a:r>
            <a:r>
              <a:rPr lang="ar-SA" sz="1600" dirty="0">
                <a:latin typeface="Times New Roman" pitchFamily="18" charset="0"/>
                <a:cs typeface="Times New Roman" pitchFamily="18" charset="0"/>
              </a:rPr>
              <a:t>أگول (</a:t>
            </a:r>
            <a:r>
              <a:rPr lang="en-US" sz="1600" dirty="0" err="1">
                <a:latin typeface="Times New Roman" pitchFamily="18" charset="0"/>
                <a:cs typeface="Times New Roman" pitchFamily="18" charset="0"/>
              </a:rPr>
              <a:t>agūl</a:t>
            </a:r>
            <a:r>
              <a:rPr lang="en-US" sz="1600" dirty="0">
                <a:latin typeface="Times New Roman" pitchFamily="18" charset="0"/>
                <a:cs typeface="Times New Roman" pitchFamily="18" charset="0"/>
              </a:rPr>
              <a:t>), i.e., I say (denotation). To reinforce the point, the following signs along with their denotative and connotative meanings in different dialects may be given full consideration</a:t>
            </a:r>
          </a:p>
          <a:p>
            <a:pPr marL="0" indent="0" algn="just">
              <a:buNone/>
            </a:pPr>
            <a:r>
              <a:rPr lang="ar-SA" sz="1600" dirty="0">
                <a:latin typeface="Times New Roman" pitchFamily="18" charset="0"/>
                <a:cs typeface="Times New Roman" pitchFamily="18" charset="0"/>
              </a:rPr>
              <a:t> </a:t>
            </a:r>
            <a:r>
              <a:rPr lang="en-US" sz="1600" dirty="0">
                <a:latin typeface="Times New Roman" pitchFamily="18" charset="0"/>
                <a:cs typeface="Times New Roman" pitchFamily="18" charset="0"/>
              </a:rPr>
              <a:t>  (Omani dialect)   </a:t>
            </a:r>
            <a:endParaRPr lang="ar-SA" sz="1600" dirty="0">
              <a:latin typeface="Times New Roman" pitchFamily="18" charset="0"/>
              <a:cs typeface="Times New Roman" pitchFamily="18" charset="0"/>
            </a:endParaRPr>
          </a:p>
          <a:p>
            <a:pPr marL="0" indent="0" algn="just">
              <a:buNone/>
            </a:pPr>
            <a:r>
              <a:rPr lang="en-US" sz="1600" dirty="0">
                <a:latin typeface="Times New Roman" pitchFamily="18" charset="0"/>
                <a:cs typeface="Times New Roman" pitchFamily="18" charset="0"/>
              </a:rPr>
              <a:t>                                                                                                    </a:t>
            </a:r>
            <a:r>
              <a:rPr lang="ar-SA" sz="1600" dirty="0">
                <a:latin typeface="Times New Roman" pitchFamily="18" charset="0"/>
                <a:cs typeface="Times New Roman" pitchFamily="18" charset="0"/>
              </a:rPr>
              <a:t>وحش</a:t>
            </a:r>
            <a:r>
              <a:rPr lang="en-US" sz="1600" dirty="0">
                <a:latin typeface="Times New Roman" pitchFamily="18" charset="0"/>
                <a:cs typeface="Times New Roman" pitchFamily="18" charset="0"/>
              </a:rPr>
              <a:t>       </a:t>
            </a:r>
          </a:p>
          <a:p>
            <a:pPr marL="0" indent="0" algn="just">
              <a:buNone/>
            </a:pPr>
            <a:r>
              <a:rPr lang="en-US" sz="1600" dirty="0">
                <a:latin typeface="Times New Roman" pitchFamily="18" charset="0"/>
                <a:cs typeface="Times New Roman" pitchFamily="18" charset="0"/>
              </a:rPr>
              <a:t>Denotative meaning: A monster. </a:t>
            </a:r>
          </a:p>
          <a:p>
            <a:pPr marL="0" indent="0" algn="just">
              <a:buNone/>
            </a:pPr>
            <a:r>
              <a:rPr lang="en-US" sz="1600" dirty="0">
                <a:latin typeface="Times New Roman" pitchFamily="18" charset="0"/>
                <a:cs typeface="Times New Roman" pitchFamily="18" charset="0"/>
              </a:rPr>
              <a:t>Connotative meaning: An expert. </a:t>
            </a:r>
            <a:endParaRPr lang="ar-SA" sz="1600" dirty="0">
              <a:latin typeface="Times New Roman" pitchFamily="18" charset="0"/>
              <a:cs typeface="Times New Roman" pitchFamily="18" charset="0"/>
            </a:endParaRPr>
          </a:p>
          <a:p>
            <a:pPr marL="0" indent="0" algn="just">
              <a:buNone/>
            </a:pPr>
            <a:endParaRPr lang="ar-SA" sz="1600" dirty="0">
              <a:latin typeface="Times New Roman" pitchFamily="18" charset="0"/>
              <a:cs typeface="Times New Roman" pitchFamily="18" charset="0"/>
            </a:endParaRPr>
          </a:p>
          <a:p>
            <a:pPr marL="0" indent="0" algn="just">
              <a:buNone/>
            </a:pPr>
            <a:r>
              <a:rPr lang="ar-SA" sz="1600" dirty="0">
                <a:latin typeface="Times New Roman" pitchFamily="18" charset="0"/>
                <a:cs typeface="Times New Roman" pitchFamily="18" charset="0"/>
              </a:rPr>
              <a:t> )</a:t>
            </a:r>
            <a:r>
              <a:rPr lang="en-US" sz="1600" dirty="0">
                <a:latin typeface="Times New Roman" pitchFamily="18" charset="0"/>
                <a:cs typeface="Times New Roman" pitchFamily="18" charset="0"/>
              </a:rPr>
              <a:t>dialect Iraqi  </a:t>
            </a:r>
            <a:r>
              <a:rPr lang="ar-SA" sz="1600"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ar-SA" sz="1600" dirty="0">
                <a:latin typeface="Times New Roman" pitchFamily="18" charset="0"/>
                <a:cs typeface="Times New Roman" pitchFamily="18" charset="0"/>
              </a:rPr>
              <a:t>   اِشرِد                                                                      </a:t>
            </a:r>
          </a:p>
          <a:p>
            <a:pPr marL="0" indent="0" algn="just">
              <a:buNone/>
            </a:pPr>
            <a:r>
              <a:rPr lang="en-US" sz="1600" dirty="0">
                <a:latin typeface="Times New Roman" pitchFamily="18" charset="0"/>
                <a:cs typeface="Times New Roman" pitchFamily="18" charset="0"/>
              </a:rPr>
              <a:t>                                      </a:t>
            </a:r>
            <a:r>
              <a:rPr lang="ar-SA" sz="1600" dirty="0">
                <a:latin typeface="Times New Roman" pitchFamily="18" charset="0"/>
                <a:cs typeface="Times New Roman" pitchFamily="18" charset="0"/>
              </a:rPr>
              <a:t>                                                      </a:t>
            </a:r>
            <a:r>
              <a:rPr lang="en-US" sz="1600" dirty="0">
                <a:latin typeface="Times New Roman" pitchFamily="18" charset="0"/>
                <a:cs typeface="Times New Roman" pitchFamily="18" charset="0"/>
              </a:rPr>
              <a:t>          </a:t>
            </a:r>
            <a:r>
              <a:rPr lang="ar-SA" sz="1600" dirty="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marL="0" indent="0" algn="just">
              <a:buNone/>
            </a:pPr>
            <a:r>
              <a:rPr lang="en-US" sz="1600" dirty="0">
                <a:latin typeface="Times New Roman" pitchFamily="18" charset="0"/>
                <a:cs typeface="Times New Roman" pitchFamily="18" charset="0"/>
              </a:rPr>
              <a:t>Denotative meaning: Literally means to escape. </a:t>
            </a:r>
          </a:p>
          <a:p>
            <a:pPr marL="0" indent="0" algn="just">
              <a:buNone/>
            </a:pPr>
            <a:r>
              <a:rPr lang="en-US" sz="1600" dirty="0">
                <a:latin typeface="Times New Roman" pitchFamily="18" charset="0"/>
                <a:cs typeface="Times New Roman" pitchFamily="18" charset="0"/>
              </a:rPr>
              <a:t>Connotative meaning: It means handsome, beautiful, breathtaking, </a:t>
            </a:r>
            <a:r>
              <a:rPr lang="en-US" sz="1600" dirty="0" err="1">
                <a:latin typeface="Times New Roman" pitchFamily="18" charset="0"/>
                <a:cs typeface="Times New Roman" pitchFamily="18" charset="0"/>
              </a:rPr>
              <a:t>etc</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962213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771550"/>
            <a:ext cx="7632848" cy="3960439"/>
          </a:xfrm>
        </p:spPr>
        <p:txBody>
          <a:bodyPr>
            <a:noAutofit/>
          </a:bodyPr>
          <a:lstStyle/>
          <a:p>
            <a:pPr marL="0" indent="0" algn="just">
              <a:lnSpc>
                <a:spcPct val="120000"/>
              </a:lnSpc>
              <a:buNone/>
            </a:pPr>
            <a:r>
              <a:rPr lang="en-US" sz="1400" dirty="0">
                <a:latin typeface="Times New Roman" pitchFamily="18" charset="0"/>
                <a:cs typeface="Times New Roman" pitchFamily="18" charset="0"/>
              </a:rPr>
              <a:t>At times, the denotative meaning of a certain lexical item or expression in a given language is wider and less specific than its counterpart in the target language, thus resulting in particularizing translation as opposed to generalizing translation. As an illustration, the following example may be considered:</a:t>
            </a:r>
            <a:endParaRPr lang="ar-SA" sz="1400" dirty="0">
              <a:latin typeface="Times New Roman" pitchFamily="18" charset="0"/>
              <a:cs typeface="Times New Roman" pitchFamily="18" charset="0"/>
            </a:endParaRPr>
          </a:p>
          <a:p>
            <a:pPr marL="0" indent="0" algn="just">
              <a:lnSpc>
                <a:spcPct val="120000"/>
              </a:lnSpc>
              <a:buNone/>
            </a:pPr>
            <a:endParaRPr lang="ar-SA" sz="1400" dirty="0">
              <a:latin typeface="Times New Roman" pitchFamily="18" charset="0"/>
              <a:cs typeface="Times New Roman" pitchFamily="18" charset="0"/>
            </a:endParaRPr>
          </a:p>
          <a:p>
            <a:pPr marL="0" indent="0" algn="just">
              <a:lnSpc>
                <a:spcPct val="120000"/>
              </a:lnSpc>
              <a:buNone/>
            </a:pPr>
            <a:r>
              <a:rPr lang="en-US" sz="1400" dirty="0">
                <a:latin typeface="Times New Roman" pitchFamily="18" charset="0"/>
                <a:cs typeface="Times New Roman" pitchFamily="18" charset="0"/>
              </a:rPr>
              <a:t> I have to invite all my </a:t>
            </a:r>
            <a:r>
              <a:rPr lang="en-US" sz="1400" dirty="0" err="1">
                <a:latin typeface="Times New Roman" pitchFamily="18" charset="0"/>
                <a:cs typeface="Times New Roman" pitchFamily="18" charset="0"/>
              </a:rPr>
              <a:t>neighbours</a:t>
            </a:r>
            <a:r>
              <a:rPr lang="en-US" sz="1400" dirty="0">
                <a:latin typeface="Times New Roman" pitchFamily="18" charset="0"/>
                <a:cs typeface="Times New Roman" pitchFamily="18" charset="0"/>
              </a:rPr>
              <a:t> to my hen night</a:t>
            </a:r>
            <a:r>
              <a:rPr lang="ar-SA" sz="1400" dirty="0">
                <a:latin typeface="Times New Roman" pitchFamily="18" charset="0"/>
                <a:cs typeface="Times New Roman" pitchFamily="18" charset="0"/>
              </a:rPr>
              <a:t>.</a:t>
            </a:r>
          </a:p>
          <a:p>
            <a:pPr marL="0" indent="0" algn="just">
              <a:lnSpc>
                <a:spcPct val="120000"/>
              </a:lnSpc>
              <a:buNone/>
            </a:pPr>
            <a:endParaRPr lang="ar-SA" sz="1400" dirty="0">
              <a:latin typeface="Times New Roman" pitchFamily="18" charset="0"/>
              <a:cs typeface="Times New Roman" pitchFamily="18" charset="0"/>
            </a:endParaRPr>
          </a:p>
          <a:p>
            <a:pPr marL="0" indent="0" algn="just">
              <a:lnSpc>
                <a:spcPct val="120000"/>
              </a:lnSpc>
              <a:buNone/>
            </a:pPr>
            <a:r>
              <a:rPr lang="en-US" sz="1400" dirty="0">
                <a:latin typeface="Times New Roman" pitchFamily="18" charset="0"/>
                <a:cs typeface="Times New Roman" pitchFamily="18" charset="0"/>
              </a:rPr>
              <a:t> A hen night (also known as a “hen party” or “bachelorette party”) is a party held for girls who are about to get married, shortly before their wedding. It can be translated into</a:t>
            </a:r>
            <a:r>
              <a:rPr lang="ar-SA" sz="1400" dirty="0">
                <a:latin typeface="Times New Roman" pitchFamily="18" charset="0"/>
                <a:cs typeface="Times New Roman" pitchFamily="18" charset="0"/>
              </a:rPr>
              <a:t>ليلة الحنّاء/ الحنة. </a:t>
            </a:r>
            <a:r>
              <a:rPr lang="en-US" sz="1400" dirty="0">
                <a:latin typeface="Times New Roman" pitchFamily="18" charset="0"/>
                <a:cs typeface="Times New Roman" pitchFamily="18" charset="0"/>
              </a:rPr>
              <a:t>Here, the denotative meaning of  </a:t>
            </a:r>
            <a:r>
              <a:rPr lang="ar-SA" sz="1400" dirty="0">
                <a:latin typeface="Times New Roman" pitchFamily="18" charset="0"/>
                <a:cs typeface="Times New Roman" pitchFamily="18" charset="0"/>
              </a:rPr>
              <a:t>ليلة الحنّاء/ الحنة </a:t>
            </a:r>
            <a:r>
              <a:rPr lang="en-US" sz="1400" dirty="0">
                <a:latin typeface="Times New Roman" pitchFamily="18" charset="0"/>
                <a:cs typeface="Times New Roman" pitchFamily="18" charset="0"/>
              </a:rPr>
              <a:t>is wider and less specific as it refers to both the hen night and stag night (a </a:t>
            </a:r>
            <a:r>
              <a:rPr lang="en-US" sz="1400" i="1" dirty="0">
                <a:latin typeface="Times New Roman" pitchFamily="18" charset="0"/>
                <a:cs typeface="Times New Roman" pitchFamily="18" charset="0"/>
              </a:rPr>
              <a:t>stag night</a:t>
            </a:r>
            <a:r>
              <a:rPr lang="en-US" sz="1400" dirty="0">
                <a:latin typeface="Times New Roman" pitchFamily="18" charset="0"/>
                <a:cs typeface="Times New Roman" pitchFamily="18" charset="0"/>
              </a:rPr>
              <a:t>, also known as a “stag party” or “bachelor party”, which is a party held for men who are about to get married, shortly before their wedding). Translating it into specifying without </a:t>
            </a:r>
            <a:r>
              <a:rPr lang="ar-SA" sz="1400" dirty="0">
                <a:latin typeface="Times New Roman" pitchFamily="18" charset="0"/>
                <a:cs typeface="Times New Roman" pitchFamily="18" charset="0"/>
              </a:rPr>
              <a:t>حفلة/ليلةالحنّاء/الحنة </a:t>
            </a:r>
            <a:r>
              <a:rPr lang="en-US" sz="1400" dirty="0">
                <a:latin typeface="Times New Roman" pitchFamily="18" charset="0"/>
                <a:cs typeface="Times New Roman" pitchFamily="18" charset="0"/>
              </a:rPr>
              <a:t>it, there would be generalizing translation, as in:</a:t>
            </a:r>
            <a:endParaRPr lang="ar-SA" sz="1400" dirty="0">
              <a:latin typeface="Times New Roman" pitchFamily="18" charset="0"/>
              <a:cs typeface="Times New Roman" pitchFamily="18" charset="0"/>
            </a:endParaRPr>
          </a:p>
          <a:p>
            <a:pPr marL="0" indent="0" algn="just">
              <a:lnSpc>
                <a:spcPct val="120000"/>
              </a:lnSpc>
              <a:buNone/>
            </a:pPr>
            <a:endParaRPr lang="ar-SA" sz="1400" dirty="0">
              <a:latin typeface="Times New Roman" pitchFamily="18" charset="0"/>
              <a:cs typeface="Times New Roman" pitchFamily="18" charset="0"/>
            </a:endParaRPr>
          </a:p>
          <a:p>
            <a:pPr marL="0" indent="0" algn="just">
              <a:lnSpc>
                <a:spcPct val="120000"/>
              </a:lnSpc>
              <a:buNone/>
            </a:pPr>
            <a:r>
              <a:rPr lang="ar-SA" sz="1400" dirty="0">
                <a:latin typeface="Times New Roman" pitchFamily="18" charset="0"/>
                <a:cs typeface="Times New Roman" pitchFamily="18" charset="0"/>
              </a:rPr>
              <a:t>عليّ أن أدعو جميع جيراني لحفلة حنّائي.                                                                                                            </a:t>
            </a:r>
          </a:p>
        </p:txBody>
      </p:sp>
    </p:spTree>
    <p:extLst>
      <p:ext uri="{BB962C8B-B14F-4D97-AF65-F5344CB8AC3E}">
        <p14:creationId xmlns:p14="http://schemas.microsoft.com/office/powerpoint/2010/main" val="3438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83518"/>
            <a:ext cx="7024744" cy="784440"/>
          </a:xfrm>
        </p:spPr>
        <p:txBody>
          <a:bodyPr>
            <a:normAutofit/>
          </a:bodyPr>
          <a:lstStyle/>
          <a:p>
            <a:r>
              <a:rPr lang="en-US" sz="2800" dirty="0">
                <a:latin typeface="Times New Roman" pitchFamily="18" charset="0"/>
                <a:cs typeface="Times New Roman" pitchFamily="18" charset="0"/>
              </a:rPr>
              <a:t>2. Connotation: Different overtones </a:t>
            </a:r>
          </a:p>
        </p:txBody>
      </p:sp>
      <p:sp>
        <p:nvSpPr>
          <p:cNvPr id="3" name="Content Placeholder 2"/>
          <p:cNvSpPr>
            <a:spLocks noGrp="1"/>
          </p:cNvSpPr>
          <p:nvPr>
            <p:ph idx="1"/>
          </p:nvPr>
        </p:nvSpPr>
        <p:spPr>
          <a:xfrm>
            <a:off x="683568" y="1419622"/>
            <a:ext cx="7416939" cy="2882842"/>
          </a:xfrm>
        </p:spPr>
        <p:txBody>
          <a:bodyPr>
            <a:normAutofit fontScale="85000" lnSpcReduction="20000"/>
          </a:bodyPr>
          <a:lstStyle/>
          <a:p>
            <a:pPr marL="0" indent="0" algn="just">
              <a:buNone/>
            </a:pPr>
            <a:r>
              <a:rPr lang="en-US" dirty="0">
                <a:latin typeface="Times New Roman" pitchFamily="18" charset="0"/>
                <a:cs typeface="Times New Roman" pitchFamily="18" charset="0"/>
              </a:rPr>
              <a:t>It is worth noting that the connotative meaning is not agreed upon by all people, rather it varies from one person to another, from one geographical area to another, from one society or culture to another, and so on. </a:t>
            </a:r>
            <a:endParaRPr lang="ar-SA" dirty="0">
              <a:latin typeface="Times New Roman" pitchFamily="18" charset="0"/>
              <a:cs typeface="Times New Roman" pitchFamily="18" charset="0"/>
            </a:endParaRPr>
          </a:p>
          <a:p>
            <a:pPr marL="0" indent="0" algn="just">
              <a:buNone/>
            </a:pPr>
            <a:endParaRPr lang="ar-SA"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Connotation “refers to the personal aspects of meaning, the emotional associations</a:t>
            </a:r>
            <a:r>
              <a:rPr lang="ar-SA" dirty="0">
                <a:latin typeface="Times New Roman" pitchFamily="18" charset="0"/>
                <a:cs typeface="Times New Roman" pitchFamily="18" charset="0"/>
              </a:rPr>
              <a:t> </a:t>
            </a:r>
            <a:r>
              <a:rPr lang="en-US" dirty="0">
                <a:latin typeface="Times New Roman" pitchFamily="18" charset="0"/>
                <a:cs typeface="Times New Roman" pitchFamily="18" charset="0"/>
              </a:rPr>
              <a:t>that</a:t>
            </a:r>
            <a:r>
              <a:rPr lang="ar-SA" dirty="0">
                <a:latin typeface="Times New Roman" pitchFamily="18" charset="0"/>
                <a:cs typeface="Times New Roman" pitchFamily="18" charset="0"/>
              </a:rPr>
              <a:t> </a:t>
            </a:r>
            <a:r>
              <a:rPr lang="en-US" dirty="0">
                <a:latin typeface="Times New Roman" pitchFamily="18" charset="0"/>
                <a:cs typeface="Times New Roman" pitchFamily="18" charset="0"/>
              </a:rPr>
              <a:t>the</a:t>
            </a:r>
            <a:r>
              <a:rPr lang="ar-SA" dirty="0">
                <a:latin typeface="Times New Roman" pitchFamily="18" charset="0"/>
                <a:cs typeface="Times New Roman" pitchFamily="18" charset="0"/>
              </a:rPr>
              <a:t> </a:t>
            </a:r>
            <a:r>
              <a:rPr lang="en-US" dirty="0">
                <a:latin typeface="Times New Roman" pitchFamily="18" charset="0"/>
                <a:cs typeface="Times New Roman" pitchFamily="18" charset="0"/>
              </a:rPr>
              <a:t>word arouses”(Kreidler1998: 45).</a:t>
            </a:r>
            <a:r>
              <a:rPr lang="en-US" dirty="0" err="1">
                <a:latin typeface="Times New Roman" pitchFamily="18" charset="0"/>
                <a:cs typeface="Times New Roman" pitchFamily="18" charset="0"/>
              </a:rPr>
              <a:t>Dickinseta</a:t>
            </a:r>
            <a:r>
              <a:rPr lang="ar-SA" dirty="0">
                <a:latin typeface="Times New Roman" pitchFamily="18" charset="0"/>
                <a:cs typeface="Times New Roman" pitchFamily="18" charset="0"/>
              </a:rPr>
              <a:t> </a:t>
            </a:r>
            <a:r>
              <a:rPr lang="en-US" dirty="0">
                <a:latin typeface="Times New Roman" pitchFamily="18" charset="0"/>
                <a:cs typeface="Times New Roman" pitchFamily="18" charset="0"/>
              </a:rPr>
              <a:t>.(2002</a:t>
            </a:r>
            <a:r>
              <a:rPr lang="ar-SA" dirty="0">
                <a:latin typeface="Times New Roman" pitchFamily="18" charset="0"/>
                <a:cs typeface="Times New Roman" pitchFamily="18" charset="0"/>
              </a:rPr>
              <a:t>(</a:t>
            </a:r>
            <a:r>
              <a:rPr lang="en-US" dirty="0">
                <a:latin typeface="Times New Roman" pitchFamily="18" charset="0"/>
                <a:cs typeface="Times New Roman" pitchFamily="18" charset="0"/>
              </a:rPr>
              <a:t> hold that there are six types of connotative</a:t>
            </a:r>
            <a:r>
              <a:rPr lang="ar-SA" dirty="0">
                <a:latin typeface="Times New Roman" pitchFamily="18" charset="0"/>
                <a:cs typeface="Times New Roman" pitchFamily="18" charset="0"/>
              </a:rPr>
              <a:t> </a:t>
            </a:r>
            <a:r>
              <a:rPr lang="en-US" dirty="0">
                <a:latin typeface="Times New Roman" pitchFamily="18" charset="0"/>
                <a:cs typeface="Times New Roman" pitchFamily="18" charset="0"/>
              </a:rPr>
              <a:t>meaning. They are “attitudinal meaning”, “associative meaning”, “affective meaning”, “allusive meaning”, “</a:t>
            </a:r>
            <a:r>
              <a:rPr lang="en-US" dirty="0" err="1">
                <a:latin typeface="Times New Roman" pitchFamily="18" charset="0"/>
                <a:cs typeface="Times New Roman" pitchFamily="18" charset="0"/>
              </a:rPr>
              <a:t>collocative</a:t>
            </a:r>
            <a:r>
              <a:rPr lang="en-US" dirty="0">
                <a:latin typeface="Times New Roman" pitchFamily="18" charset="0"/>
                <a:cs typeface="Times New Roman" pitchFamily="18" charset="0"/>
              </a:rPr>
              <a:t> meaning”, and “reflected meaning”.</a:t>
            </a:r>
          </a:p>
        </p:txBody>
      </p:sp>
    </p:spTree>
    <p:extLst>
      <p:ext uri="{BB962C8B-B14F-4D97-AF65-F5344CB8AC3E}">
        <p14:creationId xmlns:p14="http://schemas.microsoft.com/office/powerpoint/2010/main" val="2336570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55526"/>
            <a:ext cx="7024744" cy="857250"/>
          </a:xfrm>
        </p:spPr>
        <p:txBody>
          <a:bodyPr>
            <a:normAutofit/>
          </a:bodyPr>
          <a:lstStyle/>
          <a:p>
            <a:r>
              <a:rPr lang="en-US" sz="3200" dirty="0">
                <a:latin typeface="Times New Roman" pitchFamily="18" charset="0"/>
                <a:cs typeface="Times New Roman" pitchFamily="18" charset="0"/>
              </a:rPr>
              <a:t>2.1 Attitudinal meaning</a:t>
            </a:r>
          </a:p>
        </p:txBody>
      </p:sp>
      <p:sp>
        <p:nvSpPr>
          <p:cNvPr id="3" name="Content Placeholder 2"/>
          <p:cNvSpPr>
            <a:spLocks noGrp="1"/>
          </p:cNvSpPr>
          <p:nvPr>
            <p:ph idx="1"/>
          </p:nvPr>
        </p:nvSpPr>
        <p:spPr>
          <a:xfrm>
            <a:off x="683569" y="1491630"/>
            <a:ext cx="7632848" cy="3168351"/>
          </a:xfrm>
        </p:spPr>
        <p:txBody>
          <a:bodyPr>
            <a:normAutofit fontScale="85000" lnSpcReduction="10000"/>
          </a:bodyPr>
          <a:lstStyle/>
          <a:p>
            <a:pPr marL="0" indent="0" algn="just">
              <a:buNone/>
            </a:pPr>
            <a:r>
              <a:rPr lang="en-US" sz="1800" dirty="0">
                <a:cs typeface="+mj-cs"/>
              </a:rPr>
              <a:t>It refers to the attitude that the language user has according to his/her socio-cultural experiences. For example, all these Arabic verbs in the </a:t>
            </a:r>
            <a:r>
              <a:rPr lang="en-US" sz="1800" dirty="0" err="1">
                <a:cs typeface="+mj-cs"/>
              </a:rPr>
              <a:t>following</a:t>
            </a:r>
            <a:r>
              <a:rPr lang="en-US" sz="1800" dirty="0">
                <a:cs typeface="+mj-cs"/>
              </a:rPr>
              <a:t> expressions:</a:t>
            </a:r>
            <a:endParaRPr lang="ar-SA" sz="1800" dirty="0">
              <a:cs typeface="+mj-cs"/>
            </a:endParaRPr>
          </a:p>
          <a:p>
            <a:pPr marL="0" indent="0" algn="r">
              <a:buNone/>
            </a:pPr>
            <a:r>
              <a:rPr lang="ar-SA" sz="1800" dirty="0">
                <a:cs typeface="+mj-cs"/>
              </a:rPr>
              <a:t> -يشرب أو يتناول (الخمر</a:t>
            </a:r>
          </a:p>
          <a:p>
            <a:pPr marL="0" indent="0" algn="r">
              <a:buNone/>
            </a:pPr>
            <a:r>
              <a:rPr lang="ar-SA" sz="1800" dirty="0">
                <a:cs typeface="+mj-cs"/>
              </a:rPr>
              <a:t>  -يحتسي الخمر </a:t>
            </a:r>
          </a:p>
          <a:p>
            <a:pPr marL="0" indent="0" algn="r">
              <a:buNone/>
            </a:pPr>
            <a:r>
              <a:rPr lang="ar-SA" sz="1800" dirty="0">
                <a:cs typeface="+mj-cs"/>
              </a:rPr>
              <a:t> -يبلبع أو ّ يتسمم </a:t>
            </a:r>
          </a:p>
          <a:p>
            <a:pPr marL="0" indent="0">
              <a:buNone/>
            </a:pPr>
            <a:r>
              <a:rPr lang="ar-SA" sz="1800" dirty="0">
                <a:cs typeface="+mj-cs"/>
              </a:rPr>
              <a:t> </a:t>
            </a:r>
          </a:p>
          <a:p>
            <a:pPr marL="0" indent="0" algn="just">
              <a:buNone/>
            </a:pPr>
            <a:r>
              <a:rPr lang="en-US" sz="1800" dirty="0">
                <a:cs typeface="+mj-cs"/>
              </a:rPr>
              <a:t>refer to the same activity, that is, drinking alcohol. However, they are </a:t>
            </a:r>
            <a:r>
              <a:rPr lang="en-US" sz="1800" dirty="0" err="1">
                <a:cs typeface="+mj-cs"/>
              </a:rPr>
              <a:t>different</a:t>
            </a:r>
            <a:r>
              <a:rPr lang="en-US" sz="1800" dirty="0">
                <a:cs typeface="+mj-cs"/>
              </a:rPr>
              <a:t> in connotation. While the first one </a:t>
            </a:r>
            <a:r>
              <a:rPr lang="ar-SA" sz="1800" dirty="0">
                <a:cs typeface="+mj-cs"/>
              </a:rPr>
              <a:t>يتناول/يشرب </a:t>
            </a:r>
            <a:r>
              <a:rPr lang="en-US" sz="1800" dirty="0">
                <a:cs typeface="+mj-cs"/>
              </a:rPr>
              <a:t>is neutral and used in both spoken and written language and the second one </a:t>
            </a:r>
            <a:r>
              <a:rPr lang="ar-SA" sz="1800" dirty="0">
                <a:cs typeface="+mj-cs"/>
              </a:rPr>
              <a:t>يحتسي </a:t>
            </a:r>
            <a:r>
              <a:rPr lang="en-US" sz="1800" dirty="0">
                <a:cs typeface="+mj-cs"/>
              </a:rPr>
              <a:t>is also neutral but used in written language only, the third one </a:t>
            </a:r>
            <a:r>
              <a:rPr lang="ar-SA" sz="1800" dirty="0">
                <a:cs typeface="+mj-cs"/>
              </a:rPr>
              <a:t>يتسمم/ ّ يبلبع </a:t>
            </a:r>
            <a:r>
              <a:rPr lang="en-US" sz="1800" dirty="0">
                <a:cs typeface="+mj-cs"/>
              </a:rPr>
              <a:t>has a pejorative overtone, reflecting the language user’s attitude towards both the act of drinking alcohol and the doer of the action.</a:t>
            </a:r>
          </a:p>
        </p:txBody>
      </p:sp>
    </p:spTree>
    <p:extLst>
      <p:ext uri="{BB962C8B-B14F-4D97-AF65-F5344CB8AC3E}">
        <p14:creationId xmlns:p14="http://schemas.microsoft.com/office/powerpoint/2010/main" val="907468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55526"/>
            <a:ext cx="7024744" cy="928456"/>
          </a:xfrm>
        </p:spPr>
        <p:txBody>
          <a:bodyPr/>
          <a:lstStyle/>
          <a:p>
            <a:r>
              <a:rPr lang="en-US" dirty="0"/>
              <a:t>2.2 Associative meaning</a:t>
            </a:r>
          </a:p>
        </p:txBody>
      </p:sp>
      <p:sp>
        <p:nvSpPr>
          <p:cNvPr id="3" name="Content Placeholder 2"/>
          <p:cNvSpPr>
            <a:spLocks noGrp="1"/>
          </p:cNvSpPr>
          <p:nvPr>
            <p:ph idx="1"/>
          </p:nvPr>
        </p:nvSpPr>
        <p:spPr>
          <a:xfrm>
            <a:off x="755577" y="1742739"/>
            <a:ext cx="7560840" cy="2917243"/>
          </a:xfrm>
        </p:spPr>
        <p:txBody>
          <a:bodyPr>
            <a:normAutofit fontScale="92500" lnSpcReduction="20000"/>
          </a:bodyPr>
          <a:lstStyle/>
          <a:p>
            <a:pPr marL="68580" indent="0" algn="just">
              <a:buNone/>
            </a:pPr>
            <a:r>
              <a:rPr lang="en-US" dirty="0"/>
              <a:t>Associative meaning is that part of meaning that has to do with the stereotypical images that have been conjured up in the mind of the language user towards the lexical items used. </a:t>
            </a:r>
          </a:p>
          <a:p>
            <a:pPr marL="68580" indent="0" algn="just">
              <a:buNone/>
            </a:pPr>
            <a:endParaRPr lang="en-US" dirty="0"/>
          </a:p>
          <a:p>
            <a:pPr marL="68580" indent="0" algn="just">
              <a:buNone/>
            </a:pPr>
            <a:r>
              <a:rPr lang="en-US" dirty="0"/>
              <a:t>When Arab interpreters/translators hear/ read the English word secretary, they automatically associate it with the idea of female gender, thus rendering it into </a:t>
            </a:r>
            <a:r>
              <a:rPr lang="ar-SA" dirty="0"/>
              <a:t>سكرتيرة) </a:t>
            </a:r>
            <a:r>
              <a:rPr lang="en-US" dirty="0"/>
              <a:t>i.e., female secretary). </a:t>
            </a:r>
          </a:p>
        </p:txBody>
      </p:sp>
    </p:spTree>
    <p:extLst>
      <p:ext uri="{BB962C8B-B14F-4D97-AF65-F5344CB8AC3E}">
        <p14:creationId xmlns:p14="http://schemas.microsoft.com/office/powerpoint/2010/main" val="1079792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555526"/>
            <a:ext cx="7024744" cy="864096"/>
          </a:xfrm>
        </p:spPr>
        <p:txBody>
          <a:bodyPr>
            <a:normAutofit/>
          </a:bodyPr>
          <a:lstStyle/>
          <a:p>
            <a:r>
              <a:rPr lang="en-US" sz="3200" dirty="0">
                <a:latin typeface="Times New Roman" pitchFamily="18" charset="0"/>
                <a:cs typeface="Times New Roman" pitchFamily="18" charset="0"/>
              </a:rPr>
              <a:t>2.3 Affective meaning</a:t>
            </a:r>
          </a:p>
        </p:txBody>
      </p:sp>
      <p:sp>
        <p:nvSpPr>
          <p:cNvPr id="3" name="Content Placeholder 2"/>
          <p:cNvSpPr>
            <a:spLocks noGrp="1"/>
          </p:cNvSpPr>
          <p:nvPr>
            <p:ph idx="1"/>
          </p:nvPr>
        </p:nvSpPr>
        <p:spPr>
          <a:xfrm>
            <a:off x="755577" y="1491630"/>
            <a:ext cx="7560840" cy="3240359"/>
          </a:xfrm>
        </p:spPr>
        <p:txBody>
          <a:bodyPr>
            <a:noAutofit/>
          </a:bodyPr>
          <a:lstStyle/>
          <a:p>
            <a:pPr marL="68580" indent="0" algn="just">
              <a:buNone/>
            </a:pPr>
            <a:r>
              <a:rPr lang="en-US" sz="1400" dirty="0">
                <a:latin typeface="Times New Roman" pitchFamily="18" charset="0"/>
                <a:cs typeface="Times New Roman" pitchFamily="18" charset="0"/>
              </a:rPr>
              <a:t>Affective meaning refers to that part of meaning that reflects the choice of lexical items resorted to by the language user and their effect on the addressee. Imagine that you visited your boss at his office, and after two minutes he got angry with you, thus telling, asking, or ordering you: </a:t>
            </a:r>
          </a:p>
          <a:p>
            <a:pPr marL="68580" indent="0" algn="r">
              <a:buNone/>
            </a:pPr>
            <a:r>
              <a:rPr lang="en-US" sz="1400" dirty="0">
                <a:latin typeface="Times New Roman" pitchFamily="18" charset="0"/>
                <a:cs typeface="Times New Roman" pitchFamily="18" charset="0"/>
              </a:rPr>
              <a:t>                                                                                   </a:t>
            </a:r>
            <a:r>
              <a:rPr lang="ar-SA" sz="1400" dirty="0">
                <a:latin typeface="Times New Roman" pitchFamily="18" charset="0"/>
                <a:cs typeface="Times New Roman" pitchFamily="18" charset="0"/>
              </a:rPr>
              <a:t>ما أريد أشوف وجهك في المكتب. </a:t>
            </a:r>
            <a:r>
              <a:rPr lang="en-US" sz="1400" dirty="0">
                <a:latin typeface="Times New Roman" pitchFamily="18" charset="0"/>
                <a:cs typeface="Times New Roman" pitchFamily="18" charset="0"/>
              </a:rPr>
              <a:t>     </a:t>
            </a:r>
          </a:p>
          <a:p>
            <a:pPr marL="68580" indent="0">
              <a:buNone/>
            </a:pPr>
            <a:r>
              <a:rPr lang="en-US" sz="1400" dirty="0">
                <a:latin typeface="Times New Roman" pitchFamily="18" charset="0"/>
                <a:cs typeface="Times New Roman" pitchFamily="18" charset="0"/>
              </a:rPr>
              <a:t>Lit. </a:t>
            </a:r>
            <a:r>
              <a:rPr lang="en-US" sz="1400" i="1" dirty="0">
                <a:latin typeface="Times New Roman" pitchFamily="18" charset="0"/>
                <a:cs typeface="Times New Roman" pitchFamily="18" charset="0"/>
              </a:rPr>
              <a:t>I don’t want to see your face in the office.</a:t>
            </a:r>
          </a:p>
          <a:p>
            <a:pPr marL="68580" indent="0" algn="r">
              <a:buNone/>
            </a:pPr>
            <a:r>
              <a:rPr lang="ar-SA" sz="1400" dirty="0">
                <a:latin typeface="Times New Roman" pitchFamily="18" charset="0"/>
                <a:cs typeface="Times New Roman" pitchFamily="18" charset="0"/>
              </a:rPr>
              <a:t>أُخرج من المكتب</a:t>
            </a:r>
          </a:p>
          <a:p>
            <a:pPr marL="68580" indent="0">
              <a:buNone/>
            </a:pPr>
            <a:r>
              <a:rPr lang="en-US" sz="1400" dirty="0">
                <a:latin typeface="Times New Roman" pitchFamily="18" charset="0"/>
                <a:cs typeface="Times New Roman" pitchFamily="18" charset="0"/>
              </a:rPr>
              <a:t>Lit. </a:t>
            </a:r>
            <a:r>
              <a:rPr lang="en-US" sz="1400" i="1" dirty="0">
                <a:latin typeface="Times New Roman" pitchFamily="18" charset="0"/>
                <a:cs typeface="Times New Roman" pitchFamily="18" charset="0"/>
              </a:rPr>
              <a:t>Go out of the office. </a:t>
            </a:r>
            <a:endParaRPr lang="ar-SA" sz="1400" i="1" dirty="0">
              <a:latin typeface="Times New Roman" pitchFamily="18" charset="0"/>
              <a:cs typeface="Times New Roman" pitchFamily="18" charset="0"/>
            </a:endParaRPr>
          </a:p>
          <a:p>
            <a:pPr marL="68580" indent="0" algn="r">
              <a:buNone/>
            </a:pPr>
            <a:r>
              <a:rPr lang="ar-SA" sz="1400" dirty="0">
                <a:latin typeface="Times New Roman" pitchFamily="18" charset="0"/>
                <a:cs typeface="Times New Roman" pitchFamily="18" charset="0"/>
              </a:rPr>
              <a:t>من فضلك، ممكن تغادر المكتب؟ </a:t>
            </a:r>
          </a:p>
          <a:p>
            <a:pPr marL="68580" indent="0">
              <a:buNone/>
            </a:pPr>
            <a:r>
              <a:rPr lang="en-US" sz="1400" dirty="0">
                <a:latin typeface="Times New Roman" pitchFamily="18" charset="0"/>
                <a:cs typeface="Times New Roman" pitchFamily="18" charset="0"/>
              </a:rPr>
              <a:t>Lit. </a:t>
            </a:r>
            <a:r>
              <a:rPr lang="en-US" sz="1400" i="1" dirty="0">
                <a:latin typeface="Times New Roman" pitchFamily="18" charset="0"/>
                <a:cs typeface="Times New Roman" pitchFamily="18" charset="0"/>
              </a:rPr>
              <a:t>If you don’t mind, is it possible to leave the office? </a:t>
            </a:r>
            <a:endParaRPr lang="ar-SA" sz="1400" i="1" dirty="0">
              <a:latin typeface="Times New Roman" pitchFamily="18" charset="0"/>
              <a:cs typeface="Times New Roman" pitchFamily="18" charset="0"/>
            </a:endParaRPr>
          </a:p>
          <a:p>
            <a:pPr marL="68580" indent="0">
              <a:buNone/>
            </a:pPr>
            <a:endParaRPr lang="ar-SA" sz="1400" i="1" dirty="0">
              <a:latin typeface="Times New Roman" pitchFamily="18" charset="0"/>
              <a:cs typeface="Times New Roman" pitchFamily="18" charset="0"/>
            </a:endParaRPr>
          </a:p>
          <a:p>
            <a:pPr marL="68580" indent="0">
              <a:buNone/>
            </a:pPr>
            <a:r>
              <a:rPr lang="en-US" sz="1400" dirty="0">
                <a:latin typeface="Times New Roman" pitchFamily="18" charset="0"/>
                <a:cs typeface="Times New Roman" pitchFamily="18" charset="0"/>
              </a:rPr>
              <a:t> Although all of them share the same core denotative meaning of go out of the office, the boss’ attitude to you may produce a different affective impact in each case: very rude in the first, rude in the second and polite in the third.</a:t>
            </a:r>
          </a:p>
        </p:txBody>
      </p:sp>
    </p:spTree>
    <p:extLst>
      <p:ext uri="{BB962C8B-B14F-4D97-AF65-F5344CB8AC3E}">
        <p14:creationId xmlns:p14="http://schemas.microsoft.com/office/powerpoint/2010/main" val="28980327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4151</TotalTime>
  <Words>1580</Words>
  <Application>Microsoft Office PowerPoint</Application>
  <PresentationFormat>On-screen Show (16:9)</PresentationFormat>
  <Paragraphs>98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Algerian</vt:lpstr>
      <vt:lpstr>Century Gothic</vt:lpstr>
      <vt:lpstr>Edwardian Script ITC</vt:lpstr>
      <vt:lpstr>Times New Roman</vt:lpstr>
      <vt:lpstr>Wingdings 2</vt:lpstr>
      <vt:lpstr>Austin</vt:lpstr>
      <vt:lpstr>Levels of Meaning</vt:lpstr>
      <vt:lpstr>content</vt:lpstr>
      <vt:lpstr>1. Denotation versus connotation </vt:lpstr>
      <vt:lpstr>PowerPoint Presentation</vt:lpstr>
      <vt:lpstr>PowerPoint Presentation</vt:lpstr>
      <vt:lpstr>2. Connotation: Different overtones </vt:lpstr>
      <vt:lpstr>2.1 Attitudinal meaning</vt:lpstr>
      <vt:lpstr>2.2 Associative meaning</vt:lpstr>
      <vt:lpstr>2.3 Affective meaning</vt:lpstr>
      <vt:lpstr>2.4 Allusive meaning</vt:lpstr>
      <vt:lpstr>2.5 Collocative meaning</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ahmed qadoury</cp:lastModifiedBy>
  <cp:revision>18</cp:revision>
  <dcterms:created xsi:type="dcterms:W3CDTF">2021-10-27T17:34:03Z</dcterms:created>
  <dcterms:modified xsi:type="dcterms:W3CDTF">2021-12-13T19:05:57Z</dcterms:modified>
</cp:coreProperties>
</file>