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80" r:id="rId4"/>
    <p:sldId id="282" r:id="rId5"/>
    <p:sldId id="283" r:id="rId6"/>
    <p:sldId id="284" r:id="rId7"/>
    <p:sldId id="279" r:id="rId8"/>
    <p:sldId id="286" r:id="rId9"/>
    <p:sldId id="285" r:id="rId10"/>
    <p:sldId id="287" r:id="rId11"/>
    <p:sldId id="288" r:id="rId12"/>
    <p:sldId id="290" r:id="rId13"/>
  </p:sldIdLst>
  <p:sldSz cx="9144000" cy="5143500" type="screen16x9"/>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168BD"/>
    <a:srgbClr val="0449BA"/>
    <a:srgbClr val="0597B9"/>
    <a:srgbClr val="9403BB"/>
    <a:srgbClr val="2901BD"/>
    <a:srgbClr val="0349BB"/>
    <a:srgbClr val="07B7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36" autoAdjust="0"/>
    <p:restoredTop sz="95596" autoAdjust="0"/>
  </p:normalViewPr>
  <p:slideViewPr>
    <p:cSldViewPr>
      <p:cViewPr varScale="1">
        <p:scale>
          <a:sx n="78" d="100"/>
          <a:sy n="78" d="100"/>
        </p:scale>
        <p:origin x="1056" y="5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749D268-9838-4DBA-A17C-E9F9A73D9CE7}" type="slidenum">
              <a:rPr lang="en-US"/>
              <a:pPr>
                <a:defRPr/>
              </a:pPr>
              <a:t>‹#›</a:t>
            </a:fld>
            <a:endParaRPr lang="en-US"/>
          </a:p>
        </p:txBody>
      </p:sp>
    </p:spTree>
    <p:extLst>
      <p:ext uri="{BB962C8B-B14F-4D97-AF65-F5344CB8AC3E}">
        <p14:creationId xmlns:p14="http://schemas.microsoft.com/office/powerpoint/2010/main" val="20763629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AEB60145-E571-4228-849F-FEA8382824E9}" type="slidenum">
              <a:rPr lang="en-US" sz="1200"/>
              <a:pPr eaLnBrk="1" hangingPunct="1"/>
              <a:t>1</a:t>
            </a:fld>
            <a:endParaRPr lang="en-US" sz="1200"/>
          </a:p>
        </p:txBody>
      </p:sp>
      <p:sp>
        <p:nvSpPr>
          <p:cNvPr id="6147" name="Rectangle 2"/>
          <p:cNvSpPr>
            <a:spLocks noGrp="1" noRot="1" noChangeAspect="1" noChangeArrowheads="1" noTextEdit="1"/>
          </p:cNvSpPr>
          <p:nvPr>
            <p:ph type="sldImg"/>
          </p:nvPr>
        </p:nvSpPr>
        <p:spPr>
          <a:xfrm>
            <a:off x="381000" y="685800"/>
            <a:ext cx="6096000" cy="3429000"/>
          </a:xfrm>
          <a:ln/>
        </p:spPr>
      </p:sp>
      <p:sp>
        <p:nvSpPr>
          <p:cNvPr id="6148" name="Rectangle 3"/>
          <p:cNvSpPr>
            <a:spLocks noGrp="1" noChangeArrowheads="1"/>
          </p:cNvSpPr>
          <p:nvPr>
            <p:ph type="body" idx="1"/>
          </p:nvPr>
        </p:nvSpPr>
        <p:spPr>
          <a:noFill/>
        </p:spPr>
        <p:txBody>
          <a:bodyPr/>
          <a:lstStyle/>
          <a:p>
            <a:pPr eaLnBrk="1" hangingPunct="1"/>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41F2CD4D-BCA2-4E83-BA5B-E2A8E846B3EB}" type="slidenum">
              <a:rPr lang="en-US" sz="1200"/>
              <a:pPr eaLnBrk="1" hangingPunct="1"/>
              <a:t>2</a:t>
            </a:fld>
            <a:endParaRPr lang="en-US" sz="1200"/>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p:spPr>
        <p:txBody>
          <a:bodyPr/>
          <a:lstStyle/>
          <a:p>
            <a:pPr eaLnBrk="1" hangingPunct="1"/>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algn="ctr" eaLnBrk="0" fontAlgn="base" hangingPunct="0">
              <a:spcBef>
                <a:spcPct val="0"/>
              </a:spcBef>
              <a:spcAft>
                <a:spcPct val="0"/>
              </a:spcAft>
              <a:defRPr sz="2400">
                <a:solidFill>
                  <a:schemeClr val="tx1"/>
                </a:solidFill>
                <a:latin typeface="Arial" charset="0"/>
              </a:defRPr>
            </a:lvl6pPr>
            <a:lvl7pPr marL="2971800" indent="-228600" algn="ctr" eaLnBrk="0" fontAlgn="base" hangingPunct="0">
              <a:spcBef>
                <a:spcPct val="0"/>
              </a:spcBef>
              <a:spcAft>
                <a:spcPct val="0"/>
              </a:spcAft>
              <a:defRPr sz="2400">
                <a:solidFill>
                  <a:schemeClr val="tx1"/>
                </a:solidFill>
                <a:latin typeface="Arial" charset="0"/>
              </a:defRPr>
            </a:lvl7pPr>
            <a:lvl8pPr marL="3429000" indent="-228600" algn="ctr" eaLnBrk="0" fontAlgn="base" hangingPunct="0">
              <a:spcBef>
                <a:spcPct val="0"/>
              </a:spcBef>
              <a:spcAft>
                <a:spcPct val="0"/>
              </a:spcAft>
              <a:defRPr sz="2400">
                <a:solidFill>
                  <a:schemeClr val="tx1"/>
                </a:solidFill>
                <a:latin typeface="Arial" charset="0"/>
              </a:defRPr>
            </a:lvl8pPr>
            <a:lvl9pPr marL="3886200" indent="-228600" algn="ctr" eaLnBrk="0" fontAlgn="base" hangingPunct="0">
              <a:spcBef>
                <a:spcPct val="0"/>
              </a:spcBef>
              <a:spcAft>
                <a:spcPct val="0"/>
              </a:spcAft>
              <a:defRPr sz="2400">
                <a:solidFill>
                  <a:schemeClr val="tx1"/>
                </a:solidFill>
                <a:latin typeface="Arial" charset="0"/>
              </a:defRPr>
            </a:lvl9pPr>
          </a:lstStyle>
          <a:p>
            <a:pPr eaLnBrk="1" hangingPunct="1"/>
            <a:fld id="{A63DEF1E-D0ED-44E4-AC3F-008F7661B138}" type="slidenum">
              <a:rPr lang="en-US" sz="1200"/>
              <a:pPr eaLnBrk="1" hangingPunct="1"/>
              <a:t>7</a:t>
            </a:fld>
            <a:endParaRPr lang="en-US" sz="120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p:spPr>
        <p:txBody>
          <a:bodyPr/>
          <a:lstStyle/>
          <a:p>
            <a:pPr eaLnBrk="1" hangingPunct="1"/>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4000500"/>
            <a:ext cx="7772400" cy="528638"/>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990600" y="4400550"/>
            <a:ext cx="7772400" cy="4000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en-US" noProof="0"/>
              <a:t>Click to edit Master subtitle style</a:t>
            </a:r>
          </a:p>
        </p:txBody>
      </p:sp>
    </p:spTree>
    <p:extLst>
      <p:ext uri="{BB962C8B-B14F-4D97-AF65-F5344CB8AC3E}">
        <p14:creationId xmlns:p14="http://schemas.microsoft.com/office/powerpoint/2010/main" val="340086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762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063228"/>
            <a:ext cx="1828800" cy="3908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063228"/>
            <a:ext cx="5334000" cy="3908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56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840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481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828800"/>
            <a:ext cx="35814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35814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2400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85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3764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3340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123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7563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063228"/>
            <a:ext cx="7315200" cy="536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828800"/>
            <a:ext cx="7315200" cy="314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itchFamily="34" charset="0"/>
        </a:defRPr>
      </a:lvl2pPr>
      <a:lvl3pPr algn="l" rtl="0" eaLnBrk="1" fontAlgn="base" hangingPunct="1">
        <a:spcBef>
          <a:spcPct val="0"/>
        </a:spcBef>
        <a:spcAft>
          <a:spcPct val="0"/>
        </a:spcAft>
        <a:defRPr sz="4400">
          <a:solidFill>
            <a:schemeClr val="tx1"/>
          </a:solidFill>
          <a:latin typeface="Microsoft Sans Serif" pitchFamily="34" charset="0"/>
        </a:defRPr>
      </a:lvl3pPr>
      <a:lvl4pPr algn="l" rtl="0" eaLnBrk="1" fontAlgn="base" hangingPunct="1">
        <a:spcBef>
          <a:spcPct val="0"/>
        </a:spcBef>
        <a:spcAft>
          <a:spcPct val="0"/>
        </a:spcAft>
        <a:defRPr sz="4400">
          <a:solidFill>
            <a:schemeClr val="tx1"/>
          </a:solidFill>
          <a:latin typeface="Microsoft Sans Serif" pitchFamily="34" charset="0"/>
        </a:defRPr>
      </a:lvl4pPr>
      <a:lvl5pPr algn="l" rtl="0" eaLnBrk="1" fontAlgn="base" hangingPunct="1">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ctrTitle"/>
          </p:nvPr>
        </p:nvSpPr>
        <p:spPr>
          <a:xfrm>
            <a:off x="609600" y="467916"/>
            <a:ext cx="6553200" cy="571500"/>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algn="l"/>
            <a:r>
              <a:rPr lang="en-US" sz="4400" dirty="0"/>
              <a:t>Indirect speech acts</a:t>
            </a:r>
            <a:endParaRPr lang="ru-RU" sz="4400" dirty="0"/>
          </a:p>
        </p:txBody>
      </p:sp>
      <p:sp>
        <p:nvSpPr>
          <p:cNvPr id="2051" name="Rectangle 8"/>
          <p:cNvSpPr>
            <a:spLocks noGrp="1" noChangeArrowheads="1"/>
          </p:cNvSpPr>
          <p:nvPr>
            <p:ph type="subTitle" idx="1"/>
          </p:nvPr>
        </p:nvSpPr>
        <p:spPr>
          <a:xfrm>
            <a:off x="755576" y="1059582"/>
            <a:ext cx="3312368" cy="400050"/>
          </a:xfrm>
          <a:extLst>
            <a:ext uri="{AF507438-7753-43E0-B8FC-AC1667EBCBE1}">
              <a14:hiddenEffects xmlns:a14="http://schemas.microsoft.com/office/drawing/2010/main">
                <a:effectLst>
                  <a:outerShdw dist="17961" dir="2700000" algn="ctr" rotWithShape="0">
                    <a:srgbClr val="000000"/>
                  </a:outerShdw>
                </a:effectLst>
              </a14:hiddenEffects>
            </a:ext>
          </a:extLst>
        </p:spPr>
        <p:txBody>
          <a:bodyPr/>
          <a:lstStyle/>
          <a:p>
            <a:pPr algn="l"/>
            <a:r>
              <a:rPr lang="en-US" sz="2000" dirty="0">
                <a:latin typeface="Times New Roman" pitchFamily="18" charset="0"/>
                <a:cs typeface="Times New Roman" pitchFamily="18" charset="0"/>
              </a:rPr>
              <a:t>Prepared by: </a:t>
            </a:r>
            <a:r>
              <a:rPr lang="en-US" sz="2000" dirty="0" err="1">
                <a:latin typeface="Times New Roman" pitchFamily="18" charset="0"/>
                <a:cs typeface="Times New Roman" pitchFamily="18" charset="0"/>
              </a:rPr>
              <a:t>Zianab</a:t>
            </a:r>
            <a:r>
              <a:rPr lang="en-US" sz="2000" dirty="0">
                <a:latin typeface="Times New Roman" pitchFamily="18" charset="0"/>
                <a:cs typeface="Times New Roman" pitchFamily="18" charset="0"/>
              </a:rPr>
              <a:t> Ali </a:t>
            </a:r>
            <a:r>
              <a:rPr lang="en-US" sz="2000" dirty="0" err="1">
                <a:latin typeface="Times New Roman" pitchFamily="18" charset="0"/>
                <a:cs typeface="Times New Roman" pitchFamily="18" charset="0"/>
              </a:rPr>
              <a:t>Jaber</a:t>
            </a:r>
            <a:endParaRPr lang="ru-RU"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71550"/>
            <a:ext cx="8496944" cy="3912468"/>
          </a:xfrm>
        </p:spPr>
        <p:txBody>
          <a:bodyPr/>
          <a:lstStyle/>
          <a:p>
            <a:pPr marL="0" indent="0">
              <a:buNone/>
            </a:pPr>
            <a:r>
              <a:rPr lang="en-US" sz="1800" dirty="0"/>
              <a:t>(</a:t>
            </a:r>
            <a:r>
              <a:rPr lang="en-US" sz="1800" dirty="0">
                <a:latin typeface="Times New Roman" pitchFamily="18" charset="0"/>
                <a:cs typeface="Times New Roman" pitchFamily="18" charset="0"/>
              </a:rPr>
              <a:t>9) </a:t>
            </a:r>
            <a:r>
              <a:rPr lang="en-US" sz="1800" dirty="0">
                <a:solidFill>
                  <a:schemeClr val="bg2">
                    <a:lumMod val="60000"/>
                    <a:lumOff val="40000"/>
                  </a:schemeClr>
                </a:solidFill>
                <a:latin typeface="Times New Roman" pitchFamily="18" charset="0"/>
                <a:cs typeface="Times New Roman" pitchFamily="18" charset="0"/>
              </a:rPr>
              <a:t>a. Could you possibly give me some tea, please? </a:t>
            </a:r>
          </a:p>
          <a:p>
            <a:pPr marL="0" indent="0">
              <a:buNone/>
            </a:pPr>
            <a:r>
              <a:rPr lang="en-US" sz="1800" dirty="0">
                <a:solidFill>
                  <a:schemeClr val="bg2">
                    <a:lumMod val="60000"/>
                    <a:lumOff val="40000"/>
                  </a:schemeClr>
                </a:solidFill>
                <a:latin typeface="Times New Roman" pitchFamily="18" charset="0"/>
                <a:cs typeface="Times New Roman" pitchFamily="18" charset="0"/>
              </a:rPr>
              <a:t>      b. Will you give me some tea, please? </a:t>
            </a:r>
          </a:p>
          <a:p>
            <a:pPr marL="0" indent="0">
              <a:buNone/>
            </a:pPr>
            <a:endParaRPr lang="en-US" sz="1800" dirty="0">
              <a:latin typeface="Times New Roman" pitchFamily="18" charset="0"/>
              <a:cs typeface="Times New Roman" pitchFamily="18" charset="0"/>
            </a:endParaRPr>
          </a:p>
          <a:p>
            <a:pPr marL="0" indent="0">
              <a:buNone/>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The contrast between the acceptability of (7b) and (7e) as requests vs. the unacceptability of their close paraphrases in (8) suggests that the form of the sentence, as well as its semantic content, helps to determine whether an indirect speech act will be successful or not.</a:t>
            </a:r>
          </a:p>
        </p:txBody>
      </p:sp>
    </p:spTree>
    <p:extLst>
      <p:ext uri="{BB962C8B-B14F-4D97-AF65-F5344CB8AC3E}">
        <p14:creationId xmlns:p14="http://schemas.microsoft.com/office/powerpoint/2010/main" val="4195864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15566"/>
            <a:ext cx="7315200" cy="176932"/>
          </a:xfrm>
        </p:spPr>
        <p:txBody>
          <a:bodyPr/>
          <a:lstStyle/>
          <a:p>
            <a:r>
              <a:rPr lang="en-US" sz="2000" dirty="0">
                <a:solidFill>
                  <a:schemeClr val="accent1"/>
                </a:solidFill>
              </a:rPr>
              <a:t>How does the hearer recognize an indirect speech act?</a:t>
            </a:r>
            <a:r>
              <a:rPr lang="en-US" sz="1800" dirty="0"/>
              <a:t> </a:t>
            </a:r>
            <a:br>
              <a:rPr lang="en-US" dirty="0"/>
            </a:br>
            <a:endParaRPr lang="en-US" dirty="0"/>
          </a:p>
        </p:txBody>
      </p:sp>
      <p:sp>
        <p:nvSpPr>
          <p:cNvPr id="3" name="Content Placeholder 2"/>
          <p:cNvSpPr>
            <a:spLocks noGrp="1"/>
          </p:cNvSpPr>
          <p:nvPr>
            <p:ph idx="1"/>
          </p:nvPr>
        </p:nvSpPr>
        <p:spPr>
          <a:xfrm>
            <a:off x="179512" y="1275606"/>
            <a:ext cx="8784976" cy="3696444"/>
          </a:xfrm>
        </p:spPr>
        <p:txBody>
          <a:bodyPr/>
          <a:lstStyle/>
          <a:p>
            <a:pPr marL="0" indent="0" algn="just">
              <a:buNone/>
            </a:pPr>
            <a:r>
              <a:rPr lang="en-US" sz="1600" dirty="0">
                <a:latin typeface="Times New Roman" pitchFamily="18" charset="0"/>
                <a:cs typeface="Times New Roman" pitchFamily="18" charset="0"/>
              </a:rPr>
              <a:t>Searle suggests that the key to solving this problem comes from Grice’s Co-operative Principle. If someone asks the person sitting next to him at a dinner </a:t>
            </a:r>
            <a:r>
              <a:rPr lang="en-US" sz="1600" i="1" dirty="0">
                <a:latin typeface="Times New Roman" pitchFamily="18" charset="0"/>
                <a:cs typeface="Times New Roman" pitchFamily="18" charset="0"/>
              </a:rPr>
              <a:t>Can you pass me the salt</a:t>
            </a:r>
            <a:r>
              <a:rPr lang="en-US" sz="1600" dirty="0">
                <a:latin typeface="Times New Roman" pitchFamily="18" charset="0"/>
                <a:cs typeface="Times New Roman" pitchFamily="18" charset="0"/>
              </a:rPr>
              <a:t>?, we might expect the addressee to be puzzled. Only under the most unusual circumstances would this question be relevant to the current topic of conversation.</a:t>
            </a:r>
          </a:p>
          <a:p>
            <a:pPr marL="0" indent="0" algn="just">
              <a:buNone/>
            </a:pPr>
            <a:endParaRPr lang="en-US"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 Only under the most unusual circumstances would the answer to this question be informative, since few people who can sit up at a dinner table are physically unable to lift a salt shaker. In most contexts, the addressee could only believe the speaker to be obeying the Co-operative Principle if the question is not meant as a simple request for information, i.e., if the intended illocutionary force is something other than a question.</a:t>
            </a:r>
          </a:p>
        </p:txBody>
      </p:sp>
    </p:spTree>
    <p:extLst>
      <p:ext uri="{BB962C8B-B14F-4D97-AF65-F5344CB8AC3E}">
        <p14:creationId xmlns:p14="http://schemas.microsoft.com/office/powerpoint/2010/main" val="1422214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1851670"/>
            <a:ext cx="7315200" cy="2135138"/>
          </a:xfrm>
        </p:spPr>
        <p:txBody>
          <a:bodyPr/>
          <a:lstStyle/>
          <a:p>
            <a:pPr marL="0" indent="0" algn="ctr">
              <a:buNone/>
            </a:pPr>
            <a:r>
              <a:rPr lang="en-US" sz="6000" dirty="0">
                <a:latin typeface="Algerian" pitchFamily="82" charset="0"/>
                <a:cs typeface="Times New Roman" pitchFamily="18" charset="0"/>
              </a:rPr>
              <a:t> </a:t>
            </a:r>
            <a:r>
              <a:rPr lang="en-US" sz="6000" b="1" dirty="0">
                <a:latin typeface="Algerian" pitchFamily="82" charset="0"/>
                <a:cs typeface="Times New Roman" pitchFamily="18" charset="0"/>
              </a:rPr>
              <a:t>Thank you</a:t>
            </a:r>
          </a:p>
        </p:txBody>
      </p:sp>
    </p:spTree>
    <p:extLst>
      <p:ext uri="{BB962C8B-B14F-4D97-AF65-F5344CB8AC3E}">
        <p14:creationId xmlns:p14="http://schemas.microsoft.com/office/powerpoint/2010/main" val="157376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251520" y="339502"/>
            <a:ext cx="7315200" cy="536972"/>
          </a:xfrm>
          <a:extLst>
            <a:ext uri="{AF507438-7753-43E0-B8FC-AC1667EBCBE1}">
              <a14:hiddenEffects xmlns:a14="http://schemas.microsoft.com/office/drawing/2010/main">
                <a:effectLst>
                  <a:outerShdw dist="17961" dir="2700000" algn="ctr" rotWithShape="0">
                    <a:schemeClr val="tx2"/>
                  </a:outerShdw>
                </a:effectLst>
              </a14:hiddenEffects>
            </a:ext>
          </a:extLst>
        </p:spPr>
        <p:txBody>
          <a:bodyPr/>
          <a:lstStyle/>
          <a:p>
            <a:r>
              <a:rPr lang="en-US" sz="4000" dirty="0">
                <a:solidFill>
                  <a:schemeClr val="bg2">
                    <a:lumMod val="60000"/>
                    <a:lumOff val="40000"/>
                  </a:schemeClr>
                </a:solidFill>
              </a:rPr>
              <a:t>-Indirect speech acts</a:t>
            </a:r>
            <a:endParaRPr lang="ru-RU" sz="4000" dirty="0">
              <a:solidFill>
                <a:schemeClr val="bg2">
                  <a:lumMod val="60000"/>
                  <a:lumOff val="40000"/>
                </a:schemeClr>
              </a:solidFill>
            </a:endParaRPr>
          </a:p>
        </p:txBody>
      </p:sp>
      <p:sp>
        <p:nvSpPr>
          <p:cNvPr id="3075" name="Rectangle 5"/>
          <p:cNvSpPr>
            <a:spLocks noGrp="1" noChangeArrowheads="1"/>
          </p:cNvSpPr>
          <p:nvPr>
            <p:ph type="body" idx="1"/>
          </p:nvPr>
        </p:nvSpPr>
        <p:spPr>
          <a:xfrm>
            <a:off x="251520" y="987574"/>
            <a:ext cx="8424936" cy="3816424"/>
          </a:xfrm>
        </p:spPr>
        <p:txBody>
          <a:bodyPr lIns="252000"/>
          <a:lstStyle/>
          <a:p>
            <a:pPr marL="0" indent="0">
              <a:lnSpc>
                <a:spcPct val="80000"/>
              </a:lnSpc>
              <a:buNone/>
            </a:pPr>
            <a:r>
              <a:rPr lang="en-US" sz="1800" dirty="0">
                <a:latin typeface="Times New Roman" pitchFamily="18" charset="0"/>
                <a:cs typeface="Times New Roman" pitchFamily="18" charset="0"/>
              </a:rPr>
              <a:t>  The Nigerian professor </a:t>
            </a:r>
            <a:r>
              <a:rPr lang="en-US" sz="1800" dirty="0" err="1">
                <a:latin typeface="Times New Roman" pitchFamily="18" charset="0"/>
                <a:cs typeface="Times New Roman" pitchFamily="18" charset="0"/>
              </a:rPr>
              <a:t>Ozidi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Bariki</a:t>
            </a:r>
            <a:r>
              <a:rPr lang="en-US" sz="1800" dirty="0">
                <a:latin typeface="Times New Roman" pitchFamily="18" charset="0"/>
                <a:cs typeface="Times New Roman" pitchFamily="18" charset="0"/>
              </a:rPr>
              <a:t> describes a conversation in which he said to a friend:</a:t>
            </a:r>
            <a:endParaRPr lang="ar-SA" sz="1800" dirty="0">
              <a:latin typeface="Times New Roman" pitchFamily="18" charset="0"/>
              <a:cs typeface="Times New Roman" pitchFamily="18" charset="0"/>
            </a:endParaRPr>
          </a:p>
          <a:p>
            <a:pPr marL="0" indent="0">
              <a:lnSpc>
                <a:spcPct val="80000"/>
              </a:lnSpc>
              <a:buNone/>
            </a:pPr>
            <a:endParaRPr lang="en-US" altLang="ko-KR" sz="1800" dirty="0">
              <a:latin typeface="Times New Roman" pitchFamily="18" charset="0"/>
              <a:ea typeface="굴림" charset="-127"/>
              <a:cs typeface="Times New Roman" pitchFamily="18" charset="0"/>
            </a:endParaRPr>
          </a:p>
          <a:p>
            <a:pPr marL="0" indent="0" algn="ctr">
              <a:buNone/>
            </a:pPr>
            <a:r>
              <a:rPr lang="en-US" sz="1800" dirty="0">
                <a:latin typeface="Times New Roman" pitchFamily="18" charset="0"/>
                <a:cs typeface="Times New Roman" pitchFamily="18" charset="0"/>
              </a:rPr>
              <a:t>  “I love your left hand.” (The friend had a cup of tea in his hand). The friend, in reaction to my utterance, transferred the cup to his right hand. That prompted me to say: “I love your right hand”. My friend smiled, recognized my desire for tea and told his sister, “My friend wants tea”… My friend’s utterance addressed to his sister in reaction to mine was a representative, i.e. a simple statement: “my friend wants a tea”.</a:t>
            </a:r>
          </a:p>
          <a:p>
            <a:pPr marL="0" indent="0" algn="just">
              <a:buNone/>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 The girl rightly interpreted the context of the representative to mean a directive. In other words, her brother (my friend) was ordering her to prepare some tea. (</a:t>
            </a:r>
            <a:r>
              <a:rPr lang="en-US" sz="1800" dirty="0" err="1">
                <a:latin typeface="Times New Roman" pitchFamily="18" charset="0"/>
                <a:cs typeface="Times New Roman" pitchFamily="18" charset="0"/>
              </a:rPr>
              <a:t>Bariki</a:t>
            </a:r>
            <a:r>
              <a:rPr lang="en-US" sz="1800" dirty="0">
                <a:latin typeface="Times New Roman" pitchFamily="18" charset="0"/>
                <a:cs typeface="Times New Roman" pitchFamily="18" charset="0"/>
              </a:rPr>
              <a:t> 2008) .</a:t>
            </a:r>
            <a:endParaRPr lang="ru-RU" sz="18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83518"/>
            <a:ext cx="8712968" cy="4248472"/>
          </a:xfrm>
        </p:spPr>
        <p:txBody>
          <a:bodyPr/>
          <a:lstStyle/>
          <a:p>
            <a:pPr marL="0" indent="0" algn="just">
              <a:buNone/>
            </a:pPr>
            <a:r>
              <a:rPr lang="en-US" sz="1800" dirty="0">
                <a:latin typeface="Times New Roman" pitchFamily="18" charset="0"/>
                <a:cs typeface="Times New Roman" pitchFamily="18" charset="0"/>
              </a:rPr>
              <a:t>This brief dialogue contains two examples of indirect speech acts. In both cases, the utterance has the form of a simple statement, but is actually intended to </a:t>
            </a:r>
            <a:r>
              <a:rPr lang="en-US" sz="1800" dirty="0" err="1">
                <a:latin typeface="Times New Roman" pitchFamily="18" charset="0"/>
                <a:cs typeface="Times New Roman" pitchFamily="18" charset="0"/>
              </a:rPr>
              <a:t>perform</a:t>
            </a:r>
            <a:r>
              <a:rPr lang="en-US" sz="1800" dirty="0">
                <a:latin typeface="Times New Roman" pitchFamily="18" charset="0"/>
                <a:cs typeface="Times New Roman" pitchFamily="18" charset="0"/>
              </a:rPr>
              <a:t> a different kind of act: </a:t>
            </a:r>
          </a:p>
          <a:p>
            <a:pPr marL="0" indent="0" algn="just">
              <a:buNone/>
            </a:pPr>
            <a:endParaRPr lang="en-US" sz="1800" dirty="0">
              <a:latin typeface="Times New Roman" pitchFamily="18" charset="0"/>
              <a:cs typeface="Times New Roman" pitchFamily="18" charset="0"/>
            </a:endParaRPr>
          </a:p>
          <a:p>
            <a:pPr marL="0" indent="0" algn="just">
              <a:buNone/>
            </a:pPr>
            <a:r>
              <a:rPr lang="en-US" sz="1800" dirty="0">
                <a:solidFill>
                  <a:schemeClr val="accent1">
                    <a:lumMod val="60000"/>
                    <a:lumOff val="40000"/>
                  </a:schemeClr>
                </a:solidFill>
                <a:latin typeface="Times New Roman" pitchFamily="18" charset="0"/>
                <a:cs typeface="Times New Roman" pitchFamily="18" charset="0"/>
              </a:rPr>
              <a:t>   -request in the first case .</a:t>
            </a:r>
          </a:p>
          <a:p>
            <a:pPr marL="0" indent="0" algn="just">
              <a:buNone/>
            </a:pPr>
            <a:r>
              <a:rPr lang="en-US" sz="1800" dirty="0">
                <a:solidFill>
                  <a:schemeClr val="accent1">
                    <a:lumMod val="60000"/>
                    <a:lumOff val="40000"/>
                  </a:schemeClr>
                </a:solidFill>
                <a:latin typeface="Times New Roman" pitchFamily="18" charset="0"/>
                <a:cs typeface="Times New Roman" pitchFamily="18" charset="0"/>
              </a:rPr>
              <a:t>   -command in the second</a:t>
            </a:r>
            <a:r>
              <a:rPr lang="en-US" sz="1800" dirty="0">
                <a:latin typeface="Times New Roman" pitchFamily="18" charset="0"/>
                <a:cs typeface="Times New Roman" pitchFamily="18" charset="0"/>
              </a:rPr>
              <a:t>. </a:t>
            </a:r>
          </a:p>
          <a:p>
            <a:pPr marL="0" indent="0" algn="just">
              <a:buNone/>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The first </a:t>
            </a:r>
            <a:r>
              <a:rPr lang="en-US" sz="1800" dirty="0" err="1">
                <a:latin typeface="Times New Roman" pitchFamily="18" charset="0"/>
                <a:cs typeface="Times New Roman" pitchFamily="18" charset="0"/>
              </a:rPr>
              <a:t>statement,failed</a:t>
            </a:r>
            <a:r>
              <a:rPr lang="en-US" sz="1800" dirty="0">
                <a:latin typeface="Times New Roman" pitchFamily="18" charset="0"/>
                <a:cs typeface="Times New Roman" pitchFamily="18" charset="0"/>
              </a:rPr>
              <a:t> to communicate. Only after the second attempt was the addressee able to work out the intended meaning, not automatically at all, but as if he was trying to solve a riddle.</a:t>
            </a:r>
          </a:p>
          <a:p>
            <a:pPr marL="0" indent="0" algn="just">
              <a:buNone/>
            </a:pPr>
            <a:endParaRPr lang="en-US" sz="1800" dirty="0">
              <a:latin typeface="Times New Roman" pitchFamily="18" charset="0"/>
              <a:cs typeface="Times New Roman" pitchFamily="18" charset="0"/>
            </a:endParaRPr>
          </a:p>
          <a:p>
            <a:pPr marL="0" indent="0" algn="just">
              <a:buNone/>
            </a:pPr>
            <a:r>
              <a:rPr lang="en-US" sz="1800" dirty="0">
                <a:latin typeface="Times New Roman" pitchFamily="18" charset="0"/>
                <a:cs typeface="Times New Roman" pitchFamily="18" charset="0"/>
              </a:rPr>
              <a:t>The second statement, </a:t>
            </a:r>
            <a:r>
              <a:rPr lang="en-US" sz="1800" i="1" dirty="0">
                <a:solidFill>
                  <a:schemeClr val="bg2">
                    <a:lumMod val="40000"/>
                    <a:lumOff val="60000"/>
                  </a:schemeClr>
                </a:solidFill>
                <a:latin typeface="Times New Roman" pitchFamily="18" charset="0"/>
                <a:cs typeface="Times New Roman" pitchFamily="18" charset="0"/>
              </a:rPr>
              <a:t>“My friend wants tea</a:t>
            </a:r>
            <a:r>
              <a:rPr lang="en-US" sz="1800" dirty="0">
                <a:latin typeface="Times New Roman" pitchFamily="18" charset="0"/>
                <a:cs typeface="Times New Roman" pitchFamily="18" charset="0"/>
              </a:rPr>
              <a:t>,” was immediately and automatically interpreted correctly by the addressee. (In African culture, when an older brother makes such a statement to his younger sister, there is only one possible interpretation.) </a:t>
            </a:r>
          </a:p>
        </p:txBody>
      </p:sp>
    </p:spTree>
    <p:extLst>
      <p:ext uri="{BB962C8B-B14F-4D97-AF65-F5344CB8AC3E}">
        <p14:creationId xmlns:p14="http://schemas.microsoft.com/office/powerpoint/2010/main" val="2657954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7574"/>
            <a:ext cx="8496944" cy="2880320"/>
          </a:xfrm>
        </p:spPr>
        <p:txBody>
          <a:bodyPr/>
          <a:lstStyle/>
          <a:p>
            <a:pPr marL="0" indent="0" algn="ctr">
              <a:buNone/>
            </a:pPr>
            <a:r>
              <a:rPr lang="en-US" sz="1800" dirty="0">
                <a:latin typeface="Times New Roman" pitchFamily="18" charset="0"/>
                <a:cs typeface="Times New Roman" pitchFamily="18" charset="0"/>
              </a:rPr>
              <a:t>We might define an indirect speech act (following Searle 1975) </a:t>
            </a:r>
          </a:p>
          <a:p>
            <a:pPr marL="0" indent="0" algn="ctr">
              <a:buNone/>
            </a:pPr>
            <a:endParaRPr lang="en-US" sz="1800" dirty="0">
              <a:latin typeface="Times New Roman" pitchFamily="18" charset="0"/>
              <a:cs typeface="Times New Roman" pitchFamily="18" charset="0"/>
            </a:endParaRPr>
          </a:p>
          <a:p>
            <a:pPr marL="0" indent="0" algn="ctr">
              <a:buNone/>
            </a:pPr>
            <a:r>
              <a:rPr lang="en-US" sz="1800" dirty="0">
                <a:latin typeface="Times New Roman" pitchFamily="18" charset="0"/>
                <a:cs typeface="Times New Roman" pitchFamily="18" charset="0"/>
              </a:rPr>
              <a:t>As an </a:t>
            </a:r>
            <a:r>
              <a:rPr lang="en-US" sz="1800" dirty="0" err="1">
                <a:latin typeface="Times New Roman" pitchFamily="18" charset="0"/>
                <a:cs typeface="Times New Roman" pitchFamily="18" charset="0"/>
              </a:rPr>
              <a:t>utterance</a:t>
            </a:r>
            <a:r>
              <a:rPr lang="en-US" sz="1800" dirty="0">
                <a:latin typeface="Times New Roman" pitchFamily="18" charset="0"/>
                <a:cs typeface="Times New Roman" pitchFamily="18" charset="0"/>
              </a:rPr>
              <a:t> in which one illocutionary act (the primary act) is intentionally performed by means of the performance of another act (the literal act). In other words, it is an utterance whose form does not reflect the intended illocutionary force. </a:t>
            </a:r>
          </a:p>
          <a:p>
            <a:pPr marL="0" indent="0" algn="ctr">
              <a:buNone/>
            </a:pPr>
            <a:endParaRPr lang="en-US" sz="1800" dirty="0">
              <a:latin typeface="Times New Roman" pitchFamily="18" charset="0"/>
              <a:cs typeface="Times New Roman" pitchFamily="18" charset="0"/>
            </a:endParaRPr>
          </a:p>
          <a:p>
            <a:pPr marL="0" indent="0" algn="just">
              <a:buNone/>
            </a:pPr>
            <a:r>
              <a:rPr lang="en-US" sz="1800" i="1" dirty="0">
                <a:solidFill>
                  <a:schemeClr val="bg2">
                    <a:lumMod val="40000"/>
                    <a:lumOff val="60000"/>
                  </a:schemeClr>
                </a:solidFill>
                <a:latin typeface="Times New Roman" pitchFamily="18" charset="0"/>
                <a:cs typeface="Times New Roman" pitchFamily="18" charset="0"/>
              </a:rPr>
              <a:t>My friend wants tea </a:t>
            </a:r>
            <a:r>
              <a:rPr lang="en-US" sz="1800" dirty="0">
                <a:latin typeface="Times New Roman" pitchFamily="18" charset="0"/>
                <a:cs typeface="Times New Roman" pitchFamily="18" charset="0"/>
              </a:rPr>
              <a:t>is a simple declarative sentence, the form which is normally used for making statements. In the context above, however, it was correctly interpreted as a command. So the literal act was a statement, but the primary act was a command. </a:t>
            </a:r>
          </a:p>
        </p:txBody>
      </p:sp>
    </p:spTree>
    <p:extLst>
      <p:ext uri="{BB962C8B-B14F-4D97-AF65-F5344CB8AC3E}">
        <p14:creationId xmlns:p14="http://schemas.microsoft.com/office/powerpoint/2010/main" val="420151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411510"/>
            <a:ext cx="8784976" cy="4608512"/>
          </a:xfrm>
        </p:spPr>
        <p:txBody>
          <a:bodyPr/>
          <a:lstStyle/>
          <a:p>
            <a:pPr marL="0" indent="0" algn="just">
              <a:buNone/>
            </a:pPr>
            <a:r>
              <a:rPr lang="en-US" sz="1600" dirty="0">
                <a:solidFill>
                  <a:schemeClr val="bg1"/>
                </a:solidFill>
                <a:latin typeface="Times New Roman" pitchFamily="18" charset="0"/>
                <a:cs typeface="Times New Roman" pitchFamily="18" charset="0"/>
              </a:rPr>
              <a:t>      Most if not all languages have grammatical and/or phonological means of distinguishing at least three basic types of sentences: </a:t>
            </a:r>
            <a:r>
              <a:rPr lang="en-US" sz="1600" i="1" dirty="0">
                <a:solidFill>
                  <a:schemeClr val="bg1"/>
                </a:solidFill>
                <a:latin typeface="Times New Roman" pitchFamily="18" charset="0"/>
                <a:cs typeface="Times New Roman" pitchFamily="18" charset="0"/>
              </a:rPr>
              <a:t>statements, questions, and commands</a:t>
            </a:r>
            <a:r>
              <a:rPr lang="en-US" sz="1600" dirty="0">
                <a:solidFill>
                  <a:schemeClr val="bg1"/>
                </a:solidFill>
                <a:latin typeface="Times New Roman" pitchFamily="18" charset="0"/>
                <a:cs typeface="Times New Roman" pitchFamily="18" charset="0"/>
              </a:rPr>
              <a:t>. The default expectation is that:</a:t>
            </a:r>
          </a:p>
          <a:p>
            <a:pPr marL="0" indent="0" algn="just">
              <a:buNone/>
            </a:pPr>
            <a:r>
              <a:rPr lang="en-US" sz="1600" dirty="0">
                <a:solidFill>
                  <a:schemeClr val="accent1"/>
                </a:solidFill>
                <a:latin typeface="Times New Roman" pitchFamily="18" charset="0"/>
                <a:cs typeface="Times New Roman" pitchFamily="18" charset="0"/>
              </a:rPr>
              <a:t>- Declarative sentences will express statements.</a:t>
            </a:r>
          </a:p>
          <a:p>
            <a:pPr marL="0" indent="0" algn="just">
              <a:buNone/>
            </a:pPr>
            <a:r>
              <a:rPr lang="en-US" sz="1600" dirty="0">
                <a:solidFill>
                  <a:schemeClr val="accent1"/>
                </a:solidFill>
                <a:latin typeface="Times New Roman" pitchFamily="18" charset="0"/>
                <a:cs typeface="Times New Roman" pitchFamily="18" charset="0"/>
              </a:rPr>
              <a:t>- Interrogative sentences will express questions.</a:t>
            </a:r>
          </a:p>
          <a:p>
            <a:pPr marL="0" indent="0" algn="just">
              <a:buNone/>
            </a:pPr>
            <a:r>
              <a:rPr lang="en-US" sz="1600" dirty="0">
                <a:solidFill>
                  <a:schemeClr val="accent1"/>
                </a:solidFill>
                <a:latin typeface="Times New Roman" pitchFamily="18" charset="0"/>
                <a:cs typeface="Times New Roman" pitchFamily="18" charset="0"/>
              </a:rPr>
              <a:t>- And imperative sentences will express commands</a:t>
            </a:r>
            <a:r>
              <a:rPr lang="en-US" sz="1600" dirty="0">
                <a:solidFill>
                  <a:schemeClr val="bg1"/>
                </a:solidFill>
                <a:latin typeface="Times New Roman" pitchFamily="18" charset="0"/>
                <a:cs typeface="Times New Roman" pitchFamily="18" charset="0"/>
              </a:rPr>
              <a:t>.</a:t>
            </a:r>
          </a:p>
          <a:p>
            <a:pPr marL="0" indent="0" algn="just">
              <a:buNone/>
            </a:pPr>
            <a:endParaRPr lang="en-US" sz="1600" dirty="0">
              <a:solidFill>
                <a:schemeClr val="bg1"/>
              </a:solidFill>
              <a:latin typeface="Times New Roman" pitchFamily="18" charset="0"/>
              <a:cs typeface="Times New Roman" pitchFamily="18" charset="0"/>
            </a:endParaRPr>
          </a:p>
          <a:p>
            <a:pPr marL="0" indent="0" algn="just">
              <a:buNone/>
            </a:pPr>
            <a:r>
              <a:rPr lang="en-US" sz="1600" dirty="0">
                <a:solidFill>
                  <a:schemeClr val="bg1"/>
                </a:solidFill>
                <a:latin typeface="Times New Roman" pitchFamily="18" charset="0"/>
                <a:cs typeface="Times New Roman" pitchFamily="18" charset="0"/>
              </a:rPr>
              <a:t>When these expectations are met, we have a </a:t>
            </a:r>
            <a:r>
              <a:rPr lang="en-US" sz="1600" b="1" dirty="0">
                <a:solidFill>
                  <a:schemeClr val="bg1"/>
                </a:solidFill>
                <a:latin typeface="Times New Roman" pitchFamily="18" charset="0"/>
                <a:cs typeface="Times New Roman" pitchFamily="18" charset="0"/>
              </a:rPr>
              <a:t>direct speech act </a:t>
            </a:r>
            <a:r>
              <a:rPr lang="en-US" sz="1600" dirty="0">
                <a:solidFill>
                  <a:schemeClr val="bg1"/>
                </a:solidFill>
                <a:latin typeface="Times New Roman" pitchFamily="18" charset="0"/>
                <a:cs typeface="Times New Roman" pitchFamily="18" charset="0"/>
              </a:rPr>
              <a:t>because the grammatical form matches the intended illocutionary force. Explicit </a:t>
            </a:r>
            <a:r>
              <a:rPr lang="en-US" sz="1600" dirty="0" err="1">
                <a:solidFill>
                  <a:schemeClr val="bg1"/>
                </a:solidFill>
                <a:latin typeface="Times New Roman" pitchFamily="18" charset="0"/>
                <a:cs typeface="Times New Roman" pitchFamily="18" charset="0"/>
              </a:rPr>
              <a:t>performatives</a:t>
            </a:r>
            <a:r>
              <a:rPr lang="en-US" sz="1600" dirty="0">
                <a:solidFill>
                  <a:schemeClr val="bg1"/>
                </a:solidFill>
                <a:latin typeface="Times New Roman" pitchFamily="18" charset="0"/>
                <a:cs typeface="Times New Roman" pitchFamily="18" charset="0"/>
              </a:rPr>
              <a:t> are also direct speech acts. </a:t>
            </a:r>
          </a:p>
          <a:p>
            <a:pPr marL="0" indent="0" algn="just">
              <a:buNone/>
            </a:pPr>
            <a:r>
              <a:rPr lang="en-US" sz="1600" dirty="0">
                <a:solidFill>
                  <a:schemeClr val="bg1"/>
                </a:solidFill>
                <a:latin typeface="Times New Roman" pitchFamily="18" charset="0"/>
                <a:cs typeface="Times New Roman" pitchFamily="18" charset="0"/>
              </a:rPr>
              <a:t>  An indirect speech act will normally be expressed as :</a:t>
            </a:r>
          </a:p>
          <a:p>
            <a:pPr marL="0" indent="0" algn="just">
              <a:buNone/>
            </a:pPr>
            <a:endParaRPr lang="en-US" sz="1600" dirty="0">
              <a:solidFill>
                <a:schemeClr val="bg1"/>
              </a:solidFill>
              <a:latin typeface="Times New Roman" pitchFamily="18" charset="0"/>
              <a:cs typeface="Times New Roman" pitchFamily="18" charset="0"/>
            </a:endParaRPr>
          </a:p>
          <a:p>
            <a:pPr marL="0" indent="0" algn="just">
              <a:buNone/>
            </a:pPr>
            <a:r>
              <a:rPr lang="en-US" sz="1600" dirty="0">
                <a:solidFill>
                  <a:schemeClr val="bg1"/>
                </a:solidFill>
                <a:latin typeface="Times New Roman" pitchFamily="18" charset="0"/>
                <a:cs typeface="Times New Roman" pitchFamily="18" charset="0"/>
              </a:rPr>
              <a:t> </a:t>
            </a:r>
            <a:r>
              <a:rPr lang="en-US" sz="1600" dirty="0">
                <a:solidFill>
                  <a:schemeClr val="bg2">
                    <a:lumMod val="60000"/>
                    <a:lumOff val="40000"/>
                  </a:schemeClr>
                </a:solidFill>
                <a:latin typeface="Times New Roman" pitchFamily="18" charset="0"/>
                <a:cs typeface="Times New Roman" pitchFamily="18" charset="0"/>
              </a:rPr>
              <a:t>-Declarative.</a:t>
            </a:r>
          </a:p>
          <a:p>
            <a:pPr marL="0" indent="0" algn="just">
              <a:buNone/>
            </a:pPr>
            <a:r>
              <a:rPr lang="en-US" sz="1600" dirty="0">
                <a:solidFill>
                  <a:schemeClr val="bg2">
                    <a:lumMod val="60000"/>
                    <a:lumOff val="40000"/>
                  </a:schemeClr>
                </a:solidFill>
                <a:latin typeface="Times New Roman" pitchFamily="18" charset="0"/>
                <a:cs typeface="Times New Roman" pitchFamily="18" charset="0"/>
              </a:rPr>
              <a:t> -Interrogative.</a:t>
            </a:r>
          </a:p>
          <a:p>
            <a:pPr marL="0" indent="0" algn="just">
              <a:buNone/>
            </a:pPr>
            <a:r>
              <a:rPr lang="en-US" sz="1600" dirty="0">
                <a:solidFill>
                  <a:schemeClr val="bg2">
                    <a:lumMod val="60000"/>
                    <a:lumOff val="40000"/>
                  </a:schemeClr>
                </a:solidFill>
                <a:latin typeface="Times New Roman" pitchFamily="18" charset="0"/>
                <a:cs typeface="Times New Roman" pitchFamily="18" charset="0"/>
              </a:rPr>
              <a:t> -Imperative sentence.</a:t>
            </a:r>
          </a:p>
          <a:p>
            <a:pPr marL="0" indent="0" algn="just">
              <a:buNone/>
            </a:pPr>
            <a:r>
              <a:rPr lang="en-US" sz="1600" dirty="0">
                <a:solidFill>
                  <a:schemeClr val="bg1"/>
                </a:solidFill>
                <a:latin typeface="Times New Roman" pitchFamily="18" charset="0"/>
                <a:cs typeface="Times New Roman" pitchFamily="18" charset="0"/>
              </a:rPr>
              <a:t>so the literal act will normally be a statement, question, or command. One of the best-known types of indirect speech act is the Rhetorical Question, which involves an interrogative sentence but is not intended to be a genuine request for information.</a:t>
            </a:r>
          </a:p>
          <a:p>
            <a:endParaRPr lang="en-US" dirty="0"/>
          </a:p>
        </p:txBody>
      </p:sp>
    </p:spTree>
    <p:extLst>
      <p:ext uri="{BB962C8B-B14F-4D97-AF65-F5344CB8AC3E}">
        <p14:creationId xmlns:p14="http://schemas.microsoft.com/office/powerpoint/2010/main" val="192278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11510"/>
            <a:ext cx="8784976" cy="4416524"/>
          </a:xfrm>
        </p:spPr>
        <p:txBody>
          <a:bodyPr/>
          <a:lstStyle/>
          <a:p>
            <a:pPr marL="0" indent="0">
              <a:buNone/>
            </a:pPr>
            <a:r>
              <a:rPr lang="en-US" sz="1800" dirty="0">
                <a:latin typeface="Times New Roman" pitchFamily="18" charset="0"/>
                <a:cs typeface="Times New Roman" pitchFamily="18" charset="0"/>
              </a:rPr>
              <a:t>Why is the statement </a:t>
            </a:r>
            <a:r>
              <a:rPr lang="en-US" sz="1800" i="1" dirty="0">
                <a:solidFill>
                  <a:schemeClr val="bg2">
                    <a:lumMod val="60000"/>
                    <a:lumOff val="40000"/>
                  </a:schemeClr>
                </a:solidFill>
                <a:latin typeface="Times New Roman" pitchFamily="18" charset="0"/>
                <a:cs typeface="Times New Roman" pitchFamily="18" charset="0"/>
              </a:rPr>
              <a:t>I love your left hand </a:t>
            </a:r>
            <a:r>
              <a:rPr lang="en-US" sz="1800" dirty="0">
                <a:latin typeface="Times New Roman" pitchFamily="18" charset="0"/>
                <a:cs typeface="Times New Roman" pitchFamily="18" charset="0"/>
              </a:rPr>
              <a:t>not likely to work as an indirect request for tea?</a:t>
            </a:r>
          </a:p>
          <a:p>
            <a:pPr marL="0" indent="0" algn="just">
              <a:buNone/>
            </a:pPr>
            <a:r>
              <a:rPr lang="en-US" sz="1800" dirty="0">
                <a:latin typeface="Times New Roman" pitchFamily="18" charset="0"/>
                <a:cs typeface="Times New Roman" pitchFamily="18" charset="0"/>
              </a:rPr>
              <a:t>  Searle (1969; 1975) proposes that in order for an indirect speech act to be successful, it must be related to the Felicity Conditions of the intended or primary act in certain specific ways. Searle </a:t>
            </a:r>
            <a:r>
              <a:rPr lang="en-US" sz="1800" dirty="0" err="1">
                <a:latin typeface="Times New Roman" pitchFamily="18" charset="0"/>
                <a:cs typeface="Times New Roman" pitchFamily="18" charset="0"/>
              </a:rPr>
              <a:t>restated</a:t>
            </a:r>
            <a:r>
              <a:rPr lang="en-US" sz="1800" dirty="0">
                <a:latin typeface="Times New Roman" pitchFamily="18" charset="0"/>
                <a:cs typeface="Times New Roman" pitchFamily="18" charset="0"/>
              </a:rPr>
              <a:t> Austin’s Felicity Conditions under four headings: </a:t>
            </a:r>
          </a:p>
          <a:p>
            <a:pPr marL="0" indent="0">
              <a:buNone/>
            </a:pPr>
            <a:endParaRPr lang="en-US" sz="1800" dirty="0">
              <a:latin typeface="Times New Roman" pitchFamily="18" charset="0"/>
              <a:cs typeface="Times New Roman" pitchFamily="18" charset="0"/>
            </a:endParaRPr>
          </a:p>
          <a:p>
            <a:pPr>
              <a:buFont typeface="Wingdings" pitchFamily="2" charset="2"/>
              <a:buChar char="v"/>
            </a:pPr>
            <a:r>
              <a:rPr lang="en-US" sz="1800" dirty="0">
                <a:latin typeface="Times New Roman" pitchFamily="18" charset="0"/>
                <a:cs typeface="Times New Roman" pitchFamily="18" charset="0"/>
              </a:rPr>
              <a:t>Preparatory conditions(background circumstances and knowledge about the speaker, hearer, and/ or situation which must be true in order for the speech act to be felicitous).</a:t>
            </a:r>
          </a:p>
          <a:p>
            <a:pPr>
              <a:buFont typeface="Wingdings" pitchFamily="2" charset="2"/>
              <a:buChar char="v"/>
            </a:pPr>
            <a:r>
              <a:rPr lang="en-US" sz="1800" dirty="0">
                <a:latin typeface="Times New Roman" pitchFamily="18" charset="0"/>
                <a:cs typeface="Times New Roman" pitchFamily="18" charset="0"/>
              </a:rPr>
              <a:t>Sincerity conditions (necessary psychological states of speaker and/or hearer).</a:t>
            </a:r>
          </a:p>
          <a:p>
            <a:pPr>
              <a:buFont typeface="Wingdings" pitchFamily="2" charset="2"/>
              <a:buChar char="v"/>
            </a:pPr>
            <a:endParaRPr lang="en-US" sz="1800" dirty="0">
              <a:latin typeface="Times New Roman" pitchFamily="18" charset="0"/>
              <a:cs typeface="Times New Roman" pitchFamily="18" charset="0"/>
            </a:endParaRPr>
          </a:p>
          <a:p>
            <a:pPr>
              <a:buFont typeface="Wingdings" pitchFamily="2" charset="2"/>
              <a:buChar char="v"/>
            </a:pPr>
            <a:r>
              <a:rPr lang="en-US" sz="1800" dirty="0">
                <a:latin typeface="Times New Roman" pitchFamily="18" charset="0"/>
                <a:cs typeface="Times New Roman" pitchFamily="18" charset="0"/>
              </a:rPr>
              <a:t>Propositional content (the kind of situation or event described by the </a:t>
            </a:r>
            <a:r>
              <a:rPr lang="en-US" sz="1800" dirty="0" err="1">
                <a:latin typeface="Times New Roman" pitchFamily="18" charset="0"/>
                <a:cs typeface="Times New Roman" pitchFamily="18" charset="0"/>
              </a:rPr>
              <a:t>underlying</a:t>
            </a:r>
            <a:r>
              <a:rPr lang="en-US" sz="1800" dirty="0">
                <a:latin typeface="Times New Roman" pitchFamily="18" charset="0"/>
                <a:cs typeface="Times New Roman" pitchFamily="18" charset="0"/>
              </a:rPr>
              <a:t> proposition).</a:t>
            </a:r>
          </a:p>
          <a:p>
            <a:pPr marL="0" indent="0">
              <a:buNone/>
            </a:pPr>
            <a:endParaRPr lang="en-US" sz="1800" dirty="0">
              <a:latin typeface="Times New Roman" pitchFamily="18" charset="0"/>
              <a:cs typeface="Times New Roman" pitchFamily="18" charset="0"/>
            </a:endParaRPr>
          </a:p>
          <a:p>
            <a:pPr>
              <a:buFont typeface="Wingdings" pitchFamily="2" charset="2"/>
              <a:buChar char="v"/>
            </a:pPr>
            <a:r>
              <a:rPr lang="en-US" sz="1800" dirty="0">
                <a:latin typeface="Times New Roman" pitchFamily="18" charset="0"/>
                <a:cs typeface="Times New Roman" pitchFamily="18" charset="0"/>
              </a:rPr>
              <a:t>Essential condition (the essence of the speech act; what the act “counts as”). </a:t>
            </a:r>
          </a:p>
          <a:p>
            <a:pPr marL="0" indent="0">
              <a:buNone/>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3301007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687367279"/>
              </p:ext>
            </p:extLst>
          </p:nvPr>
        </p:nvGraphicFramePr>
        <p:xfrm>
          <a:off x="1907701" y="267494"/>
          <a:ext cx="7056786" cy="4822307"/>
        </p:xfrm>
        <a:graphic>
          <a:graphicData uri="http://schemas.openxmlformats.org/drawingml/2006/table">
            <a:tbl>
              <a:tblPr firstRow="1" bandRow="1">
                <a:tableStyleId>{5C22544A-7EE6-4342-B048-85BDC9FD1C3A}</a:tableStyleId>
              </a:tblPr>
              <a:tblGrid>
                <a:gridCol w="1440163">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2520279">
                  <a:extLst>
                    <a:ext uri="{9D8B030D-6E8A-4147-A177-3AD203B41FA5}">
                      <a16:colId xmlns:a16="http://schemas.microsoft.com/office/drawing/2014/main" val="20002"/>
                    </a:ext>
                  </a:extLst>
                </a:gridCol>
              </a:tblGrid>
              <a:tr h="504056">
                <a:tc>
                  <a:txBody>
                    <a:bodyPr/>
                    <a:lstStyle/>
                    <a:p>
                      <a:endParaRPr lang="en-US" sz="1600" dirty="0">
                        <a:solidFill>
                          <a:schemeClr val="bg2"/>
                        </a:solidFill>
                        <a:latin typeface="Times New Roman" pitchFamily="18" charset="0"/>
                        <a:cs typeface="Times New Roman" pitchFamily="18" charset="0"/>
                      </a:endParaRPr>
                    </a:p>
                  </a:txBody>
                  <a:tcPr/>
                </a:tc>
                <a:tc>
                  <a:txBody>
                    <a:bodyPr/>
                    <a:lstStyle/>
                    <a:p>
                      <a:pPr algn="ctr"/>
                      <a:r>
                        <a:rPr lang="en-US" sz="1800" b="1" dirty="0">
                          <a:solidFill>
                            <a:schemeClr val="bg1"/>
                          </a:solidFill>
                          <a:latin typeface="Times New Roman" pitchFamily="18" charset="0"/>
                          <a:cs typeface="Times New Roman" pitchFamily="18" charset="0"/>
                        </a:rPr>
                        <a:t>Promise</a:t>
                      </a:r>
                    </a:p>
                  </a:txBody>
                  <a:tcPr/>
                </a:tc>
                <a:tc>
                  <a:txBody>
                    <a:bodyPr/>
                    <a:lstStyle/>
                    <a:p>
                      <a:pPr algn="ctr"/>
                      <a:r>
                        <a:rPr lang="en-US" sz="1800" dirty="0">
                          <a:latin typeface="Times New Roman" pitchFamily="18" charset="0"/>
                          <a:cs typeface="Times New Roman" pitchFamily="18" charset="0"/>
                        </a:rPr>
                        <a:t>Request</a:t>
                      </a:r>
                    </a:p>
                  </a:txBody>
                  <a:tcPr/>
                </a:tc>
                <a:extLst>
                  <a:ext uri="{0D108BD9-81ED-4DB2-BD59-A6C34878D82A}">
                    <a16:rowId xmlns:a16="http://schemas.microsoft.com/office/drawing/2014/main" val="10000"/>
                  </a:ext>
                </a:extLst>
              </a:tr>
              <a:tr h="13681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bg2"/>
                          </a:solidFill>
                          <a:latin typeface="Times New Roman" pitchFamily="18" charset="0"/>
                          <a:cs typeface="Times New Roman" pitchFamily="18" charset="0"/>
                        </a:rPr>
                        <a:t>Preparatory conditions</a:t>
                      </a:r>
                    </a:p>
                    <a:p>
                      <a:endParaRPr lang="en-US" sz="1600" dirty="0">
                        <a:solidFill>
                          <a:schemeClr val="bg2"/>
                        </a:solidFill>
                        <a:latin typeface="Times New Roman" pitchFamily="18" charset="0"/>
                        <a:cs typeface="Times New Roman" pitchFamily="18" charset="0"/>
                      </a:endParaRPr>
                    </a:p>
                  </a:txBody>
                  <a:tcPr/>
                </a:tc>
                <a:tc>
                  <a:txBody>
                    <a:bodyPr/>
                    <a:lstStyle/>
                    <a:p>
                      <a:r>
                        <a:rPr lang="en-US" sz="1600" dirty="0">
                          <a:solidFill>
                            <a:schemeClr val="bg2"/>
                          </a:solidFill>
                          <a:latin typeface="Times New Roman" pitchFamily="18" charset="0"/>
                          <a:cs typeface="Times New Roman" pitchFamily="18" charset="0"/>
                        </a:rPr>
                        <a:t>(</a:t>
                      </a:r>
                      <a:r>
                        <a:rPr lang="en-US" sz="1600" dirty="0" err="1">
                          <a:solidFill>
                            <a:schemeClr val="bg2"/>
                          </a:solidFill>
                          <a:latin typeface="Times New Roman" pitchFamily="18" charset="0"/>
                          <a:cs typeface="Times New Roman" pitchFamily="18" charset="0"/>
                        </a:rPr>
                        <a:t>i</a:t>
                      </a:r>
                      <a:r>
                        <a:rPr lang="en-US" sz="1600" dirty="0">
                          <a:solidFill>
                            <a:schemeClr val="bg2"/>
                          </a:solidFill>
                          <a:latin typeface="Times New Roman" pitchFamily="18" charset="0"/>
                          <a:cs typeface="Times New Roman" pitchFamily="18" charset="0"/>
                        </a:rPr>
                        <a:t>) S is able to perform A </a:t>
                      </a:r>
                    </a:p>
                    <a:p>
                      <a:r>
                        <a:rPr lang="en-US" sz="1600" dirty="0">
                          <a:solidFill>
                            <a:schemeClr val="bg2"/>
                          </a:solidFill>
                          <a:latin typeface="Times New Roman" pitchFamily="18" charset="0"/>
                          <a:cs typeface="Times New Roman" pitchFamily="18" charset="0"/>
                        </a:rPr>
                        <a:t>(ii) H wants S to perform A, and S believes that H wants S to perform A </a:t>
                      </a:r>
                    </a:p>
                    <a:p>
                      <a:r>
                        <a:rPr lang="en-US" sz="1600" dirty="0">
                          <a:solidFill>
                            <a:schemeClr val="bg2"/>
                          </a:solidFill>
                          <a:latin typeface="Times New Roman" pitchFamily="18" charset="0"/>
                          <a:cs typeface="Times New Roman" pitchFamily="18" charset="0"/>
                        </a:rPr>
                        <a:t>(iii) it is not obvious that S will perform </a:t>
                      </a:r>
                    </a:p>
                  </a:txBody>
                  <a:tcPr/>
                </a:tc>
                <a:tc>
                  <a:txBody>
                    <a:bodyPr/>
                    <a:lstStyle/>
                    <a:p>
                      <a:r>
                        <a:rPr lang="en-US" sz="1600" dirty="0">
                          <a:solidFill>
                            <a:schemeClr val="bg2"/>
                          </a:solidFill>
                        </a:rPr>
                        <a:t>H is able to perform A</a:t>
                      </a:r>
                    </a:p>
                  </a:txBody>
                  <a:tcPr/>
                </a:tc>
                <a:extLst>
                  <a:ext uri="{0D108BD9-81ED-4DB2-BD59-A6C34878D82A}">
                    <a16:rowId xmlns:a16="http://schemas.microsoft.com/office/drawing/2014/main" val="10001"/>
                  </a:ext>
                </a:extLst>
              </a:tr>
              <a:tr h="921257">
                <a:tc>
                  <a:txBody>
                    <a:bodyPr/>
                    <a:lstStyle/>
                    <a:p>
                      <a:r>
                        <a:rPr lang="en-US" dirty="0">
                          <a:solidFill>
                            <a:schemeClr val="bg2"/>
                          </a:solidFill>
                        </a:rPr>
                        <a:t>Sincerity condition</a:t>
                      </a:r>
                    </a:p>
                  </a:txBody>
                  <a:tcPr/>
                </a:tc>
                <a:tc>
                  <a:txBody>
                    <a:bodyPr/>
                    <a:lstStyle/>
                    <a:p>
                      <a:r>
                        <a:rPr lang="en-US" sz="1600" dirty="0">
                          <a:solidFill>
                            <a:schemeClr val="bg2"/>
                          </a:solidFill>
                        </a:rPr>
                        <a:t>S intends to perform A</a:t>
                      </a:r>
                    </a:p>
                  </a:txBody>
                  <a:tcPr/>
                </a:tc>
                <a:tc>
                  <a:txBody>
                    <a:bodyPr/>
                    <a:lstStyle/>
                    <a:p>
                      <a:r>
                        <a:rPr lang="en-US" sz="1600" dirty="0">
                          <a:solidFill>
                            <a:schemeClr val="bg2"/>
                          </a:solidFill>
                        </a:rPr>
                        <a:t>S wants H to perform A</a:t>
                      </a:r>
                    </a:p>
                  </a:txBody>
                  <a:tcPr/>
                </a:tc>
                <a:extLst>
                  <a:ext uri="{0D108BD9-81ED-4DB2-BD59-A6C34878D82A}">
                    <a16:rowId xmlns:a16="http://schemas.microsoft.com/office/drawing/2014/main" val="10002"/>
                  </a:ext>
                </a:extLst>
              </a:tr>
              <a:tr h="921257">
                <a:tc>
                  <a:txBody>
                    <a:bodyPr/>
                    <a:lstStyle/>
                    <a:p>
                      <a:r>
                        <a:rPr lang="en-US" sz="1600" dirty="0">
                          <a:solidFill>
                            <a:schemeClr val="bg2"/>
                          </a:solidFill>
                        </a:rPr>
                        <a:t>Propositional content</a:t>
                      </a:r>
                    </a:p>
                  </a:txBody>
                  <a:tcPr/>
                </a:tc>
                <a:tc>
                  <a:txBody>
                    <a:bodyPr/>
                    <a:lstStyle/>
                    <a:p>
                      <a:r>
                        <a:rPr lang="en-US" sz="1600" dirty="0">
                          <a:solidFill>
                            <a:schemeClr val="bg2"/>
                          </a:solidFill>
                        </a:rPr>
                        <a:t>predicates a future act by S</a:t>
                      </a:r>
                    </a:p>
                  </a:txBody>
                  <a:tcPr/>
                </a:tc>
                <a:tc>
                  <a:txBody>
                    <a:bodyPr/>
                    <a:lstStyle/>
                    <a:p>
                      <a:r>
                        <a:rPr lang="en-US" sz="1600" dirty="0">
                          <a:solidFill>
                            <a:schemeClr val="bg2"/>
                          </a:solidFill>
                        </a:rPr>
                        <a:t>predicates a future act by H</a:t>
                      </a:r>
                    </a:p>
                  </a:txBody>
                  <a:tcPr/>
                </a:tc>
                <a:extLst>
                  <a:ext uri="{0D108BD9-81ED-4DB2-BD59-A6C34878D82A}">
                    <a16:rowId xmlns:a16="http://schemas.microsoft.com/office/drawing/2014/main" val="10003"/>
                  </a:ext>
                </a:extLst>
              </a:tr>
              <a:tr h="921257">
                <a:tc>
                  <a:txBody>
                    <a:bodyPr/>
                    <a:lstStyle/>
                    <a:p>
                      <a:r>
                        <a:rPr lang="en-US" dirty="0">
                          <a:solidFill>
                            <a:schemeClr val="bg2"/>
                          </a:solidFill>
                        </a:rPr>
                        <a:t>Essential condition</a:t>
                      </a:r>
                    </a:p>
                  </a:txBody>
                  <a:tcPr/>
                </a:tc>
                <a:tc>
                  <a:txBody>
                    <a:bodyPr/>
                    <a:lstStyle/>
                    <a:p>
                      <a:r>
                        <a:rPr lang="en-US" sz="1600" dirty="0">
                          <a:solidFill>
                            <a:schemeClr val="bg2"/>
                          </a:solidFill>
                        </a:rPr>
                        <a:t>counts as an under- taking by S to do A</a:t>
                      </a:r>
                    </a:p>
                  </a:txBody>
                  <a:tcPr/>
                </a:tc>
                <a:tc>
                  <a:txBody>
                    <a:bodyPr/>
                    <a:lstStyle/>
                    <a:p>
                      <a:r>
                        <a:rPr lang="en-US" sz="1600" dirty="0">
                          <a:solidFill>
                            <a:schemeClr val="bg2"/>
                          </a:solidFill>
                        </a:rPr>
                        <a:t>counts as an attempt by S to get H to do A</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843558"/>
            <a:ext cx="4040188" cy="2520280"/>
          </a:xfrm>
        </p:spPr>
        <p:txBody>
          <a:bodyPr/>
          <a:lstStyle/>
          <a:p>
            <a:pPr marL="0" indent="0">
              <a:buNone/>
            </a:pPr>
            <a:r>
              <a:rPr lang="en-US" sz="1600" dirty="0">
                <a:latin typeface="Times New Roman" pitchFamily="18" charset="0"/>
                <a:cs typeface="Times New Roman" pitchFamily="18" charset="0"/>
              </a:rPr>
              <a:t>(7) </a:t>
            </a:r>
            <a:r>
              <a:rPr lang="en-US" sz="1600" dirty="0">
                <a:solidFill>
                  <a:schemeClr val="bg2">
                    <a:lumMod val="60000"/>
                    <a:lumOff val="40000"/>
                  </a:schemeClr>
                </a:solidFill>
                <a:latin typeface="Times New Roman" pitchFamily="18" charset="0"/>
                <a:cs typeface="Times New Roman" pitchFamily="18" charset="0"/>
              </a:rPr>
              <a:t>a. Do you have any tea?</a:t>
            </a:r>
          </a:p>
          <a:p>
            <a:pPr marL="0" indent="0">
              <a:buNone/>
            </a:pPr>
            <a:r>
              <a:rPr lang="en-US" sz="1600" dirty="0">
                <a:solidFill>
                  <a:schemeClr val="bg2">
                    <a:lumMod val="60000"/>
                    <a:lumOff val="40000"/>
                  </a:schemeClr>
                </a:solidFill>
                <a:latin typeface="Times New Roman" pitchFamily="18" charset="0"/>
                <a:cs typeface="Times New Roman" pitchFamily="18" charset="0"/>
              </a:rPr>
              <a:t>     b. Could you possibly give me some tea? </a:t>
            </a:r>
          </a:p>
          <a:p>
            <a:pPr marL="0" indent="0">
              <a:buNone/>
            </a:pPr>
            <a:r>
              <a:rPr lang="en-US" sz="1600" dirty="0">
                <a:solidFill>
                  <a:schemeClr val="bg2">
                    <a:lumMod val="60000"/>
                    <a:lumOff val="40000"/>
                  </a:schemeClr>
                </a:solidFill>
                <a:latin typeface="Times New Roman" pitchFamily="18" charset="0"/>
                <a:cs typeface="Times New Roman" pitchFamily="18" charset="0"/>
              </a:rPr>
              <a:t>     c. I would like you to give me some tea. </a:t>
            </a:r>
          </a:p>
          <a:p>
            <a:pPr marL="0" indent="0">
              <a:buNone/>
            </a:pPr>
            <a:r>
              <a:rPr lang="en-US" sz="1600" dirty="0">
                <a:solidFill>
                  <a:schemeClr val="bg2">
                    <a:lumMod val="60000"/>
                    <a:lumOff val="40000"/>
                  </a:schemeClr>
                </a:solidFill>
                <a:latin typeface="Times New Roman" pitchFamily="18" charset="0"/>
                <a:cs typeface="Times New Roman" pitchFamily="18" charset="0"/>
              </a:rPr>
              <a:t>     d. I would really appreciate a cup of tea. </a:t>
            </a:r>
          </a:p>
          <a:p>
            <a:pPr marL="0" indent="0">
              <a:buNone/>
            </a:pPr>
            <a:r>
              <a:rPr lang="en-US" sz="1600" dirty="0">
                <a:solidFill>
                  <a:schemeClr val="bg2">
                    <a:lumMod val="60000"/>
                    <a:lumOff val="40000"/>
                  </a:schemeClr>
                </a:solidFill>
                <a:latin typeface="Times New Roman" pitchFamily="18" charset="0"/>
                <a:cs typeface="Times New Roman" pitchFamily="18" charset="0"/>
              </a:rPr>
              <a:t>     e. Will you give me some tea? </a:t>
            </a:r>
          </a:p>
          <a:p>
            <a:pPr marL="0" indent="0">
              <a:buNone/>
            </a:pPr>
            <a:r>
              <a:rPr lang="en-US" sz="1600" dirty="0">
                <a:solidFill>
                  <a:schemeClr val="bg2">
                    <a:lumMod val="60000"/>
                    <a:lumOff val="40000"/>
                  </a:schemeClr>
                </a:solidFill>
                <a:latin typeface="Times New Roman" pitchFamily="18" charset="0"/>
                <a:cs typeface="Times New Roman" pitchFamily="18" charset="0"/>
              </a:rPr>
              <a:t>     f. Are you going to give me some tea?</a:t>
            </a:r>
          </a:p>
          <a:p>
            <a:pPr marL="0" indent="0">
              <a:buNone/>
            </a:pPr>
            <a:endParaRPr lang="en-US" dirty="0"/>
          </a:p>
        </p:txBody>
      </p:sp>
      <p:sp>
        <p:nvSpPr>
          <p:cNvPr id="6" name="Content Placeholder 5"/>
          <p:cNvSpPr>
            <a:spLocks noGrp="1"/>
          </p:cNvSpPr>
          <p:nvPr>
            <p:ph sz="quarter" idx="4"/>
          </p:nvPr>
        </p:nvSpPr>
        <p:spPr>
          <a:xfrm>
            <a:off x="4645026" y="483518"/>
            <a:ext cx="4041775" cy="4111104"/>
          </a:xfrm>
        </p:spPr>
        <p:txBody>
          <a:bodyPr/>
          <a:lstStyle/>
          <a:p>
            <a:pPr marL="0" indent="0" algn="just">
              <a:buNone/>
            </a:pPr>
            <a:r>
              <a:rPr lang="en-US" sz="1600" dirty="0">
                <a:latin typeface="Times New Roman" pitchFamily="18" charset="0"/>
                <a:cs typeface="Times New Roman" pitchFamily="18" charset="0"/>
              </a:rPr>
              <a:t>All of these sentences could be understood as requests for tea, if spoken in the right context, but they are clearly not all equivalent: </a:t>
            </a:r>
          </a:p>
          <a:p>
            <a:pPr marL="0" indent="0" algn="just">
              <a:buNone/>
            </a:pPr>
            <a:r>
              <a:rPr lang="en-US" sz="1600" dirty="0">
                <a:latin typeface="Times New Roman" pitchFamily="18" charset="0"/>
                <a:cs typeface="Times New Roman" pitchFamily="18" charset="0"/>
              </a:rPr>
              <a:t>(7b) is a more polite way of asking than (7a); (7d) is a polite request, whereas (7c) sounds more demanding;</a:t>
            </a:r>
          </a:p>
          <a:p>
            <a:pPr marL="0" indent="0" algn="just">
              <a:buNone/>
            </a:pPr>
            <a:r>
              <a:rPr lang="en-US" sz="1600" dirty="0">
                <a:latin typeface="Times New Roman" pitchFamily="18" charset="0"/>
                <a:cs typeface="Times New Roman" pitchFamily="18" charset="0"/>
              </a:rPr>
              <a:t> (7e) is a polite request, whereas (7f) sounds impatient and even rude. </a:t>
            </a:r>
          </a:p>
          <a:p>
            <a:pPr marL="0" indent="0" algn="just">
              <a:buNone/>
            </a:pPr>
            <a:r>
              <a:rPr lang="en-US" sz="1600" dirty="0">
                <a:latin typeface="Times New Roman" pitchFamily="18" charset="0"/>
                <a:cs typeface="Times New Roman" pitchFamily="18" charset="0"/>
              </a:rPr>
              <a:t>Not every possible strategy is actually available for a given speech act. For example, asking about the sincerity condition for a request is generally quite unnatural: </a:t>
            </a:r>
            <a:r>
              <a:rPr lang="en-US" sz="1600" i="1" dirty="0">
                <a:solidFill>
                  <a:schemeClr val="bg2">
                    <a:lumMod val="60000"/>
                    <a:lumOff val="40000"/>
                  </a:schemeClr>
                </a:solidFill>
                <a:latin typeface="Times New Roman" pitchFamily="18" charset="0"/>
                <a:cs typeface="Times New Roman" pitchFamily="18" charset="0"/>
              </a:rPr>
              <a:t>Do I want you to give me some tea</a:t>
            </a:r>
            <a:r>
              <a:rPr lang="en-US" sz="1600" dirty="0">
                <a:solidFill>
                  <a:schemeClr val="bg2">
                    <a:lumMod val="60000"/>
                    <a:lumOff val="40000"/>
                  </a:schemeClr>
                </a:solidFill>
                <a:latin typeface="Times New Roman" pitchFamily="18" charset="0"/>
                <a:cs typeface="Times New Roman" pitchFamily="18" charset="0"/>
              </a:rPr>
              <a:t>? </a:t>
            </a:r>
            <a:r>
              <a:rPr lang="en-US" sz="1600" dirty="0">
                <a:latin typeface="Times New Roman" pitchFamily="18" charset="0"/>
                <a:cs typeface="Times New Roman" pitchFamily="18" charset="0"/>
              </a:rPr>
              <a:t>This is because speakers do not normally ask other people about their own mental or emotional states. So that specific strategy cannot be used to form an indirect request</a:t>
            </a:r>
          </a:p>
        </p:txBody>
      </p:sp>
    </p:spTree>
    <p:extLst>
      <p:ext uri="{BB962C8B-B14F-4D97-AF65-F5344CB8AC3E}">
        <p14:creationId xmlns:p14="http://schemas.microsoft.com/office/powerpoint/2010/main" val="229966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11188" y="700088"/>
            <a:ext cx="7921625" cy="3959225"/>
          </a:xfrm>
        </p:spPr>
        <p:txBody>
          <a:bodyPr/>
          <a:lstStyle/>
          <a:p>
            <a:pPr marL="0" indent="0" algn="just">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We almost automatically interpret examples like (7b) and (7e) as requests. This tendency is so strong that it may be hard to recognize them as indirect speech acts. The crucial point is that their grammatical form is that of a question, not a request. However, some very close paraphrases of these sentences, such as those in (8), would probably not be understood as requests in most contexts. </a:t>
            </a:r>
          </a:p>
          <a:p>
            <a:pPr marL="0" indent="0" algn="just">
              <a:buNone/>
            </a:pPr>
            <a:endParaRPr lang="en-US"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(8) </a:t>
            </a:r>
            <a:r>
              <a:rPr lang="en-US" sz="1600" dirty="0">
                <a:solidFill>
                  <a:schemeClr val="bg2">
                    <a:lumMod val="60000"/>
                    <a:lumOff val="40000"/>
                  </a:schemeClr>
                </a:solidFill>
                <a:latin typeface="Times New Roman" pitchFamily="18" charset="0"/>
                <a:cs typeface="Times New Roman" pitchFamily="18" charset="0"/>
              </a:rPr>
              <a:t>a. Do you currently have the ability to provide me with tea?</a:t>
            </a:r>
          </a:p>
          <a:p>
            <a:pPr marL="0" indent="0" algn="just">
              <a:buNone/>
            </a:pPr>
            <a:r>
              <a:rPr lang="en-US" sz="1600" dirty="0">
                <a:solidFill>
                  <a:schemeClr val="bg2">
                    <a:lumMod val="60000"/>
                    <a:lumOff val="40000"/>
                  </a:schemeClr>
                </a:solidFill>
                <a:latin typeface="Times New Roman" pitchFamily="18" charset="0"/>
                <a:cs typeface="Times New Roman" pitchFamily="18" charset="0"/>
              </a:rPr>
              <a:t>      b. Do you anticipate giving me a cup of tea in the near future?</a:t>
            </a:r>
          </a:p>
          <a:p>
            <a:pPr marL="0" indent="0" algn="just">
              <a:buNone/>
            </a:pPr>
            <a:endParaRPr lang="en-US" sz="1600" dirty="0">
              <a:latin typeface="Times New Roman" pitchFamily="18" charset="0"/>
              <a:cs typeface="Times New Roman" pitchFamily="18" charset="0"/>
            </a:endParaRPr>
          </a:p>
          <a:p>
            <a:pPr marL="0" indent="0" algn="just">
              <a:buNone/>
            </a:pPr>
            <a:r>
              <a:rPr lang="en-US" sz="1600" dirty="0">
                <a:latin typeface="Times New Roman" pitchFamily="18" charset="0"/>
                <a:cs typeface="Times New Roman" pitchFamily="18" charset="0"/>
              </a:rPr>
              <a:t>We can see the difference quite clearly if we try to add the word </a:t>
            </a:r>
            <a:r>
              <a:rPr lang="en-US" sz="1600" i="1" dirty="0">
                <a:latin typeface="Times New Roman" pitchFamily="18" charset="0"/>
                <a:cs typeface="Times New Roman" pitchFamily="18" charset="0"/>
              </a:rPr>
              <a:t>please</a:t>
            </a:r>
            <a:r>
              <a:rPr lang="en-US" sz="1600" dirty="0">
                <a:latin typeface="Times New Roman" pitchFamily="18" charset="0"/>
                <a:cs typeface="Times New Roman" pitchFamily="18" charset="0"/>
              </a:rPr>
              <a:t> to each sentence. please is a marker of politeness which is restricted to occurring only in requests; it does not occur naturally in other kinds of speech acts. It is possible, and in most cases fairly natural, to add please to any of the sentences in (7), even to those which do not sound very polite on their own. However, this is not possible for the sentences in (8). This difference provides good evidence for saying that the sentences in (8) are not naturally interpretable as indirect requests.</a:t>
            </a:r>
          </a:p>
        </p:txBody>
      </p:sp>
    </p:spTree>
    <p:extLst>
      <p:ext uri="{BB962C8B-B14F-4D97-AF65-F5344CB8AC3E}">
        <p14:creationId xmlns:p14="http://schemas.microsoft.com/office/powerpoint/2010/main" val="3575460941"/>
      </p:ext>
    </p:extLst>
  </p:cSld>
  <p:clrMapOvr>
    <a:masterClrMapping/>
  </p:clrMapOvr>
</p:sld>
</file>

<file path=ppt/theme/theme1.xml><?xml version="1.0" encoding="utf-8"?>
<a:theme xmlns:a="http://schemas.openxmlformats.org/drawingml/2006/main" name="powerpoint-template">
  <a:themeElements>
    <a:clrScheme name="">
      <a:dk1>
        <a:srgbClr val="FFFFFF"/>
      </a:dk1>
      <a:lt1>
        <a:srgbClr val="FFFFFF"/>
      </a:lt1>
      <a:dk2>
        <a:srgbClr val="FFFFFF"/>
      </a:dk2>
      <a:lt2>
        <a:srgbClr val="0120BD"/>
      </a:lt2>
      <a:accent1>
        <a:srgbClr val="C300E6"/>
      </a:accent1>
      <a:accent2>
        <a:srgbClr val="F96F1C"/>
      </a:accent2>
      <a:accent3>
        <a:srgbClr val="FFFFFF"/>
      </a:accent3>
      <a:accent4>
        <a:srgbClr val="DADADA"/>
      </a:accent4>
      <a:accent5>
        <a:srgbClr val="DEAAF0"/>
      </a:accent5>
      <a:accent6>
        <a:srgbClr val="E26418"/>
      </a:accent6>
      <a:hlink>
        <a:srgbClr val="FFBF07"/>
      </a:hlink>
      <a:folHlink>
        <a:srgbClr val="FFFFFF"/>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2783</TotalTime>
  <Words>1507</Words>
  <Application>Microsoft Office PowerPoint</Application>
  <PresentationFormat>On-screen Show (16:9)</PresentationFormat>
  <Paragraphs>87</Paragraphs>
  <Slides>12</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Arial</vt:lpstr>
      <vt:lpstr>Microsoft Sans Serif</vt:lpstr>
      <vt:lpstr>Times New Roman</vt:lpstr>
      <vt:lpstr>Wingdings</vt:lpstr>
      <vt:lpstr>powerpoint-template</vt:lpstr>
      <vt:lpstr>Indirect speech acts</vt:lpstr>
      <vt:lpstr>-Indirect speech acts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does the hearer recognize an indirect speech act?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Indirect speech acts</dc:title>
  <dc:creator>ASUS</dc:creator>
  <cp:lastModifiedBy>ahmed qadoury</cp:lastModifiedBy>
  <cp:revision>24</cp:revision>
  <dcterms:created xsi:type="dcterms:W3CDTF">2021-12-11T12:00:09Z</dcterms:created>
  <dcterms:modified xsi:type="dcterms:W3CDTF">2021-12-13T19:07:56Z</dcterms:modified>
</cp:coreProperties>
</file>