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65" r:id="rId14"/>
    <p:sldId id="266" r:id="rId15"/>
    <p:sldId id="267"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49F"/>
    <a:srgbClr val="11097B"/>
    <a:srgbClr val="0B9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434" autoAdjust="0"/>
  </p:normalViewPr>
  <p:slideViewPr>
    <p:cSldViewPr snapToGrid="0">
      <p:cViewPr varScale="1">
        <p:scale>
          <a:sx n="59" d="100"/>
          <a:sy n="59" d="100"/>
        </p:scale>
        <p:origin x="9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12/13/2021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11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270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12/13/2021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836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12/13/2021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908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12/13/2021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337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394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707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425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12/13/2021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3216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4813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12/13/2021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139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7413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1139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529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7228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4011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6947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12/13/2021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58029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89795"/>
            <a:ext cx="9448800" cy="1825096"/>
          </a:xfrm>
        </p:spPr>
        <p:txBody>
          <a:bodyPr>
            <a:normAutofit/>
          </a:bodyPr>
          <a:lstStyle/>
          <a:p>
            <a:pPr algn="ctr"/>
            <a:r>
              <a:rPr lang="en-US" sz="3600" b="1" cap="none" dirty="0">
                <a:latin typeface="Times New Roman" panose="02020603050405020304" pitchFamily="18" charset="0"/>
                <a:cs typeface="Times New Roman" panose="02020603050405020304" pitchFamily="18" charset="0"/>
              </a:rPr>
              <a:t>Grice’s theory of </a:t>
            </a:r>
            <a:r>
              <a:rPr lang="en-US" sz="3600" b="1" cap="none" dirty="0" err="1">
                <a:latin typeface="Times New Roman" panose="02020603050405020304" pitchFamily="18" charset="0"/>
                <a:cs typeface="Times New Roman" panose="02020603050405020304" pitchFamily="18" charset="0"/>
              </a:rPr>
              <a:t>implicature</a:t>
            </a:r>
            <a:br>
              <a:rPr lang="en-US" sz="3600" b="1" cap="none" dirty="0">
                <a:latin typeface="Times New Roman" panose="02020603050405020304" pitchFamily="18" charset="0"/>
                <a:cs typeface="Times New Roman" panose="02020603050405020304" pitchFamily="18" charset="0"/>
              </a:rPr>
            </a:br>
            <a:r>
              <a:rPr lang="en-US" sz="3600" b="1" cap="none" dirty="0">
                <a:latin typeface="Times New Roman" panose="02020603050405020304" pitchFamily="18" charset="0"/>
                <a:cs typeface="Times New Roman" panose="02020603050405020304" pitchFamily="18" charset="0"/>
              </a:rPr>
              <a:t> (types, properties and diagnostic tests)</a:t>
            </a:r>
            <a:endParaRPr lang="en-US" sz="3600"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92500" lnSpcReduction="10000"/>
          </a:bodyPr>
          <a:lstStyle/>
          <a:p>
            <a:pPr algn="ctr"/>
            <a:endParaRPr lang="en-US" cap="none" dirty="0"/>
          </a:p>
          <a:p>
            <a:pPr algn="ctr"/>
            <a:r>
              <a:rPr lang="en-US" cap="none" dirty="0"/>
              <a:t>Prepared by: Shahad </a:t>
            </a:r>
            <a:r>
              <a:rPr lang="en-US" cap="none" dirty="0" err="1"/>
              <a:t>Hadi</a:t>
            </a:r>
            <a:r>
              <a:rPr lang="en-US" cap="none" dirty="0"/>
              <a:t> M. Hussain</a:t>
            </a:r>
          </a:p>
          <a:p>
            <a:pPr algn="ctr"/>
            <a:endParaRPr lang="ar-IQ" dirty="0"/>
          </a:p>
        </p:txBody>
      </p:sp>
    </p:spTree>
    <p:extLst>
      <p:ext uri="{BB962C8B-B14F-4D97-AF65-F5344CB8AC3E}">
        <p14:creationId xmlns:p14="http://schemas.microsoft.com/office/powerpoint/2010/main" val="931742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353" y="1364482"/>
            <a:ext cx="10167583" cy="1261884"/>
          </a:xfrm>
          <a:prstGeom prst="rect">
            <a:avLst/>
          </a:prstGeom>
        </p:spPr>
        <p:txBody>
          <a:bodyPr wrap="square">
            <a:spAutoFit/>
          </a:bodyPr>
          <a:lstStyle/>
          <a:p>
            <a:r>
              <a:rPr lang="en-US" sz="2800" b="1" i="1" u="sng" dirty="0">
                <a:solidFill>
                  <a:schemeClr val="accent3">
                    <a:lumMod val="75000"/>
                  </a:schemeClr>
                </a:solidFill>
                <a:latin typeface="Times New Roman" panose="02020603050405020304" pitchFamily="18" charset="0"/>
                <a:cs typeface="Times New Roman" panose="02020603050405020304" pitchFamily="18" charset="0"/>
              </a:rPr>
              <a:t>2- </a:t>
            </a:r>
            <a:r>
              <a:rPr lang="en-US" sz="2800" b="1" i="1" u="sng" dirty="0" err="1">
                <a:solidFill>
                  <a:schemeClr val="accent3">
                    <a:lumMod val="75000"/>
                  </a:schemeClr>
                </a:solidFill>
                <a:latin typeface="Times New Roman" panose="02020603050405020304" pitchFamily="18" charset="0"/>
                <a:cs typeface="Times New Roman" panose="02020603050405020304" pitchFamily="18" charset="0"/>
              </a:rPr>
              <a:t>Suspendable</a:t>
            </a:r>
            <a:r>
              <a:rPr lang="en-US" sz="2800" b="1" i="1" u="sng" dirty="0">
                <a:solidFill>
                  <a:schemeClr val="accent3">
                    <a:lumMod val="75000"/>
                  </a:schemeClr>
                </a:solidFill>
                <a:latin typeface="Times New Roman" panose="02020603050405020304" pitchFamily="18" charset="0"/>
                <a:cs typeface="Times New Roman" panose="02020603050405020304" pitchFamily="18" charset="0"/>
              </a:rPr>
              <a:t>:</a:t>
            </a:r>
          </a:p>
          <a:p>
            <a:r>
              <a:rPr lang="en-US" sz="2400" dirty="0">
                <a:solidFill>
                  <a:schemeClr val="accent3">
                    <a:lumMod val="75000"/>
                  </a:schemeClr>
                </a:solidFill>
                <a:latin typeface="Times New Roman" panose="02020603050405020304" pitchFamily="18" charset="0"/>
                <a:cs typeface="Times New Roman" panose="02020603050405020304" pitchFamily="18" charset="0"/>
              </a:rPr>
              <a:t>- the speaker may explicitly choose not to commit to the truth or falsehood of the inference, without giving rise to anomaly or contradiction.</a:t>
            </a:r>
          </a:p>
        </p:txBody>
      </p:sp>
      <p:sp>
        <p:nvSpPr>
          <p:cNvPr id="6" name="Rectangle 5"/>
          <p:cNvSpPr/>
          <p:nvPr/>
        </p:nvSpPr>
        <p:spPr>
          <a:xfrm>
            <a:off x="2593075" y="3415690"/>
            <a:ext cx="7779224" cy="1938992"/>
          </a:xfrm>
          <a:prstGeom prst="rect">
            <a:avLst/>
          </a:prstGeom>
        </p:spPr>
        <p:txBody>
          <a:bodyPr wrap="square">
            <a:spAutoFit/>
          </a:bodyPr>
          <a:lstStyle/>
          <a:p>
            <a:r>
              <a:rPr lang="en-US" sz="2400" u="sng" dirty="0">
                <a:solidFill>
                  <a:srgbClr val="7030A0"/>
                </a:solidFill>
                <a:latin typeface="Times New Roman" panose="02020603050405020304" pitchFamily="18" charset="0"/>
                <a:cs typeface="Times New Roman" panose="02020603050405020304" pitchFamily="18" charset="0"/>
              </a:rPr>
              <a:t>For Examples:</a:t>
            </a:r>
          </a:p>
          <a:p>
            <a:endParaRPr lang="en-US" sz="2400" i="1" dirty="0">
              <a:solidFill>
                <a:srgbClr val="7030A0"/>
              </a:solidFill>
              <a:latin typeface="Times New Roman" panose="02020603050405020304" pitchFamily="18" charset="0"/>
              <a:cs typeface="Times New Roman" panose="02020603050405020304" pitchFamily="18" charset="0"/>
            </a:endParaRPr>
          </a:p>
          <a:p>
            <a:r>
              <a:rPr lang="en-US" sz="2400" dirty="0">
                <a:solidFill>
                  <a:srgbClr val="7030A0"/>
                </a:solidFill>
              </a:rPr>
              <a:t>- </a:t>
            </a:r>
            <a:r>
              <a:rPr lang="en-US" sz="2400" dirty="0">
                <a:solidFill>
                  <a:srgbClr val="7030A0"/>
                </a:solidFill>
                <a:latin typeface="Times New Roman" panose="02020603050405020304" pitchFamily="18" charset="0"/>
                <a:cs typeface="Times New Roman" panose="02020603050405020304" pitchFamily="18" charset="0"/>
              </a:rPr>
              <a:t>The water must be warm by now, </a:t>
            </a:r>
            <a:r>
              <a:rPr lang="en-US" sz="2400" i="1" dirty="0">
                <a:solidFill>
                  <a:srgbClr val="7030A0"/>
                </a:solidFill>
                <a:latin typeface="Times New Roman" panose="02020603050405020304" pitchFamily="18" charset="0"/>
                <a:cs typeface="Times New Roman" panose="02020603050405020304" pitchFamily="18" charset="0"/>
              </a:rPr>
              <a:t>if not boiling.</a:t>
            </a:r>
          </a:p>
          <a:p>
            <a:endParaRPr lang="en-US" sz="2400" dirty="0">
              <a:solidFill>
                <a:srgbClr val="7030A0"/>
              </a:solidFill>
              <a:latin typeface="Times New Roman" panose="02020603050405020304" pitchFamily="18" charset="0"/>
              <a:cs typeface="Times New Roman" panose="02020603050405020304" pitchFamily="18" charset="0"/>
            </a:endParaRPr>
          </a:p>
          <a:p>
            <a:r>
              <a:rPr lang="en-US" sz="2400" dirty="0">
                <a:solidFill>
                  <a:srgbClr val="7030A0"/>
                </a:solidFill>
                <a:latin typeface="Times New Roman" panose="02020603050405020304" pitchFamily="18" charset="0"/>
                <a:cs typeface="Times New Roman" panose="02020603050405020304" pitchFamily="18" charset="0"/>
              </a:rPr>
              <a:t>- The water must be warm by now, </a:t>
            </a:r>
            <a:r>
              <a:rPr lang="en-US" sz="2400" i="1" dirty="0">
                <a:solidFill>
                  <a:srgbClr val="7030A0"/>
                </a:solidFill>
                <a:latin typeface="Times New Roman" panose="02020603050405020304" pitchFamily="18" charset="0"/>
                <a:cs typeface="Times New Roman" panose="02020603050405020304" pitchFamily="18" charset="0"/>
              </a:rPr>
              <a:t>if not cold</a:t>
            </a:r>
            <a:r>
              <a:rPr lang="en-US" sz="24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8890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353" y="1105175"/>
            <a:ext cx="10167583" cy="4278094"/>
          </a:xfrm>
          <a:prstGeom prst="rect">
            <a:avLst/>
          </a:prstGeom>
        </p:spPr>
        <p:txBody>
          <a:bodyPr wrap="square">
            <a:spAutoFit/>
          </a:bodyPr>
          <a:lstStyle/>
          <a:p>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p>
            <a:r>
              <a:rPr lang="en-US" sz="2800" b="1" i="1" u="sng" dirty="0">
                <a:solidFill>
                  <a:schemeClr val="accent3">
                    <a:lumMod val="75000"/>
                  </a:schemeClr>
                </a:solidFill>
                <a:latin typeface="Times New Roman" panose="02020603050405020304" pitchFamily="18" charset="0"/>
                <a:cs typeface="Times New Roman" panose="02020603050405020304" pitchFamily="18" charset="0"/>
              </a:rPr>
              <a:t>3- Calculable, </a:t>
            </a:r>
            <a:r>
              <a:rPr lang="en-US" sz="2400" dirty="0">
                <a:solidFill>
                  <a:schemeClr val="accent3">
                    <a:lumMod val="75000"/>
                  </a:schemeClr>
                </a:solidFill>
                <a:latin typeface="Times New Roman" panose="02020603050405020304" pitchFamily="18" charset="0"/>
                <a:cs typeface="Times New Roman" panose="02020603050405020304" pitchFamily="18" charset="0"/>
              </a:rPr>
              <a:t>that is, capable of being worked out on the basis of :</a:t>
            </a:r>
          </a:p>
          <a:p>
            <a:pPr marL="514350" indent="-514350">
              <a:buAutoNum type="romanLcParenBoth"/>
            </a:pPr>
            <a:r>
              <a:rPr lang="en-US" sz="2400" dirty="0">
                <a:solidFill>
                  <a:schemeClr val="accent3">
                    <a:lumMod val="75000"/>
                  </a:schemeClr>
                </a:solidFill>
                <a:latin typeface="Times New Roman" panose="02020603050405020304" pitchFamily="18" charset="0"/>
                <a:cs typeface="Times New Roman" panose="02020603050405020304" pitchFamily="18" charset="0"/>
              </a:rPr>
              <a:t>The literal meaning of the utterance, </a:t>
            </a:r>
          </a:p>
          <a:p>
            <a:pPr marL="514350" indent="-514350">
              <a:buAutoNum type="romanLcParenBoth"/>
            </a:pPr>
            <a:r>
              <a:rPr lang="en-US" sz="2400" dirty="0">
                <a:solidFill>
                  <a:schemeClr val="accent3">
                    <a:lumMod val="75000"/>
                  </a:schemeClr>
                </a:solidFill>
                <a:latin typeface="Times New Roman" panose="02020603050405020304" pitchFamily="18" charset="0"/>
                <a:cs typeface="Times New Roman" panose="02020603050405020304" pitchFamily="18" charset="0"/>
              </a:rPr>
              <a:t>The Cooperative Principle and its maxims, </a:t>
            </a:r>
          </a:p>
          <a:p>
            <a:pPr marL="514350" indent="-514350">
              <a:buAutoNum type="romanLcParenBoth"/>
            </a:pPr>
            <a:r>
              <a:rPr lang="en-US" sz="2400" dirty="0">
                <a:solidFill>
                  <a:schemeClr val="accent3">
                    <a:lumMod val="75000"/>
                  </a:schemeClr>
                </a:solidFill>
                <a:latin typeface="Times New Roman" panose="02020603050405020304" pitchFamily="18" charset="0"/>
                <a:cs typeface="Times New Roman" panose="02020603050405020304" pitchFamily="18" charset="0"/>
              </a:rPr>
              <a:t>The context of the utterance, </a:t>
            </a:r>
          </a:p>
          <a:p>
            <a:pPr marL="514350" indent="-514350">
              <a:buAutoNum type="romanLcParenBoth"/>
            </a:pPr>
            <a:r>
              <a:rPr lang="en-US" sz="2400" dirty="0">
                <a:solidFill>
                  <a:schemeClr val="accent3">
                    <a:lumMod val="75000"/>
                  </a:schemeClr>
                </a:solidFill>
                <a:latin typeface="Times New Roman" panose="02020603050405020304" pitchFamily="18" charset="0"/>
                <a:cs typeface="Times New Roman" panose="02020603050405020304" pitchFamily="18" charset="0"/>
              </a:rPr>
              <a:t>Background knowledge,</a:t>
            </a:r>
          </a:p>
          <a:p>
            <a:r>
              <a:rPr lang="en-US" sz="2400" dirty="0">
                <a:solidFill>
                  <a:schemeClr val="accent3">
                    <a:lumMod val="75000"/>
                  </a:schemeClr>
                </a:solidFill>
                <a:latin typeface="Times New Roman" panose="02020603050405020304" pitchFamily="18" charset="0"/>
                <a:cs typeface="Times New Roman" panose="02020603050405020304" pitchFamily="18" charset="0"/>
              </a:rPr>
              <a:t>(v) the assumption that (</a:t>
            </a:r>
            <a:r>
              <a:rPr lang="en-US" sz="2400" dirty="0" err="1">
                <a:solidFill>
                  <a:schemeClr val="accent3">
                    <a:lumMod val="75000"/>
                  </a:schemeClr>
                </a:solidFill>
                <a:latin typeface="Times New Roman" panose="02020603050405020304" pitchFamily="18" charset="0"/>
                <a:cs typeface="Times New Roman" panose="02020603050405020304" pitchFamily="18" charset="0"/>
              </a:rPr>
              <a:t>i</a:t>
            </a:r>
            <a:r>
              <a:rPr lang="en-US" sz="2400" dirty="0">
                <a:solidFill>
                  <a:schemeClr val="accent3">
                    <a:lumMod val="75000"/>
                  </a:schemeClr>
                </a:solidFill>
                <a:latin typeface="Times New Roman" panose="02020603050405020304" pitchFamily="18" charset="0"/>
                <a:cs typeface="Times New Roman" panose="02020603050405020304" pitchFamily="18" charset="0"/>
              </a:rPr>
              <a:t>)–(iv) are available to both participants of the</a:t>
            </a:r>
          </a:p>
          <a:p>
            <a:r>
              <a:rPr lang="en-US" sz="2400" dirty="0">
                <a:solidFill>
                  <a:schemeClr val="accent3">
                    <a:lumMod val="75000"/>
                  </a:schemeClr>
                </a:solidFill>
                <a:latin typeface="Times New Roman" panose="02020603050405020304" pitchFamily="18" charset="0"/>
                <a:cs typeface="Times New Roman" panose="02020603050405020304" pitchFamily="18" charset="0"/>
              </a:rPr>
              <a:t>exchange and that they are both aware of this.</a:t>
            </a:r>
          </a:p>
          <a:p>
            <a:endParaRPr lang="en-US" sz="2400" dirty="0"/>
          </a:p>
          <a:p>
            <a:r>
              <a:rPr lang="en-US" sz="2800" b="1" i="1" u="sng" dirty="0">
                <a:solidFill>
                  <a:schemeClr val="accent3">
                    <a:lumMod val="75000"/>
                  </a:schemeClr>
                </a:solidFill>
                <a:latin typeface="Times New Roman" panose="02020603050405020304" pitchFamily="18" charset="0"/>
                <a:cs typeface="Times New Roman" panose="02020603050405020304" pitchFamily="18" charset="0"/>
              </a:rPr>
              <a:t>4- Indeterminate: </a:t>
            </a:r>
            <a:r>
              <a:rPr lang="en-US" sz="2400" dirty="0">
                <a:solidFill>
                  <a:schemeClr val="accent3">
                    <a:lumMod val="75000"/>
                  </a:schemeClr>
                </a:solidFill>
                <a:latin typeface="Times New Roman" panose="02020603050405020304" pitchFamily="18" charset="0"/>
                <a:cs typeface="Times New Roman" panose="02020603050405020304" pitchFamily="18" charset="0"/>
              </a:rPr>
              <a:t>sometimes multiple interpretations are possible for a given utterance in a particular context.</a:t>
            </a:r>
          </a:p>
        </p:txBody>
      </p:sp>
    </p:spTree>
    <p:extLst>
      <p:ext uri="{BB962C8B-B14F-4D97-AF65-F5344CB8AC3E}">
        <p14:creationId xmlns:p14="http://schemas.microsoft.com/office/powerpoint/2010/main" val="2211344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1944" y="968697"/>
            <a:ext cx="10167583" cy="3108543"/>
          </a:xfrm>
          <a:prstGeom prst="rect">
            <a:avLst/>
          </a:prstGeom>
        </p:spPr>
        <p:txBody>
          <a:bodyPr wrap="square">
            <a:spAutoFit/>
          </a:bodyPr>
          <a:lstStyle/>
          <a:p>
            <a:endParaRPr lang="en-US" sz="2400" dirty="0">
              <a:solidFill>
                <a:schemeClr val="accent3">
                  <a:lumMod val="50000"/>
                </a:schemeClr>
              </a:solidFill>
              <a:latin typeface="Times New Roman" panose="02020603050405020304" pitchFamily="18" charset="0"/>
              <a:cs typeface="Times New Roman" panose="02020603050405020304" pitchFamily="18" charset="0"/>
            </a:endParaRPr>
          </a:p>
          <a:p>
            <a:r>
              <a:rPr lang="en-US" sz="2800" b="1" i="1" u="sng" dirty="0">
                <a:solidFill>
                  <a:schemeClr val="accent3">
                    <a:lumMod val="50000"/>
                  </a:schemeClr>
                </a:solidFill>
                <a:latin typeface="Times New Roman" panose="02020603050405020304" pitchFamily="18" charset="0"/>
                <a:cs typeface="Times New Roman" panose="02020603050405020304" pitchFamily="18" charset="0"/>
              </a:rPr>
              <a:t>5- </a:t>
            </a:r>
            <a:r>
              <a:rPr lang="en-US" sz="2800" b="1" i="1" u="sng" dirty="0" err="1">
                <a:solidFill>
                  <a:schemeClr val="accent3">
                    <a:lumMod val="50000"/>
                  </a:schemeClr>
                </a:solidFill>
                <a:latin typeface="Times New Roman" panose="02020603050405020304" pitchFamily="18" charset="0"/>
                <a:cs typeface="Times New Roman" panose="02020603050405020304" pitchFamily="18" charset="0"/>
              </a:rPr>
              <a:t>Nondetachable</a:t>
            </a:r>
            <a:r>
              <a:rPr lang="en-US" sz="2800" b="1" i="1" u="sng" dirty="0">
                <a:solidFill>
                  <a:schemeClr val="accent3">
                    <a:lumMod val="50000"/>
                  </a:schemeClr>
                </a:solidFill>
                <a:latin typeface="Times New Roman" panose="02020603050405020304" pitchFamily="18" charset="0"/>
                <a:cs typeface="Times New Roman" panose="02020603050405020304" pitchFamily="18" charset="0"/>
              </a:rPr>
              <a:t>: it refers to that: </a:t>
            </a:r>
          </a:p>
          <a:p>
            <a:pPr marL="342900" indent="-342900">
              <a:buFontTx/>
              <a:buChar char="-"/>
            </a:pPr>
            <a:r>
              <a:rPr lang="en-US" sz="2400" dirty="0">
                <a:solidFill>
                  <a:schemeClr val="accent3">
                    <a:lumMod val="50000"/>
                  </a:schemeClr>
                </a:solidFill>
                <a:latin typeface="Times New Roman" panose="02020603050405020304" pitchFamily="18" charset="0"/>
                <a:cs typeface="Times New Roman" panose="02020603050405020304" pitchFamily="18" charset="0"/>
              </a:rPr>
              <a:t>Conversational implicatures are not part of the conventional meaning of the linguistic expression, and;</a:t>
            </a:r>
          </a:p>
          <a:p>
            <a:pPr marL="342900" indent="-342900">
              <a:buFontTx/>
              <a:buChar char="-"/>
            </a:pPr>
            <a:r>
              <a:rPr lang="en-US" sz="2400" dirty="0">
                <a:solidFill>
                  <a:schemeClr val="accent3">
                    <a:lumMod val="50000"/>
                  </a:schemeClr>
                </a:solidFill>
                <a:latin typeface="Times New Roman" panose="02020603050405020304" pitchFamily="18" charset="0"/>
                <a:cs typeface="Times New Roman" panose="02020603050405020304" pitchFamily="18" charset="0"/>
              </a:rPr>
              <a:t>They are triggered by the semantic content of what is said rather than its linguistic form, replacing words with synonyms, or a sentence with its paraphrase, will generally not change the conversational implicatures that are generated, assuming the context is identical.</a:t>
            </a:r>
          </a:p>
        </p:txBody>
      </p:sp>
      <p:sp>
        <p:nvSpPr>
          <p:cNvPr id="2" name="Rectangle 1"/>
          <p:cNvSpPr/>
          <p:nvPr/>
        </p:nvSpPr>
        <p:spPr>
          <a:xfrm>
            <a:off x="2620370" y="4575750"/>
            <a:ext cx="6892119" cy="1323439"/>
          </a:xfrm>
          <a:prstGeom prst="rect">
            <a:avLst/>
          </a:prstGeom>
        </p:spPr>
        <p:txBody>
          <a:bodyPr wrap="square">
            <a:spAutoFit/>
          </a:bodyPr>
          <a:lstStyle/>
          <a:p>
            <a:r>
              <a:rPr lang="en-US" sz="2000" dirty="0">
                <a:solidFill>
                  <a:srgbClr val="7030A0"/>
                </a:solidFill>
                <a:latin typeface="Times New Roman" panose="02020603050405020304" pitchFamily="18" charset="0"/>
                <a:cs typeface="Times New Roman" panose="02020603050405020304" pitchFamily="18" charset="0"/>
              </a:rPr>
              <a:t>A: Smith doesn’t seem to have a girlfriend these days.</a:t>
            </a:r>
          </a:p>
          <a:p>
            <a:r>
              <a:rPr lang="en-US" sz="2000" dirty="0">
                <a:solidFill>
                  <a:srgbClr val="7030A0"/>
                </a:solidFill>
                <a:latin typeface="Times New Roman" panose="02020603050405020304" pitchFamily="18" charset="0"/>
                <a:cs typeface="Times New Roman" panose="02020603050405020304" pitchFamily="18" charset="0"/>
              </a:rPr>
              <a:t>B1: He has been paying a lot of visits to New York lately.</a:t>
            </a:r>
          </a:p>
          <a:p>
            <a:r>
              <a:rPr lang="en-US" sz="2000" dirty="0">
                <a:solidFill>
                  <a:srgbClr val="7030A0"/>
                </a:solidFill>
                <a:latin typeface="Times New Roman" panose="02020603050405020304" pitchFamily="18" charset="0"/>
                <a:cs typeface="Times New Roman" panose="02020603050405020304" pitchFamily="18" charset="0"/>
              </a:rPr>
              <a:t>B2: He travels to New York quite frequently, I have noticed.</a:t>
            </a:r>
          </a:p>
          <a:p>
            <a:r>
              <a:rPr lang="en-US" sz="20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7622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5588" y="1579307"/>
            <a:ext cx="9776018" cy="892552"/>
          </a:xfrm>
          <a:prstGeom prst="rect">
            <a:avLst/>
          </a:prstGeom>
        </p:spPr>
        <p:txBody>
          <a:bodyPr wrap="square">
            <a:spAutoFit/>
          </a:bodyPr>
          <a:lstStyle/>
          <a:p>
            <a:r>
              <a:rPr lang="en-US" sz="2800" b="1" i="1" u="sng" dirty="0">
                <a:solidFill>
                  <a:schemeClr val="accent3">
                    <a:lumMod val="50000"/>
                  </a:schemeClr>
                </a:solidFill>
                <a:latin typeface="Times New Roman" panose="02020603050405020304" pitchFamily="18" charset="0"/>
                <a:cs typeface="Times New Roman" panose="02020603050405020304" pitchFamily="18" charset="0"/>
              </a:rPr>
              <a:t>6- </a:t>
            </a:r>
            <a:r>
              <a:rPr lang="en-US" sz="2800" b="1" i="1" u="sng" dirty="0" err="1">
                <a:solidFill>
                  <a:schemeClr val="accent3">
                    <a:lumMod val="50000"/>
                  </a:schemeClr>
                </a:solidFill>
                <a:latin typeface="Times New Roman" panose="02020603050405020304" pitchFamily="18" charset="0"/>
                <a:cs typeface="Times New Roman" panose="02020603050405020304" pitchFamily="18" charset="0"/>
              </a:rPr>
              <a:t>Reinforceable</a:t>
            </a:r>
            <a:r>
              <a:rPr lang="en-US" sz="2800" b="1" i="1" u="sng"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a:solidFill>
                  <a:schemeClr val="accent3">
                    <a:lumMod val="50000"/>
                  </a:schemeClr>
                </a:solidFill>
                <a:latin typeface="Times New Roman" panose="02020603050405020304" pitchFamily="18" charset="0"/>
                <a:cs typeface="Times New Roman" panose="02020603050405020304" pitchFamily="18" charset="0"/>
              </a:rPr>
              <a:t>it mean that the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implicature</a:t>
            </a:r>
            <a:r>
              <a:rPr lang="en-US" sz="2400" dirty="0">
                <a:solidFill>
                  <a:schemeClr val="accent3">
                    <a:lumMod val="50000"/>
                  </a:schemeClr>
                </a:solidFill>
                <a:latin typeface="Times New Roman" panose="02020603050405020304" pitchFamily="18" charset="0"/>
                <a:cs typeface="Times New Roman" panose="02020603050405020304" pitchFamily="18" charset="0"/>
              </a:rPr>
              <a:t> can be overtly stated without creating a sense of anomalous redundancy.</a:t>
            </a:r>
          </a:p>
        </p:txBody>
      </p:sp>
      <p:sp>
        <p:nvSpPr>
          <p:cNvPr id="5" name="Rectangle 4"/>
          <p:cNvSpPr/>
          <p:nvPr/>
        </p:nvSpPr>
        <p:spPr>
          <a:xfrm>
            <a:off x="2524835" y="3308529"/>
            <a:ext cx="7492621" cy="1631216"/>
          </a:xfrm>
          <a:prstGeom prst="rect">
            <a:avLst/>
          </a:prstGeom>
        </p:spPr>
        <p:txBody>
          <a:bodyPr wrap="square">
            <a:spAutoFit/>
          </a:bodyPr>
          <a:lstStyle/>
          <a:p>
            <a:r>
              <a:rPr lang="en-US" sz="2000" dirty="0">
                <a:solidFill>
                  <a:srgbClr val="7030A0"/>
                </a:solidFill>
                <a:latin typeface="Times New Roman" panose="02020603050405020304" pitchFamily="18" charset="0"/>
                <a:cs typeface="Times New Roman" panose="02020603050405020304" pitchFamily="18" charset="0"/>
              </a:rPr>
              <a:t>- John is a capable fellow, </a:t>
            </a:r>
            <a:r>
              <a:rPr lang="en-US" sz="2000" i="1" dirty="0">
                <a:solidFill>
                  <a:srgbClr val="7030A0"/>
                </a:solidFill>
                <a:latin typeface="Times New Roman" panose="02020603050405020304" pitchFamily="18" charset="0"/>
                <a:cs typeface="Times New Roman" panose="02020603050405020304" pitchFamily="18" charset="0"/>
              </a:rPr>
              <a:t>but I wouldn’t call him a genius.</a:t>
            </a:r>
          </a:p>
          <a:p>
            <a:endParaRPr lang="en-US" sz="2000" dirty="0">
              <a:solidFill>
                <a:srgbClr val="7030A0"/>
              </a:solidFill>
              <a:latin typeface="Times New Roman" panose="02020603050405020304" pitchFamily="18" charset="0"/>
              <a:cs typeface="Times New Roman" panose="02020603050405020304" pitchFamily="18" charset="0"/>
            </a:endParaRPr>
          </a:p>
          <a:p>
            <a:r>
              <a:rPr lang="en-US" sz="2000" dirty="0">
                <a:solidFill>
                  <a:srgbClr val="7030A0"/>
                </a:solidFill>
                <a:latin typeface="Times New Roman" panose="02020603050405020304" pitchFamily="18" charset="0"/>
                <a:cs typeface="Times New Roman" panose="02020603050405020304" pitchFamily="18" charset="0"/>
              </a:rPr>
              <a:t>- Some of the boys went to the soccer match, </a:t>
            </a:r>
            <a:r>
              <a:rPr lang="en-US" sz="2000" i="1" dirty="0">
                <a:solidFill>
                  <a:srgbClr val="7030A0"/>
                </a:solidFill>
                <a:latin typeface="Times New Roman" panose="02020603050405020304" pitchFamily="18" charset="0"/>
                <a:cs typeface="Times New Roman" panose="02020603050405020304" pitchFamily="18" charset="0"/>
              </a:rPr>
              <a:t>but not all.</a:t>
            </a:r>
          </a:p>
          <a:p>
            <a:endParaRPr lang="en-US" sz="2000" dirty="0">
              <a:solidFill>
                <a:srgbClr val="7030A0"/>
              </a:solidFill>
              <a:latin typeface="Times New Roman" panose="02020603050405020304" pitchFamily="18" charset="0"/>
              <a:cs typeface="Times New Roman" panose="02020603050405020304" pitchFamily="18" charset="0"/>
            </a:endParaRPr>
          </a:p>
          <a:p>
            <a:r>
              <a:rPr lang="en-US" sz="2000" dirty="0">
                <a:solidFill>
                  <a:srgbClr val="7030A0"/>
                </a:solidFill>
                <a:latin typeface="Times New Roman" panose="02020603050405020304" pitchFamily="18" charset="0"/>
                <a:cs typeface="Times New Roman" panose="02020603050405020304" pitchFamily="18" charset="0"/>
              </a:rPr>
              <a:t>- Some of the boys went to the soccer match, </a:t>
            </a:r>
            <a:r>
              <a:rPr lang="en-US" sz="2000" i="1" dirty="0">
                <a:solidFill>
                  <a:srgbClr val="7030A0"/>
                </a:solidFill>
                <a:latin typeface="Times New Roman" panose="02020603050405020304" pitchFamily="18" charset="0"/>
                <a:cs typeface="Times New Roman" panose="02020603050405020304" pitchFamily="18" charset="0"/>
              </a:rPr>
              <a:t>but not none.</a:t>
            </a:r>
            <a:endParaRPr lang="en-US" sz="2000" i="1" dirty="0"/>
          </a:p>
        </p:txBody>
      </p:sp>
    </p:spTree>
    <p:extLst>
      <p:ext uri="{BB962C8B-B14F-4D97-AF65-F5344CB8AC3E}">
        <p14:creationId xmlns:p14="http://schemas.microsoft.com/office/powerpoint/2010/main" val="1320459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2279" y="267906"/>
            <a:ext cx="6308353" cy="954107"/>
          </a:xfrm>
          <a:prstGeom prst="rect">
            <a:avLst/>
          </a:prstGeom>
        </p:spPr>
        <p:txBody>
          <a:bodyPr wrap="square">
            <a:spAutoFit/>
          </a:bodyPr>
          <a:lstStyle/>
          <a:p>
            <a:pPr algn="ctr"/>
            <a:r>
              <a:rPr lang="en-US" sz="2800" b="1" dirty="0">
                <a:solidFill>
                  <a:srgbClr val="11149F"/>
                </a:solidFill>
                <a:latin typeface="Times New Roman" panose="02020603050405020304" pitchFamily="18" charset="0"/>
                <a:cs typeface="Times New Roman" panose="02020603050405020304" pitchFamily="18" charset="0"/>
              </a:rPr>
              <a:t>How to distinguish between inferences (Diagnostic Tests)</a:t>
            </a:r>
            <a:endParaRPr lang="en-US" sz="2800" dirty="0">
              <a:solidFill>
                <a:srgbClr val="11149F"/>
              </a:solidFill>
              <a:latin typeface="Times New Roman" panose="02020603050405020304" pitchFamily="18" charset="0"/>
              <a:cs typeface="Times New Roman" panose="02020603050405020304" pitchFamily="18" charset="0"/>
            </a:endParaRPr>
          </a:p>
        </p:txBody>
      </p:sp>
      <p:sp>
        <p:nvSpPr>
          <p:cNvPr id="6" name="Rectangle 5"/>
          <p:cNvSpPr/>
          <p:nvPr/>
        </p:nvSpPr>
        <p:spPr>
          <a:xfrm>
            <a:off x="431069" y="1350017"/>
            <a:ext cx="8005386" cy="2308324"/>
          </a:xfrm>
          <a:prstGeom prst="rect">
            <a:avLst/>
          </a:prstGeom>
        </p:spPr>
        <p:txBody>
          <a:bodyPr wrap="square">
            <a:spAutoFit/>
          </a:bodyPr>
          <a:lstStyle/>
          <a:p>
            <a:r>
              <a:rPr lang="en-US" dirty="0">
                <a:solidFill>
                  <a:schemeClr val="accent5">
                    <a:lumMod val="75000"/>
                  </a:schemeClr>
                </a:solidFill>
                <a:latin typeface="Times New Roman" panose="02020603050405020304" pitchFamily="18" charset="0"/>
                <a:cs typeface="Times New Roman" panose="02020603050405020304" pitchFamily="18" charset="0"/>
              </a:rPr>
              <a:t>Two general comments need to be kept in mind: </a:t>
            </a:r>
          </a:p>
          <a:p>
            <a:endParaRPr lang="en-US" dirty="0">
              <a:solidFill>
                <a:schemeClr val="accent5">
                  <a:lumMod val="75000"/>
                </a:schemeClr>
              </a:solidFill>
              <a:latin typeface="Times New Roman" panose="02020603050405020304" pitchFamily="18" charset="0"/>
              <a:cs typeface="Times New Roman" panose="02020603050405020304" pitchFamily="18" charset="0"/>
            </a:endParaRPr>
          </a:p>
          <a:p>
            <a:r>
              <a:rPr lang="en-US" b="1" u="sng" dirty="0">
                <a:solidFill>
                  <a:schemeClr val="accent5">
                    <a:lumMod val="75000"/>
                  </a:schemeClr>
                </a:solidFill>
                <a:latin typeface="Times New Roman" panose="02020603050405020304" pitchFamily="18" charset="0"/>
                <a:cs typeface="Times New Roman" panose="02020603050405020304" pitchFamily="18" charset="0"/>
              </a:rPr>
              <a:t>First</a:t>
            </a:r>
            <a:r>
              <a:rPr lang="en-US" dirty="0">
                <a:solidFill>
                  <a:schemeClr val="accent5">
                    <a:lumMod val="75000"/>
                  </a:schemeClr>
                </a:solidFill>
                <a:latin typeface="Times New Roman" panose="02020603050405020304" pitchFamily="18" charset="0"/>
                <a:cs typeface="Times New Roman" panose="02020603050405020304" pitchFamily="18" charset="0"/>
              </a:rPr>
              <a:t>:  ask whether there is in fact a linguistic inference to be tested. </a:t>
            </a:r>
            <a:br>
              <a:rPr lang="en-US" dirty="0">
                <a:solidFill>
                  <a:schemeClr val="accent5">
                    <a:lumMod val="75000"/>
                  </a:schemeClr>
                </a:solidFill>
                <a:latin typeface="Times New Roman" panose="02020603050405020304" pitchFamily="18" charset="0"/>
                <a:cs typeface="Times New Roman" panose="02020603050405020304" pitchFamily="18" charset="0"/>
              </a:rPr>
            </a:br>
            <a:r>
              <a:rPr lang="en-US" dirty="0">
                <a:solidFill>
                  <a:schemeClr val="accent5">
                    <a:lumMod val="75000"/>
                  </a:schemeClr>
                </a:solidFill>
                <a:latin typeface="Times New Roman" panose="02020603050405020304" pitchFamily="18" charset="0"/>
                <a:cs typeface="Times New Roman" panose="02020603050405020304" pitchFamily="18" charset="0"/>
              </a:rPr>
              <a:t>The question : if a speaker whom we believe to be truthful and well-informed says </a:t>
            </a:r>
            <a:r>
              <a:rPr lang="en-US" i="1" dirty="0">
                <a:solidFill>
                  <a:schemeClr val="accent5">
                    <a:lumMod val="75000"/>
                  </a:schemeClr>
                </a:solidFill>
                <a:latin typeface="Times New Roman" panose="02020603050405020304" pitchFamily="18" charset="0"/>
                <a:cs typeface="Times New Roman" panose="02020603050405020304" pitchFamily="18" charset="0"/>
              </a:rPr>
              <a:t>p</a:t>
            </a:r>
            <a:r>
              <a:rPr lang="en-US" dirty="0">
                <a:solidFill>
                  <a:schemeClr val="accent5">
                    <a:lumMod val="75000"/>
                  </a:schemeClr>
                </a:solidFill>
                <a:latin typeface="Times New Roman" panose="02020603050405020304" pitchFamily="18" charset="0"/>
                <a:cs typeface="Times New Roman" panose="02020603050405020304" pitchFamily="18" charset="0"/>
              </a:rPr>
              <a:t>, would this utterance in and of itself give us reason to believe </a:t>
            </a:r>
            <a:r>
              <a:rPr lang="en-US" i="1" dirty="0">
                <a:solidFill>
                  <a:schemeClr val="accent5">
                    <a:lumMod val="75000"/>
                  </a:schemeClr>
                </a:solidFill>
                <a:latin typeface="Times New Roman" panose="02020603050405020304" pitchFamily="18" charset="0"/>
                <a:cs typeface="Times New Roman" panose="02020603050405020304" pitchFamily="18" charset="0"/>
              </a:rPr>
              <a:t>q</a:t>
            </a:r>
            <a:r>
              <a:rPr lang="en-US" dirty="0">
                <a:solidFill>
                  <a:schemeClr val="accent5">
                    <a:lumMod val="75000"/>
                  </a:schemeClr>
                </a:solidFill>
                <a:latin typeface="Times New Roman" panose="02020603050405020304" pitchFamily="18" charset="0"/>
                <a:cs typeface="Times New Roman" panose="02020603050405020304" pitchFamily="18" charset="0"/>
              </a:rPr>
              <a:t>? )</a:t>
            </a:r>
          </a:p>
          <a:p>
            <a:pPr marL="285750" indent="-285750">
              <a:buFontTx/>
              <a:buChar char="-"/>
            </a:pPr>
            <a:r>
              <a:rPr lang="en-US" dirty="0">
                <a:solidFill>
                  <a:schemeClr val="accent5">
                    <a:lumMod val="75000"/>
                  </a:schemeClr>
                </a:solidFill>
                <a:latin typeface="Times New Roman" panose="02020603050405020304" pitchFamily="18" charset="0"/>
                <a:cs typeface="Times New Roman" panose="02020603050405020304" pitchFamily="18" charset="0"/>
              </a:rPr>
              <a:t>If yes: we can apply the tests to determine the nature of the inference from </a:t>
            </a:r>
            <a:r>
              <a:rPr lang="en-US" i="1" dirty="0">
                <a:solidFill>
                  <a:schemeClr val="accent5">
                    <a:lumMod val="75000"/>
                  </a:schemeClr>
                </a:solidFill>
                <a:latin typeface="Times New Roman" panose="02020603050405020304" pitchFamily="18" charset="0"/>
                <a:cs typeface="Times New Roman" panose="02020603050405020304" pitchFamily="18" charset="0"/>
              </a:rPr>
              <a:t>p </a:t>
            </a:r>
            <a:r>
              <a:rPr lang="en-US" dirty="0">
                <a:solidFill>
                  <a:schemeClr val="accent5">
                    <a:lumMod val="75000"/>
                  </a:schemeClr>
                </a:solidFill>
                <a:latin typeface="Times New Roman" panose="02020603050405020304" pitchFamily="18" charset="0"/>
                <a:cs typeface="Times New Roman" panose="02020603050405020304" pitchFamily="18" charset="0"/>
              </a:rPr>
              <a:t>to </a:t>
            </a:r>
            <a:r>
              <a:rPr lang="en-US" i="1" dirty="0">
                <a:solidFill>
                  <a:schemeClr val="accent5">
                    <a:lumMod val="75000"/>
                  </a:schemeClr>
                </a:solidFill>
                <a:latin typeface="Times New Roman" panose="02020603050405020304" pitchFamily="18" charset="0"/>
                <a:cs typeface="Times New Roman" panose="02020603050405020304" pitchFamily="18" charset="0"/>
              </a:rPr>
              <a:t>q</a:t>
            </a:r>
            <a:r>
              <a:rPr lang="en-US" dirty="0">
                <a:solidFill>
                  <a:schemeClr val="accent5">
                    <a:lumMod val="75000"/>
                  </a:schemeClr>
                </a:solidFill>
                <a:latin typeface="Times New Roman" panose="02020603050405020304" pitchFamily="18" charset="0"/>
                <a:cs typeface="Times New Roman" panose="02020603050405020304" pitchFamily="18" charset="0"/>
              </a:rPr>
              <a:t>.</a:t>
            </a:r>
          </a:p>
          <a:p>
            <a:pPr marL="285750" indent="-285750">
              <a:buFontTx/>
              <a:buChar char="-"/>
            </a:pPr>
            <a:r>
              <a:rPr lang="en-US" dirty="0">
                <a:solidFill>
                  <a:schemeClr val="accent5">
                    <a:lumMod val="75000"/>
                  </a:schemeClr>
                </a:solidFill>
                <a:latin typeface="Times New Roman" panose="02020603050405020304" pitchFamily="18" charset="0"/>
                <a:cs typeface="Times New Roman" panose="02020603050405020304" pitchFamily="18" charset="0"/>
              </a:rPr>
              <a:t>If not: applying the tests will only cause confusion. </a:t>
            </a:r>
          </a:p>
          <a:p>
            <a:r>
              <a:rPr lang="en-US" b="1" dirty="0">
                <a:solidFill>
                  <a:schemeClr val="accent5">
                    <a:lumMod val="50000"/>
                  </a:schemeClr>
                </a:solidFill>
                <a:latin typeface="Times New Roman" panose="02020603050405020304" pitchFamily="18" charset="0"/>
                <a:cs typeface="Times New Roman" panose="02020603050405020304" pitchFamily="18" charset="0"/>
              </a:rPr>
              <a:t>                                              </a:t>
            </a:r>
            <a:r>
              <a:rPr lang="en-US"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508000" y="4951002"/>
            <a:ext cx="6096000" cy="1754326"/>
          </a:xfrm>
          <a:prstGeom prst="rect">
            <a:avLst/>
          </a:prstGeom>
        </p:spPr>
        <p:txBody>
          <a:bodyPr>
            <a:spAutoFit/>
          </a:bodyPr>
          <a:lstStyle/>
          <a:p>
            <a:pPr algn="just"/>
            <a:r>
              <a:rPr lang="en-US" b="1" u="sng" dirty="0">
                <a:solidFill>
                  <a:schemeClr val="accent5">
                    <a:lumMod val="75000"/>
                  </a:schemeClr>
                </a:solidFill>
                <a:latin typeface="Times New Roman" panose="02020603050405020304" pitchFamily="18" charset="0"/>
                <a:cs typeface="Times New Roman" panose="02020603050405020304" pitchFamily="18" charset="0"/>
              </a:rPr>
              <a:t>Second:</a:t>
            </a:r>
            <a:r>
              <a:rPr lang="en-US" dirty="0">
                <a:solidFill>
                  <a:schemeClr val="accent5">
                    <a:lumMod val="75000"/>
                  </a:schemeClr>
                </a:solidFill>
                <a:latin typeface="Times New Roman" panose="02020603050405020304" pitchFamily="18" charset="0"/>
                <a:cs typeface="Times New Roman" panose="02020603050405020304" pitchFamily="18" charset="0"/>
              </a:rPr>
              <a:t> it is important to use several tests whenever possible, and choose the analysis that best explains the full range of available data. </a:t>
            </a:r>
          </a:p>
          <a:p>
            <a:pPr algn="just"/>
            <a:r>
              <a:rPr lang="en-US" dirty="0">
                <a:solidFill>
                  <a:schemeClr val="accent5">
                    <a:lumMod val="75000"/>
                  </a:schemeClr>
                </a:solidFill>
                <a:latin typeface="Times New Roman" panose="02020603050405020304" pitchFamily="18" charset="0"/>
                <a:cs typeface="Times New Roman" panose="02020603050405020304" pitchFamily="18" charset="0"/>
              </a:rPr>
              <a:t>Because any one test may give unreliable results in a particular example, because so many complex factors contribute to the meaning of an utterance. </a:t>
            </a:r>
          </a:p>
        </p:txBody>
      </p:sp>
      <p:sp>
        <p:nvSpPr>
          <p:cNvPr id="3" name="Rectangle 2"/>
          <p:cNvSpPr/>
          <p:nvPr/>
        </p:nvSpPr>
        <p:spPr>
          <a:xfrm>
            <a:off x="6604000" y="3202622"/>
            <a:ext cx="5588000" cy="2400657"/>
          </a:xfrm>
          <a:prstGeom prst="rect">
            <a:avLst/>
          </a:prstGeom>
          <a:solidFill>
            <a:schemeClr val="accent2">
              <a:lumMod val="20000"/>
              <a:lumOff val="80000"/>
            </a:schemeClr>
          </a:solidFill>
        </p:spPr>
        <p:txBody>
          <a:bodyPr wrap="square">
            <a:spAutoFit/>
          </a:bodyPr>
          <a:lstStyle/>
          <a:p>
            <a:pPr algn="ctr"/>
            <a:r>
              <a:rPr lang="en-US" b="1" u="sng" dirty="0">
                <a:solidFill>
                  <a:schemeClr val="accent5">
                    <a:lumMod val="50000"/>
                  </a:schemeClr>
                </a:solidFill>
                <a:latin typeface="Times New Roman" panose="02020603050405020304" pitchFamily="18" charset="0"/>
                <a:cs typeface="Times New Roman" panose="02020603050405020304" pitchFamily="18" charset="0"/>
              </a:rPr>
              <a:t>For example: </a:t>
            </a:r>
            <a:br>
              <a:rPr lang="en-US" b="1" u="sng" dirty="0">
                <a:solidFill>
                  <a:schemeClr val="accent5">
                    <a:lumMod val="50000"/>
                  </a:schemeClr>
                </a:solidFill>
                <a:latin typeface="Times New Roman" panose="02020603050405020304" pitchFamily="18" charset="0"/>
                <a:cs typeface="Times New Roman" panose="02020603050405020304" pitchFamily="18" charset="0"/>
              </a:rPr>
            </a:br>
            <a:r>
              <a:rPr lang="en-US" b="1" i="1" u="sng" dirty="0">
                <a:solidFill>
                  <a:schemeClr val="accent5">
                    <a:lumMod val="75000"/>
                  </a:schemeClr>
                </a:solidFill>
                <a:latin typeface="Times New Roman" panose="02020603050405020304" pitchFamily="18" charset="0"/>
                <a:cs typeface="Times New Roman" panose="02020603050405020304" pitchFamily="18" charset="0"/>
              </a:rPr>
              <a:t>My bank manager has just been murdered</a:t>
            </a:r>
            <a:endParaRPr lang="en-US" b="1" u="sng"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en-US" sz="1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(it seems reasonable to assume that the bank will soon be hiring a new manager. this expectation is based on our knowledge of how the world works, and not the meaning of the sentence itself; there is no linguistic inference involved. If the bank owners decided to leave the position unfilled, it would not render the speaker’s statement false or misleading)</a:t>
            </a:r>
            <a:br>
              <a:rPr lang="en-US" dirty="0">
                <a:solidFill>
                  <a:schemeClr val="accent5">
                    <a:lumMod val="75000"/>
                  </a:schemeClr>
                </a:solidFill>
                <a:latin typeface="Times New Roman" panose="02020603050405020304" pitchFamily="18" charset="0"/>
                <a:cs typeface="Times New Roman" panose="02020603050405020304" pitchFamily="18" charset="0"/>
              </a:rPr>
            </a:br>
            <a:endParaRPr lang="en-US"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23657" y="3289009"/>
            <a:ext cx="6096000" cy="369332"/>
          </a:xfrm>
          <a:prstGeom prst="rect">
            <a:avLst/>
          </a:prstGeom>
        </p:spPr>
        <p:txBody>
          <a:bodyPr>
            <a:spAutoFit/>
          </a:bodyPr>
          <a:lstStyle/>
          <a:p>
            <a:endParaRPr lang="en-US" b="1" u="sng"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881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049" y="1331176"/>
            <a:ext cx="5345373" cy="3693319"/>
          </a:xfrm>
          <a:prstGeom prst="rect">
            <a:avLst/>
          </a:prstGeom>
        </p:spPr>
        <p:txBody>
          <a:bodyPr wrap="square">
            <a:spAutoFit/>
          </a:bodyPr>
          <a:lstStyle/>
          <a:p>
            <a:r>
              <a:rPr lang="en-US" u="sng" dirty="0">
                <a:solidFill>
                  <a:schemeClr val="accent6">
                    <a:lumMod val="50000"/>
                  </a:schemeClr>
                </a:solidFill>
                <a:latin typeface="Times New Roman" panose="02020603050405020304" pitchFamily="18" charset="0"/>
                <a:cs typeface="Times New Roman" panose="02020603050405020304" pitchFamily="18" charset="0"/>
              </a:rPr>
              <a:t>Stated</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b="1" i="1" dirty="0">
                <a:solidFill>
                  <a:schemeClr val="accent6">
                    <a:lumMod val="50000"/>
                  </a:schemeClr>
                </a:solidFill>
                <a:latin typeface="Times New Roman" panose="02020603050405020304" pitchFamily="18" charset="0"/>
                <a:cs typeface="Times New Roman" panose="02020603050405020304" pitchFamily="18" charset="0"/>
              </a:rPr>
              <a:t>John killed the wasp</a:t>
            </a:r>
            <a:r>
              <a:rPr lang="en-US" b="1" dirty="0">
                <a:solidFill>
                  <a:schemeClr val="accent6">
                    <a:lumMod val="50000"/>
                  </a:schemeClr>
                </a:solidFill>
                <a:latin typeface="Times New Roman" panose="02020603050405020304" pitchFamily="18" charset="0"/>
                <a:cs typeface="Times New Roman" panose="02020603050405020304" pitchFamily="18" charset="0"/>
              </a:rPr>
              <a:t>.</a:t>
            </a:r>
          </a:p>
          <a:p>
            <a:r>
              <a:rPr lang="en-US" u="sng" dirty="0">
                <a:solidFill>
                  <a:schemeClr val="accent6">
                    <a:lumMod val="50000"/>
                  </a:schemeClr>
                </a:solidFill>
                <a:latin typeface="Times New Roman" panose="02020603050405020304" pitchFamily="18" charset="0"/>
                <a:cs typeface="Times New Roman" panose="02020603050405020304" pitchFamily="18" charset="0"/>
              </a:rPr>
              <a:t>Inferred</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a:solidFill>
                  <a:schemeClr val="accent6">
                    <a:lumMod val="50000"/>
                  </a:schemeClr>
                </a:solidFill>
                <a:latin typeface="Times New Roman" panose="02020603050405020304" pitchFamily="18" charset="0"/>
                <a:cs typeface="Times New Roman" panose="02020603050405020304" pitchFamily="18" charset="0"/>
              </a:rPr>
              <a:t>The wasp died.</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a. # John killed the wasp, but the wasp did not die.</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b. # John killed the wasp, but I’m not sure </a:t>
            </a:r>
            <a:br>
              <a:rPr lang="en-US" dirty="0">
                <a:solidFill>
                  <a:schemeClr val="accent6">
                    <a:lumMod val="50000"/>
                  </a:schemeClr>
                </a:solidFill>
                <a:latin typeface="Times New Roman" panose="02020603050405020304" pitchFamily="18" charset="0"/>
                <a:cs typeface="Times New Roman" panose="02020603050405020304" pitchFamily="18" charset="0"/>
              </a:rPr>
            </a:br>
            <a:r>
              <a:rPr lang="en-US" dirty="0">
                <a:solidFill>
                  <a:schemeClr val="accent6">
                    <a:lumMod val="50000"/>
                  </a:schemeClr>
                </a:solidFill>
                <a:latin typeface="Times New Roman" panose="02020603050405020304" pitchFamily="18" charset="0"/>
                <a:cs typeface="Times New Roman" panose="02020603050405020304" pitchFamily="18" charset="0"/>
              </a:rPr>
              <a:t>whether the wasp died.</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c. ?# John killed the wasp, and the wasp died.</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d. Did John kill the wasp?</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e. John did not kill the wasp (and the wasp did not die).</a:t>
            </a:r>
          </a:p>
        </p:txBody>
      </p:sp>
      <p:sp>
        <p:nvSpPr>
          <p:cNvPr id="5" name="Rectangle 4"/>
          <p:cNvSpPr/>
          <p:nvPr/>
        </p:nvSpPr>
        <p:spPr>
          <a:xfrm>
            <a:off x="6199510" y="1985420"/>
            <a:ext cx="1338828" cy="646331"/>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Cancellable/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Defeasible</a:t>
            </a:r>
          </a:p>
        </p:txBody>
      </p:sp>
      <p:sp>
        <p:nvSpPr>
          <p:cNvPr id="6" name="Rectangle 5"/>
          <p:cNvSpPr/>
          <p:nvPr/>
        </p:nvSpPr>
        <p:spPr>
          <a:xfrm>
            <a:off x="9128341" y="2139508"/>
            <a:ext cx="282000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result is a contradiction.</a:t>
            </a:r>
          </a:p>
        </p:txBody>
      </p:sp>
      <p:sp>
        <p:nvSpPr>
          <p:cNvPr id="7" name="Rectangle 6"/>
          <p:cNvSpPr/>
          <p:nvPr/>
        </p:nvSpPr>
        <p:spPr>
          <a:xfrm>
            <a:off x="6199510" y="2744505"/>
            <a:ext cx="118494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Suspended</a:t>
            </a:r>
          </a:p>
        </p:txBody>
      </p:sp>
      <p:sp>
        <p:nvSpPr>
          <p:cNvPr id="8" name="Rectangle 7"/>
          <p:cNvSpPr/>
          <p:nvPr/>
        </p:nvSpPr>
        <p:spPr>
          <a:xfrm>
            <a:off x="9128341" y="2772599"/>
            <a:ext cx="277511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result is quite unnatural</a:t>
            </a:r>
          </a:p>
        </p:txBody>
      </p:sp>
      <p:sp>
        <p:nvSpPr>
          <p:cNvPr id="9" name="Rectangle 8"/>
          <p:cNvSpPr/>
          <p:nvPr/>
        </p:nvSpPr>
        <p:spPr>
          <a:xfrm>
            <a:off x="6128978" y="3585891"/>
            <a:ext cx="1479892"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Reinforceable</a:t>
            </a:r>
            <a:endParaRPr lang="en-US" dirty="0">
              <a:latin typeface="Times New Roman" panose="02020603050405020304" pitchFamily="18" charset="0"/>
              <a:cs typeface="Times New Roman" panose="02020603050405020304" pitchFamily="18" charset="0"/>
            </a:endParaRPr>
          </a:p>
        </p:txBody>
      </p:sp>
      <p:sp>
        <p:nvSpPr>
          <p:cNvPr id="10" name="Rectangle 9"/>
          <p:cNvSpPr/>
          <p:nvPr/>
        </p:nvSpPr>
        <p:spPr>
          <a:xfrm>
            <a:off x="8807740" y="3495417"/>
            <a:ext cx="34163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result is unnaturally redundant</a:t>
            </a:r>
          </a:p>
        </p:txBody>
      </p:sp>
      <p:sp>
        <p:nvSpPr>
          <p:cNvPr id="11" name="Rectangle 10"/>
          <p:cNvSpPr/>
          <p:nvPr/>
        </p:nvSpPr>
        <p:spPr>
          <a:xfrm>
            <a:off x="6173862" y="4266039"/>
            <a:ext cx="1313181" cy="646331"/>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Negation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Questioning</a:t>
            </a:r>
          </a:p>
        </p:txBody>
      </p:sp>
      <p:sp>
        <p:nvSpPr>
          <p:cNvPr id="12" name="Rectangle 11"/>
          <p:cNvSpPr/>
          <p:nvPr/>
        </p:nvSpPr>
        <p:spPr>
          <a:xfrm>
            <a:off x="8627894" y="4166255"/>
            <a:ext cx="3519222" cy="1200329"/>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We can demonstrate this by showing that it would not be a contradiction to assert, in the same sentence, that the wasp did not die</a:t>
            </a:r>
          </a:p>
        </p:txBody>
      </p:sp>
      <p:sp>
        <p:nvSpPr>
          <p:cNvPr id="13" name="Rectangle 12"/>
          <p:cNvSpPr/>
          <p:nvPr/>
        </p:nvSpPr>
        <p:spPr>
          <a:xfrm>
            <a:off x="2187002" y="5706039"/>
            <a:ext cx="7614647" cy="923330"/>
          </a:xfrm>
          <a:prstGeom prst="rect">
            <a:avLst/>
          </a:prstGeom>
          <a:solidFill>
            <a:schemeClr val="accent6">
              <a:lumMod val="20000"/>
              <a:lumOff val="80000"/>
            </a:schemeClr>
          </a:solidFill>
        </p:spPr>
        <p:txBody>
          <a:bodyPr wrap="square">
            <a:spAutoFit/>
          </a:bodyPr>
          <a:lstStyle/>
          <a:p>
            <a:pPr algn="ctr"/>
            <a:r>
              <a:rPr lang="en-US" dirty="0">
                <a:latin typeface="Times New Roman" panose="02020603050405020304" pitchFamily="18" charset="0"/>
                <a:cs typeface="Times New Roman" panose="02020603050405020304" pitchFamily="18" charset="0"/>
              </a:rPr>
              <a:t>All four tests in this example produce negative results. This pattern matches the profile of </a:t>
            </a:r>
            <a:r>
              <a:rPr lang="en-US" dirty="0">
                <a:solidFill>
                  <a:schemeClr val="accent1">
                    <a:lumMod val="75000"/>
                  </a:schemeClr>
                </a:solidFill>
                <a:latin typeface="Times New Roman" panose="02020603050405020304" pitchFamily="18" charset="0"/>
                <a:cs typeface="Times New Roman" panose="02020603050405020304" pitchFamily="18" charset="0"/>
              </a:rPr>
              <a:t>entailment</a:t>
            </a:r>
            <a:r>
              <a:rPr lang="en-US" dirty="0">
                <a:latin typeface="Times New Roman" panose="02020603050405020304" pitchFamily="18" charset="0"/>
                <a:cs typeface="Times New Roman" panose="02020603050405020304" pitchFamily="18" charset="0"/>
              </a:rPr>
              <a:t>; so we conclude that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John killed the wasp </a:t>
            </a:r>
            <a:r>
              <a:rPr lang="en-US" u="sng" dirty="0">
                <a:solidFill>
                  <a:schemeClr val="accent1">
                    <a:lumMod val="75000"/>
                  </a:schemeClr>
                </a:solidFill>
                <a:latin typeface="Times New Roman" panose="02020603050405020304" pitchFamily="18" charset="0"/>
                <a:cs typeface="Times New Roman" panose="02020603050405020304" pitchFamily="18" charset="0"/>
              </a:rPr>
              <a:t>entails</a:t>
            </a:r>
            <a:r>
              <a:rPr lang="en-US" u="sng"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The wasp died</a:t>
            </a:r>
            <a:r>
              <a:rPr lang="en-US" u="sng" dirty="0">
                <a:latin typeface="Times New Roman" panose="02020603050405020304" pitchFamily="18" charset="0"/>
                <a:cs typeface="Times New Roman" panose="02020603050405020304" pitchFamily="18" charset="0"/>
              </a:rPr>
              <a:t>.</a:t>
            </a:r>
          </a:p>
        </p:txBody>
      </p:sp>
      <p:sp>
        <p:nvSpPr>
          <p:cNvPr id="14" name="Right Arrow 13"/>
          <p:cNvSpPr/>
          <p:nvPr/>
        </p:nvSpPr>
        <p:spPr>
          <a:xfrm>
            <a:off x="5428059" y="2330235"/>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428059" y="4457922"/>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442807" y="2865130"/>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442807" y="3709122"/>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146326" y="2326703"/>
            <a:ext cx="481567" cy="11767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9" name="Right Arrow 18"/>
          <p:cNvSpPr/>
          <p:nvPr/>
        </p:nvSpPr>
        <p:spPr>
          <a:xfrm>
            <a:off x="8146326" y="3680083"/>
            <a:ext cx="481567" cy="11767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0" name="Right Arrow 19"/>
          <p:cNvSpPr/>
          <p:nvPr/>
        </p:nvSpPr>
        <p:spPr>
          <a:xfrm>
            <a:off x="8146327" y="2881267"/>
            <a:ext cx="481567" cy="11767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1" name="Right Arrow 20"/>
          <p:cNvSpPr/>
          <p:nvPr/>
        </p:nvSpPr>
        <p:spPr>
          <a:xfrm>
            <a:off x="8148509" y="4392539"/>
            <a:ext cx="481567" cy="11767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Tree>
    <p:extLst>
      <p:ext uri="{BB962C8B-B14F-4D97-AF65-F5344CB8AC3E}">
        <p14:creationId xmlns:p14="http://schemas.microsoft.com/office/powerpoint/2010/main" val="1677713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randombar(horizontal)">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524" y="983235"/>
            <a:ext cx="4923581" cy="4524315"/>
          </a:xfrm>
          <a:prstGeom prst="rect">
            <a:avLst/>
          </a:prstGeom>
        </p:spPr>
        <p:txBody>
          <a:bodyPr wrap="square">
            <a:spAutoFit/>
          </a:bodyPr>
          <a:lstStyle/>
          <a:p>
            <a:r>
              <a:rPr lang="en-US" b="1" i="1" dirty="0">
                <a:solidFill>
                  <a:schemeClr val="accent6">
                    <a:lumMod val="50000"/>
                  </a:schemeClr>
                </a:solidFill>
                <a:latin typeface="Times New Roman" panose="02020603050405020304" pitchFamily="18" charset="0"/>
                <a:cs typeface="Times New Roman" panose="02020603050405020304" pitchFamily="18" charset="0"/>
              </a:rPr>
              <a:t>A: I am out of petrol.</a:t>
            </a:r>
          </a:p>
          <a:p>
            <a:r>
              <a:rPr lang="en-US" b="1" i="1" dirty="0">
                <a:solidFill>
                  <a:schemeClr val="accent6">
                    <a:lumMod val="50000"/>
                  </a:schemeClr>
                </a:solidFill>
                <a:latin typeface="Times New Roman" panose="02020603050405020304" pitchFamily="18" charset="0"/>
                <a:cs typeface="Times New Roman" panose="02020603050405020304" pitchFamily="18" charset="0"/>
              </a:rPr>
              <a:t>B: There is a garage around the corner.</a:t>
            </a:r>
          </a:p>
          <a:p>
            <a:r>
              <a:rPr lang="en-US" u="sng" dirty="0">
                <a:solidFill>
                  <a:schemeClr val="accent6">
                    <a:lumMod val="50000"/>
                  </a:schemeClr>
                </a:solidFill>
                <a:latin typeface="Times New Roman" panose="02020603050405020304" pitchFamily="18" charset="0"/>
                <a:cs typeface="Times New Roman" panose="02020603050405020304" pitchFamily="18" charset="0"/>
              </a:rPr>
              <a:t>Inferred</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a:solidFill>
                  <a:schemeClr val="accent6">
                    <a:lumMod val="50000"/>
                  </a:schemeClr>
                </a:solidFill>
                <a:latin typeface="Times New Roman" panose="02020603050405020304" pitchFamily="18" charset="0"/>
                <a:cs typeface="Times New Roman" panose="02020603050405020304" pitchFamily="18" charset="0"/>
              </a:rPr>
              <a:t>You can buy petrol there.</a:t>
            </a:r>
            <a:br>
              <a:rPr lang="en-US" dirty="0">
                <a:solidFill>
                  <a:schemeClr val="accent6">
                    <a:lumMod val="50000"/>
                  </a:schemeClr>
                </a:solidFill>
                <a:latin typeface="Times New Roman" panose="02020603050405020304" pitchFamily="18" charset="0"/>
                <a:cs typeface="Times New Roman" panose="02020603050405020304" pitchFamily="18" charset="0"/>
              </a:rPr>
            </a:b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AutoNum type="alphaLcPeriod"/>
            </a:pPr>
            <a:r>
              <a:rPr lang="en-US" dirty="0">
                <a:solidFill>
                  <a:schemeClr val="accent6">
                    <a:lumMod val="50000"/>
                  </a:schemeClr>
                </a:solidFill>
                <a:latin typeface="Times New Roman" panose="02020603050405020304" pitchFamily="18" charset="0"/>
                <a:cs typeface="Times New Roman" panose="02020603050405020304" pitchFamily="18" charset="0"/>
              </a:rPr>
              <a:t>There is a garage around the corner, </a:t>
            </a:r>
            <a:r>
              <a:rPr lang="en-US" i="1" dirty="0">
                <a:solidFill>
                  <a:schemeClr val="accent6">
                    <a:lumMod val="50000"/>
                  </a:schemeClr>
                </a:solidFill>
                <a:latin typeface="Times New Roman" panose="02020603050405020304" pitchFamily="18" charset="0"/>
                <a:cs typeface="Times New Roman" panose="02020603050405020304" pitchFamily="18" charset="0"/>
              </a:rPr>
              <a:t>but they aren’t selling petrol today.</a:t>
            </a:r>
          </a:p>
          <a:p>
            <a:pPr marL="342900" indent="-342900">
              <a:buAutoNum type="alphaLcPeriod"/>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b. There is a garage around the corner, </a:t>
            </a:r>
            <a:r>
              <a:rPr lang="en-US" i="1" dirty="0">
                <a:solidFill>
                  <a:schemeClr val="accent6">
                    <a:lumMod val="50000"/>
                  </a:schemeClr>
                </a:solidFill>
                <a:latin typeface="Times New Roman" panose="02020603050405020304" pitchFamily="18" charset="0"/>
                <a:cs typeface="Times New Roman" panose="02020603050405020304" pitchFamily="18" charset="0"/>
              </a:rPr>
              <a:t>but I’m not sure whether they sell petrol.</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c. There is a garage around the corner, </a:t>
            </a:r>
            <a:r>
              <a:rPr lang="en-US" i="1" dirty="0">
                <a:solidFill>
                  <a:schemeClr val="accent6">
                    <a:lumMod val="50000"/>
                  </a:schemeClr>
                </a:solidFill>
                <a:latin typeface="Times New Roman" panose="02020603050405020304" pitchFamily="18" charset="0"/>
                <a:cs typeface="Times New Roman" panose="02020603050405020304" pitchFamily="18" charset="0"/>
              </a:rPr>
              <a:t>and you can buy petrol there.</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d. </a:t>
            </a:r>
            <a:r>
              <a:rPr lang="en-US" i="1" dirty="0">
                <a:solidFill>
                  <a:schemeClr val="accent6">
                    <a:lumMod val="50000"/>
                  </a:schemeClr>
                </a:solidFill>
                <a:latin typeface="Times New Roman" panose="02020603050405020304" pitchFamily="18" charset="0"/>
                <a:cs typeface="Times New Roman" panose="02020603050405020304" pitchFamily="18" charset="0"/>
              </a:rPr>
              <a:t>Is there </a:t>
            </a:r>
            <a:r>
              <a:rPr lang="en-US" dirty="0">
                <a:solidFill>
                  <a:schemeClr val="accent6">
                    <a:lumMod val="50000"/>
                  </a:schemeClr>
                </a:solidFill>
                <a:latin typeface="Times New Roman" panose="02020603050405020304" pitchFamily="18" charset="0"/>
                <a:cs typeface="Times New Roman" panose="02020603050405020304" pitchFamily="18" charset="0"/>
              </a:rPr>
              <a:t>a garage around the corner?</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e. There is </a:t>
            </a:r>
            <a:r>
              <a:rPr lang="en-US" i="1" dirty="0">
                <a:solidFill>
                  <a:schemeClr val="accent6">
                    <a:lumMod val="50000"/>
                  </a:schemeClr>
                </a:solidFill>
                <a:latin typeface="Times New Roman" panose="02020603050405020304" pitchFamily="18" charset="0"/>
                <a:cs typeface="Times New Roman" panose="02020603050405020304" pitchFamily="18" charset="0"/>
              </a:rPr>
              <a:t>no</a:t>
            </a:r>
            <a:r>
              <a:rPr lang="en-US" dirty="0">
                <a:solidFill>
                  <a:schemeClr val="accent6">
                    <a:lumMod val="50000"/>
                  </a:schemeClr>
                </a:solidFill>
                <a:latin typeface="Times New Roman" panose="02020603050405020304" pitchFamily="18" charset="0"/>
                <a:cs typeface="Times New Roman" panose="02020603050405020304" pitchFamily="18" charset="0"/>
              </a:rPr>
              <a:t> garage around the corner </a:t>
            </a:r>
            <a:r>
              <a:rPr lang="en-US" i="1" dirty="0">
                <a:solidFill>
                  <a:schemeClr val="accent6">
                    <a:lumMod val="50000"/>
                  </a:schemeClr>
                </a:solidFill>
                <a:latin typeface="Times New Roman" panose="02020603050405020304" pitchFamily="18" charset="0"/>
                <a:cs typeface="Times New Roman" panose="02020603050405020304" pitchFamily="18" charset="0"/>
              </a:rPr>
              <a:t>(any more).</a:t>
            </a:r>
          </a:p>
        </p:txBody>
      </p:sp>
      <p:sp>
        <p:nvSpPr>
          <p:cNvPr id="13" name="Rectangle 12"/>
          <p:cNvSpPr/>
          <p:nvPr/>
        </p:nvSpPr>
        <p:spPr>
          <a:xfrm>
            <a:off x="2542602" y="5762861"/>
            <a:ext cx="7614647" cy="923330"/>
          </a:xfrm>
          <a:prstGeom prst="rect">
            <a:avLst/>
          </a:prstGeom>
          <a:solidFill>
            <a:schemeClr val="accent6">
              <a:lumMod val="20000"/>
              <a:lumOff val="80000"/>
            </a:schemeClr>
          </a:solidFill>
        </p:spPr>
        <p:txBody>
          <a:bodyPr wrap="square">
            <a:spAutoFit/>
          </a:bodyPr>
          <a:lstStyle/>
          <a:p>
            <a:pPr algn="ctr"/>
            <a:r>
              <a:rPr lang="en-US" dirty="0">
                <a:latin typeface="Times New Roman" panose="02020603050405020304" pitchFamily="18" charset="0"/>
                <a:cs typeface="Times New Roman" panose="02020603050405020304" pitchFamily="18" charset="0"/>
              </a:rPr>
              <a:t>The first three tests produce positive results, while the last</a:t>
            </a:r>
          </a:p>
          <a:p>
            <a:pPr algn="ctr"/>
            <a:r>
              <a:rPr lang="en-US" dirty="0">
                <a:latin typeface="Times New Roman" panose="02020603050405020304" pitchFamily="18" charset="0"/>
                <a:cs typeface="Times New Roman" panose="02020603050405020304" pitchFamily="18" charset="0"/>
              </a:rPr>
              <a:t>one is negative. This pattern matches the profile of </a:t>
            </a:r>
            <a:r>
              <a:rPr lang="en-US" dirty="0">
                <a:solidFill>
                  <a:schemeClr val="accent1">
                    <a:lumMod val="75000"/>
                  </a:schemeClr>
                </a:solidFill>
                <a:latin typeface="Times New Roman" panose="02020603050405020304" pitchFamily="18" charset="0"/>
                <a:cs typeface="Times New Roman" panose="02020603050405020304" pitchFamily="18" charset="0"/>
              </a:rPr>
              <a:t>conversational </a:t>
            </a:r>
            <a:r>
              <a:rPr lang="en-US" dirty="0" err="1">
                <a:solidFill>
                  <a:schemeClr val="accent1">
                    <a:lumMod val="75000"/>
                  </a:schemeClr>
                </a:solidFill>
                <a:latin typeface="Times New Roman" panose="02020603050405020304" pitchFamily="18" charset="0"/>
                <a:cs typeface="Times New Roman" panose="02020603050405020304" pitchFamily="18" charset="0"/>
              </a:rPr>
              <a:t>implicature</a:t>
            </a:r>
            <a:r>
              <a:rPr lang="en-US" dirty="0">
                <a:latin typeface="Times New Roman" panose="02020603050405020304" pitchFamily="18" charset="0"/>
                <a:cs typeface="Times New Roman" panose="02020603050405020304" pitchFamily="18" charset="0"/>
              </a:rPr>
              <a:t>; so we conclude that: </a:t>
            </a:r>
            <a:r>
              <a:rPr lang="en-US" u="sng" dirty="0">
                <a:solidFill>
                  <a:schemeClr val="accent1">
                    <a:lumMod val="75000"/>
                  </a:schemeClr>
                </a:solidFill>
                <a:latin typeface="Times New Roman" panose="02020603050405020304" pitchFamily="18" charset="0"/>
                <a:cs typeface="Times New Roman" panose="02020603050405020304" pitchFamily="18" charset="0"/>
              </a:rPr>
              <a:t>There is a garage around the corner</a:t>
            </a:r>
          </a:p>
        </p:txBody>
      </p:sp>
      <p:grpSp>
        <p:nvGrpSpPr>
          <p:cNvPr id="3" name="Group 2"/>
          <p:cNvGrpSpPr/>
          <p:nvPr/>
        </p:nvGrpSpPr>
        <p:grpSpPr>
          <a:xfrm>
            <a:off x="6926659" y="2166307"/>
            <a:ext cx="1992126" cy="369332"/>
            <a:chOff x="6926659" y="2166307"/>
            <a:chExt cx="1992126" cy="369332"/>
          </a:xfrm>
        </p:grpSpPr>
        <p:sp>
          <p:nvSpPr>
            <p:cNvPr id="5" name="Rectangle 4"/>
            <p:cNvSpPr/>
            <p:nvPr/>
          </p:nvSpPr>
          <p:spPr>
            <a:xfrm>
              <a:off x="7746669" y="2166307"/>
              <a:ext cx="117211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Defeasible</a:t>
              </a:r>
            </a:p>
          </p:txBody>
        </p:sp>
        <p:sp>
          <p:nvSpPr>
            <p:cNvPr id="14" name="Right Arrow 13"/>
            <p:cNvSpPr/>
            <p:nvPr/>
          </p:nvSpPr>
          <p:spPr>
            <a:xfrm>
              <a:off x="6926659" y="2292135"/>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941406" y="4489678"/>
            <a:ext cx="2022264" cy="646331"/>
            <a:chOff x="6941406" y="4489678"/>
            <a:chExt cx="2022264" cy="646331"/>
          </a:xfrm>
        </p:grpSpPr>
        <p:sp>
          <p:nvSpPr>
            <p:cNvPr id="11" name="Rectangle 10"/>
            <p:cNvSpPr/>
            <p:nvPr/>
          </p:nvSpPr>
          <p:spPr>
            <a:xfrm>
              <a:off x="7650489" y="4489678"/>
              <a:ext cx="1313181" cy="646331"/>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Negation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Questioning</a:t>
              </a:r>
            </a:p>
          </p:txBody>
        </p:sp>
        <p:sp>
          <p:nvSpPr>
            <p:cNvPr id="15" name="Right Arrow 14"/>
            <p:cNvSpPr/>
            <p:nvPr/>
          </p:nvSpPr>
          <p:spPr>
            <a:xfrm>
              <a:off x="6941406" y="4776714"/>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941407" y="2820161"/>
            <a:ext cx="2127591" cy="369332"/>
            <a:chOff x="6941407" y="2820161"/>
            <a:chExt cx="2127591" cy="369332"/>
          </a:xfrm>
        </p:grpSpPr>
        <p:sp>
          <p:nvSpPr>
            <p:cNvPr id="7" name="Rectangle 6"/>
            <p:cNvSpPr/>
            <p:nvPr/>
          </p:nvSpPr>
          <p:spPr>
            <a:xfrm>
              <a:off x="7717346" y="2820161"/>
              <a:ext cx="1351652"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Suspendable</a:t>
              </a:r>
              <a:endParaRPr lang="en-US" dirty="0">
                <a:latin typeface="Times New Roman" panose="02020603050405020304" pitchFamily="18" charset="0"/>
                <a:cs typeface="Times New Roman" panose="02020603050405020304" pitchFamily="18" charset="0"/>
              </a:endParaRPr>
            </a:p>
          </p:txBody>
        </p:sp>
        <p:sp>
          <p:nvSpPr>
            <p:cNvPr id="16" name="Right Arrow 15"/>
            <p:cNvSpPr/>
            <p:nvPr/>
          </p:nvSpPr>
          <p:spPr>
            <a:xfrm>
              <a:off x="6941407" y="3044814"/>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941407" y="3654919"/>
            <a:ext cx="2166063" cy="369332"/>
            <a:chOff x="6941407" y="3654919"/>
            <a:chExt cx="2166063" cy="369332"/>
          </a:xfrm>
        </p:grpSpPr>
        <p:sp>
          <p:nvSpPr>
            <p:cNvPr id="9" name="Rectangle 8"/>
            <p:cNvSpPr/>
            <p:nvPr/>
          </p:nvSpPr>
          <p:spPr>
            <a:xfrm>
              <a:off x="7627578" y="3654919"/>
              <a:ext cx="1479892"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Reinforceable</a:t>
              </a:r>
              <a:endParaRPr lang="en-US" dirty="0">
                <a:latin typeface="Times New Roman" panose="02020603050405020304" pitchFamily="18" charset="0"/>
                <a:cs typeface="Times New Roman" panose="02020603050405020304" pitchFamily="18" charset="0"/>
              </a:endParaRPr>
            </a:p>
          </p:txBody>
        </p:sp>
        <p:sp>
          <p:nvSpPr>
            <p:cNvPr id="17" name="Right Arrow 16"/>
            <p:cNvSpPr/>
            <p:nvPr/>
          </p:nvSpPr>
          <p:spPr>
            <a:xfrm>
              <a:off x="6941407" y="3857849"/>
              <a:ext cx="481567" cy="11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486900" y="4424466"/>
            <a:ext cx="2260600" cy="1077218"/>
          </a:xfrm>
          <a:prstGeom prst="rect">
            <a:avLst/>
          </a:prstGeom>
          <a:ln>
            <a:solidFill>
              <a:schemeClr val="accent5">
                <a:lumMod val="50000"/>
              </a:schemeClr>
            </a:solidFill>
          </a:ln>
        </p:spPr>
        <p:txBody>
          <a:bodyPr wrap="square">
            <a:spAutoFit/>
          </a:bodyPr>
          <a:lstStyle/>
          <a:p>
            <a:pPr algn="ctr"/>
            <a:r>
              <a:rPr lang="en-US" sz="1600" dirty="0">
                <a:solidFill>
                  <a:schemeClr val="accent5">
                    <a:lumMod val="75000"/>
                  </a:schemeClr>
                </a:solidFill>
                <a:latin typeface="Times New Roman" panose="02020603050405020304" pitchFamily="18" charset="0"/>
                <a:cs typeface="Times New Roman" panose="02020603050405020304" pitchFamily="18" charset="0"/>
              </a:rPr>
              <a:t>These would not give any reason to believe that he could buy petrol around the corner.</a:t>
            </a:r>
          </a:p>
        </p:txBody>
      </p:sp>
    </p:spTree>
    <p:extLst>
      <p:ext uri="{BB962C8B-B14F-4D97-AF65-F5344CB8AC3E}">
        <p14:creationId xmlns:p14="http://schemas.microsoft.com/office/powerpoint/2010/main" val="2356001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7800" y="1293240"/>
            <a:ext cx="8839200" cy="4790346"/>
            <a:chOff x="1447800" y="1252297"/>
            <a:chExt cx="8839200" cy="479034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52297"/>
              <a:ext cx="8839200" cy="4790346"/>
            </a:xfrm>
            <a:prstGeom prst="rect">
              <a:avLst/>
            </a:prstGeom>
          </p:spPr>
        </p:pic>
        <p:sp>
          <p:nvSpPr>
            <p:cNvPr id="5" name="Rectangle 4"/>
            <p:cNvSpPr/>
            <p:nvPr/>
          </p:nvSpPr>
          <p:spPr>
            <a:xfrm>
              <a:off x="2514600" y="1587500"/>
              <a:ext cx="965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4562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2677161"/>
            <a:ext cx="10820400" cy="1742440"/>
          </a:xfrm>
        </p:spPr>
        <p:txBody>
          <a:bodyPr>
            <a:normAutofit/>
          </a:bodyPr>
          <a:lstStyle/>
          <a:p>
            <a:pPr marL="0" indent="0" algn="ctr">
              <a:buNone/>
            </a:pPr>
            <a:r>
              <a:rPr lang="en-US" sz="6600" dirty="0">
                <a:ln>
                  <a:solidFill>
                    <a:schemeClr val="accent4">
                      <a:lumMod val="60000"/>
                      <a:lumOff val="40000"/>
                    </a:schemeClr>
                  </a:solidFill>
                </a:ln>
                <a:solidFill>
                  <a:schemeClr val="accent5">
                    <a:lumMod val="75000"/>
                  </a:schemeClr>
                </a:solidFill>
                <a:latin typeface="Algerian" panose="04020705040A02060702" pitchFamily="82" charset="0"/>
              </a:rPr>
              <a:t>Thank you</a:t>
            </a:r>
          </a:p>
        </p:txBody>
      </p:sp>
    </p:spTree>
    <p:extLst>
      <p:ext uri="{BB962C8B-B14F-4D97-AF65-F5344CB8AC3E}">
        <p14:creationId xmlns:p14="http://schemas.microsoft.com/office/powerpoint/2010/main" val="3874406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0450" y="309692"/>
            <a:ext cx="6825487" cy="790740"/>
          </a:xfrm>
        </p:spPr>
        <p:txBody>
          <a:bodyPr/>
          <a:lstStyle/>
          <a:p>
            <a:pPr marL="0" indent="0" algn="ctr">
              <a:buNone/>
            </a:pPr>
            <a:r>
              <a:rPr lang="en-US" sz="3600" b="1" dirty="0">
                <a:latin typeface="Times New Roman" panose="02020603050405020304" pitchFamily="18" charset="0"/>
                <a:cs typeface="Times New Roman" panose="02020603050405020304" pitchFamily="18" charset="0"/>
              </a:rPr>
              <a:t>Types of Implicatures</a:t>
            </a:r>
          </a:p>
          <a:p>
            <a:pPr marL="0" indent="0" algn="ctr">
              <a:buNone/>
            </a:pPr>
            <a:endParaRPr lang="en-US"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267937" y="1148941"/>
            <a:ext cx="6521115" cy="620084"/>
            <a:chOff x="2610853" y="1353095"/>
            <a:chExt cx="6521115" cy="620084"/>
          </a:xfrm>
        </p:grpSpPr>
        <p:cxnSp>
          <p:nvCxnSpPr>
            <p:cNvPr id="5" name="Straight Connector 4"/>
            <p:cNvCxnSpPr/>
            <p:nvPr/>
          </p:nvCxnSpPr>
          <p:spPr>
            <a:xfrm flipH="1">
              <a:off x="2610853" y="1353095"/>
              <a:ext cx="3152274" cy="55992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763126" y="1353095"/>
              <a:ext cx="3368842" cy="620084"/>
            </a:xfrm>
            <a:prstGeom prst="line">
              <a:avLst/>
            </a:prstGeom>
          </p:spPr>
          <p:style>
            <a:lnRef idx="1">
              <a:schemeClr val="dk1"/>
            </a:lnRef>
            <a:fillRef idx="0">
              <a:schemeClr val="dk1"/>
            </a:fillRef>
            <a:effectRef idx="0">
              <a:schemeClr val="dk1"/>
            </a:effectRef>
            <a:fontRef idx="minor">
              <a:schemeClr val="tx1"/>
            </a:fontRef>
          </p:style>
        </p:cxnSp>
      </p:grpSp>
      <p:sp>
        <p:nvSpPr>
          <p:cNvPr id="16" name="Rectangle 15"/>
          <p:cNvSpPr/>
          <p:nvPr/>
        </p:nvSpPr>
        <p:spPr>
          <a:xfrm>
            <a:off x="925050" y="1780674"/>
            <a:ext cx="3931717"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Conversational Implicatures</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7830949" y="1769025"/>
            <a:ext cx="3692870"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Conventional Implicatures</a:t>
            </a:r>
            <a:endParaRPr lang="en-US" sz="2400" dirty="0">
              <a:latin typeface="Times New Roman" panose="02020603050405020304" pitchFamily="18" charset="0"/>
              <a:cs typeface="Times New Roman" panose="02020603050405020304" pitchFamily="18" charset="0"/>
            </a:endParaRPr>
          </a:p>
        </p:txBody>
      </p:sp>
      <p:sp>
        <p:nvSpPr>
          <p:cNvPr id="18" name="Rectangle 17"/>
          <p:cNvSpPr/>
          <p:nvPr/>
        </p:nvSpPr>
        <p:spPr>
          <a:xfrm>
            <a:off x="8148104" y="2303083"/>
            <a:ext cx="3767492" cy="1200329"/>
          </a:xfrm>
          <a:prstGeom prst="rect">
            <a:avLst/>
          </a:prstGeom>
          <a:solidFill>
            <a:schemeClr val="accent6">
              <a:lumMod val="40000"/>
              <a:lumOff val="60000"/>
            </a:schemeClr>
          </a:solidFill>
        </p:spPr>
        <p:txBody>
          <a:bodyPr wrap="square">
            <a:spAutoFit/>
          </a:bodyPr>
          <a:lstStyle/>
          <a:p>
            <a:pPr marL="285750" indent="-285750">
              <a:buFontTx/>
              <a:buChar char="-"/>
            </a:pPr>
            <a:r>
              <a:rPr lang="en-US" dirty="0">
                <a:latin typeface="Times New Roman" panose="02020603050405020304" pitchFamily="18" charset="0"/>
                <a:cs typeface="Times New Roman" panose="02020603050405020304" pitchFamily="18" charset="0"/>
              </a:rPr>
              <a:t>They are not context-dependent or pragmatically explainable</a:t>
            </a:r>
          </a:p>
          <a:p>
            <a:pPr marL="285750" indent="-285750">
              <a:buFontTx/>
              <a:buChar char="-"/>
            </a:pPr>
            <a:r>
              <a:rPr lang="en-US" dirty="0">
                <a:latin typeface="Times New Roman" panose="02020603050405020304" pitchFamily="18" charset="0"/>
                <a:cs typeface="Times New Roman" panose="02020603050405020304" pitchFamily="18" charset="0"/>
              </a:rPr>
              <a:t>They must be learned on a word-by-word basis</a:t>
            </a:r>
          </a:p>
        </p:txBody>
      </p:sp>
      <p:grpSp>
        <p:nvGrpSpPr>
          <p:cNvPr id="34" name="Group 33"/>
          <p:cNvGrpSpPr/>
          <p:nvPr/>
        </p:nvGrpSpPr>
        <p:grpSpPr>
          <a:xfrm>
            <a:off x="1920372" y="3171075"/>
            <a:ext cx="3284166" cy="664674"/>
            <a:chOff x="1755561" y="3601736"/>
            <a:chExt cx="3284166" cy="664674"/>
          </a:xfrm>
        </p:grpSpPr>
        <p:cxnSp>
          <p:nvCxnSpPr>
            <p:cNvPr id="20" name="Straight Connector 19"/>
            <p:cNvCxnSpPr/>
            <p:nvPr/>
          </p:nvCxnSpPr>
          <p:spPr>
            <a:xfrm flipH="1">
              <a:off x="1755561" y="3601736"/>
              <a:ext cx="1300835" cy="56249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056396" y="3601736"/>
              <a:ext cx="1983331" cy="664674"/>
            </a:xfrm>
            <a:prstGeom prst="line">
              <a:avLst/>
            </a:prstGeom>
          </p:spPr>
          <p:style>
            <a:lnRef idx="1">
              <a:schemeClr val="dk1"/>
            </a:lnRef>
            <a:fillRef idx="0">
              <a:schemeClr val="dk1"/>
            </a:fillRef>
            <a:effectRef idx="0">
              <a:schemeClr val="dk1"/>
            </a:effectRef>
            <a:fontRef idx="minor">
              <a:schemeClr val="tx1"/>
            </a:fontRef>
          </p:style>
        </p:cxnSp>
      </p:grpSp>
      <p:sp>
        <p:nvSpPr>
          <p:cNvPr id="29" name="Rectangle 28"/>
          <p:cNvSpPr/>
          <p:nvPr/>
        </p:nvSpPr>
        <p:spPr>
          <a:xfrm>
            <a:off x="463" y="3777666"/>
            <a:ext cx="3424934"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Particularized conversational implicatures</a:t>
            </a:r>
          </a:p>
        </p:txBody>
      </p:sp>
      <p:sp>
        <p:nvSpPr>
          <p:cNvPr id="30" name="Rectangle 29"/>
          <p:cNvSpPr/>
          <p:nvPr/>
        </p:nvSpPr>
        <p:spPr>
          <a:xfrm>
            <a:off x="3796767" y="3768022"/>
            <a:ext cx="3908654" cy="707886"/>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Generalized conversational implicatures</a:t>
            </a:r>
          </a:p>
        </p:txBody>
      </p:sp>
      <p:sp>
        <p:nvSpPr>
          <p:cNvPr id="32" name="Rectangle 31"/>
          <p:cNvSpPr/>
          <p:nvPr/>
        </p:nvSpPr>
        <p:spPr>
          <a:xfrm>
            <a:off x="324210" y="2343097"/>
            <a:ext cx="6096000" cy="646331"/>
          </a:xfrm>
          <a:prstGeom prst="rect">
            <a:avLst/>
          </a:prstGeom>
          <a:solidFill>
            <a:schemeClr val="accent6">
              <a:lumMod val="40000"/>
              <a:lumOff val="60000"/>
            </a:schemeClr>
          </a:solidFill>
          <a:ln>
            <a:noFill/>
          </a:ln>
        </p:spPr>
        <p:txBody>
          <a:bodyPr wrap="square">
            <a:spAutoFit/>
          </a:bodyPr>
          <a:lstStyle/>
          <a:p>
            <a:pPr marL="285750" indent="-285750">
              <a:buFontTx/>
              <a:buChar char="-"/>
            </a:pPr>
            <a:r>
              <a:rPr lang="en-US" dirty="0">
                <a:latin typeface="Times New Roman" panose="02020603050405020304" pitchFamily="18" charset="0"/>
                <a:cs typeface="Times New Roman" panose="02020603050405020304" pitchFamily="18" charset="0"/>
              </a:rPr>
              <a:t>pragmatic context-</a:t>
            </a:r>
            <a:r>
              <a:rPr lang="en-US" dirty="0" err="1">
                <a:latin typeface="Times New Roman" panose="02020603050405020304" pitchFamily="18" charset="0"/>
                <a:cs typeface="Times New Roman" panose="02020603050405020304" pitchFamily="18" charset="0"/>
              </a:rPr>
              <a:t>depedent</a:t>
            </a:r>
            <a:r>
              <a:rPr lang="en-US" dirty="0">
                <a:latin typeface="Times New Roman" panose="02020603050405020304" pitchFamily="18" charset="0"/>
                <a:cs typeface="Times New Roman" panose="02020603050405020304" pitchFamily="18" charset="0"/>
              </a:rPr>
              <a:t> inference;</a:t>
            </a:r>
          </a:p>
          <a:p>
            <a:pPr marL="285750" indent="-285750">
              <a:buFontTx/>
              <a:buChar char="-"/>
            </a:pPr>
            <a:r>
              <a:rPr lang="en-US" dirty="0">
                <a:latin typeface="Times New Roman" panose="02020603050405020304" pitchFamily="18" charset="0"/>
                <a:cs typeface="Times New Roman" panose="02020603050405020304" pitchFamily="18" charset="0"/>
              </a:rPr>
              <a:t>and motivated by the conversational maxims</a:t>
            </a:r>
          </a:p>
        </p:txBody>
      </p:sp>
      <p:sp>
        <p:nvSpPr>
          <p:cNvPr id="35" name="Rectangle 34"/>
          <p:cNvSpPr/>
          <p:nvPr/>
        </p:nvSpPr>
        <p:spPr>
          <a:xfrm>
            <a:off x="559815" y="4500830"/>
            <a:ext cx="2433269" cy="1077218"/>
          </a:xfrm>
          <a:prstGeom prst="rect">
            <a:avLst/>
          </a:prstGeom>
          <a:solidFill>
            <a:schemeClr val="accent1">
              <a:lumMod val="60000"/>
              <a:lumOff val="40000"/>
            </a:schemeClr>
          </a:solid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the intended inference depends on particular features of the specific context of the utterance</a:t>
            </a:r>
          </a:p>
        </p:txBody>
      </p:sp>
      <p:sp>
        <p:nvSpPr>
          <p:cNvPr id="36" name="Rectangle 35"/>
          <p:cNvSpPr/>
          <p:nvPr/>
        </p:nvSpPr>
        <p:spPr>
          <a:xfrm>
            <a:off x="4212872" y="4511398"/>
            <a:ext cx="3316705" cy="830997"/>
          </a:xfrm>
          <a:prstGeom prst="rect">
            <a:avLst/>
          </a:prstGeom>
          <a:solidFill>
            <a:schemeClr val="accent1">
              <a:lumMod val="60000"/>
              <a:lumOff val="40000"/>
            </a:schemeClr>
          </a:solid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is normally implied by any use of the triggering expression in ordinary contexts</a:t>
            </a:r>
          </a:p>
        </p:txBody>
      </p:sp>
      <p:sp>
        <p:nvSpPr>
          <p:cNvPr id="37" name="Rectangle 36"/>
          <p:cNvSpPr/>
          <p:nvPr/>
        </p:nvSpPr>
        <p:spPr>
          <a:xfrm>
            <a:off x="2992281" y="5839634"/>
            <a:ext cx="2855065" cy="523220"/>
          </a:xfrm>
          <a:prstGeom prst="rect">
            <a:avLst/>
          </a:prstGeom>
          <a:solidFill>
            <a:schemeClr val="accent1">
              <a:lumMod val="40000"/>
              <a:lumOff val="60000"/>
            </a:schemeClr>
          </a:solid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they are both not “inevitable”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i.e., they are not logically necessary</a:t>
            </a:r>
          </a:p>
        </p:txBody>
      </p:sp>
      <p:grpSp>
        <p:nvGrpSpPr>
          <p:cNvPr id="38" name="Group 37"/>
          <p:cNvGrpSpPr/>
          <p:nvPr/>
        </p:nvGrpSpPr>
        <p:grpSpPr>
          <a:xfrm rot="9434155">
            <a:off x="3035876" y="5427680"/>
            <a:ext cx="1227302" cy="464095"/>
            <a:chOff x="1755561" y="3601736"/>
            <a:chExt cx="3284166" cy="664674"/>
          </a:xfrm>
        </p:grpSpPr>
        <p:cxnSp>
          <p:nvCxnSpPr>
            <p:cNvPr id="39" name="Straight Connector 38"/>
            <p:cNvCxnSpPr/>
            <p:nvPr/>
          </p:nvCxnSpPr>
          <p:spPr>
            <a:xfrm flipH="1">
              <a:off x="1755561" y="3601736"/>
              <a:ext cx="1300835" cy="562491"/>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3056396" y="3601736"/>
              <a:ext cx="1983331" cy="664674"/>
            </a:xfrm>
            <a:prstGeom prst="line">
              <a:avLst/>
            </a:prstGeom>
          </p:spPr>
          <p:style>
            <a:lnRef idx="1">
              <a:schemeClr val="dk1"/>
            </a:lnRef>
            <a:fillRef idx="0">
              <a:schemeClr val="dk1"/>
            </a:fillRef>
            <a:effectRef idx="0">
              <a:schemeClr val="dk1"/>
            </a:effectRef>
            <a:fontRef idx="minor">
              <a:schemeClr val="tx1"/>
            </a:fontRef>
          </p:style>
        </p:cxnSp>
      </p:gr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12" y="3611594"/>
            <a:ext cx="3857407" cy="3246406"/>
          </a:xfrm>
          <a:prstGeom prst="rect">
            <a:avLst/>
          </a:prstGeom>
        </p:spPr>
      </p:pic>
    </p:spTree>
    <p:extLst>
      <p:ext uri="{BB962C8B-B14F-4D97-AF65-F5344CB8AC3E}">
        <p14:creationId xmlns:p14="http://schemas.microsoft.com/office/powerpoint/2010/main" val="3722500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P spid="18" grpId="0" animBg="1"/>
      <p:bldP spid="29" grpId="0"/>
      <p:bldP spid="30" grpId="0"/>
      <p:bldP spid="32" grpId="0" animBg="1"/>
      <p:bldP spid="35"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631" y="2904805"/>
            <a:ext cx="7796463" cy="892552"/>
          </a:xfrm>
          <a:prstGeom prst="rect">
            <a:avLst/>
          </a:prstGeom>
        </p:spPr>
        <p:txBody>
          <a:bodyPr wrap="square">
            <a:spAutoFit/>
          </a:bodyPr>
          <a:lstStyle/>
          <a:p>
            <a:r>
              <a:rPr lang="en-US" sz="1600" b="1" u="sng" dirty="0">
                <a:solidFill>
                  <a:schemeClr val="accent1"/>
                </a:solidFill>
                <a:latin typeface="Times New Roman" panose="02020603050405020304" pitchFamily="18" charset="0"/>
                <a:cs typeface="Times New Roman" panose="02020603050405020304" pitchFamily="18" charset="0"/>
              </a:rPr>
              <a:t>Example (1) :</a:t>
            </a:r>
          </a:p>
          <a:p>
            <a:r>
              <a:rPr lang="en-US" sz="1600" dirty="0">
                <a:solidFill>
                  <a:schemeClr val="accent1"/>
                </a:solidFill>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She gave him the key and he opened the door.</a:t>
            </a:r>
          </a:p>
          <a:p>
            <a:r>
              <a:rPr lang="en-US" dirty="0" err="1">
                <a:solidFill>
                  <a:schemeClr val="accent1"/>
                </a:solidFill>
                <a:latin typeface="Times New Roman" panose="02020603050405020304" pitchFamily="18" charset="0"/>
                <a:cs typeface="Times New Roman" panose="02020603050405020304" pitchFamily="18" charset="0"/>
              </a:rPr>
              <a:t>Implicature</a:t>
            </a:r>
            <a:r>
              <a:rPr lang="en-US" dirty="0">
                <a:solidFill>
                  <a:schemeClr val="bg2">
                    <a:lumMod val="50000"/>
                  </a:schemeClr>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She gave him the key </a:t>
            </a:r>
            <a:r>
              <a:rPr lang="en-US" i="1" dirty="0">
                <a:latin typeface="Times New Roman" panose="02020603050405020304" pitchFamily="18" charset="0"/>
                <a:cs typeface="Times New Roman" panose="02020603050405020304" pitchFamily="18" charset="0"/>
              </a:rPr>
              <a:t>and then </a:t>
            </a:r>
            <a:r>
              <a:rPr lang="en-US" dirty="0">
                <a:latin typeface="Times New Roman" panose="02020603050405020304" pitchFamily="18" charset="0"/>
                <a:cs typeface="Times New Roman" panose="02020603050405020304" pitchFamily="18" charset="0"/>
              </a:rPr>
              <a:t>he opened the door.</a:t>
            </a:r>
          </a:p>
        </p:txBody>
      </p:sp>
      <p:sp>
        <p:nvSpPr>
          <p:cNvPr id="6" name="Rectangle 5"/>
          <p:cNvSpPr/>
          <p:nvPr/>
        </p:nvSpPr>
        <p:spPr>
          <a:xfrm>
            <a:off x="2671011" y="1024767"/>
            <a:ext cx="8073189" cy="1631216"/>
          </a:xfrm>
          <a:prstGeom prst="rect">
            <a:avLst/>
          </a:prstGeom>
          <a:solidFill>
            <a:schemeClr val="accent3">
              <a:lumMod val="20000"/>
              <a:lumOff val="80000"/>
            </a:schemeClr>
          </a:solidFill>
        </p:spPr>
        <p:txBody>
          <a:bodyPr wrap="square">
            <a:spAutoFit/>
          </a:bodyPr>
          <a:lstStyle/>
          <a:p>
            <a:pPr marL="285750" indent="-285750">
              <a:buFontTx/>
              <a:buChar char="-"/>
            </a:pPr>
            <a:r>
              <a:rPr lang="en-US" sz="2000" dirty="0">
                <a:latin typeface="Times New Roman" panose="02020603050405020304" pitchFamily="18" charset="0"/>
                <a:cs typeface="Times New Roman" panose="02020603050405020304" pitchFamily="18" charset="0"/>
              </a:rPr>
              <a:t>are motivated by the Grice’s maxims of conversation</a:t>
            </a:r>
          </a:p>
          <a:p>
            <a:pPr marL="285750" indent="-285750">
              <a:buFontTx/>
              <a:buChar char="-"/>
            </a:pPr>
            <a:r>
              <a:rPr lang="en-US" sz="2000" dirty="0">
                <a:latin typeface="Times New Roman" panose="02020603050405020304" pitchFamily="18" charset="0"/>
                <a:cs typeface="Times New Roman" panose="02020603050405020304" pitchFamily="18" charset="0"/>
              </a:rPr>
              <a:t>they typically do not involve a violation of the maxims.</a:t>
            </a:r>
          </a:p>
          <a:p>
            <a:pPr marL="285750" indent="-285750">
              <a:buFontTx/>
              <a:buChar char="-"/>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implicature</a:t>
            </a:r>
            <a:r>
              <a:rPr lang="en-US" sz="2000" dirty="0">
                <a:latin typeface="Times New Roman" panose="02020603050405020304" pitchFamily="18" charset="0"/>
                <a:cs typeface="Times New Roman" panose="02020603050405020304" pitchFamily="18" charset="0"/>
              </a:rPr>
              <a:t> arises precisely because the hearer assumes that the speaker is obeying the maxims; if the implicated meaning were not true, then there would be a violation</a:t>
            </a:r>
          </a:p>
        </p:txBody>
      </p:sp>
      <p:sp>
        <p:nvSpPr>
          <p:cNvPr id="10" name="Rectangle 9"/>
          <p:cNvSpPr/>
          <p:nvPr/>
        </p:nvSpPr>
        <p:spPr>
          <a:xfrm>
            <a:off x="5847348" y="344723"/>
            <a:ext cx="5739999" cy="461665"/>
          </a:xfrm>
          <a:prstGeom prst="rect">
            <a:avLst/>
          </a:prstGeom>
        </p:spPr>
        <p:txBody>
          <a:bodyPr wrap="square">
            <a:spAutoFit/>
          </a:bodyPr>
          <a:lstStyle/>
          <a:p>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Generalized conversational implicatures </a:t>
            </a:r>
            <a:endParaRPr lang="en-US" sz="2400" b="1" i="1" dirty="0">
              <a:solidFill>
                <a:schemeClr val="accent3">
                  <a:lumMod val="60000"/>
                  <a:lumOff val="40000"/>
                </a:schemeClr>
              </a:solidFill>
            </a:endParaRPr>
          </a:p>
        </p:txBody>
      </p:sp>
      <p:sp>
        <p:nvSpPr>
          <p:cNvPr id="15" name="Rectangle 14"/>
          <p:cNvSpPr/>
          <p:nvPr/>
        </p:nvSpPr>
        <p:spPr>
          <a:xfrm>
            <a:off x="601578" y="4046179"/>
            <a:ext cx="7664116" cy="2246769"/>
          </a:xfrm>
          <a:prstGeom prst="rect">
            <a:avLst/>
          </a:prstGeom>
          <a:solidFill>
            <a:schemeClr val="accent2">
              <a:lumMod val="20000"/>
              <a:lumOff val="80000"/>
            </a:schemeClr>
          </a:solidFill>
        </p:spPr>
        <p:txBody>
          <a:bodyPr wrap="square">
            <a:spAutoFit/>
          </a:bodyPr>
          <a:lstStyle/>
          <a:p>
            <a:pPr marL="285750" indent="-285750">
              <a:buFontTx/>
              <a:buChar char="-"/>
            </a:pPr>
            <a:r>
              <a:rPr lang="en-US" sz="2000" dirty="0">
                <a:latin typeface="Times New Roman" panose="02020603050405020304" pitchFamily="18" charset="0"/>
                <a:cs typeface="Times New Roman" panose="02020603050405020304" pitchFamily="18" charset="0"/>
              </a:rPr>
              <a:t>the semantic content of English </a:t>
            </a:r>
            <a:r>
              <a:rPr lang="en-US" sz="2000" i="1" u="sng" dirty="0">
                <a:solidFill>
                  <a:schemeClr val="accent1"/>
                </a:solidFill>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is simply logical, the implicated sequential meaning (‘and then’) is motivated by the maxim of manner (sub-maxim: Be orderly). </a:t>
            </a:r>
          </a:p>
          <a:p>
            <a:pPr marL="285750" indent="-285750">
              <a:buFontTx/>
              <a:buChar char="-"/>
            </a:pPr>
            <a:r>
              <a:rPr lang="en-US" sz="2000" dirty="0">
                <a:latin typeface="Times New Roman" panose="02020603050405020304" pitchFamily="18" charset="0"/>
                <a:cs typeface="Times New Roman" panose="02020603050405020304" pitchFamily="18" charset="0"/>
              </a:rPr>
              <a:t>If the actual order of events was not the one indicated by the sequential order of the conjoined clauses, the speaker would have violated this maxim; therefore, unless there is evidence to the contrary, the hearer will assume that the sequential meaning is intended.</a:t>
            </a:r>
          </a:p>
        </p:txBody>
      </p:sp>
    </p:spTree>
    <p:extLst>
      <p:ext uri="{BB962C8B-B14F-4D97-AF65-F5344CB8AC3E}">
        <p14:creationId xmlns:p14="http://schemas.microsoft.com/office/powerpoint/2010/main" val="2313748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1087" y="2127937"/>
            <a:ext cx="7796463" cy="892552"/>
          </a:xfrm>
          <a:prstGeom prst="rect">
            <a:avLst/>
          </a:prstGeom>
        </p:spPr>
        <p:txBody>
          <a:bodyPr wrap="square">
            <a:spAutoFit/>
          </a:bodyPr>
          <a:lstStyle/>
          <a:p>
            <a:r>
              <a:rPr lang="en-US" sz="1600" b="1" u="sng" dirty="0">
                <a:solidFill>
                  <a:schemeClr val="accent1"/>
                </a:solidFill>
                <a:latin typeface="Times New Roman" panose="02020603050405020304" pitchFamily="18" charset="0"/>
                <a:cs typeface="Times New Roman" panose="02020603050405020304" pitchFamily="18" charset="0"/>
              </a:rPr>
              <a:t>Example (2) :</a:t>
            </a:r>
          </a:p>
          <a:p>
            <a:r>
              <a:rPr lang="en-US" sz="1600" dirty="0">
                <a:solidFill>
                  <a:schemeClr val="accent1"/>
                </a:solidFill>
                <a:latin typeface="Times New Roman" panose="02020603050405020304" pitchFamily="18" charset="0"/>
                <a:cs typeface="Times New Roman" panose="02020603050405020304" pitchFamily="18" charset="0"/>
              </a:rPr>
              <a:t>                   </a:t>
            </a:r>
            <a:r>
              <a:rPr lang="en-US" dirty="0">
                <a:solidFill>
                  <a:schemeClr val="bg2">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water is warm.</a:t>
            </a:r>
          </a:p>
          <a:p>
            <a:r>
              <a:rPr lang="en-US" dirty="0" err="1">
                <a:solidFill>
                  <a:schemeClr val="accent1"/>
                </a:solidFill>
                <a:latin typeface="Times New Roman" panose="02020603050405020304" pitchFamily="18" charset="0"/>
                <a:cs typeface="Times New Roman" panose="02020603050405020304" pitchFamily="18" charset="0"/>
              </a:rPr>
              <a:t>Implicature</a:t>
            </a:r>
            <a:r>
              <a:rPr lang="en-US" dirty="0">
                <a:solidFill>
                  <a:schemeClr val="bg2">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water is not hot.</a:t>
            </a:r>
          </a:p>
        </p:txBody>
      </p:sp>
      <p:sp>
        <p:nvSpPr>
          <p:cNvPr id="7" name="Rectangle 6"/>
          <p:cNvSpPr/>
          <p:nvPr/>
        </p:nvSpPr>
        <p:spPr>
          <a:xfrm>
            <a:off x="1142999" y="3247112"/>
            <a:ext cx="9889959" cy="2893100"/>
          </a:xfrm>
          <a:prstGeom prst="rect">
            <a:avLst/>
          </a:prstGeom>
          <a:solidFill>
            <a:schemeClr val="accent2">
              <a:lumMod val="20000"/>
              <a:lumOff val="80000"/>
            </a:schemeClr>
          </a:solidFill>
        </p:spPr>
        <p:txBody>
          <a:bodyPr wrap="square">
            <a:spAutoFit/>
          </a:bodyPr>
          <a:lstStyle/>
          <a:p>
            <a:pPr algn="ctr"/>
            <a:endParaRPr lang="en-US" sz="2000" dirty="0"/>
          </a:p>
          <a:p>
            <a:pPr marL="285750" indent="-285750">
              <a:buFontTx/>
              <a:buChar char="-"/>
            </a:pPr>
            <a:r>
              <a:rPr lang="en-US" dirty="0">
                <a:latin typeface="Times New Roman" panose="02020603050405020304" pitchFamily="18" charset="0"/>
                <a:cs typeface="Times New Roman" panose="02020603050405020304" pitchFamily="18" charset="0"/>
              </a:rPr>
              <a:t>The word </a:t>
            </a:r>
            <a:r>
              <a:rPr lang="en-US" i="1" dirty="0">
                <a:latin typeface="Times New Roman" panose="02020603050405020304" pitchFamily="18" charset="0"/>
                <a:cs typeface="Times New Roman" panose="02020603050405020304" pitchFamily="18" charset="0"/>
              </a:rPr>
              <a:t>warm </a:t>
            </a:r>
            <a:r>
              <a:rPr lang="en-US" dirty="0">
                <a:latin typeface="Times New Roman" panose="02020603050405020304" pitchFamily="18" charset="0"/>
                <a:cs typeface="Times New Roman" panose="02020603050405020304" pitchFamily="18" charset="0"/>
              </a:rPr>
              <a:t>belongs to a set of words which identify various points on a scale of temperature: </a:t>
            </a:r>
          </a:p>
          <a:p>
            <a:pPr algn="ctr"/>
            <a:r>
              <a:rPr lang="en-US" i="1" dirty="0">
                <a:latin typeface="Times New Roman" panose="02020603050405020304" pitchFamily="18" charset="0"/>
                <a:cs typeface="Times New Roman" panose="02020603050405020304" pitchFamily="18" charset="0"/>
              </a:rPr>
              <a:t>frigid, cold, cool, lukewarm, warm, hot, burning/sizzling/scalding</a:t>
            </a:r>
            <a:r>
              <a:rPr lang="en-US" dirty="0">
                <a:latin typeface="Times New Roman" panose="02020603050405020304" pitchFamily="18" charset="0"/>
                <a:cs typeface="Times New Roman" panose="02020603050405020304" pitchFamily="18" charset="0"/>
              </a:rPr>
              <a:t>, etc.</a:t>
            </a:r>
          </a:p>
          <a:p>
            <a:pPr algn="ctr"/>
            <a:r>
              <a:rPr lang="en-US" dirty="0">
                <a:latin typeface="Times New Roman" panose="02020603050405020304" pitchFamily="18" charset="0"/>
                <a:cs typeface="Times New Roman" panose="02020603050405020304" pitchFamily="18" charset="0"/>
              </a:rPr>
              <a:t> </a:t>
            </a:r>
          </a:p>
          <a:p>
            <a:pPr marL="285750" indent="-285750">
              <a:buFontTx/>
              <a:buChar char="-"/>
            </a:pPr>
            <a:r>
              <a:rPr lang="en-US" dirty="0">
                <a:latin typeface="Times New Roman" panose="02020603050405020304" pitchFamily="18" charset="0"/>
                <a:cs typeface="Times New Roman" panose="02020603050405020304" pitchFamily="18" charset="0"/>
              </a:rPr>
              <a:t>The choice of the word </a:t>
            </a:r>
            <a:r>
              <a:rPr lang="en-US" i="1" dirty="0">
                <a:latin typeface="Times New Roman" panose="02020603050405020304" pitchFamily="18" charset="0"/>
                <a:cs typeface="Times New Roman" panose="02020603050405020304" pitchFamily="18" charset="0"/>
              </a:rPr>
              <a:t>warm </a:t>
            </a:r>
            <a:r>
              <a:rPr lang="en-US" dirty="0">
                <a:latin typeface="Times New Roman" panose="02020603050405020304" pitchFamily="18" charset="0"/>
                <a:cs typeface="Times New Roman" panose="02020603050405020304" pitchFamily="18" charset="0"/>
              </a:rPr>
              <a:t>implicates ‘not hot’ by the maxim of quantity.</a:t>
            </a:r>
          </a:p>
          <a:p>
            <a:pPr marL="285750" indent="-285750">
              <a:buFontTx/>
              <a:buChar char="-"/>
            </a:pPr>
            <a:r>
              <a:rPr lang="en-US" dirty="0">
                <a:latin typeface="Times New Roman" panose="02020603050405020304" pitchFamily="18" charset="0"/>
                <a:cs typeface="Times New Roman" panose="02020603050405020304" pitchFamily="18" charset="0"/>
              </a:rPr>
              <a:t>If the speaker knew that the water was hot but only said that it was warm, he would not have been as informative as would be appropriate in most contexts. </a:t>
            </a:r>
          </a:p>
          <a:p>
            <a:pPr marL="285750" indent="-285750">
              <a:buFontTx/>
              <a:buChar char="-"/>
            </a:pPr>
            <a:r>
              <a:rPr lang="en-US" dirty="0">
                <a:latin typeface="Times New Roman" panose="02020603050405020304" pitchFamily="18" charset="0"/>
                <a:cs typeface="Times New Roman" panose="02020603050405020304" pitchFamily="18" charset="0"/>
              </a:rPr>
              <a:t>This inference does not depend on particular features of the context, but is normally triggered by any use of the word </a:t>
            </a:r>
            <a:r>
              <a:rPr lang="en-US" i="1" dirty="0">
                <a:latin typeface="Times New Roman" panose="02020603050405020304" pitchFamily="18" charset="0"/>
                <a:cs typeface="Times New Roman" panose="02020603050405020304" pitchFamily="18" charset="0"/>
              </a:rPr>
              <a:t>warm </a:t>
            </a:r>
            <a:r>
              <a:rPr lang="en-US" dirty="0">
                <a:latin typeface="Times New Roman" panose="02020603050405020304" pitchFamily="18" charset="0"/>
                <a:cs typeface="Times New Roman" panose="02020603050405020304" pitchFamily="18" charset="0"/>
              </a:rPr>
              <a:t>unless something in the context prevents it from arising. </a:t>
            </a:r>
          </a:p>
          <a:p>
            <a:pPr marL="285750" indent="-285750">
              <a:buFontTx/>
              <a:buChar char="-"/>
            </a:pP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4475747" y="638578"/>
            <a:ext cx="7243009" cy="1600438"/>
          </a:xfrm>
          <a:prstGeom prst="rect">
            <a:avLst/>
          </a:prstGeom>
        </p:spPr>
        <p:txBody>
          <a:bodyPr wrap="square">
            <a:spAutoFit/>
          </a:bodyPr>
          <a:lstStyle/>
          <a:p>
            <a:pPr marL="285750" indent="-285750">
              <a:buFontTx/>
              <a:buChar char="-"/>
            </a:pPr>
            <a:r>
              <a:rPr lang="en-US" sz="2000" b="1" i="1" dirty="0">
                <a:solidFill>
                  <a:schemeClr val="accent1"/>
                </a:solidFill>
                <a:latin typeface="Times New Roman" panose="02020603050405020304" pitchFamily="18" charset="0"/>
                <a:cs typeface="Times New Roman" panose="02020603050405020304" pitchFamily="18" charset="0"/>
              </a:rPr>
              <a:t>Scalar implicatures </a:t>
            </a:r>
            <a:r>
              <a:rPr lang="en-US" sz="2000" dirty="0">
                <a:latin typeface="Times New Roman" panose="02020603050405020304" pitchFamily="18" charset="0"/>
                <a:cs typeface="Times New Roman" panose="02020603050405020304" pitchFamily="18" charset="0"/>
              </a:rPr>
              <a:t>: widely discussed type of generalized conversational </a:t>
            </a:r>
            <a:r>
              <a:rPr lang="en-US" sz="2000" dirty="0" err="1">
                <a:latin typeface="Times New Roman" panose="02020603050405020304" pitchFamily="18" charset="0"/>
                <a:cs typeface="Times New Roman" panose="02020603050405020304" pitchFamily="18" charset="0"/>
              </a:rPr>
              <a:t>implicature</a:t>
            </a:r>
            <a:r>
              <a:rPr lang="en-US" sz="2000" dirty="0">
                <a:latin typeface="Times New Roman" panose="02020603050405020304" pitchFamily="18" charset="0"/>
                <a:cs typeface="Times New Roman" panose="02020603050405020304" pitchFamily="18" charset="0"/>
              </a:rPr>
              <a:t> involves non-maximal degree modifiers, that is, words which refer to intermediate points on a scale</a:t>
            </a:r>
          </a:p>
          <a:p>
            <a:endParaRPr lang="en-US" dirty="0"/>
          </a:p>
        </p:txBody>
      </p:sp>
    </p:spTree>
    <p:extLst>
      <p:ext uri="{BB962C8B-B14F-4D97-AF65-F5344CB8AC3E}">
        <p14:creationId xmlns:p14="http://schemas.microsoft.com/office/powerpoint/2010/main" val="3790845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7084" y="1443841"/>
            <a:ext cx="8109284" cy="4401205"/>
          </a:xfrm>
          <a:prstGeom prst="rect">
            <a:avLst/>
          </a:prstGeom>
          <a:solidFill>
            <a:schemeClr val="accent2">
              <a:lumMod val="20000"/>
              <a:lumOff val="80000"/>
            </a:schemeClr>
          </a:solidFill>
        </p:spPr>
        <p:txBody>
          <a:bodyPr wrap="square">
            <a:spAutoFit/>
          </a:bodyPr>
          <a:lstStyle/>
          <a:p>
            <a:pPr marL="342900" indent="-342900">
              <a:buFontTx/>
              <a:buChar char="-"/>
            </a:pPr>
            <a:r>
              <a:rPr lang="en-US" sz="2000" dirty="0">
                <a:latin typeface="Times New Roman" panose="02020603050405020304" pitchFamily="18" charset="0"/>
                <a:cs typeface="Times New Roman" panose="02020603050405020304" pitchFamily="18" charset="0"/>
              </a:rPr>
              <a:t>It can trigger generalized conversational implicatures concerning the possessor of the indefinite noun phrase, with different implicatures depending on whether the </a:t>
            </a:r>
            <a:r>
              <a:rPr lang="en-US" sz="2000" u="sng" dirty="0">
                <a:solidFill>
                  <a:schemeClr val="accent1"/>
                </a:solidFill>
                <a:latin typeface="Times New Roman" panose="02020603050405020304" pitchFamily="18" charset="0"/>
                <a:cs typeface="Times New Roman" panose="02020603050405020304" pitchFamily="18" charset="0"/>
              </a:rPr>
              <a:t>head noun </a:t>
            </a:r>
            <a:r>
              <a:rPr lang="en-US" sz="2000" dirty="0">
                <a:latin typeface="Times New Roman" panose="02020603050405020304" pitchFamily="18" charset="0"/>
                <a:cs typeface="Times New Roman" panose="02020603050405020304" pitchFamily="18" charset="0"/>
              </a:rPr>
              <a:t>is: </a:t>
            </a:r>
          </a:p>
          <a:p>
            <a:pPr marL="342900" indent="-342900">
              <a:buFontTx/>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a:t>
            </a:r>
            <a:r>
              <a:rPr lang="en-US" sz="2000" u="sng" dirty="0">
                <a:latin typeface="Times New Roman" panose="02020603050405020304" pitchFamily="18" charset="0"/>
                <a:cs typeface="Times New Roman" panose="02020603050405020304" pitchFamily="18" charset="0"/>
              </a:rPr>
              <a:t>alienable</a:t>
            </a:r>
            <a:r>
              <a:rPr lang="en-US" sz="2000" dirty="0">
                <a:latin typeface="Times New Roman" panose="02020603050405020304" pitchFamily="18" charset="0"/>
                <a:cs typeface="Times New Roman" panose="02020603050405020304" pitchFamily="18" charset="0"/>
              </a:rPr>
              <a:t> as in:</a:t>
            </a:r>
          </a:p>
          <a:p>
            <a:r>
              <a:rPr lang="en-US" sz="2000" dirty="0">
                <a:latin typeface="Times New Roman" panose="02020603050405020304" pitchFamily="18" charset="0"/>
                <a:cs typeface="Times New Roman" panose="02020603050405020304" pitchFamily="18" charset="0"/>
              </a:rPr>
              <a:t>                </a:t>
            </a:r>
            <a:r>
              <a:rPr lang="en-US" sz="2000" dirty="0">
                <a:solidFill>
                  <a:schemeClr val="accent1"/>
                </a:solidFill>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I walked into </a:t>
            </a:r>
            <a:r>
              <a:rPr lang="en-US" sz="2000" b="1" i="1" u="sng" dirty="0">
                <a:solidFill>
                  <a:schemeClr val="accent1">
                    <a:lumMod val="50000"/>
                  </a:schemeClr>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house.</a:t>
            </a:r>
          </a:p>
          <a:p>
            <a:r>
              <a:rPr lang="en-US" sz="2000" dirty="0" err="1">
                <a:solidFill>
                  <a:schemeClr val="accent1"/>
                </a:solidFill>
                <a:latin typeface="Times New Roman" panose="02020603050405020304" pitchFamily="18" charset="0"/>
                <a:cs typeface="Times New Roman" panose="02020603050405020304" pitchFamily="18" charset="0"/>
              </a:rPr>
              <a:t>Implicature</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house was not my house.</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a:t>
            </a:r>
            <a:r>
              <a:rPr lang="en-US" sz="2000" u="sng" dirty="0">
                <a:latin typeface="Times New Roman" panose="02020603050405020304" pitchFamily="18" charset="0"/>
                <a:cs typeface="Times New Roman" panose="02020603050405020304" pitchFamily="18" charset="0"/>
              </a:rPr>
              <a:t>inalienable</a:t>
            </a:r>
            <a:r>
              <a:rPr lang="en-US" sz="2000" dirty="0">
                <a:latin typeface="Times New Roman" panose="02020603050405020304" pitchFamily="18" charset="0"/>
                <a:cs typeface="Times New Roman" panose="02020603050405020304" pitchFamily="18" charset="0"/>
              </a:rPr>
              <a:t> as in: </a:t>
            </a:r>
          </a:p>
          <a:p>
            <a:r>
              <a:rPr lang="en-US" sz="2000" dirty="0">
                <a:latin typeface="Times New Roman" panose="02020603050405020304" pitchFamily="18" charset="0"/>
                <a:cs typeface="Times New Roman" panose="02020603050405020304" pitchFamily="18" charset="0"/>
              </a:rPr>
              <a:t>                 </a:t>
            </a:r>
            <a:r>
              <a:rPr lang="en-US" sz="2000" dirty="0">
                <a:solidFill>
                  <a:schemeClr val="accent1"/>
                </a:solidFill>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I broke </a:t>
            </a:r>
            <a:r>
              <a:rPr lang="en-US" sz="2000" b="1" i="1" u="sng" dirty="0">
                <a:solidFill>
                  <a:schemeClr val="accent1">
                    <a:lumMod val="50000"/>
                  </a:schemeClr>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finger yesterday.</a:t>
            </a:r>
          </a:p>
          <a:p>
            <a:r>
              <a:rPr lang="en-US" sz="2000" dirty="0" err="1">
                <a:solidFill>
                  <a:schemeClr val="accent1"/>
                </a:solidFill>
                <a:latin typeface="Times New Roman" panose="02020603050405020304" pitchFamily="18" charset="0"/>
                <a:cs typeface="Times New Roman" panose="02020603050405020304" pitchFamily="18" charset="0"/>
              </a:rPr>
              <a:t>Implicature</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finger was my finger.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But how to account for this difference is somewhat puzzling.</a:t>
            </a:r>
          </a:p>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277535" y="765829"/>
            <a:ext cx="3103735" cy="461665"/>
          </a:xfrm>
          <a:prstGeom prst="rect">
            <a:avLst/>
          </a:prstGeom>
        </p:spPr>
        <p:txBody>
          <a:bodyPr wrap="none">
            <a:spAutoFit/>
          </a:bodyPr>
          <a:lstStyle/>
          <a:p>
            <a:r>
              <a:rPr lang="en-US" sz="2400" b="1" i="1" dirty="0">
                <a:solidFill>
                  <a:schemeClr val="accent1"/>
                </a:solidFill>
                <a:latin typeface="Times New Roman" panose="02020603050405020304" pitchFamily="18" charset="0"/>
                <a:cs typeface="Times New Roman" panose="02020603050405020304" pitchFamily="18" charset="0"/>
              </a:rPr>
              <a:t>- The indefinite article </a:t>
            </a:r>
          </a:p>
        </p:txBody>
      </p:sp>
    </p:spTree>
    <p:extLst>
      <p:ext uri="{BB962C8B-B14F-4D97-AF65-F5344CB8AC3E}">
        <p14:creationId xmlns:p14="http://schemas.microsoft.com/office/powerpoint/2010/main" val="4279331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9737" y="917750"/>
            <a:ext cx="5052944" cy="584775"/>
          </a:xfrm>
          <a:prstGeom prst="rect">
            <a:avLst/>
          </a:prstGeom>
        </p:spPr>
        <p:txBody>
          <a:bodyPr wrap="square">
            <a:spAutoFit/>
          </a:bodyPr>
          <a:lstStyle/>
          <a:p>
            <a:r>
              <a:rPr lang="en-US" sz="3200" b="1" i="1" dirty="0">
                <a:solidFill>
                  <a:schemeClr val="accent5">
                    <a:lumMod val="75000"/>
                  </a:schemeClr>
                </a:solidFill>
                <a:latin typeface="Times New Roman" panose="02020603050405020304" pitchFamily="18" charset="0"/>
                <a:cs typeface="Times New Roman" panose="02020603050405020304" pitchFamily="18" charset="0"/>
              </a:rPr>
              <a:t>Conventional Implicatures</a:t>
            </a:r>
            <a:endParaRPr lang="en-US" sz="3200"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28770" y="1714324"/>
            <a:ext cx="10194877" cy="3416320"/>
          </a:xfrm>
          <a:prstGeom prst="rect">
            <a:avLst/>
          </a:prstGeom>
          <a:solidFill>
            <a:schemeClr val="accent5">
              <a:lumMod val="20000"/>
              <a:lumOff val="80000"/>
            </a:schemeClr>
          </a:solidFill>
        </p:spPr>
        <p:txBody>
          <a:bodyPr wrap="square">
            <a:spAutoFit/>
          </a:bodyPr>
          <a:lstStyle/>
          <a:p>
            <a:pPr marL="285750" indent="-285750">
              <a:buFontTx/>
              <a:buChar char="-"/>
            </a:pPr>
            <a:r>
              <a:rPr lang="en-US" sz="2400" dirty="0">
                <a:latin typeface="Times New Roman" panose="02020603050405020304" pitchFamily="18" charset="0"/>
                <a:cs typeface="Times New Roman" panose="02020603050405020304" pitchFamily="18" charset="0"/>
              </a:rPr>
              <a:t>They are part of the conventional meaning of a word or construction</a:t>
            </a:r>
          </a:p>
          <a:p>
            <a:pPr marL="285750" indent="-285750">
              <a:buFontTx/>
              <a:buChar char="-"/>
            </a:pPr>
            <a:r>
              <a:rPr lang="en-US" sz="2400" dirty="0">
                <a:latin typeface="Times New Roman" panose="02020603050405020304" pitchFamily="18" charset="0"/>
                <a:cs typeface="Times New Roman" panose="02020603050405020304" pitchFamily="18" charset="0"/>
              </a:rPr>
              <a:t>They are not context-dependent or pragmatically explainable</a:t>
            </a:r>
          </a:p>
          <a:p>
            <a:pPr marL="285750" indent="-285750">
              <a:buFontTx/>
              <a:buChar char="-"/>
            </a:pPr>
            <a:r>
              <a:rPr lang="en-US" sz="2400" dirty="0">
                <a:latin typeface="Times New Roman" panose="02020603050405020304" pitchFamily="18" charset="0"/>
                <a:cs typeface="Times New Roman" panose="02020603050405020304" pitchFamily="18" charset="0"/>
              </a:rPr>
              <a:t>They must be learned on a word-by-word basis.</a:t>
            </a:r>
          </a:p>
          <a:p>
            <a:pPr marL="285750" indent="-285750">
              <a:buFontTx/>
              <a:buChar char="-"/>
            </a:pPr>
            <a:r>
              <a:rPr lang="en-US" sz="2400" dirty="0">
                <a:latin typeface="Times New Roman" panose="02020603050405020304" pitchFamily="18" charset="0"/>
                <a:cs typeface="Times New Roman" panose="02020603050405020304" pitchFamily="18" charset="0"/>
              </a:rPr>
              <a:t>They do not contribute to the truth conditions of a sentence</a:t>
            </a:r>
          </a:p>
          <a:p>
            <a:pPr marL="285750" indent="-285750">
              <a:buFontTx/>
              <a:buChar char="-"/>
            </a:pPr>
            <a:r>
              <a:rPr lang="en-US" sz="2400" dirty="0">
                <a:latin typeface="Times New Roman" panose="02020603050405020304" pitchFamily="18" charset="0"/>
                <a:cs typeface="Times New Roman" panose="02020603050405020304" pitchFamily="18" charset="0"/>
              </a:rPr>
              <a:t>They have been sometimes regarded as involving pragmatic rather than semantic content.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It illustrated by using the conjunction </a:t>
            </a:r>
            <a:r>
              <a:rPr lang="en-US" sz="2400" b="1" i="1" u="sng" dirty="0">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as this word does not affect the truth value of a sentence.</a:t>
            </a:r>
          </a:p>
        </p:txBody>
      </p:sp>
    </p:spTree>
    <p:extLst>
      <p:ext uri="{BB962C8B-B14F-4D97-AF65-F5344CB8AC3E}">
        <p14:creationId xmlns:p14="http://schemas.microsoft.com/office/powerpoint/2010/main" val="4274931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0144" y="1906515"/>
            <a:ext cx="7856561"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dirty="0">
                <a:solidFill>
                  <a:schemeClr val="accent6">
                    <a:lumMod val="40000"/>
                    <a:lumOff val="60000"/>
                  </a:schemeClr>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 was in Paris last spring </a:t>
            </a:r>
            <a:r>
              <a:rPr lang="en-US" sz="2000" b="1" i="1" u="sng" dirty="0">
                <a:solidFill>
                  <a:schemeClr val="accent5">
                    <a:lumMod val="75000"/>
                  </a:schemeClr>
                </a:solidFill>
                <a:latin typeface="Times New Roman" panose="02020603050405020304" pitchFamily="18" charset="0"/>
                <a:cs typeface="Times New Roman" panose="02020603050405020304" pitchFamily="18" charset="0"/>
              </a:rPr>
              <a:t>too</a:t>
            </a:r>
          </a:p>
          <a:p>
            <a:r>
              <a:rPr lang="en-US" sz="2000" b="1" dirty="0">
                <a:solidFill>
                  <a:schemeClr val="accent6">
                    <a:lumMod val="40000"/>
                    <a:lumOff val="60000"/>
                  </a:schemeClr>
                </a:solidFill>
                <a:latin typeface="Times New Roman" panose="02020603050405020304" pitchFamily="18" charset="0"/>
                <a:cs typeface="Times New Roman" panose="02020603050405020304" pitchFamily="18" charset="0"/>
              </a:rPr>
              <a:t>CI: </a:t>
            </a:r>
            <a:r>
              <a:rPr lang="en-US" sz="2000" dirty="0">
                <a:latin typeface="Times New Roman" panose="02020603050405020304" pitchFamily="18" charset="0"/>
                <a:cs typeface="Times New Roman" panose="02020603050405020304" pitchFamily="18" charset="0"/>
              </a:rPr>
              <a:t>some other specific/contextually salient person was in Paris last spring.</a:t>
            </a:r>
          </a:p>
          <a:p>
            <a:endParaRPr lang="en-US" sz="2000" dirty="0">
              <a:latin typeface="Times New Roman" panose="02020603050405020304" pitchFamily="18" charset="0"/>
              <a:cs typeface="Times New Roman" panose="02020603050405020304" pitchFamily="18" charset="0"/>
            </a:endParaRPr>
          </a:p>
          <a:p>
            <a:r>
              <a:rPr lang="en-US" sz="2000" dirty="0">
                <a:solidFill>
                  <a:schemeClr val="accent6">
                    <a:lumMod val="40000"/>
                    <a:lumOff val="60000"/>
                  </a:schemeClr>
                </a:solidFill>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  </a:t>
            </a:r>
            <a:r>
              <a:rPr lang="en-US" sz="2000" b="1" i="1" u="sng" dirty="0">
                <a:solidFill>
                  <a:schemeClr val="accent5">
                    <a:lumMod val="75000"/>
                  </a:schemeClr>
                </a:solidFill>
                <a:latin typeface="Times New Roman" panose="02020603050405020304" pitchFamily="18" charset="0"/>
                <a:cs typeface="Times New Roman" panose="02020603050405020304" pitchFamily="18" charset="0"/>
              </a:rPr>
              <a:t>Even</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Bart passed the test</a:t>
            </a:r>
          </a:p>
          <a:p>
            <a:r>
              <a:rPr lang="en-US" sz="2000" b="1" dirty="0">
                <a:solidFill>
                  <a:schemeClr val="accent6">
                    <a:lumMod val="40000"/>
                    <a:lumOff val="60000"/>
                  </a:schemeClr>
                </a:solidFill>
                <a:latin typeface="Times New Roman" panose="02020603050405020304" pitchFamily="18" charset="0"/>
                <a:cs typeface="Times New Roman" panose="02020603050405020304" pitchFamily="18" charset="0"/>
              </a:rPr>
              <a:t>CI:</a:t>
            </a:r>
            <a:r>
              <a:rPr lang="en-US" sz="2000" dirty="0">
                <a:latin typeface="Times New Roman" panose="02020603050405020304" pitchFamily="18" charset="0"/>
                <a:cs typeface="Times New Roman" panose="02020603050405020304" pitchFamily="18" charset="0"/>
              </a:rPr>
              <a:t> Bart was among the least likely to pass the test.</a:t>
            </a:r>
          </a:p>
        </p:txBody>
      </p:sp>
      <p:sp>
        <p:nvSpPr>
          <p:cNvPr id="5" name="Rectangle 4"/>
          <p:cNvSpPr/>
          <p:nvPr/>
        </p:nvSpPr>
        <p:spPr>
          <a:xfrm>
            <a:off x="1260144" y="4241967"/>
            <a:ext cx="9280478" cy="1323439"/>
          </a:xfrm>
          <a:prstGeom prst="rect">
            <a:avLst/>
          </a:prstGeom>
          <a:solidFill>
            <a:schemeClr val="accent5">
              <a:lumMod val="40000"/>
              <a:lumOff val="60000"/>
            </a:schemeClr>
          </a:solidFill>
        </p:spPr>
        <p:txBody>
          <a:bodyPr wrap="square">
            <a:spAutoFit/>
          </a:bodyPr>
          <a:lstStyle/>
          <a:p>
            <a:pPr marL="342900" indent="-342900">
              <a:buFontTx/>
              <a:buChar char="-"/>
            </a:pPr>
            <a:r>
              <a:rPr lang="en-US" sz="2000" dirty="0">
                <a:latin typeface="Times New Roman" panose="02020603050405020304" pitchFamily="18" charset="0"/>
                <a:cs typeface="Times New Roman" panose="02020603050405020304" pitchFamily="18" charset="0"/>
              </a:rPr>
              <a:t>Conventional implicatures turn out to have very similar properties to certain kinds of presuppositions, and there has been extensive debate over the question of whether it is possible or desirable to distinguish conventional implicatures from presuppositions.</a:t>
            </a:r>
          </a:p>
          <a:p>
            <a:pPr marL="342900" indent="-342900">
              <a:buFontTx/>
              <a:buChar char="-"/>
            </a:pP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734295" y="1279056"/>
            <a:ext cx="5578771" cy="461665"/>
          </a:xfrm>
          <a:prstGeom prst="rect">
            <a:avLst/>
          </a:prstGeom>
        </p:spPr>
        <p:txBody>
          <a:bodyPr wrap="none">
            <a:spAutoFit/>
          </a:bodyPr>
          <a:lstStyle/>
          <a:p>
            <a:r>
              <a:rPr lang="en-US" sz="2400" u="sng" dirty="0">
                <a:solidFill>
                  <a:schemeClr val="accent6">
                    <a:lumMod val="40000"/>
                    <a:lumOff val="60000"/>
                  </a:schemeClr>
                </a:solidFill>
                <a:latin typeface="Times New Roman" panose="02020603050405020304" pitchFamily="18" charset="0"/>
                <a:cs typeface="Times New Roman" panose="02020603050405020304" pitchFamily="18" charset="0"/>
              </a:rPr>
              <a:t>Examples of conventional implicatures (CI)</a:t>
            </a:r>
          </a:p>
        </p:txBody>
      </p:sp>
    </p:spTree>
    <p:extLst>
      <p:ext uri="{BB962C8B-B14F-4D97-AF65-F5344CB8AC3E}">
        <p14:creationId xmlns:p14="http://schemas.microsoft.com/office/powerpoint/2010/main" val="1116266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004" y="1195903"/>
            <a:ext cx="8239756" cy="523220"/>
          </a:xfrm>
          <a:prstGeom prst="rect">
            <a:avLst/>
          </a:prstGeom>
        </p:spPr>
        <p:txBody>
          <a:bodyPr wrap="none">
            <a:spAutoFit/>
          </a:bodyPr>
          <a:lstStyle/>
          <a:p>
            <a:r>
              <a:rPr lang="en-US" sz="2800" b="1" i="1" dirty="0">
                <a:solidFill>
                  <a:schemeClr val="accent3">
                    <a:lumMod val="60000"/>
                    <a:lumOff val="40000"/>
                  </a:schemeClr>
                </a:solidFill>
                <a:latin typeface="Times New Roman" panose="02020603050405020304" pitchFamily="18" charset="0"/>
                <a:cs typeface="Times New Roman" panose="02020603050405020304" pitchFamily="18" charset="0"/>
              </a:rPr>
              <a:t>Distinguishing features of conversational implicatures</a:t>
            </a:r>
            <a:endParaRPr lang="en-US" sz="2800" i="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83757" y="3233341"/>
            <a:ext cx="3193210" cy="2677656"/>
          </a:xfrm>
          <a:prstGeom prst="rect">
            <a:avLst/>
          </a:prstGeom>
        </p:spPr>
        <p:txBody>
          <a:bodyPr wrap="square">
            <a:spAutoFit/>
          </a:bodyPr>
          <a:lstStyle/>
          <a:p>
            <a:r>
              <a:rPr lang="en-US" sz="2800" dirty="0">
                <a:solidFill>
                  <a:schemeClr val="accent3">
                    <a:lumMod val="75000"/>
                  </a:schemeClr>
                </a:solidFill>
                <a:latin typeface="Times New Roman" panose="02020603050405020304" pitchFamily="18" charset="0"/>
                <a:cs typeface="Times New Roman" panose="02020603050405020304" pitchFamily="18" charset="0"/>
              </a:rPr>
              <a:t>1- Defeasible</a:t>
            </a:r>
          </a:p>
          <a:p>
            <a:r>
              <a:rPr lang="en-US" sz="2800" dirty="0">
                <a:solidFill>
                  <a:schemeClr val="accent3">
                    <a:lumMod val="75000"/>
                  </a:schemeClr>
                </a:solidFill>
                <a:latin typeface="Times New Roman" panose="02020603050405020304" pitchFamily="18" charset="0"/>
                <a:cs typeface="Times New Roman" panose="02020603050405020304" pitchFamily="18" charset="0"/>
              </a:rPr>
              <a:t>2- </a:t>
            </a:r>
            <a:r>
              <a:rPr lang="en-US" sz="2800" dirty="0" err="1">
                <a:solidFill>
                  <a:schemeClr val="accent3">
                    <a:lumMod val="75000"/>
                  </a:schemeClr>
                </a:solidFill>
                <a:latin typeface="Times New Roman" panose="02020603050405020304" pitchFamily="18" charset="0"/>
                <a:cs typeface="Times New Roman" panose="02020603050405020304" pitchFamily="18" charset="0"/>
              </a:rPr>
              <a:t>Suspendable</a:t>
            </a:r>
            <a:endParaRPr lang="en-US" sz="2800" dirty="0">
              <a:solidFill>
                <a:schemeClr val="accent3">
                  <a:lumMod val="75000"/>
                </a:schemeClr>
              </a:solidFill>
              <a:latin typeface="Times New Roman" panose="02020603050405020304" pitchFamily="18" charset="0"/>
              <a:cs typeface="Times New Roman" panose="02020603050405020304" pitchFamily="18" charset="0"/>
            </a:endParaRPr>
          </a:p>
          <a:p>
            <a:r>
              <a:rPr lang="en-US" sz="2800" dirty="0">
                <a:solidFill>
                  <a:schemeClr val="accent3">
                    <a:lumMod val="75000"/>
                  </a:schemeClr>
                </a:solidFill>
                <a:latin typeface="Times New Roman" panose="02020603050405020304" pitchFamily="18" charset="0"/>
                <a:cs typeface="Times New Roman" panose="02020603050405020304" pitchFamily="18" charset="0"/>
              </a:rPr>
              <a:t>3- Calculable</a:t>
            </a:r>
          </a:p>
          <a:p>
            <a:r>
              <a:rPr lang="en-US" sz="2800" dirty="0">
                <a:solidFill>
                  <a:schemeClr val="accent3">
                    <a:lumMod val="75000"/>
                  </a:schemeClr>
                </a:solidFill>
                <a:latin typeface="Times New Roman" panose="02020603050405020304" pitchFamily="18" charset="0"/>
                <a:cs typeface="Times New Roman" panose="02020603050405020304" pitchFamily="18" charset="0"/>
              </a:rPr>
              <a:t>4- Indeterminate</a:t>
            </a:r>
          </a:p>
          <a:p>
            <a:r>
              <a:rPr lang="en-US" sz="2800" dirty="0">
                <a:solidFill>
                  <a:schemeClr val="accent3">
                    <a:lumMod val="75000"/>
                  </a:schemeClr>
                </a:solidFill>
                <a:latin typeface="Times New Roman" panose="02020603050405020304" pitchFamily="18" charset="0"/>
                <a:cs typeface="Times New Roman" panose="02020603050405020304" pitchFamily="18" charset="0"/>
              </a:rPr>
              <a:t>5- </a:t>
            </a:r>
            <a:r>
              <a:rPr lang="en-US" sz="2800" dirty="0" err="1">
                <a:solidFill>
                  <a:schemeClr val="accent3">
                    <a:lumMod val="75000"/>
                  </a:schemeClr>
                </a:solidFill>
                <a:latin typeface="Times New Roman" panose="02020603050405020304" pitchFamily="18" charset="0"/>
                <a:cs typeface="Times New Roman" panose="02020603050405020304" pitchFamily="18" charset="0"/>
              </a:rPr>
              <a:t>Nondetachable</a:t>
            </a:r>
            <a:endParaRPr lang="en-US" sz="2800" dirty="0">
              <a:solidFill>
                <a:schemeClr val="accent3">
                  <a:lumMod val="75000"/>
                </a:schemeClr>
              </a:solidFill>
              <a:latin typeface="Times New Roman" panose="02020603050405020304" pitchFamily="18" charset="0"/>
              <a:cs typeface="Times New Roman" panose="02020603050405020304" pitchFamily="18" charset="0"/>
            </a:endParaRPr>
          </a:p>
          <a:p>
            <a:r>
              <a:rPr lang="en-US" sz="2800" dirty="0">
                <a:solidFill>
                  <a:schemeClr val="accent3">
                    <a:lumMod val="75000"/>
                  </a:schemeClr>
                </a:solidFill>
                <a:latin typeface="Times New Roman" panose="02020603050405020304" pitchFamily="18" charset="0"/>
                <a:cs typeface="Times New Roman" panose="02020603050405020304" pitchFamily="18" charset="0"/>
              </a:rPr>
              <a:t>6- </a:t>
            </a:r>
            <a:r>
              <a:rPr lang="en-US" sz="2800" dirty="0" err="1">
                <a:solidFill>
                  <a:schemeClr val="accent3">
                    <a:lumMod val="75000"/>
                  </a:schemeClr>
                </a:solidFill>
                <a:latin typeface="Times New Roman" panose="02020603050405020304" pitchFamily="18" charset="0"/>
                <a:cs typeface="Times New Roman" panose="02020603050405020304" pitchFamily="18" charset="0"/>
              </a:rPr>
              <a:t>Reinforceable</a:t>
            </a:r>
            <a:endParaRPr lang="en-US"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201002" y="2078004"/>
            <a:ext cx="10121761" cy="646331"/>
          </a:xfrm>
          <a:prstGeom prst="rect">
            <a:avLst/>
          </a:prstGeom>
          <a:solidFill>
            <a:schemeClr val="accent3">
              <a:lumMod val="75000"/>
            </a:schemeClr>
          </a:solidFill>
        </p:spPr>
        <p:txBody>
          <a:bodyPr wrap="square">
            <a:spAutoFit/>
          </a:bodyPr>
          <a:lstStyle/>
          <a:p>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Grice’s analysis of conversational implicatures (both particularized and generalized) implies that they will have certain properties which allow us to distinguish them from other kinds of inference: </a:t>
            </a:r>
          </a:p>
        </p:txBody>
      </p:sp>
    </p:spTree>
    <p:extLst>
      <p:ext uri="{BB962C8B-B14F-4D97-AF65-F5344CB8AC3E}">
        <p14:creationId xmlns:p14="http://schemas.microsoft.com/office/powerpoint/2010/main" val="23573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353" y="1364482"/>
            <a:ext cx="10167583" cy="1631216"/>
          </a:xfrm>
          <a:prstGeom prst="rect">
            <a:avLst/>
          </a:prstGeom>
        </p:spPr>
        <p:txBody>
          <a:bodyPr wrap="square">
            <a:spAutoFit/>
          </a:bodyPr>
          <a:lstStyle/>
          <a:p>
            <a:pPr algn="just"/>
            <a:r>
              <a:rPr lang="en-US" sz="2800" b="1" i="1" u="sng" dirty="0">
                <a:solidFill>
                  <a:schemeClr val="accent3">
                    <a:lumMod val="75000"/>
                  </a:schemeClr>
                </a:solidFill>
                <a:latin typeface="Times New Roman" panose="02020603050405020304" pitchFamily="18" charset="0"/>
                <a:cs typeface="Times New Roman" panose="02020603050405020304" pitchFamily="18" charset="0"/>
              </a:rPr>
              <a:t>1- Defeasible:</a:t>
            </a:r>
          </a:p>
          <a:p>
            <a:pPr marL="342900" indent="-342900" algn="just">
              <a:buFontTx/>
              <a:buChar char="-"/>
            </a:pPr>
            <a:r>
              <a:rPr lang="en-US" sz="2400" dirty="0">
                <a:solidFill>
                  <a:schemeClr val="accent3">
                    <a:lumMod val="75000"/>
                  </a:schemeClr>
                </a:solidFill>
                <a:latin typeface="Times New Roman" panose="02020603050405020304" pitchFamily="18" charset="0"/>
                <a:cs typeface="Times New Roman" panose="02020603050405020304" pitchFamily="18" charset="0"/>
              </a:rPr>
              <a:t>It means that the inference can be cancelled by adding an additional premise.</a:t>
            </a:r>
          </a:p>
          <a:p>
            <a:r>
              <a:rPr lang="en-US" sz="2400" dirty="0">
                <a:solidFill>
                  <a:schemeClr val="accent3">
                    <a:lumMod val="75000"/>
                  </a:schemeClr>
                </a:solidFill>
                <a:latin typeface="Times New Roman" panose="02020603050405020304" pitchFamily="18" charset="0"/>
                <a:cs typeface="Times New Roman" panose="02020603050405020304" pitchFamily="18" charset="0"/>
              </a:rPr>
              <a:t>Conversational  implicatures can be explicitly negated or denied without giving rise to anomaly or contradiction</a:t>
            </a:r>
          </a:p>
        </p:txBody>
      </p:sp>
      <p:sp>
        <p:nvSpPr>
          <p:cNvPr id="6" name="Rectangle 5"/>
          <p:cNvSpPr/>
          <p:nvPr/>
        </p:nvSpPr>
        <p:spPr>
          <a:xfrm>
            <a:off x="1883392" y="3497576"/>
            <a:ext cx="7779224" cy="1938992"/>
          </a:xfrm>
          <a:prstGeom prst="rect">
            <a:avLst/>
          </a:prstGeom>
        </p:spPr>
        <p:txBody>
          <a:bodyPr wrap="square">
            <a:spAutoFit/>
          </a:bodyPr>
          <a:lstStyle/>
          <a:p>
            <a:r>
              <a:rPr lang="en-US" sz="2000" u="sng" dirty="0">
                <a:solidFill>
                  <a:schemeClr val="accent3">
                    <a:lumMod val="60000"/>
                    <a:lumOff val="40000"/>
                  </a:schemeClr>
                </a:solidFill>
                <a:latin typeface="Times New Roman" panose="02020603050405020304" pitchFamily="18" charset="0"/>
                <a:cs typeface="Times New Roman" panose="02020603050405020304" pitchFamily="18" charset="0"/>
              </a:rPr>
              <a:t>For Examples:</a:t>
            </a:r>
          </a:p>
          <a:p>
            <a:endParaRPr lang="en-US" sz="2000" i="1" dirty="0">
              <a:solidFill>
                <a:schemeClr val="accent3">
                  <a:lumMod val="60000"/>
                  <a:lumOff val="40000"/>
                </a:schemeClr>
              </a:solidFill>
              <a:latin typeface="Times New Roman" panose="02020603050405020304" pitchFamily="18" charset="0"/>
              <a:cs typeface="Times New Roman" panose="02020603050405020304" pitchFamily="18" charset="0"/>
            </a:endParaRPr>
          </a:p>
          <a:p>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 He has been paying a lot of visits to New York lately</a:t>
            </a:r>
            <a:r>
              <a:rPr lang="en-US" sz="2000" i="1" dirty="0">
                <a:solidFill>
                  <a:schemeClr val="accent3">
                    <a:lumMod val="60000"/>
                    <a:lumOff val="40000"/>
                  </a:schemeClr>
                </a:solidFill>
                <a:latin typeface="Times New Roman" panose="02020603050405020304" pitchFamily="18" charset="0"/>
                <a:cs typeface="Times New Roman" panose="02020603050405020304" pitchFamily="18" charset="0"/>
              </a:rPr>
              <a:t>, but I don’t think he has a girlfriend there, either.</a:t>
            </a:r>
          </a:p>
          <a:p>
            <a:endParaRPr lang="en-US" sz="2000" i="1" dirty="0">
              <a:solidFill>
                <a:schemeClr val="accent3">
                  <a:lumMod val="60000"/>
                  <a:lumOff val="40000"/>
                </a:schemeClr>
              </a:solidFill>
              <a:latin typeface="Times New Roman" panose="02020603050405020304" pitchFamily="18" charset="0"/>
              <a:cs typeface="Times New Roman" panose="02020603050405020304" pitchFamily="18" charset="0"/>
            </a:endParaRPr>
          </a:p>
          <a:p>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 John has most of the documents; </a:t>
            </a:r>
            <a:r>
              <a:rPr lang="en-US" sz="2000" i="1" dirty="0">
                <a:solidFill>
                  <a:schemeClr val="accent3">
                    <a:lumMod val="60000"/>
                    <a:lumOff val="40000"/>
                  </a:schemeClr>
                </a:solidFill>
                <a:latin typeface="Times New Roman" panose="02020603050405020304" pitchFamily="18" charset="0"/>
                <a:cs typeface="Times New Roman" panose="02020603050405020304" pitchFamily="18" charset="0"/>
              </a:rPr>
              <a:t>in fact, he has all of them.</a:t>
            </a:r>
          </a:p>
        </p:txBody>
      </p:sp>
    </p:spTree>
    <p:extLst>
      <p:ext uri="{BB962C8B-B14F-4D97-AF65-F5344CB8AC3E}">
        <p14:creationId xmlns:p14="http://schemas.microsoft.com/office/powerpoint/2010/main" val="3711597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732</TotalTime>
  <Words>1693</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Century Gothic</vt:lpstr>
      <vt:lpstr>Times New Roman</vt:lpstr>
      <vt:lpstr>Vapor Trail</vt:lpstr>
      <vt:lpstr>Grice’s theory of implicature  (types, properties and diagnostic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Grice’s theory of implicature  (types, properties)</dc:title>
  <dc:creator>Shahad</dc:creator>
  <cp:lastModifiedBy>ahmed qadoury</cp:lastModifiedBy>
  <cp:revision>37</cp:revision>
  <dcterms:created xsi:type="dcterms:W3CDTF">2021-12-04T17:20:47Z</dcterms:created>
  <dcterms:modified xsi:type="dcterms:W3CDTF">2021-12-13T19:03:28Z</dcterms:modified>
</cp:coreProperties>
</file>