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2" r:id="rId1"/>
  </p:sldMasterIdLst>
  <p:notesMasterIdLst>
    <p:notesMasterId r:id="rId42"/>
  </p:notesMasterIdLst>
  <p:sldIdLst>
    <p:sldId id="256" r:id="rId2"/>
    <p:sldId id="257" r:id="rId3"/>
    <p:sldId id="295" r:id="rId4"/>
    <p:sldId id="296" r:id="rId5"/>
    <p:sldId id="259" r:id="rId6"/>
    <p:sldId id="261" r:id="rId7"/>
    <p:sldId id="263" r:id="rId8"/>
    <p:sldId id="264" r:id="rId9"/>
    <p:sldId id="297" r:id="rId10"/>
    <p:sldId id="299" r:id="rId11"/>
    <p:sldId id="300" r:id="rId12"/>
    <p:sldId id="301" r:id="rId13"/>
    <p:sldId id="302" r:id="rId14"/>
    <p:sldId id="303" r:id="rId15"/>
    <p:sldId id="304" r:id="rId16"/>
    <p:sldId id="305" r:id="rId17"/>
    <p:sldId id="306" r:id="rId18"/>
    <p:sldId id="307" r:id="rId19"/>
    <p:sldId id="308" r:id="rId20"/>
    <p:sldId id="309" r:id="rId21"/>
    <p:sldId id="311" r:id="rId22"/>
    <p:sldId id="291" r:id="rId23"/>
    <p:sldId id="312" r:id="rId24"/>
    <p:sldId id="313" r:id="rId25"/>
    <p:sldId id="292" r:id="rId26"/>
    <p:sldId id="323" r:id="rId27"/>
    <p:sldId id="314" r:id="rId28"/>
    <p:sldId id="318" r:id="rId29"/>
    <p:sldId id="315" r:id="rId30"/>
    <p:sldId id="293" r:id="rId31"/>
    <p:sldId id="319" r:id="rId32"/>
    <p:sldId id="320" r:id="rId33"/>
    <p:sldId id="321" r:id="rId34"/>
    <p:sldId id="322" r:id="rId35"/>
    <p:sldId id="324" r:id="rId36"/>
    <p:sldId id="325" r:id="rId37"/>
    <p:sldId id="327" r:id="rId38"/>
    <p:sldId id="328" r:id="rId39"/>
    <p:sldId id="329" r:id="rId40"/>
    <p:sldId id="330" r:id="rId41"/>
  </p:sldIdLst>
  <p:sldSz cx="9144000" cy="5143500" type="screen16x9"/>
  <p:notesSz cx="6858000" cy="9144000"/>
  <p:embeddedFontLst>
    <p:embeddedFont>
      <p:font typeface="Aldhabi" panose="01000000000000000000" pitchFamily="2" charset="-78"/>
      <p:regular r:id="rId43"/>
    </p:embeddedFont>
    <p:embeddedFont>
      <p:font typeface="Andalus" panose="02020603050405020304" pitchFamily="18" charset="-78"/>
      <p:regular r:id="rId44"/>
    </p:embeddedFont>
    <p:embeddedFont>
      <p:font typeface="Brush Script MT" panose="03060802040406070304" pitchFamily="66" charset="0"/>
      <p:italic r:id="rId45"/>
    </p:embeddedFont>
    <p:embeddedFont>
      <p:font typeface="Castellar" panose="020A0402060406010301" pitchFamily="18" charset="0"/>
      <p:regular r:id="rId46"/>
    </p:embeddedFont>
    <p:embeddedFont>
      <p:font typeface="Freestyle Script" panose="030804020302050B0404" pitchFamily="66" charset="0"/>
      <p:regular r:id="rId47"/>
    </p:embeddedFont>
    <p:embeddedFont>
      <p:font typeface="Playfair Display" panose="020B0604020202020204" pitchFamily="2" charset="0"/>
      <p:regular r:id="rId48"/>
      <p:bold r:id="rId49"/>
      <p:italic r:id="rId50"/>
      <p:boldItalic r:id="rId51"/>
    </p:embeddedFont>
    <p:embeddedFont>
      <p:font typeface="Tinos" panose="020B0604020202020204" charset="0"/>
      <p:regular r:id="rId52"/>
      <p:bold r:id="rId53"/>
      <p:italic r:id="rId54"/>
      <p:boldItalic r:id="rId5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EC77CE9-B276-4AB6-A952-685470D25459}">
  <a:tblStyle styleId="{FEC77CE9-B276-4AB6-A952-685470D25459}"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1328446-1801-40F4-9D5D-7B887D8A4E9B}"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940" y="56"/>
      </p:cViewPr>
      <p:guideLst>
        <p:guide orient="horz" pos="1620"/>
        <p:guide pos="2880"/>
      </p:guideLst>
    </p:cSldViewPr>
  </p:slideViewPr>
  <p:notesTextViewPr>
    <p:cViewPr>
      <p:scale>
        <a:sx n="1" d="1"/>
        <a:sy n="1" d="1"/>
      </p:scale>
      <p:origin x="0" y="0"/>
    </p:cViewPr>
  </p:notesTextViewPr>
  <p:sorterViewPr>
    <p:cViewPr>
      <p:scale>
        <a:sx n="100" d="100"/>
        <a:sy n="100" d="100"/>
      </p:scale>
      <p:origin x="0" y="282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font" Target="fonts/font5.fntdata"/><Relationship Id="rId50" Type="http://schemas.openxmlformats.org/officeDocument/2006/relationships/font" Target="fonts/font8.fntdata"/><Relationship Id="rId55" Type="http://schemas.openxmlformats.org/officeDocument/2006/relationships/font" Target="fonts/font1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4.fntdata"/><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3.fntdata"/><Relationship Id="rId53" Type="http://schemas.openxmlformats.org/officeDocument/2006/relationships/font" Target="fonts/font11.fntdata"/><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7.fntdata"/><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2.fntdata"/><Relationship Id="rId52"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1.fntdata"/><Relationship Id="rId48" Type="http://schemas.openxmlformats.org/officeDocument/2006/relationships/font" Target="fonts/font6.fntdata"/><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font" Target="fonts/font9.fntdata"/><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56576763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8"/>
        <p:cNvGrpSpPr/>
        <p:nvPr/>
      </p:nvGrpSpPr>
      <p:grpSpPr>
        <a:xfrm>
          <a:off x="0" y="0"/>
          <a:ext cx="0" cy="0"/>
          <a:chOff x="0" y="0"/>
          <a:chExt cx="0" cy="0"/>
        </a:xfrm>
      </p:grpSpPr>
      <p:sp>
        <p:nvSpPr>
          <p:cNvPr id="1539" name="Google Shape;1539;g146dbd8dd6_17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0" name="Google Shape;1540;g146dbd8dd6_17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381000" y="685800"/>
            <a:ext cx="6096000" cy="3429000"/>
          </a:xfrm>
        </p:spPr>
      </p:sp>
      <p:sp>
        <p:nvSpPr>
          <p:cNvPr id="3" name="عنصر نائب للملاحظات 2"/>
          <p:cNvSpPr>
            <a:spLocks noGrp="1"/>
          </p:cNvSpPr>
          <p:nvPr>
            <p:ph type="body" idx="1"/>
          </p:nvPr>
        </p:nvSpPr>
        <p:spPr/>
        <p:txBody>
          <a:bodyPr/>
          <a:lstStyle/>
          <a:p>
            <a:endParaRPr lang="ar-IQ" dirty="0"/>
          </a:p>
        </p:txBody>
      </p:sp>
    </p:spTree>
    <p:extLst>
      <p:ext uri="{BB962C8B-B14F-4D97-AF65-F5344CB8AC3E}">
        <p14:creationId xmlns:p14="http://schemas.microsoft.com/office/powerpoint/2010/main" val="2519934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5"/>
        <p:cNvGrpSpPr/>
        <p:nvPr/>
      </p:nvGrpSpPr>
      <p:grpSpPr>
        <a:xfrm>
          <a:off x="0" y="0"/>
          <a:ext cx="0" cy="0"/>
          <a:chOff x="0" y="0"/>
          <a:chExt cx="0" cy="0"/>
        </a:xfrm>
      </p:grpSpPr>
      <p:sp>
        <p:nvSpPr>
          <p:cNvPr id="636" name="Google Shape;636;g69229f77e_0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7" name="Google Shape;637;g69229f77e_0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5"/>
        <p:cNvGrpSpPr/>
        <p:nvPr/>
      </p:nvGrpSpPr>
      <p:grpSpPr>
        <a:xfrm>
          <a:off x="0" y="0"/>
          <a:ext cx="0" cy="0"/>
          <a:chOff x="0" y="0"/>
          <a:chExt cx="0" cy="0"/>
        </a:xfrm>
      </p:grpSpPr>
      <p:sp>
        <p:nvSpPr>
          <p:cNvPr id="636" name="Google Shape;636;g69229f77e_0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7" name="Google Shape;637;g69229f77e_0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8"/>
        <p:cNvGrpSpPr/>
        <p:nvPr/>
      </p:nvGrpSpPr>
      <p:grpSpPr>
        <a:xfrm>
          <a:off x="0" y="0"/>
          <a:ext cx="0" cy="0"/>
          <a:chOff x="0" y="0"/>
          <a:chExt cx="0" cy="0"/>
        </a:xfrm>
      </p:grpSpPr>
      <p:sp>
        <p:nvSpPr>
          <p:cNvPr id="1089" name="Google Shape;1089;g850a0ea399_1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0" name="Google Shape;1090;g850a0ea399_1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accent1"/>
        </a:solidFill>
        <a:effectLst/>
      </p:bgPr>
    </p:bg>
    <p:spTree>
      <p:nvGrpSpPr>
        <p:cNvPr id="1" name="Shape 9"/>
        <p:cNvGrpSpPr/>
        <p:nvPr/>
      </p:nvGrpSpPr>
      <p:grpSpPr>
        <a:xfrm>
          <a:off x="0" y="0"/>
          <a:ext cx="0" cy="0"/>
          <a:chOff x="0" y="0"/>
          <a:chExt cx="0" cy="0"/>
        </a:xfrm>
      </p:grpSpPr>
      <p:pic>
        <p:nvPicPr>
          <p:cNvPr id="10" name="Google Shape;10;p2" descr="organic-01.png"/>
          <p:cNvPicPr preferRelativeResize="0"/>
          <p:nvPr/>
        </p:nvPicPr>
        <p:blipFill>
          <a:blip r:embed="rId2">
            <a:alphaModFix amt="30000"/>
          </a:blip>
          <a:stretch>
            <a:fillRect/>
          </a:stretch>
        </p:blipFill>
        <p:spPr>
          <a:xfrm>
            <a:off x="0" y="0"/>
            <a:ext cx="9144000" cy="5143500"/>
          </a:xfrm>
          <a:prstGeom prst="rect">
            <a:avLst/>
          </a:prstGeom>
          <a:noFill/>
          <a:ln>
            <a:noFill/>
          </a:ln>
        </p:spPr>
      </p:pic>
      <p:sp>
        <p:nvSpPr>
          <p:cNvPr id="11" name="Google Shape;11;p2"/>
          <p:cNvSpPr/>
          <p:nvPr/>
        </p:nvSpPr>
        <p:spPr>
          <a:xfrm>
            <a:off x="2022375" y="1022175"/>
            <a:ext cx="5099400" cy="3135900"/>
          </a:xfrm>
          <a:prstGeom prst="rect">
            <a:avLst/>
          </a:prstGeom>
          <a:solidFill>
            <a:schemeClr val="lt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2" name="Google Shape;12;p2"/>
          <p:cNvSpPr txBox="1">
            <a:spLocks noGrp="1"/>
          </p:cNvSpPr>
          <p:nvPr>
            <p:ph type="ctrTitle"/>
          </p:nvPr>
        </p:nvSpPr>
        <p:spPr>
          <a:xfrm>
            <a:off x="2510400" y="2092225"/>
            <a:ext cx="4123200" cy="1159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3" name="Google Shape;13;p2"/>
          <p:cNvSpPr/>
          <p:nvPr/>
        </p:nvSpPr>
        <p:spPr>
          <a:xfrm>
            <a:off x="4162050" y="756837"/>
            <a:ext cx="819900" cy="819900"/>
          </a:xfrm>
          <a:prstGeom prst="rect">
            <a:avLst/>
          </a:prstGeom>
          <a:solidFill>
            <a:schemeClr val="dk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bg>
      <p:bgPr>
        <a:solidFill>
          <a:schemeClr val="accent1"/>
        </a:solidFill>
        <a:effectLst/>
      </p:bgPr>
    </p:bg>
    <p:spTree>
      <p:nvGrpSpPr>
        <p:cNvPr id="1" name="Shape 14"/>
        <p:cNvGrpSpPr/>
        <p:nvPr/>
      </p:nvGrpSpPr>
      <p:grpSpPr>
        <a:xfrm>
          <a:off x="0" y="0"/>
          <a:ext cx="0" cy="0"/>
          <a:chOff x="0" y="0"/>
          <a:chExt cx="0" cy="0"/>
        </a:xfrm>
      </p:grpSpPr>
      <p:pic>
        <p:nvPicPr>
          <p:cNvPr id="15" name="Google Shape;15;p3" descr="organic-02.png"/>
          <p:cNvPicPr preferRelativeResize="0"/>
          <p:nvPr/>
        </p:nvPicPr>
        <p:blipFill>
          <a:blip r:embed="rId2">
            <a:alphaModFix amt="24000"/>
          </a:blip>
          <a:stretch>
            <a:fillRect/>
          </a:stretch>
        </p:blipFill>
        <p:spPr>
          <a:xfrm>
            <a:off x="0" y="0"/>
            <a:ext cx="9144000" cy="5143500"/>
          </a:xfrm>
          <a:prstGeom prst="rect">
            <a:avLst/>
          </a:prstGeom>
          <a:noFill/>
          <a:ln>
            <a:noFill/>
          </a:ln>
        </p:spPr>
      </p:pic>
      <p:sp>
        <p:nvSpPr>
          <p:cNvPr id="16" name="Google Shape;16;p3"/>
          <p:cNvSpPr/>
          <p:nvPr/>
        </p:nvSpPr>
        <p:spPr>
          <a:xfrm>
            <a:off x="2022375" y="1022175"/>
            <a:ext cx="5099400" cy="3135900"/>
          </a:xfrm>
          <a:prstGeom prst="rect">
            <a:avLst/>
          </a:prstGeom>
          <a:solidFill>
            <a:schemeClr val="dk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p:nvPr/>
        </p:nvSpPr>
        <p:spPr>
          <a:xfrm>
            <a:off x="4162050" y="756837"/>
            <a:ext cx="819900" cy="819900"/>
          </a:xfrm>
          <a:prstGeom prst="rect">
            <a:avLst/>
          </a:prstGeom>
          <a:solidFill>
            <a:srgbClr val="FFFFFF"/>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3"/>
          <p:cNvSpPr txBox="1">
            <a:spLocks noGrp="1"/>
          </p:cNvSpPr>
          <p:nvPr>
            <p:ph type="ctrTitle"/>
          </p:nvPr>
        </p:nvSpPr>
        <p:spPr>
          <a:xfrm>
            <a:off x="2361000" y="1735750"/>
            <a:ext cx="4335000" cy="11598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3600"/>
              <a:buNone/>
              <a:defRPr sz="3600">
                <a:solidFill>
                  <a:schemeClr val="lt1"/>
                </a:solidFill>
              </a:defRPr>
            </a:lvl1pPr>
            <a:lvl2pPr lvl="1" algn="ctr" rtl="0">
              <a:spcBef>
                <a:spcPts val="0"/>
              </a:spcBef>
              <a:spcAft>
                <a:spcPts val="0"/>
              </a:spcAft>
              <a:buClr>
                <a:schemeClr val="lt1"/>
              </a:buClr>
              <a:buSzPts val="3600"/>
              <a:buNone/>
              <a:defRPr sz="3600">
                <a:solidFill>
                  <a:schemeClr val="lt1"/>
                </a:solidFill>
              </a:defRPr>
            </a:lvl2pPr>
            <a:lvl3pPr lvl="2" algn="ctr" rtl="0">
              <a:spcBef>
                <a:spcPts val="0"/>
              </a:spcBef>
              <a:spcAft>
                <a:spcPts val="0"/>
              </a:spcAft>
              <a:buClr>
                <a:schemeClr val="lt1"/>
              </a:buClr>
              <a:buSzPts val="3600"/>
              <a:buNone/>
              <a:defRPr sz="3600">
                <a:solidFill>
                  <a:schemeClr val="lt1"/>
                </a:solidFill>
              </a:defRPr>
            </a:lvl3pPr>
            <a:lvl4pPr lvl="3" algn="ctr" rtl="0">
              <a:spcBef>
                <a:spcPts val="0"/>
              </a:spcBef>
              <a:spcAft>
                <a:spcPts val="0"/>
              </a:spcAft>
              <a:buClr>
                <a:schemeClr val="lt1"/>
              </a:buClr>
              <a:buSzPts val="3600"/>
              <a:buNone/>
              <a:defRPr sz="3600">
                <a:solidFill>
                  <a:schemeClr val="lt1"/>
                </a:solidFill>
              </a:defRPr>
            </a:lvl4pPr>
            <a:lvl5pPr lvl="4" algn="ctr" rtl="0">
              <a:spcBef>
                <a:spcPts val="0"/>
              </a:spcBef>
              <a:spcAft>
                <a:spcPts val="0"/>
              </a:spcAft>
              <a:buClr>
                <a:schemeClr val="lt1"/>
              </a:buClr>
              <a:buSzPts val="3600"/>
              <a:buNone/>
              <a:defRPr sz="3600">
                <a:solidFill>
                  <a:schemeClr val="lt1"/>
                </a:solidFill>
              </a:defRPr>
            </a:lvl5pPr>
            <a:lvl6pPr lvl="5" algn="ctr" rtl="0">
              <a:spcBef>
                <a:spcPts val="0"/>
              </a:spcBef>
              <a:spcAft>
                <a:spcPts val="0"/>
              </a:spcAft>
              <a:buClr>
                <a:schemeClr val="lt1"/>
              </a:buClr>
              <a:buSzPts val="3600"/>
              <a:buNone/>
              <a:defRPr sz="3600">
                <a:solidFill>
                  <a:schemeClr val="lt1"/>
                </a:solidFill>
              </a:defRPr>
            </a:lvl6pPr>
            <a:lvl7pPr lvl="6" algn="ctr" rtl="0">
              <a:spcBef>
                <a:spcPts val="0"/>
              </a:spcBef>
              <a:spcAft>
                <a:spcPts val="0"/>
              </a:spcAft>
              <a:buClr>
                <a:schemeClr val="lt1"/>
              </a:buClr>
              <a:buSzPts val="3600"/>
              <a:buNone/>
              <a:defRPr sz="3600">
                <a:solidFill>
                  <a:schemeClr val="lt1"/>
                </a:solidFill>
              </a:defRPr>
            </a:lvl7pPr>
            <a:lvl8pPr lvl="7" algn="ctr" rtl="0">
              <a:spcBef>
                <a:spcPts val="0"/>
              </a:spcBef>
              <a:spcAft>
                <a:spcPts val="0"/>
              </a:spcAft>
              <a:buClr>
                <a:schemeClr val="lt1"/>
              </a:buClr>
              <a:buSzPts val="3600"/>
              <a:buNone/>
              <a:defRPr sz="3600">
                <a:solidFill>
                  <a:schemeClr val="lt1"/>
                </a:solidFill>
              </a:defRPr>
            </a:lvl8pPr>
            <a:lvl9pPr lvl="8" algn="ctr" rtl="0">
              <a:spcBef>
                <a:spcPts val="0"/>
              </a:spcBef>
              <a:spcAft>
                <a:spcPts val="0"/>
              </a:spcAft>
              <a:buClr>
                <a:schemeClr val="lt1"/>
              </a:buClr>
              <a:buSzPts val="3600"/>
              <a:buNone/>
              <a:defRPr sz="3600">
                <a:solidFill>
                  <a:schemeClr val="lt1"/>
                </a:solidFill>
              </a:defRPr>
            </a:lvl9pPr>
          </a:lstStyle>
          <a:p>
            <a:endParaRPr/>
          </a:p>
        </p:txBody>
      </p:sp>
      <p:sp>
        <p:nvSpPr>
          <p:cNvPr id="19" name="Google Shape;19;p3"/>
          <p:cNvSpPr txBox="1">
            <a:spLocks noGrp="1"/>
          </p:cNvSpPr>
          <p:nvPr>
            <p:ph type="subTitle" idx="1"/>
          </p:nvPr>
        </p:nvSpPr>
        <p:spPr>
          <a:xfrm>
            <a:off x="2361075" y="2840050"/>
            <a:ext cx="4335000" cy="78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1"/>
              </a:buClr>
              <a:buSzPts val="1800"/>
              <a:buNone/>
              <a:defRPr sz="1800">
                <a:solidFill>
                  <a:schemeClr val="accent1"/>
                </a:solidFill>
              </a:defRPr>
            </a:lvl1pPr>
            <a:lvl2pPr lvl="1" algn="ctr" rtl="0">
              <a:spcBef>
                <a:spcPts val="0"/>
              </a:spcBef>
              <a:spcAft>
                <a:spcPts val="0"/>
              </a:spcAft>
              <a:buClr>
                <a:schemeClr val="accent1"/>
              </a:buClr>
              <a:buSzPts val="1800"/>
              <a:buNone/>
              <a:defRPr sz="1800">
                <a:solidFill>
                  <a:schemeClr val="accent1"/>
                </a:solidFill>
              </a:defRPr>
            </a:lvl2pPr>
            <a:lvl3pPr lvl="2" algn="ctr" rtl="0">
              <a:spcBef>
                <a:spcPts val="0"/>
              </a:spcBef>
              <a:spcAft>
                <a:spcPts val="0"/>
              </a:spcAft>
              <a:buClr>
                <a:schemeClr val="accent1"/>
              </a:buClr>
              <a:buSzPts val="1800"/>
              <a:buNone/>
              <a:defRPr sz="1800">
                <a:solidFill>
                  <a:schemeClr val="accent1"/>
                </a:solidFill>
              </a:defRPr>
            </a:lvl3pPr>
            <a:lvl4pPr lvl="3" algn="ctr" rtl="0">
              <a:spcBef>
                <a:spcPts val="0"/>
              </a:spcBef>
              <a:spcAft>
                <a:spcPts val="0"/>
              </a:spcAft>
              <a:buClr>
                <a:schemeClr val="accent1"/>
              </a:buClr>
              <a:buSzPts val="1800"/>
              <a:buNone/>
              <a:defRPr>
                <a:solidFill>
                  <a:schemeClr val="accent1"/>
                </a:solidFill>
              </a:defRPr>
            </a:lvl4pPr>
            <a:lvl5pPr lvl="4" algn="ctr" rtl="0">
              <a:spcBef>
                <a:spcPts val="0"/>
              </a:spcBef>
              <a:spcAft>
                <a:spcPts val="0"/>
              </a:spcAft>
              <a:buClr>
                <a:schemeClr val="accent1"/>
              </a:buClr>
              <a:buSzPts val="1800"/>
              <a:buNone/>
              <a:defRPr>
                <a:solidFill>
                  <a:schemeClr val="accent1"/>
                </a:solidFill>
              </a:defRPr>
            </a:lvl5pPr>
            <a:lvl6pPr lvl="5" algn="ctr" rtl="0">
              <a:spcBef>
                <a:spcPts val="0"/>
              </a:spcBef>
              <a:spcAft>
                <a:spcPts val="0"/>
              </a:spcAft>
              <a:buClr>
                <a:schemeClr val="accent1"/>
              </a:buClr>
              <a:buSzPts val="1800"/>
              <a:buNone/>
              <a:defRPr>
                <a:solidFill>
                  <a:schemeClr val="accent1"/>
                </a:solidFill>
              </a:defRPr>
            </a:lvl6pPr>
            <a:lvl7pPr lvl="6" algn="ctr" rtl="0">
              <a:spcBef>
                <a:spcPts val="0"/>
              </a:spcBef>
              <a:spcAft>
                <a:spcPts val="0"/>
              </a:spcAft>
              <a:buClr>
                <a:schemeClr val="accent1"/>
              </a:buClr>
              <a:buSzPts val="1800"/>
              <a:buNone/>
              <a:defRPr>
                <a:solidFill>
                  <a:schemeClr val="accent1"/>
                </a:solidFill>
              </a:defRPr>
            </a:lvl7pPr>
            <a:lvl8pPr lvl="7" algn="ctr" rtl="0">
              <a:spcBef>
                <a:spcPts val="0"/>
              </a:spcBef>
              <a:spcAft>
                <a:spcPts val="0"/>
              </a:spcAft>
              <a:buClr>
                <a:schemeClr val="accent1"/>
              </a:buClr>
              <a:buSzPts val="1800"/>
              <a:buNone/>
              <a:defRPr>
                <a:solidFill>
                  <a:schemeClr val="accent1"/>
                </a:solidFill>
              </a:defRPr>
            </a:lvl8pPr>
            <a:lvl9pPr lvl="8" algn="ctr" rtl="0">
              <a:spcBef>
                <a:spcPts val="0"/>
              </a:spcBef>
              <a:spcAft>
                <a:spcPts val="0"/>
              </a:spcAft>
              <a:buClr>
                <a:schemeClr val="accent1"/>
              </a:buClr>
              <a:buSzPts val="1800"/>
              <a:buNone/>
              <a:defRPr>
                <a:solidFill>
                  <a:schemeClr val="accent1"/>
                </a:solidFill>
              </a:defRPr>
            </a:lvl9pPr>
          </a:lstStyle>
          <a:p>
            <a:endParaRPr/>
          </a:p>
        </p:txBody>
      </p:sp>
      <p:sp>
        <p:nvSpPr>
          <p:cNvPr id="20" name="Google Shape;20;p3"/>
          <p:cNvSpPr txBox="1">
            <a:spLocks noGrp="1"/>
          </p:cNvSpPr>
          <p:nvPr>
            <p:ph type="sldNum" idx="12"/>
          </p:nvPr>
        </p:nvSpPr>
        <p:spPr>
          <a:xfrm>
            <a:off x="4297650" y="4749851"/>
            <a:ext cx="548700" cy="393600"/>
          </a:xfrm>
          <a:prstGeom prst="rect">
            <a:avLst/>
          </a:prstGeom>
        </p:spPr>
        <p:txBody>
          <a:bodyPr spcFirstLastPara="1" wrap="square" lIns="91425" tIns="91425" rIns="91425" bIns="91425" anchor="t" anchorCtr="0">
            <a:noAutofit/>
          </a:bodyPr>
          <a:lstStyle>
            <a:lvl1pPr lvl="0" algn="ctr">
              <a:buNone/>
              <a:defRPr>
                <a:solidFill>
                  <a:srgbClr val="4D4A56"/>
                </a:solidFill>
              </a:defRPr>
            </a:lvl1pPr>
            <a:lvl2pPr lvl="1" algn="ctr">
              <a:buNone/>
              <a:defRPr>
                <a:solidFill>
                  <a:srgbClr val="4D4A56"/>
                </a:solidFill>
              </a:defRPr>
            </a:lvl2pPr>
            <a:lvl3pPr lvl="2" algn="ctr">
              <a:buNone/>
              <a:defRPr>
                <a:solidFill>
                  <a:srgbClr val="4D4A56"/>
                </a:solidFill>
              </a:defRPr>
            </a:lvl3pPr>
            <a:lvl4pPr lvl="3" algn="ctr">
              <a:buNone/>
              <a:defRPr>
                <a:solidFill>
                  <a:srgbClr val="4D4A56"/>
                </a:solidFill>
              </a:defRPr>
            </a:lvl4pPr>
            <a:lvl5pPr lvl="4" algn="ctr">
              <a:buNone/>
              <a:defRPr>
                <a:solidFill>
                  <a:srgbClr val="4D4A56"/>
                </a:solidFill>
              </a:defRPr>
            </a:lvl5pPr>
            <a:lvl6pPr lvl="5" algn="ctr">
              <a:buNone/>
              <a:defRPr>
                <a:solidFill>
                  <a:srgbClr val="4D4A56"/>
                </a:solidFill>
              </a:defRPr>
            </a:lvl6pPr>
            <a:lvl7pPr lvl="6" algn="ctr">
              <a:buNone/>
              <a:defRPr>
                <a:solidFill>
                  <a:srgbClr val="4D4A56"/>
                </a:solidFill>
              </a:defRPr>
            </a:lvl7pPr>
            <a:lvl8pPr lvl="7" algn="ctr">
              <a:buNone/>
              <a:defRPr>
                <a:solidFill>
                  <a:srgbClr val="4D4A56"/>
                </a:solidFill>
              </a:defRPr>
            </a:lvl8pPr>
            <a:lvl9pPr lvl="8" algn="ctr">
              <a:buNone/>
              <a:defRPr>
                <a:solidFill>
                  <a:srgbClr val="4D4A56"/>
                </a:solidFill>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bg>
      <p:bgPr>
        <a:solidFill>
          <a:schemeClr val="dk1"/>
        </a:solidFill>
        <a:effectLst/>
      </p:bgPr>
    </p:bg>
    <p:spTree>
      <p:nvGrpSpPr>
        <p:cNvPr id="1" name="Shape 28"/>
        <p:cNvGrpSpPr/>
        <p:nvPr/>
      </p:nvGrpSpPr>
      <p:grpSpPr>
        <a:xfrm>
          <a:off x="0" y="0"/>
          <a:ext cx="0" cy="0"/>
          <a:chOff x="0" y="0"/>
          <a:chExt cx="0" cy="0"/>
        </a:xfrm>
      </p:grpSpPr>
      <p:pic>
        <p:nvPicPr>
          <p:cNvPr id="29" name="Google Shape;29;p5" descr="organic-01.png"/>
          <p:cNvPicPr preferRelativeResize="0"/>
          <p:nvPr/>
        </p:nvPicPr>
        <p:blipFill>
          <a:blip r:embed="rId2">
            <a:alphaModFix amt="4000"/>
          </a:blip>
          <a:stretch>
            <a:fillRect/>
          </a:stretch>
        </p:blipFill>
        <p:spPr>
          <a:xfrm>
            <a:off x="0" y="0"/>
            <a:ext cx="9144000" cy="5143500"/>
          </a:xfrm>
          <a:prstGeom prst="rect">
            <a:avLst/>
          </a:prstGeom>
          <a:noFill/>
          <a:ln>
            <a:noFill/>
          </a:ln>
        </p:spPr>
      </p:pic>
      <p:sp>
        <p:nvSpPr>
          <p:cNvPr id="30" name="Google Shape;30;p5"/>
          <p:cNvSpPr/>
          <p:nvPr/>
        </p:nvSpPr>
        <p:spPr>
          <a:xfrm>
            <a:off x="2066125" y="715358"/>
            <a:ext cx="6596700" cy="3910800"/>
          </a:xfrm>
          <a:prstGeom prst="rect">
            <a:avLst/>
          </a:prstGeom>
          <a:solidFill>
            <a:srgbClr val="FFFFFF"/>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5"/>
          <p:cNvSpPr/>
          <p:nvPr/>
        </p:nvSpPr>
        <p:spPr>
          <a:xfrm>
            <a:off x="404975" y="441142"/>
            <a:ext cx="1980300" cy="1980300"/>
          </a:xfrm>
          <a:prstGeom prst="rect">
            <a:avLst/>
          </a:prstGeom>
          <a:solidFill>
            <a:schemeClr val="accent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5"/>
          <p:cNvSpPr txBox="1">
            <a:spLocks noGrp="1"/>
          </p:cNvSpPr>
          <p:nvPr>
            <p:ph type="title"/>
          </p:nvPr>
        </p:nvSpPr>
        <p:spPr>
          <a:xfrm>
            <a:off x="539023" y="536390"/>
            <a:ext cx="1613400" cy="857400"/>
          </a:xfrm>
          <a:prstGeom prst="rect">
            <a:avLst/>
          </a:prstGeom>
        </p:spPr>
        <p:txBody>
          <a:bodyPr spcFirstLastPara="1" wrap="square" lIns="91425" tIns="91425" rIns="91425" bIns="91425" anchor="t" anchorCtr="0">
            <a:noAutofit/>
          </a:bodyPr>
          <a:lstStyle>
            <a:lvl1pPr lvl="0" algn="r">
              <a:spcBef>
                <a:spcPts val="0"/>
              </a:spcBef>
              <a:spcAft>
                <a:spcPts val="0"/>
              </a:spcAft>
              <a:buClr>
                <a:schemeClr val="lt1"/>
              </a:buClr>
              <a:buSzPts val="1800"/>
              <a:buNone/>
              <a:defRPr>
                <a:solidFill>
                  <a:schemeClr val="lt1"/>
                </a:solidFill>
              </a:defRPr>
            </a:lvl1pPr>
            <a:lvl2pPr lvl="1" algn="r">
              <a:spcBef>
                <a:spcPts val="0"/>
              </a:spcBef>
              <a:spcAft>
                <a:spcPts val="0"/>
              </a:spcAft>
              <a:buClr>
                <a:schemeClr val="lt1"/>
              </a:buClr>
              <a:buSzPts val="1800"/>
              <a:buNone/>
              <a:defRPr>
                <a:solidFill>
                  <a:schemeClr val="lt1"/>
                </a:solidFill>
              </a:defRPr>
            </a:lvl2pPr>
            <a:lvl3pPr lvl="2" algn="r">
              <a:spcBef>
                <a:spcPts val="0"/>
              </a:spcBef>
              <a:spcAft>
                <a:spcPts val="0"/>
              </a:spcAft>
              <a:buClr>
                <a:schemeClr val="lt1"/>
              </a:buClr>
              <a:buSzPts val="1800"/>
              <a:buNone/>
              <a:defRPr>
                <a:solidFill>
                  <a:schemeClr val="lt1"/>
                </a:solidFill>
              </a:defRPr>
            </a:lvl3pPr>
            <a:lvl4pPr lvl="3" algn="r">
              <a:spcBef>
                <a:spcPts val="0"/>
              </a:spcBef>
              <a:spcAft>
                <a:spcPts val="0"/>
              </a:spcAft>
              <a:buClr>
                <a:schemeClr val="lt1"/>
              </a:buClr>
              <a:buSzPts val="1800"/>
              <a:buNone/>
              <a:defRPr>
                <a:solidFill>
                  <a:schemeClr val="lt1"/>
                </a:solidFill>
              </a:defRPr>
            </a:lvl4pPr>
            <a:lvl5pPr lvl="4" algn="r">
              <a:spcBef>
                <a:spcPts val="0"/>
              </a:spcBef>
              <a:spcAft>
                <a:spcPts val="0"/>
              </a:spcAft>
              <a:buClr>
                <a:schemeClr val="lt1"/>
              </a:buClr>
              <a:buSzPts val="1800"/>
              <a:buNone/>
              <a:defRPr>
                <a:solidFill>
                  <a:schemeClr val="lt1"/>
                </a:solidFill>
              </a:defRPr>
            </a:lvl5pPr>
            <a:lvl6pPr lvl="5" algn="r">
              <a:spcBef>
                <a:spcPts val="0"/>
              </a:spcBef>
              <a:spcAft>
                <a:spcPts val="0"/>
              </a:spcAft>
              <a:buClr>
                <a:schemeClr val="lt1"/>
              </a:buClr>
              <a:buSzPts val="1800"/>
              <a:buNone/>
              <a:defRPr>
                <a:solidFill>
                  <a:schemeClr val="lt1"/>
                </a:solidFill>
              </a:defRPr>
            </a:lvl6pPr>
            <a:lvl7pPr lvl="6" algn="r">
              <a:spcBef>
                <a:spcPts val="0"/>
              </a:spcBef>
              <a:spcAft>
                <a:spcPts val="0"/>
              </a:spcAft>
              <a:buClr>
                <a:schemeClr val="lt1"/>
              </a:buClr>
              <a:buSzPts val="1800"/>
              <a:buNone/>
              <a:defRPr>
                <a:solidFill>
                  <a:schemeClr val="lt1"/>
                </a:solidFill>
              </a:defRPr>
            </a:lvl7pPr>
            <a:lvl8pPr lvl="7" algn="r">
              <a:spcBef>
                <a:spcPts val="0"/>
              </a:spcBef>
              <a:spcAft>
                <a:spcPts val="0"/>
              </a:spcAft>
              <a:buClr>
                <a:schemeClr val="lt1"/>
              </a:buClr>
              <a:buSzPts val="1800"/>
              <a:buNone/>
              <a:defRPr>
                <a:solidFill>
                  <a:schemeClr val="lt1"/>
                </a:solidFill>
              </a:defRPr>
            </a:lvl8pPr>
            <a:lvl9pPr lvl="8" algn="r">
              <a:spcBef>
                <a:spcPts val="0"/>
              </a:spcBef>
              <a:spcAft>
                <a:spcPts val="0"/>
              </a:spcAft>
              <a:buClr>
                <a:schemeClr val="lt1"/>
              </a:buClr>
              <a:buSzPts val="1800"/>
              <a:buNone/>
              <a:defRPr>
                <a:solidFill>
                  <a:schemeClr val="lt1"/>
                </a:solidFill>
              </a:defRPr>
            </a:lvl9pPr>
          </a:lstStyle>
          <a:p>
            <a:endParaRPr/>
          </a:p>
        </p:txBody>
      </p:sp>
      <p:sp>
        <p:nvSpPr>
          <p:cNvPr id="33" name="Google Shape;33;p5"/>
          <p:cNvSpPr txBox="1">
            <a:spLocks noGrp="1"/>
          </p:cNvSpPr>
          <p:nvPr>
            <p:ph type="body" idx="1"/>
          </p:nvPr>
        </p:nvSpPr>
        <p:spPr>
          <a:xfrm>
            <a:off x="2798250" y="958750"/>
            <a:ext cx="5503800" cy="32406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sz="2400"/>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sz="2400"/>
            </a:lvl4pPr>
            <a:lvl5pPr marL="2286000" lvl="4" indent="-381000">
              <a:spcBef>
                <a:spcPts val="0"/>
              </a:spcBef>
              <a:spcAft>
                <a:spcPts val="0"/>
              </a:spcAft>
              <a:buSzPts val="2400"/>
              <a:buChar char="○"/>
              <a:defRPr sz="2400"/>
            </a:lvl5pPr>
            <a:lvl6pPr marL="2743200" lvl="5" indent="-381000">
              <a:spcBef>
                <a:spcPts val="0"/>
              </a:spcBef>
              <a:spcAft>
                <a:spcPts val="0"/>
              </a:spcAft>
              <a:buSzPts val="2400"/>
              <a:buChar char="■"/>
              <a:defRPr sz="2400"/>
            </a:lvl6pPr>
            <a:lvl7pPr marL="3200400" lvl="6" indent="-381000">
              <a:spcBef>
                <a:spcPts val="0"/>
              </a:spcBef>
              <a:spcAft>
                <a:spcPts val="0"/>
              </a:spcAft>
              <a:buSzPts val="2400"/>
              <a:buChar char="●"/>
              <a:defRPr sz="2400"/>
            </a:lvl7pPr>
            <a:lvl8pPr marL="3657600" lvl="7" indent="-381000">
              <a:spcBef>
                <a:spcPts val="0"/>
              </a:spcBef>
              <a:spcAft>
                <a:spcPts val="0"/>
              </a:spcAft>
              <a:buSzPts val="2400"/>
              <a:buChar char="○"/>
              <a:defRPr sz="2400"/>
            </a:lvl8pPr>
            <a:lvl9pPr marL="4114800" lvl="8" indent="-381000">
              <a:spcBef>
                <a:spcPts val="0"/>
              </a:spcBef>
              <a:spcAft>
                <a:spcPts val="0"/>
              </a:spcAft>
              <a:buSzPts val="2400"/>
              <a:buChar char="■"/>
              <a:defRPr sz="2400"/>
            </a:lvl9pPr>
          </a:lstStyle>
          <a:p>
            <a:endParaRPr/>
          </a:p>
        </p:txBody>
      </p:sp>
      <p:sp>
        <p:nvSpPr>
          <p:cNvPr id="34" name="Google Shape;34;p5"/>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bg>
      <p:bgPr>
        <a:solidFill>
          <a:schemeClr val="dk1"/>
        </a:solidFill>
        <a:effectLst/>
      </p:bgPr>
    </p:bg>
    <p:spTree>
      <p:nvGrpSpPr>
        <p:cNvPr id="1" name="Shape 41"/>
        <p:cNvGrpSpPr/>
        <p:nvPr/>
      </p:nvGrpSpPr>
      <p:grpSpPr>
        <a:xfrm>
          <a:off x="0" y="0"/>
          <a:ext cx="0" cy="0"/>
          <a:chOff x="0" y="0"/>
          <a:chExt cx="0" cy="0"/>
        </a:xfrm>
      </p:grpSpPr>
      <p:pic>
        <p:nvPicPr>
          <p:cNvPr id="42" name="Google Shape;42;p7" descr="organic-02.png"/>
          <p:cNvPicPr preferRelativeResize="0"/>
          <p:nvPr/>
        </p:nvPicPr>
        <p:blipFill>
          <a:blip r:embed="rId2">
            <a:alphaModFix amt="5000"/>
          </a:blip>
          <a:stretch>
            <a:fillRect/>
          </a:stretch>
        </p:blipFill>
        <p:spPr>
          <a:xfrm>
            <a:off x="0" y="0"/>
            <a:ext cx="9144000" cy="5143500"/>
          </a:xfrm>
          <a:prstGeom prst="rect">
            <a:avLst/>
          </a:prstGeom>
          <a:noFill/>
          <a:ln>
            <a:noFill/>
          </a:ln>
        </p:spPr>
      </p:pic>
      <p:sp>
        <p:nvSpPr>
          <p:cNvPr id="43" name="Google Shape;43;p7"/>
          <p:cNvSpPr/>
          <p:nvPr/>
        </p:nvSpPr>
        <p:spPr>
          <a:xfrm>
            <a:off x="2066125" y="715358"/>
            <a:ext cx="6596700" cy="3910800"/>
          </a:xfrm>
          <a:prstGeom prst="rect">
            <a:avLst/>
          </a:prstGeom>
          <a:solidFill>
            <a:srgbClr val="FFFFFF"/>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7"/>
          <p:cNvSpPr/>
          <p:nvPr/>
        </p:nvSpPr>
        <p:spPr>
          <a:xfrm>
            <a:off x="404975" y="441142"/>
            <a:ext cx="1980300" cy="1980300"/>
          </a:xfrm>
          <a:prstGeom prst="rect">
            <a:avLst/>
          </a:prstGeom>
          <a:solidFill>
            <a:schemeClr val="accent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7"/>
          <p:cNvSpPr txBox="1">
            <a:spLocks noGrp="1"/>
          </p:cNvSpPr>
          <p:nvPr>
            <p:ph type="title"/>
          </p:nvPr>
        </p:nvSpPr>
        <p:spPr>
          <a:xfrm>
            <a:off x="534610" y="541179"/>
            <a:ext cx="1613400" cy="857400"/>
          </a:xfrm>
          <a:prstGeom prst="rect">
            <a:avLst/>
          </a:prstGeom>
        </p:spPr>
        <p:txBody>
          <a:bodyPr spcFirstLastPara="1" wrap="square" lIns="91425" tIns="91425" rIns="91425" bIns="91425" anchor="t" anchorCtr="0">
            <a:noAutofit/>
          </a:bodyPr>
          <a:lstStyle>
            <a:lvl1pPr lvl="0" algn="r">
              <a:spcBef>
                <a:spcPts val="0"/>
              </a:spcBef>
              <a:spcAft>
                <a:spcPts val="0"/>
              </a:spcAft>
              <a:buClr>
                <a:schemeClr val="lt1"/>
              </a:buClr>
              <a:buSzPts val="1800"/>
              <a:buNone/>
              <a:defRPr>
                <a:solidFill>
                  <a:schemeClr val="lt1"/>
                </a:solidFill>
              </a:defRPr>
            </a:lvl1pPr>
            <a:lvl2pPr lvl="1" algn="r">
              <a:spcBef>
                <a:spcPts val="0"/>
              </a:spcBef>
              <a:spcAft>
                <a:spcPts val="0"/>
              </a:spcAft>
              <a:buClr>
                <a:schemeClr val="lt1"/>
              </a:buClr>
              <a:buSzPts val="1800"/>
              <a:buNone/>
              <a:defRPr>
                <a:solidFill>
                  <a:schemeClr val="lt1"/>
                </a:solidFill>
              </a:defRPr>
            </a:lvl2pPr>
            <a:lvl3pPr lvl="2" algn="r">
              <a:spcBef>
                <a:spcPts val="0"/>
              </a:spcBef>
              <a:spcAft>
                <a:spcPts val="0"/>
              </a:spcAft>
              <a:buClr>
                <a:schemeClr val="lt1"/>
              </a:buClr>
              <a:buSzPts val="1800"/>
              <a:buNone/>
              <a:defRPr>
                <a:solidFill>
                  <a:schemeClr val="lt1"/>
                </a:solidFill>
              </a:defRPr>
            </a:lvl3pPr>
            <a:lvl4pPr lvl="3" algn="r">
              <a:spcBef>
                <a:spcPts val="0"/>
              </a:spcBef>
              <a:spcAft>
                <a:spcPts val="0"/>
              </a:spcAft>
              <a:buClr>
                <a:schemeClr val="lt1"/>
              </a:buClr>
              <a:buSzPts val="1800"/>
              <a:buNone/>
              <a:defRPr>
                <a:solidFill>
                  <a:schemeClr val="lt1"/>
                </a:solidFill>
              </a:defRPr>
            </a:lvl4pPr>
            <a:lvl5pPr lvl="4" algn="r">
              <a:spcBef>
                <a:spcPts val="0"/>
              </a:spcBef>
              <a:spcAft>
                <a:spcPts val="0"/>
              </a:spcAft>
              <a:buClr>
                <a:schemeClr val="lt1"/>
              </a:buClr>
              <a:buSzPts val="1800"/>
              <a:buNone/>
              <a:defRPr>
                <a:solidFill>
                  <a:schemeClr val="lt1"/>
                </a:solidFill>
              </a:defRPr>
            </a:lvl5pPr>
            <a:lvl6pPr lvl="5" algn="r">
              <a:spcBef>
                <a:spcPts val="0"/>
              </a:spcBef>
              <a:spcAft>
                <a:spcPts val="0"/>
              </a:spcAft>
              <a:buClr>
                <a:schemeClr val="lt1"/>
              </a:buClr>
              <a:buSzPts val="1800"/>
              <a:buNone/>
              <a:defRPr>
                <a:solidFill>
                  <a:schemeClr val="lt1"/>
                </a:solidFill>
              </a:defRPr>
            </a:lvl6pPr>
            <a:lvl7pPr lvl="6" algn="r">
              <a:spcBef>
                <a:spcPts val="0"/>
              </a:spcBef>
              <a:spcAft>
                <a:spcPts val="0"/>
              </a:spcAft>
              <a:buClr>
                <a:schemeClr val="lt1"/>
              </a:buClr>
              <a:buSzPts val="1800"/>
              <a:buNone/>
              <a:defRPr>
                <a:solidFill>
                  <a:schemeClr val="lt1"/>
                </a:solidFill>
              </a:defRPr>
            </a:lvl7pPr>
            <a:lvl8pPr lvl="7" algn="r">
              <a:spcBef>
                <a:spcPts val="0"/>
              </a:spcBef>
              <a:spcAft>
                <a:spcPts val="0"/>
              </a:spcAft>
              <a:buClr>
                <a:schemeClr val="lt1"/>
              </a:buClr>
              <a:buSzPts val="1800"/>
              <a:buNone/>
              <a:defRPr>
                <a:solidFill>
                  <a:schemeClr val="lt1"/>
                </a:solidFill>
              </a:defRPr>
            </a:lvl8pPr>
            <a:lvl9pPr lvl="8" algn="r">
              <a:spcBef>
                <a:spcPts val="0"/>
              </a:spcBef>
              <a:spcAft>
                <a:spcPts val="0"/>
              </a:spcAft>
              <a:buClr>
                <a:schemeClr val="lt1"/>
              </a:buClr>
              <a:buSzPts val="1800"/>
              <a:buNone/>
              <a:defRPr>
                <a:solidFill>
                  <a:schemeClr val="lt1"/>
                </a:solidFill>
              </a:defRPr>
            </a:lvl9pPr>
          </a:lstStyle>
          <a:p>
            <a:endParaRPr/>
          </a:p>
        </p:txBody>
      </p:sp>
      <p:sp>
        <p:nvSpPr>
          <p:cNvPr id="46" name="Google Shape;46;p7"/>
          <p:cNvSpPr txBox="1">
            <a:spLocks noGrp="1"/>
          </p:cNvSpPr>
          <p:nvPr>
            <p:ph type="body" idx="1"/>
          </p:nvPr>
        </p:nvSpPr>
        <p:spPr>
          <a:xfrm>
            <a:off x="2757725" y="1123950"/>
            <a:ext cx="2700600" cy="3096000"/>
          </a:xfrm>
          <a:prstGeom prst="rect">
            <a:avLst/>
          </a:prstGeom>
        </p:spPr>
        <p:txBody>
          <a:bodyPr spcFirstLastPara="1" wrap="square" lIns="91425" tIns="91425" rIns="91425" bIns="91425" anchor="t" anchorCtr="0">
            <a:noAutofit/>
          </a:bodyPr>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47" name="Google Shape;47;p7"/>
          <p:cNvSpPr txBox="1">
            <a:spLocks noGrp="1"/>
          </p:cNvSpPr>
          <p:nvPr>
            <p:ph type="body" idx="2"/>
          </p:nvPr>
        </p:nvSpPr>
        <p:spPr>
          <a:xfrm>
            <a:off x="5620903" y="1123950"/>
            <a:ext cx="2700600" cy="3096000"/>
          </a:xfrm>
          <a:prstGeom prst="rect">
            <a:avLst/>
          </a:prstGeom>
        </p:spPr>
        <p:txBody>
          <a:bodyPr spcFirstLastPara="1" wrap="square" lIns="91425" tIns="91425" rIns="91425" bIns="91425" anchor="t" anchorCtr="0">
            <a:noAutofit/>
          </a:bodyPr>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48" name="Google Shape;48;p7"/>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bg>
      <p:bgPr>
        <a:solidFill>
          <a:schemeClr val="dk1"/>
        </a:solidFill>
        <a:effectLst/>
      </p:bgPr>
    </p:bg>
    <p:spTree>
      <p:nvGrpSpPr>
        <p:cNvPr id="1" name="Shape 49"/>
        <p:cNvGrpSpPr/>
        <p:nvPr/>
      </p:nvGrpSpPr>
      <p:grpSpPr>
        <a:xfrm>
          <a:off x="0" y="0"/>
          <a:ext cx="0" cy="0"/>
          <a:chOff x="0" y="0"/>
          <a:chExt cx="0" cy="0"/>
        </a:xfrm>
      </p:grpSpPr>
      <p:pic>
        <p:nvPicPr>
          <p:cNvPr id="50" name="Google Shape;50;p8" descr="organic-03.png"/>
          <p:cNvPicPr preferRelativeResize="0"/>
          <p:nvPr/>
        </p:nvPicPr>
        <p:blipFill>
          <a:blip r:embed="rId2">
            <a:alphaModFix amt="5000"/>
          </a:blip>
          <a:stretch>
            <a:fillRect/>
          </a:stretch>
        </p:blipFill>
        <p:spPr>
          <a:xfrm>
            <a:off x="0" y="0"/>
            <a:ext cx="9144000" cy="5143500"/>
          </a:xfrm>
          <a:prstGeom prst="rect">
            <a:avLst/>
          </a:prstGeom>
          <a:noFill/>
          <a:ln>
            <a:noFill/>
          </a:ln>
        </p:spPr>
      </p:pic>
      <p:sp>
        <p:nvSpPr>
          <p:cNvPr id="51" name="Google Shape;51;p8"/>
          <p:cNvSpPr/>
          <p:nvPr/>
        </p:nvSpPr>
        <p:spPr>
          <a:xfrm>
            <a:off x="2066125" y="715358"/>
            <a:ext cx="6596700" cy="3910800"/>
          </a:xfrm>
          <a:prstGeom prst="rect">
            <a:avLst/>
          </a:prstGeom>
          <a:solidFill>
            <a:srgbClr val="FFFFFF"/>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8"/>
          <p:cNvSpPr/>
          <p:nvPr/>
        </p:nvSpPr>
        <p:spPr>
          <a:xfrm>
            <a:off x="404975" y="441142"/>
            <a:ext cx="1980300" cy="1980300"/>
          </a:xfrm>
          <a:prstGeom prst="rect">
            <a:avLst/>
          </a:prstGeom>
          <a:solidFill>
            <a:schemeClr val="accent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txBox="1">
            <a:spLocks noGrp="1"/>
          </p:cNvSpPr>
          <p:nvPr>
            <p:ph type="title"/>
          </p:nvPr>
        </p:nvSpPr>
        <p:spPr>
          <a:xfrm>
            <a:off x="381000" y="530127"/>
            <a:ext cx="1778100" cy="8574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lt1"/>
              </a:buClr>
              <a:buSzPts val="1800"/>
              <a:buNone/>
              <a:defRPr>
                <a:solidFill>
                  <a:schemeClr val="lt1"/>
                </a:solidFill>
              </a:defRPr>
            </a:lvl1pPr>
            <a:lvl2pPr lvl="1" algn="r" rtl="0">
              <a:spcBef>
                <a:spcPts val="0"/>
              </a:spcBef>
              <a:spcAft>
                <a:spcPts val="0"/>
              </a:spcAft>
              <a:buClr>
                <a:schemeClr val="lt1"/>
              </a:buClr>
              <a:buSzPts val="1800"/>
              <a:buNone/>
              <a:defRPr>
                <a:solidFill>
                  <a:schemeClr val="lt1"/>
                </a:solidFill>
              </a:defRPr>
            </a:lvl2pPr>
            <a:lvl3pPr lvl="2" algn="r" rtl="0">
              <a:spcBef>
                <a:spcPts val="0"/>
              </a:spcBef>
              <a:spcAft>
                <a:spcPts val="0"/>
              </a:spcAft>
              <a:buClr>
                <a:schemeClr val="lt1"/>
              </a:buClr>
              <a:buSzPts val="1800"/>
              <a:buNone/>
              <a:defRPr>
                <a:solidFill>
                  <a:schemeClr val="lt1"/>
                </a:solidFill>
              </a:defRPr>
            </a:lvl3pPr>
            <a:lvl4pPr lvl="3" algn="r" rtl="0">
              <a:spcBef>
                <a:spcPts val="0"/>
              </a:spcBef>
              <a:spcAft>
                <a:spcPts val="0"/>
              </a:spcAft>
              <a:buClr>
                <a:schemeClr val="lt1"/>
              </a:buClr>
              <a:buSzPts val="1800"/>
              <a:buNone/>
              <a:defRPr>
                <a:solidFill>
                  <a:schemeClr val="lt1"/>
                </a:solidFill>
              </a:defRPr>
            </a:lvl4pPr>
            <a:lvl5pPr lvl="4" algn="r" rtl="0">
              <a:spcBef>
                <a:spcPts val="0"/>
              </a:spcBef>
              <a:spcAft>
                <a:spcPts val="0"/>
              </a:spcAft>
              <a:buClr>
                <a:schemeClr val="lt1"/>
              </a:buClr>
              <a:buSzPts val="1800"/>
              <a:buNone/>
              <a:defRPr>
                <a:solidFill>
                  <a:schemeClr val="lt1"/>
                </a:solidFill>
              </a:defRPr>
            </a:lvl5pPr>
            <a:lvl6pPr lvl="5" algn="r" rtl="0">
              <a:spcBef>
                <a:spcPts val="0"/>
              </a:spcBef>
              <a:spcAft>
                <a:spcPts val="0"/>
              </a:spcAft>
              <a:buClr>
                <a:schemeClr val="lt1"/>
              </a:buClr>
              <a:buSzPts val="1800"/>
              <a:buNone/>
              <a:defRPr>
                <a:solidFill>
                  <a:schemeClr val="lt1"/>
                </a:solidFill>
              </a:defRPr>
            </a:lvl6pPr>
            <a:lvl7pPr lvl="6" algn="r" rtl="0">
              <a:spcBef>
                <a:spcPts val="0"/>
              </a:spcBef>
              <a:spcAft>
                <a:spcPts val="0"/>
              </a:spcAft>
              <a:buClr>
                <a:schemeClr val="lt1"/>
              </a:buClr>
              <a:buSzPts val="1800"/>
              <a:buNone/>
              <a:defRPr>
                <a:solidFill>
                  <a:schemeClr val="lt1"/>
                </a:solidFill>
              </a:defRPr>
            </a:lvl7pPr>
            <a:lvl8pPr lvl="7" algn="r" rtl="0">
              <a:spcBef>
                <a:spcPts val="0"/>
              </a:spcBef>
              <a:spcAft>
                <a:spcPts val="0"/>
              </a:spcAft>
              <a:buClr>
                <a:schemeClr val="lt1"/>
              </a:buClr>
              <a:buSzPts val="1800"/>
              <a:buNone/>
              <a:defRPr>
                <a:solidFill>
                  <a:schemeClr val="lt1"/>
                </a:solidFill>
              </a:defRPr>
            </a:lvl8pPr>
            <a:lvl9pPr lvl="8" algn="r" rtl="0">
              <a:spcBef>
                <a:spcPts val="0"/>
              </a:spcBef>
              <a:spcAft>
                <a:spcPts val="0"/>
              </a:spcAft>
              <a:buClr>
                <a:schemeClr val="lt1"/>
              </a:buClr>
              <a:buSzPts val="1800"/>
              <a:buNone/>
              <a:defRPr>
                <a:solidFill>
                  <a:schemeClr val="lt1"/>
                </a:solidFill>
              </a:defRPr>
            </a:lvl9pPr>
          </a:lstStyle>
          <a:p>
            <a:endParaRPr/>
          </a:p>
        </p:txBody>
      </p:sp>
      <p:sp>
        <p:nvSpPr>
          <p:cNvPr id="54" name="Google Shape;54;p8"/>
          <p:cNvSpPr txBox="1">
            <a:spLocks noGrp="1"/>
          </p:cNvSpPr>
          <p:nvPr>
            <p:ph type="body" idx="1"/>
          </p:nvPr>
        </p:nvSpPr>
        <p:spPr>
          <a:xfrm>
            <a:off x="2652481" y="1054700"/>
            <a:ext cx="1855500" cy="32898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55" name="Google Shape;55;p8"/>
          <p:cNvSpPr txBox="1">
            <a:spLocks noGrp="1"/>
          </p:cNvSpPr>
          <p:nvPr>
            <p:ph type="body" idx="2"/>
          </p:nvPr>
        </p:nvSpPr>
        <p:spPr>
          <a:xfrm>
            <a:off x="4603343" y="1054700"/>
            <a:ext cx="1855500" cy="32898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56" name="Google Shape;56;p8"/>
          <p:cNvSpPr txBox="1">
            <a:spLocks noGrp="1"/>
          </p:cNvSpPr>
          <p:nvPr>
            <p:ph type="body" idx="3"/>
          </p:nvPr>
        </p:nvSpPr>
        <p:spPr>
          <a:xfrm>
            <a:off x="6554205" y="1054700"/>
            <a:ext cx="1855500" cy="32898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57" name="Google Shape;57;p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dk1"/>
        </a:solidFill>
        <a:effectLst/>
      </p:bgPr>
    </p:bg>
    <p:spTree>
      <p:nvGrpSpPr>
        <p:cNvPr id="1" name="Shape 68"/>
        <p:cNvGrpSpPr/>
        <p:nvPr/>
      </p:nvGrpSpPr>
      <p:grpSpPr>
        <a:xfrm>
          <a:off x="0" y="0"/>
          <a:ext cx="0" cy="0"/>
          <a:chOff x="0" y="0"/>
          <a:chExt cx="0" cy="0"/>
        </a:xfrm>
      </p:grpSpPr>
      <p:pic>
        <p:nvPicPr>
          <p:cNvPr id="69" name="Google Shape;69;p11" descr="organic-04.png"/>
          <p:cNvPicPr preferRelativeResize="0"/>
          <p:nvPr/>
        </p:nvPicPr>
        <p:blipFill>
          <a:blip r:embed="rId2">
            <a:alphaModFix amt="5000"/>
          </a:blip>
          <a:stretch>
            <a:fillRect/>
          </a:stretch>
        </p:blipFill>
        <p:spPr>
          <a:xfrm>
            <a:off x="0" y="0"/>
            <a:ext cx="9144000" cy="5143500"/>
          </a:xfrm>
          <a:prstGeom prst="rect">
            <a:avLst/>
          </a:prstGeom>
          <a:noFill/>
          <a:ln>
            <a:noFill/>
          </a:ln>
        </p:spPr>
      </p:pic>
      <p:sp>
        <p:nvSpPr>
          <p:cNvPr id="70" name="Google Shape;70;p11"/>
          <p:cNvSpPr/>
          <p:nvPr/>
        </p:nvSpPr>
        <p:spPr>
          <a:xfrm>
            <a:off x="595200" y="588531"/>
            <a:ext cx="7953600" cy="3910800"/>
          </a:xfrm>
          <a:prstGeom prst="rect">
            <a:avLst/>
          </a:prstGeom>
          <a:solidFill>
            <a:srgbClr val="FFFFFF"/>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1"/>
          <p:cNvSpPr/>
          <p:nvPr/>
        </p:nvSpPr>
        <p:spPr>
          <a:xfrm>
            <a:off x="1794900" y="4199456"/>
            <a:ext cx="5554200" cy="629100"/>
          </a:xfrm>
          <a:prstGeom prst="rect">
            <a:avLst/>
          </a:prstGeom>
          <a:solidFill>
            <a:srgbClr val="ECC1C8"/>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txBox="1">
            <a:spLocks noGrp="1"/>
          </p:cNvSpPr>
          <p:nvPr>
            <p:ph type="body" idx="1"/>
          </p:nvPr>
        </p:nvSpPr>
        <p:spPr>
          <a:xfrm>
            <a:off x="1794900" y="4192781"/>
            <a:ext cx="5554200" cy="629100"/>
          </a:xfrm>
          <a:prstGeom prst="rect">
            <a:avLst/>
          </a:prstGeom>
          <a:solidFill>
            <a:schemeClr val="accent1"/>
          </a:solidFill>
        </p:spPr>
        <p:txBody>
          <a:bodyPr spcFirstLastPara="1" wrap="square" lIns="91425" tIns="91425" rIns="91425" bIns="91425" anchor="ctr" anchorCtr="0">
            <a:noAutofit/>
          </a:bodyPr>
          <a:lstStyle>
            <a:lvl1pPr marL="457200" lvl="0" indent="-228600" algn="ctr">
              <a:spcBef>
                <a:spcPts val="360"/>
              </a:spcBef>
              <a:spcAft>
                <a:spcPts val="0"/>
              </a:spcAft>
              <a:buSzPts val="1800"/>
              <a:buNone/>
              <a:defRPr sz="1800"/>
            </a:lvl1pPr>
          </a:lstStyle>
          <a:p>
            <a:endParaRPr/>
          </a:p>
        </p:txBody>
      </p:sp>
      <p:sp>
        <p:nvSpPr>
          <p:cNvPr id="73" name="Google Shape;73;p11"/>
          <p:cNvSpPr txBox="1">
            <a:spLocks noGrp="1"/>
          </p:cNvSpPr>
          <p:nvPr>
            <p:ph type="sldNum" idx="12"/>
          </p:nvPr>
        </p:nvSpPr>
        <p:spPr>
          <a:xfrm>
            <a:off x="4297650" y="4749851"/>
            <a:ext cx="548700" cy="393600"/>
          </a:xfrm>
          <a:prstGeom prst="rect">
            <a:avLst/>
          </a:prstGeom>
        </p:spPr>
        <p:txBody>
          <a:bodyPr spcFirstLastPara="1" wrap="square" lIns="91425" tIns="91425" rIns="91425" bIns="91425" anchor="t" anchorCtr="0">
            <a:noAutofit/>
          </a:bodyPr>
          <a:lstStyle>
            <a:lvl1pPr lvl="0" algn="ctr" rtl="0">
              <a:buNone/>
              <a:defRPr>
                <a:latin typeface="Playfair Display"/>
                <a:ea typeface="Playfair Display"/>
                <a:cs typeface="Playfair Display"/>
                <a:sym typeface="Playfair Display"/>
              </a:defRPr>
            </a:lvl1pPr>
            <a:lvl2pPr lvl="1" algn="ctr" rtl="0">
              <a:buNone/>
              <a:defRPr>
                <a:latin typeface="Playfair Display"/>
                <a:ea typeface="Playfair Display"/>
                <a:cs typeface="Playfair Display"/>
                <a:sym typeface="Playfair Display"/>
              </a:defRPr>
            </a:lvl2pPr>
            <a:lvl3pPr lvl="2" algn="ctr" rtl="0">
              <a:buNone/>
              <a:defRPr>
                <a:latin typeface="Playfair Display"/>
                <a:ea typeface="Playfair Display"/>
                <a:cs typeface="Playfair Display"/>
                <a:sym typeface="Playfair Display"/>
              </a:defRPr>
            </a:lvl3pPr>
            <a:lvl4pPr lvl="3" algn="ctr" rtl="0">
              <a:buNone/>
              <a:defRPr>
                <a:latin typeface="Playfair Display"/>
                <a:ea typeface="Playfair Display"/>
                <a:cs typeface="Playfair Display"/>
                <a:sym typeface="Playfair Display"/>
              </a:defRPr>
            </a:lvl4pPr>
            <a:lvl5pPr lvl="4" algn="ctr" rtl="0">
              <a:buNone/>
              <a:defRPr>
                <a:latin typeface="Playfair Display"/>
                <a:ea typeface="Playfair Display"/>
                <a:cs typeface="Playfair Display"/>
                <a:sym typeface="Playfair Display"/>
              </a:defRPr>
            </a:lvl5pPr>
            <a:lvl6pPr lvl="5" algn="ctr" rtl="0">
              <a:buNone/>
              <a:defRPr>
                <a:latin typeface="Playfair Display"/>
                <a:ea typeface="Playfair Display"/>
                <a:cs typeface="Playfair Display"/>
                <a:sym typeface="Playfair Display"/>
              </a:defRPr>
            </a:lvl6pPr>
            <a:lvl7pPr lvl="6" algn="ctr" rtl="0">
              <a:buNone/>
              <a:defRPr>
                <a:latin typeface="Playfair Display"/>
                <a:ea typeface="Playfair Display"/>
                <a:cs typeface="Playfair Display"/>
                <a:sym typeface="Playfair Display"/>
              </a:defRPr>
            </a:lvl7pPr>
            <a:lvl8pPr lvl="7" algn="ctr" rtl="0">
              <a:buNone/>
              <a:defRPr>
                <a:latin typeface="Playfair Display"/>
                <a:ea typeface="Playfair Display"/>
                <a:cs typeface="Playfair Display"/>
                <a:sym typeface="Playfair Display"/>
              </a:defRPr>
            </a:lvl8pPr>
            <a:lvl9pPr lvl="8" algn="ctr" rtl="0">
              <a:buNone/>
              <a:defRPr>
                <a:latin typeface="Playfair Display"/>
                <a:ea typeface="Playfair Display"/>
                <a:cs typeface="Playfair Display"/>
                <a:sym typeface="Playfair Display"/>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vertical" type="blank">
  <p:cSld name="BLANK">
    <p:bg>
      <p:bgPr>
        <a:solidFill>
          <a:schemeClr val="dk1"/>
        </a:solidFill>
        <a:effectLst/>
      </p:bgPr>
    </p:bg>
    <p:spTree>
      <p:nvGrpSpPr>
        <p:cNvPr id="1" name="Shape 74"/>
        <p:cNvGrpSpPr/>
        <p:nvPr/>
      </p:nvGrpSpPr>
      <p:grpSpPr>
        <a:xfrm>
          <a:off x="0" y="0"/>
          <a:ext cx="0" cy="0"/>
          <a:chOff x="0" y="0"/>
          <a:chExt cx="0" cy="0"/>
        </a:xfrm>
      </p:grpSpPr>
      <p:pic>
        <p:nvPicPr>
          <p:cNvPr id="75" name="Google Shape;75;p12" descr="organic-01.png"/>
          <p:cNvPicPr preferRelativeResize="0"/>
          <p:nvPr/>
        </p:nvPicPr>
        <p:blipFill>
          <a:blip r:embed="rId2">
            <a:alphaModFix amt="4000"/>
          </a:blip>
          <a:stretch>
            <a:fillRect/>
          </a:stretch>
        </p:blipFill>
        <p:spPr>
          <a:xfrm>
            <a:off x="0" y="0"/>
            <a:ext cx="9144000" cy="5143500"/>
          </a:xfrm>
          <a:prstGeom prst="rect">
            <a:avLst/>
          </a:prstGeom>
          <a:noFill/>
          <a:ln>
            <a:noFill/>
          </a:ln>
        </p:spPr>
      </p:pic>
      <p:sp>
        <p:nvSpPr>
          <p:cNvPr id="76" name="Google Shape;76;p12"/>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zigzag">
  <p:cSld name="BLANK_1_1">
    <p:bg>
      <p:bgPr>
        <a:solidFill>
          <a:schemeClr val="dk1"/>
        </a:solidFill>
        <a:effectLst/>
      </p:bgPr>
    </p:bg>
    <p:spTree>
      <p:nvGrpSpPr>
        <p:cNvPr id="1" name="Shape 80"/>
        <p:cNvGrpSpPr/>
        <p:nvPr/>
      </p:nvGrpSpPr>
      <p:grpSpPr>
        <a:xfrm>
          <a:off x="0" y="0"/>
          <a:ext cx="0" cy="0"/>
          <a:chOff x="0" y="0"/>
          <a:chExt cx="0" cy="0"/>
        </a:xfrm>
      </p:grpSpPr>
      <p:pic>
        <p:nvPicPr>
          <p:cNvPr id="81" name="Google Shape;81;p14" descr="organic-03.png"/>
          <p:cNvPicPr preferRelativeResize="0"/>
          <p:nvPr/>
        </p:nvPicPr>
        <p:blipFill>
          <a:blip r:embed="rId2">
            <a:alphaModFix amt="5000"/>
          </a:blip>
          <a:stretch>
            <a:fillRect/>
          </a:stretch>
        </p:blipFill>
        <p:spPr>
          <a:xfrm>
            <a:off x="0" y="0"/>
            <a:ext cx="9144000" cy="5143500"/>
          </a:xfrm>
          <a:prstGeom prst="rect">
            <a:avLst/>
          </a:prstGeom>
          <a:noFill/>
          <a:ln>
            <a:noFill/>
          </a:ln>
        </p:spPr>
      </p:pic>
      <p:sp>
        <p:nvSpPr>
          <p:cNvPr id="82" name="Google Shape;82;p1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rgbClr val="F3F3F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9pPr>
          </a:lstStyle>
          <a:p>
            <a:endParaRPr/>
          </a:p>
        </p:txBody>
      </p:sp>
      <p:sp>
        <p:nvSpPr>
          <p:cNvPr id="7" name="Google Shape;7;p1"/>
          <p:cNvSpPr txBox="1">
            <a:spLocks noGrp="1"/>
          </p:cNvSpPr>
          <p:nvPr>
            <p:ph type="body" idx="1"/>
          </p:nvPr>
        </p:nvSpPr>
        <p:spPr>
          <a:xfrm>
            <a:off x="457200" y="1200150"/>
            <a:ext cx="8229600" cy="3725700"/>
          </a:xfrm>
          <a:prstGeom prst="rect">
            <a:avLst/>
          </a:prstGeom>
          <a:noFill/>
          <a:ln>
            <a:noFill/>
          </a:ln>
        </p:spPr>
        <p:txBody>
          <a:bodyPr spcFirstLastPara="1" wrap="square" lIns="91425" tIns="91425" rIns="91425" bIns="91425" anchor="t" anchorCtr="0">
            <a:noAutofit/>
          </a:bodyPr>
          <a:lstStyle>
            <a:lvl1pPr marL="457200" lvl="0" indent="-419100">
              <a:spcBef>
                <a:spcPts val="600"/>
              </a:spcBef>
              <a:spcAft>
                <a:spcPts val="0"/>
              </a:spcAft>
              <a:buClr>
                <a:schemeClr val="dk1"/>
              </a:buClr>
              <a:buSzPts val="3000"/>
              <a:buFont typeface="Tinos"/>
              <a:buChar char="▹"/>
              <a:defRPr sz="3000">
                <a:solidFill>
                  <a:schemeClr val="dk1"/>
                </a:solidFill>
                <a:latin typeface="Tinos"/>
                <a:ea typeface="Tinos"/>
                <a:cs typeface="Tinos"/>
                <a:sym typeface="Tinos"/>
              </a:defRPr>
            </a:lvl1pPr>
            <a:lvl2pPr marL="914400" lvl="1" indent="-381000">
              <a:spcBef>
                <a:spcPts val="0"/>
              </a:spcBef>
              <a:spcAft>
                <a:spcPts val="0"/>
              </a:spcAft>
              <a:buClr>
                <a:schemeClr val="dk1"/>
              </a:buClr>
              <a:buSzPts val="2400"/>
              <a:buFont typeface="Tinos"/>
              <a:buChar char="▸"/>
              <a:defRPr sz="2400">
                <a:solidFill>
                  <a:schemeClr val="dk1"/>
                </a:solidFill>
                <a:latin typeface="Tinos"/>
                <a:ea typeface="Tinos"/>
                <a:cs typeface="Tinos"/>
                <a:sym typeface="Tinos"/>
              </a:defRPr>
            </a:lvl2pPr>
            <a:lvl3pPr marL="1371600" lvl="2" indent="-381000">
              <a:spcBef>
                <a:spcPts val="0"/>
              </a:spcBef>
              <a:spcAft>
                <a:spcPts val="0"/>
              </a:spcAft>
              <a:buClr>
                <a:schemeClr val="dk1"/>
              </a:buClr>
              <a:buSzPts val="2400"/>
              <a:buFont typeface="Tinos"/>
              <a:buChar char="◦"/>
              <a:defRPr sz="2400">
                <a:solidFill>
                  <a:schemeClr val="dk1"/>
                </a:solidFill>
                <a:latin typeface="Tinos"/>
                <a:ea typeface="Tinos"/>
                <a:cs typeface="Tinos"/>
                <a:sym typeface="Tinos"/>
              </a:defRPr>
            </a:lvl3pPr>
            <a:lvl4pPr marL="1828800" lvl="3" indent="-342900">
              <a:spcBef>
                <a:spcPts val="0"/>
              </a:spcBef>
              <a:spcAft>
                <a:spcPts val="0"/>
              </a:spcAft>
              <a:buClr>
                <a:schemeClr val="dk1"/>
              </a:buClr>
              <a:buSzPts val="1800"/>
              <a:buFont typeface="Tinos"/>
              <a:buChar char="●"/>
              <a:defRPr sz="1800">
                <a:solidFill>
                  <a:schemeClr val="dk1"/>
                </a:solidFill>
                <a:latin typeface="Tinos"/>
                <a:ea typeface="Tinos"/>
                <a:cs typeface="Tinos"/>
                <a:sym typeface="Tinos"/>
              </a:defRPr>
            </a:lvl4pPr>
            <a:lvl5pPr marL="2286000" lvl="4" indent="-342900">
              <a:spcBef>
                <a:spcPts val="0"/>
              </a:spcBef>
              <a:spcAft>
                <a:spcPts val="0"/>
              </a:spcAft>
              <a:buClr>
                <a:schemeClr val="dk1"/>
              </a:buClr>
              <a:buSzPts val="1800"/>
              <a:buFont typeface="Tinos"/>
              <a:buChar char="○"/>
              <a:defRPr sz="1800">
                <a:solidFill>
                  <a:schemeClr val="dk1"/>
                </a:solidFill>
                <a:latin typeface="Tinos"/>
                <a:ea typeface="Tinos"/>
                <a:cs typeface="Tinos"/>
                <a:sym typeface="Tinos"/>
              </a:defRPr>
            </a:lvl5pPr>
            <a:lvl6pPr marL="2743200" lvl="5" indent="-342900">
              <a:spcBef>
                <a:spcPts val="0"/>
              </a:spcBef>
              <a:spcAft>
                <a:spcPts val="0"/>
              </a:spcAft>
              <a:buClr>
                <a:schemeClr val="dk1"/>
              </a:buClr>
              <a:buSzPts val="1800"/>
              <a:buFont typeface="Tinos"/>
              <a:buChar char="■"/>
              <a:defRPr sz="1800">
                <a:solidFill>
                  <a:schemeClr val="dk1"/>
                </a:solidFill>
                <a:latin typeface="Tinos"/>
                <a:ea typeface="Tinos"/>
                <a:cs typeface="Tinos"/>
                <a:sym typeface="Tinos"/>
              </a:defRPr>
            </a:lvl6pPr>
            <a:lvl7pPr marL="3200400" lvl="6" indent="-342900">
              <a:spcBef>
                <a:spcPts val="0"/>
              </a:spcBef>
              <a:spcAft>
                <a:spcPts val="0"/>
              </a:spcAft>
              <a:buClr>
                <a:schemeClr val="dk1"/>
              </a:buClr>
              <a:buSzPts val="1800"/>
              <a:buFont typeface="Tinos"/>
              <a:buChar char="●"/>
              <a:defRPr sz="1800">
                <a:solidFill>
                  <a:schemeClr val="dk1"/>
                </a:solidFill>
                <a:latin typeface="Tinos"/>
                <a:ea typeface="Tinos"/>
                <a:cs typeface="Tinos"/>
                <a:sym typeface="Tinos"/>
              </a:defRPr>
            </a:lvl7pPr>
            <a:lvl8pPr marL="3657600" lvl="7" indent="-342900">
              <a:spcBef>
                <a:spcPts val="0"/>
              </a:spcBef>
              <a:spcAft>
                <a:spcPts val="0"/>
              </a:spcAft>
              <a:buClr>
                <a:schemeClr val="dk1"/>
              </a:buClr>
              <a:buSzPts val="1800"/>
              <a:buFont typeface="Tinos"/>
              <a:buChar char="○"/>
              <a:defRPr sz="1800">
                <a:solidFill>
                  <a:schemeClr val="dk1"/>
                </a:solidFill>
                <a:latin typeface="Tinos"/>
                <a:ea typeface="Tinos"/>
                <a:cs typeface="Tinos"/>
                <a:sym typeface="Tinos"/>
              </a:defRPr>
            </a:lvl8pPr>
            <a:lvl9pPr marL="4114800" lvl="8" indent="-342900">
              <a:spcBef>
                <a:spcPts val="0"/>
              </a:spcBef>
              <a:spcAft>
                <a:spcPts val="0"/>
              </a:spcAft>
              <a:buClr>
                <a:schemeClr val="dk1"/>
              </a:buClr>
              <a:buSzPts val="1800"/>
              <a:buFont typeface="Tinos"/>
              <a:buChar char="■"/>
              <a:defRPr sz="1800">
                <a:solidFill>
                  <a:schemeClr val="dk1"/>
                </a:solidFill>
                <a:latin typeface="Tinos"/>
                <a:ea typeface="Tinos"/>
                <a:cs typeface="Tinos"/>
                <a:sym typeface="Tinos"/>
              </a:defRPr>
            </a:lvl9pPr>
          </a:lstStyle>
          <a:p>
            <a:endParaRPr/>
          </a:p>
        </p:txBody>
      </p:sp>
      <p:sp>
        <p:nvSpPr>
          <p:cNvPr id="8" name="Google Shape;8;p1"/>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lvl="0" algn="r">
              <a:buNone/>
              <a:defRPr sz="1300">
                <a:solidFill>
                  <a:schemeClr val="accent1"/>
                </a:solidFill>
                <a:latin typeface="Playfair Display"/>
                <a:ea typeface="Playfair Display"/>
                <a:cs typeface="Playfair Display"/>
                <a:sym typeface="Playfair Display"/>
              </a:defRPr>
            </a:lvl1pPr>
            <a:lvl2pPr lvl="1" algn="r">
              <a:buNone/>
              <a:defRPr sz="1300">
                <a:solidFill>
                  <a:schemeClr val="accent1"/>
                </a:solidFill>
                <a:latin typeface="Playfair Display"/>
                <a:ea typeface="Playfair Display"/>
                <a:cs typeface="Playfair Display"/>
                <a:sym typeface="Playfair Display"/>
              </a:defRPr>
            </a:lvl2pPr>
            <a:lvl3pPr lvl="2" algn="r">
              <a:buNone/>
              <a:defRPr sz="1300">
                <a:solidFill>
                  <a:schemeClr val="accent1"/>
                </a:solidFill>
                <a:latin typeface="Playfair Display"/>
                <a:ea typeface="Playfair Display"/>
                <a:cs typeface="Playfair Display"/>
                <a:sym typeface="Playfair Display"/>
              </a:defRPr>
            </a:lvl3pPr>
            <a:lvl4pPr lvl="3" algn="r">
              <a:buNone/>
              <a:defRPr sz="1300">
                <a:solidFill>
                  <a:schemeClr val="accent1"/>
                </a:solidFill>
                <a:latin typeface="Playfair Display"/>
                <a:ea typeface="Playfair Display"/>
                <a:cs typeface="Playfair Display"/>
                <a:sym typeface="Playfair Display"/>
              </a:defRPr>
            </a:lvl4pPr>
            <a:lvl5pPr lvl="4" algn="r">
              <a:buNone/>
              <a:defRPr sz="1300">
                <a:solidFill>
                  <a:schemeClr val="accent1"/>
                </a:solidFill>
                <a:latin typeface="Playfair Display"/>
                <a:ea typeface="Playfair Display"/>
                <a:cs typeface="Playfair Display"/>
                <a:sym typeface="Playfair Display"/>
              </a:defRPr>
            </a:lvl5pPr>
            <a:lvl6pPr lvl="5" algn="r">
              <a:buNone/>
              <a:defRPr sz="1300">
                <a:solidFill>
                  <a:schemeClr val="accent1"/>
                </a:solidFill>
                <a:latin typeface="Playfair Display"/>
                <a:ea typeface="Playfair Display"/>
                <a:cs typeface="Playfair Display"/>
                <a:sym typeface="Playfair Display"/>
              </a:defRPr>
            </a:lvl6pPr>
            <a:lvl7pPr lvl="6" algn="r">
              <a:buNone/>
              <a:defRPr sz="1300">
                <a:solidFill>
                  <a:schemeClr val="accent1"/>
                </a:solidFill>
                <a:latin typeface="Playfair Display"/>
                <a:ea typeface="Playfair Display"/>
                <a:cs typeface="Playfair Display"/>
                <a:sym typeface="Playfair Display"/>
              </a:defRPr>
            </a:lvl7pPr>
            <a:lvl8pPr lvl="7" algn="r">
              <a:buNone/>
              <a:defRPr sz="1300">
                <a:solidFill>
                  <a:schemeClr val="accent1"/>
                </a:solidFill>
                <a:latin typeface="Playfair Display"/>
                <a:ea typeface="Playfair Display"/>
                <a:cs typeface="Playfair Display"/>
                <a:sym typeface="Playfair Display"/>
              </a:defRPr>
            </a:lvl8pPr>
            <a:lvl9pPr lvl="8" algn="r">
              <a:buNone/>
              <a:defRPr sz="1300">
                <a:solidFill>
                  <a:schemeClr val="accent1"/>
                </a:solidFill>
                <a:latin typeface="Playfair Display"/>
                <a:ea typeface="Playfair Display"/>
                <a:cs typeface="Playfair Display"/>
                <a:sym typeface="Playfair Display"/>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3" r:id="rId4"/>
    <p:sldLayoutId id="2147483654" r:id="rId5"/>
    <p:sldLayoutId id="2147483657" r:id="rId6"/>
    <p:sldLayoutId id="2147483658" r:id="rId7"/>
    <p:sldLayoutId id="2147483660" r:id="rId8"/>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6"/>
          <p:cNvSpPr txBox="1">
            <a:spLocks noGrp="1"/>
          </p:cNvSpPr>
          <p:nvPr>
            <p:ph type="ctrTitle"/>
          </p:nvPr>
        </p:nvSpPr>
        <p:spPr>
          <a:xfrm>
            <a:off x="2355079" y="1657350"/>
            <a:ext cx="4123200" cy="990600"/>
          </a:xfrm>
          <a:prstGeom prst="rect">
            <a:avLst/>
          </a:prstGeom>
        </p:spPr>
        <p:txBody>
          <a:bodyPr spcFirstLastPara="1" wrap="square" lIns="91425" tIns="91425" rIns="91425" bIns="91425" anchor="ctr" anchorCtr="0">
            <a:noAutofit/>
          </a:bodyPr>
          <a:lstStyle/>
          <a:p>
            <a:pPr lvl="0"/>
            <a:r>
              <a:rPr lang="en-US" sz="2000" dirty="0">
                <a:solidFill>
                  <a:schemeClr val="accent1">
                    <a:lumMod val="75000"/>
                  </a:schemeClr>
                </a:solidFill>
              </a:rPr>
              <a:t>Denotative meaning and </a:t>
            </a:r>
            <a:br>
              <a:rPr lang="en-US" sz="2000" dirty="0">
                <a:solidFill>
                  <a:schemeClr val="accent1">
                    <a:lumMod val="75000"/>
                  </a:schemeClr>
                </a:solidFill>
              </a:rPr>
            </a:br>
            <a:r>
              <a:rPr lang="en-US" sz="2000" dirty="0">
                <a:solidFill>
                  <a:schemeClr val="accent1">
                    <a:lumMod val="75000"/>
                  </a:schemeClr>
                </a:solidFill>
              </a:rPr>
              <a:t>translation issues</a:t>
            </a:r>
            <a:endParaRPr sz="2000" dirty="0">
              <a:solidFill>
                <a:schemeClr val="accent1">
                  <a:lumMod val="75000"/>
                </a:schemeClr>
              </a:solidFill>
            </a:endParaRPr>
          </a:p>
        </p:txBody>
      </p:sp>
      <p:grpSp>
        <p:nvGrpSpPr>
          <p:cNvPr id="91" name="Google Shape;91;p16"/>
          <p:cNvGrpSpPr/>
          <p:nvPr/>
        </p:nvGrpSpPr>
        <p:grpSpPr>
          <a:xfrm>
            <a:off x="4388765" y="980127"/>
            <a:ext cx="366458" cy="366437"/>
            <a:chOff x="1923675" y="1633650"/>
            <a:chExt cx="436000" cy="435975"/>
          </a:xfrm>
        </p:grpSpPr>
        <p:sp>
          <p:nvSpPr>
            <p:cNvPr id="92" name="Google Shape;92;p16"/>
            <p:cNvSpPr/>
            <p:nvPr/>
          </p:nvSpPr>
          <p:spPr>
            <a:xfrm>
              <a:off x="2209250" y="1633650"/>
              <a:ext cx="150425" cy="150425"/>
            </a:xfrm>
            <a:custGeom>
              <a:avLst/>
              <a:gdLst/>
              <a:ahLst/>
              <a:cxnLst/>
              <a:rect l="l" t="t" r="r" b="b"/>
              <a:pathLst>
                <a:path w="6017" h="6017" fill="none" extrusionOk="0">
                  <a:moveTo>
                    <a:pt x="5846" y="3605"/>
                  </a:moveTo>
                  <a:lnTo>
                    <a:pt x="2412" y="171"/>
                  </a:ln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846" y="4433"/>
                  </a:lnTo>
                  <a:lnTo>
                    <a:pt x="5919" y="4336"/>
                  </a:lnTo>
                  <a:lnTo>
                    <a:pt x="5967" y="4238"/>
                  </a:lnTo>
                  <a:lnTo>
                    <a:pt x="5992" y="4141"/>
                  </a:lnTo>
                  <a:lnTo>
                    <a:pt x="6016" y="4019"/>
                  </a:lnTo>
                  <a:lnTo>
                    <a:pt x="5992" y="3922"/>
                  </a:lnTo>
                  <a:lnTo>
                    <a:pt x="5967" y="3800"/>
                  </a:lnTo>
                  <a:lnTo>
                    <a:pt x="5919" y="3703"/>
                  </a:lnTo>
                  <a:lnTo>
                    <a:pt x="5846" y="3605"/>
                  </a:lnTo>
                  <a:lnTo>
                    <a:pt x="5846" y="3605"/>
                  </a:lnTo>
                  <a:close/>
                </a:path>
              </a:pathLst>
            </a:custGeom>
            <a:noFill/>
            <a:ln w="12175"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6"/>
            <p:cNvSpPr/>
            <p:nvPr/>
          </p:nvSpPr>
          <p:spPr>
            <a:xfrm>
              <a:off x="2019900" y="1757250"/>
              <a:ext cx="261825" cy="261850"/>
            </a:xfrm>
            <a:custGeom>
              <a:avLst/>
              <a:gdLst/>
              <a:ahLst/>
              <a:cxnLst/>
              <a:rect l="l" t="t" r="r" b="b"/>
              <a:pathLst>
                <a:path w="10473" h="10474" fill="none" extrusionOk="0">
                  <a:moveTo>
                    <a:pt x="10473" y="1"/>
                  </a:moveTo>
                  <a:lnTo>
                    <a:pt x="0" y="10473"/>
                  </a:lnTo>
                </a:path>
              </a:pathLst>
            </a:custGeom>
            <a:noFill/>
            <a:ln w="12175"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6"/>
            <p:cNvSpPr/>
            <p:nvPr/>
          </p:nvSpPr>
          <p:spPr>
            <a:xfrm>
              <a:off x="1923675" y="1681150"/>
              <a:ext cx="388500" cy="388475"/>
            </a:xfrm>
            <a:custGeom>
              <a:avLst/>
              <a:gdLst/>
              <a:ahLst/>
              <a:cxnLst/>
              <a:rect l="l" t="t" r="r" b="b"/>
              <a:pathLst>
                <a:path w="15540" h="15539" fill="none" extrusionOk="0">
                  <a:moveTo>
                    <a:pt x="11277" y="0"/>
                  </a:moveTo>
                  <a:lnTo>
                    <a:pt x="756" y="10546"/>
                  </a:lnTo>
                  <a:lnTo>
                    <a:pt x="756" y="10546"/>
                  </a:lnTo>
                  <a:lnTo>
                    <a:pt x="683" y="10619"/>
                  </a:lnTo>
                  <a:lnTo>
                    <a:pt x="634" y="10692"/>
                  </a:lnTo>
                  <a:lnTo>
                    <a:pt x="610" y="10765"/>
                  </a:lnTo>
                  <a:lnTo>
                    <a:pt x="585" y="10863"/>
                  </a:lnTo>
                  <a:lnTo>
                    <a:pt x="1" y="14881"/>
                  </a:lnTo>
                  <a:lnTo>
                    <a:pt x="1" y="14881"/>
                  </a:lnTo>
                  <a:lnTo>
                    <a:pt x="1" y="15003"/>
                  </a:lnTo>
                  <a:lnTo>
                    <a:pt x="25" y="15149"/>
                  </a:lnTo>
                  <a:lnTo>
                    <a:pt x="98" y="15271"/>
                  </a:lnTo>
                  <a:lnTo>
                    <a:pt x="171" y="15368"/>
                  </a:lnTo>
                  <a:lnTo>
                    <a:pt x="171" y="15368"/>
                  </a:lnTo>
                  <a:lnTo>
                    <a:pt x="269" y="15441"/>
                  </a:lnTo>
                  <a:lnTo>
                    <a:pt x="366" y="15490"/>
                  </a:lnTo>
                  <a:lnTo>
                    <a:pt x="464" y="15514"/>
                  </a:lnTo>
                  <a:lnTo>
                    <a:pt x="585" y="15539"/>
                  </a:lnTo>
                  <a:lnTo>
                    <a:pt x="585" y="15539"/>
                  </a:lnTo>
                  <a:lnTo>
                    <a:pt x="659" y="15539"/>
                  </a:lnTo>
                  <a:lnTo>
                    <a:pt x="4677" y="14954"/>
                  </a:lnTo>
                  <a:lnTo>
                    <a:pt x="4677" y="14954"/>
                  </a:lnTo>
                  <a:lnTo>
                    <a:pt x="4848" y="14905"/>
                  </a:lnTo>
                  <a:lnTo>
                    <a:pt x="4921" y="14857"/>
                  </a:lnTo>
                  <a:lnTo>
                    <a:pt x="4994" y="14784"/>
                  </a:lnTo>
                  <a:lnTo>
                    <a:pt x="15539" y="4262"/>
                  </a:lnTo>
                </a:path>
              </a:pathLst>
            </a:custGeom>
            <a:noFill/>
            <a:ln w="12175"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6"/>
            <p:cNvSpPr/>
            <p:nvPr/>
          </p:nvSpPr>
          <p:spPr>
            <a:xfrm>
              <a:off x="1974225" y="1711575"/>
              <a:ext cx="261825" cy="261850"/>
            </a:xfrm>
            <a:custGeom>
              <a:avLst/>
              <a:gdLst/>
              <a:ahLst/>
              <a:cxnLst/>
              <a:rect l="l" t="t" r="r" b="b"/>
              <a:pathLst>
                <a:path w="10473" h="10474" fill="none" extrusionOk="0">
                  <a:moveTo>
                    <a:pt x="0" y="10474"/>
                  </a:moveTo>
                  <a:lnTo>
                    <a:pt x="10473" y="1"/>
                  </a:lnTo>
                </a:path>
              </a:pathLst>
            </a:custGeom>
            <a:noFill/>
            <a:ln w="12175"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6"/>
            <p:cNvSpPr/>
            <p:nvPr/>
          </p:nvSpPr>
          <p:spPr>
            <a:xfrm>
              <a:off x="1934650" y="2014200"/>
              <a:ext cx="44475" cy="44475"/>
            </a:xfrm>
            <a:custGeom>
              <a:avLst/>
              <a:gdLst/>
              <a:ahLst/>
              <a:cxnLst/>
              <a:rect l="l" t="t" r="r" b="b"/>
              <a:pathLst>
                <a:path w="1779" h="1779" fill="none" extrusionOk="0">
                  <a:moveTo>
                    <a:pt x="1778" y="1778"/>
                  </a:moveTo>
                  <a:lnTo>
                    <a:pt x="0" y="0"/>
                  </a:lnTo>
                </a:path>
              </a:pathLst>
            </a:custGeom>
            <a:noFill/>
            <a:ln w="12175"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6"/>
            <p:cNvSpPr/>
            <p:nvPr/>
          </p:nvSpPr>
          <p:spPr>
            <a:xfrm>
              <a:off x="1944375" y="1947225"/>
              <a:ext cx="101725" cy="101700"/>
            </a:xfrm>
            <a:custGeom>
              <a:avLst/>
              <a:gdLst/>
              <a:ahLst/>
              <a:cxnLst/>
              <a:rect l="l" t="t" r="r" b="b"/>
              <a:pathLst>
                <a:path w="4069" h="4068" fill="none" extrusionOk="0">
                  <a:moveTo>
                    <a:pt x="1" y="49"/>
                  </a:moveTo>
                  <a:lnTo>
                    <a:pt x="1" y="49"/>
                  </a:lnTo>
                  <a:lnTo>
                    <a:pt x="25" y="0"/>
                  </a:lnTo>
                  <a:lnTo>
                    <a:pt x="25" y="0"/>
                  </a:lnTo>
                  <a:lnTo>
                    <a:pt x="4068" y="4043"/>
                  </a:lnTo>
                  <a:lnTo>
                    <a:pt x="4068" y="4043"/>
                  </a:lnTo>
                  <a:lnTo>
                    <a:pt x="4068" y="4043"/>
                  </a:lnTo>
                  <a:lnTo>
                    <a:pt x="4020" y="4068"/>
                  </a:lnTo>
                </a:path>
              </a:pathLst>
            </a:custGeom>
            <a:noFill/>
            <a:ln w="12175"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مربع نص 1"/>
          <p:cNvSpPr txBox="1"/>
          <p:nvPr/>
        </p:nvSpPr>
        <p:spPr>
          <a:xfrm>
            <a:off x="2734677" y="2724149"/>
            <a:ext cx="3810000" cy="1138773"/>
          </a:xfrm>
          <a:prstGeom prst="rect">
            <a:avLst/>
          </a:prstGeom>
          <a:noFill/>
        </p:spPr>
        <p:txBody>
          <a:bodyPr wrap="square" rtlCol="1">
            <a:spAutoFit/>
          </a:bodyPr>
          <a:lstStyle/>
          <a:p>
            <a:r>
              <a:rPr lang="en-US" sz="1800" b="1" i="1" dirty="0">
                <a:solidFill>
                  <a:schemeClr val="accent2">
                    <a:lumMod val="75000"/>
                  </a:schemeClr>
                </a:solidFill>
                <a:latin typeface="Playfair Display" panose="020B0604020202020204" charset="0"/>
              </a:rPr>
              <a:t>Presented by: </a:t>
            </a:r>
          </a:p>
          <a:p>
            <a:endParaRPr lang="en-US" sz="1800" b="1" i="1" dirty="0">
              <a:solidFill>
                <a:schemeClr val="accent2">
                  <a:lumMod val="75000"/>
                </a:schemeClr>
              </a:solidFill>
              <a:latin typeface="Playfair Display" panose="020B0604020202020204" charset="0"/>
            </a:endParaRPr>
          </a:p>
          <a:p>
            <a:r>
              <a:rPr lang="en-US" sz="1800" b="1" i="1" dirty="0">
                <a:solidFill>
                  <a:schemeClr val="accent2">
                    <a:lumMod val="75000"/>
                  </a:schemeClr>
                </a:solidFill>
                <a:latin typeface="Playfair Display" panose="020B0604020202020204" charset="0"/>
              </a:rPr>
              <a:t>Maryam </a:t>
            </a:r>
            <a:r>
              <a:rPr lang="en-US" sz="1800" b="1" i="1" dirty="0" err="1">
                <a:solidFill>
                  <a:schemeClr val="accent2">
                    <a:lumMod val="75000"/>
                  </a:schemeClr>
                </a:solidFill>
                <a:latin typeface="Playfair Display" panose="020B0604020202020204" charset="0"/>
              </a:rPr>
              <a:t>Wissam</a:t>
            </a:r>
            <a:r>
              <a:rPr lang="en-US" sz="1800" b="1" i="1" dirty="0">
                <a:solidFill>
                  <a:schemeClr val="accent2">
                    <a:lumMod val="75000"/>
                  </a:schemeClr>
                </a:solidFill>
                <a:latin typeface="Playfair Display" panose="020B0604020202020204" charset="0"/>
              </a:rPr>
              <a:t> and  Ayat </a:t>
            </a:r>
            <a:r>
              <a:rPr lang="en-US" sz="1800" b="1" i="1" dirty="0" err="1">
                <a:solidFill>
                  <a:schemeClr val="accent2">
                    <a:lumMod val="75000"/>
                  </a:schemeClr>
                </a:solidFill>
                <a:latin typeface="Playfair Display" panose="020B0604020202020204" charset="0"/>
              </a:rPr>
              <a:t>Amer</a:t>
            </a:r>
            <a:r>
              <a:rPr lang="en-US" sz="1800" b="1" i="1" dirty="0">
                <a:solidFill>
                  <a:schemeClr val="accent2">
                    <a:lumMod val="75000"/>
                  </a:schemeClr>
                </a:solidFill>
                <a:latin typeface="Playfair Display" panose="020B0604020202020204" charset="0"/>
              </a:rPr>
              <a:t> </a:t>
            </a:r>
          </a:p>
          <a:p>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4600" y="2038350"/>
            <a:ext cx="4123200" cy="1159800"/>
          </a:xfrm>
        </p:spPr>
        <p:txBody>
          <a:bodyPr/>
          <a:lstStyle/>
          <a:p>
            <a:r>
              <a:rPr lang="en-US" sz="2000" dirty="0"/>
              <a:t>Particularizing translation and generalizing translation</a:t>
            </a:r>
            <a:endParaRPr lang="ar-IQ" sz="2000" dirty="0"/>
          </a:p>
        </p:txBody>
      </p:sp>
    </p:spTree>
    <p:extLst>
      <p:ext uri="{BB962C8B-B14F-4D97-AF65-F5344CB8AC3E}">
        <p14:creationId xmlns:p14="http://schemas.microsoft.com/office/powerpoint/2010/main" val="2373120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1400" dirty="0"/>
              <a:t>Particularizing translation and generalizing translation</a:t>
            </a:r>
            <a:endParaRPr lang="ar-IQ" sz="1400" dirty="0"/>
          </a:p>
        </p:txBody>
      </p:sp>
      <p:sp>
        <p:nvSpPr>
          <p:cNvPr id="3" name="عنصر نائب للنص 2"/>
          <p:cNvSpPr>
            <a:spLocks noGrp="1"/>
          </p:cNvSpPr>
          <p:nvPr>
            <p:ph type="body" idx="1"/>
          </p:nvPr>
        </p:nvSpPr>
        <p:spPr/>
        <p:txBody>
          <a:bodyPr/>
          <a:lstStyle/>
          <a:p>
            <a:r>
              <a:rPr lang="en-US" sz="1200" dirty="0">
                <a:solidFill>
                  <a:schemeClr val="tx1">
                    <a:lumMod val="50000"/>
                  </a:schemeClr>
                </a:solidFill>
                <a:latin typeface="Andalus" panose="02020603050405020304" pitchFamily="18" charset="-78"/>
                <a:cs typeface="Andalus" panose="02020603050405020304" pitchFamily="18" charset="-78"/>
              </a:rPr>
              <a:t>Translating by a hyponym implies that the TT expression has a narrower and more specific denotative meaning than the ST expression. TT </a:t>
            </a:r>
            <a:r>
              <a:rPr lang="ar-IQ" sz="1200" dirty="0">
                <a:solidFill>
                  <a:schemeClr val="tx1">
                    <a:lumMod val="50000"/>
                  </a:schemeClr>
                </a:solidFill>
                <a:latin typeface="Andalus" panose="02020603050405020304" pitchFamily="18" charset="-78"/>
                <a:cs typeface="Andalus" panose="02020603050405020304" pitchFamily="18" charset="-78"/>
              </a:rPr>
              <a:t>خال </a:t>
            </a:r>
            <a:r>
              <a:rPr lang="en-US" sz="1200" dirty="0">
                <a:solidFill>
                  <a:schemeClr val="tx1">
                    <a:lumMod val="50000"/>
                  </a:schemeClr>
                </a:solidFill>
                <a:latin typeface="Andalus" panose="02020603050405020304" pitchFamily="18" charset="-78"/>
                <a:cs typeface="Andalus" panose="02020603050405020304" pitchFamily="18" charset="-78"/>
              </a:rPr>
              <a:t>is more specific than ST ‘uncle’, adding particulars not present in the ST expression. We shall call this ‘particularizing translation’, or particularization for short. Another example of particularizing translation is the translation </a:t>
            </a:r>
            <a:r>
              <a:rPr lang="ar-IQ" sz="1200" dirty="0">
                <a:solidFill>
                  <a:schemeClr val="tx1">
                    <a:lumMod val="50000"/>
                  </a:schemeClr>
                </a:solidFill>
                <a:latin typeface="Andalus" panose="02020603050405020304" pitchFamily="18" charset="-78"/>
                <a:cs typeface="Andalus" panose="02020603050405020304" pitchFamily="18" charset="-78"/>
              </a:rPr>
              <a:t>صندوق ,</a:t>
            </a:r>
            <a:r>
              <a:rPr lang="en-US" sz="1200" dirty="0">
                <a:solidFill>
                  <a:schemeClr val="tx1">
                    <a:lumMod val="50000"/>
                  </a:schemeClr>
                </a:solidFill>
                <a:latin typeface="Andalus" panose="02020603050405020304" pitchFamily="18" charset="-78"/>
                <a:cs typeface="Andalus" panose="02020603050405020304" pitchFamily="18" charset="-78"/>
              </a:rPr>
              <a:t>which could be used for either a ‘box’ or a ‘bin’. </a:t>
            </a:r>
          </a:p>
          <a:p>
            <a:r>
              <a:rPr lang="en-US" sz="1200" dirty="0">
                <a:solidFill>
                  <a:schemeClr val="tx1">
                    <a:lumMod val="50000"/>
                  </a:schemeClr>
                </a:solidFill>
                <a:latin typeface="Andalus" panose="02020603050405020304" pitchFamily="18" charset="-78"/>
                <a:cs typeface="Andalus" panose="02020603050405020304" pitchFamily="18" charset="-78"/>
              </a:rPr>
              <a:t>In the case of a street sweeper putting his rubbish into a </a:t>
            </a:r>
            <a:r>
              <a:rPr lang="ar-IQ" sz="1200" dirty="0">
                <a:solidFill>
                  <a:schemeClr val="tx1">
                    <a:lumMod val="50000"/>
                  </a:schemeClr>
                </a:solidFill>
                <a:latin typeface="Andalus" panose="02020603050405020304" pitchFamily="18" charset="-78"/>
                <a:cs typeface="Andalus" panose="02020603050405020304" pitchFamily="18" charset="-78"/>
              </a:rPr>
              <a:t>صندوق ,</a:t>
            </a:r>
            <a:r>
              <a:rPr lang="en-US" sz="1200" dirty="0">
                <a:solidFill>
                  <a:schemeClr val="tx1">
                    <a:lumMod val="50000"/>
                  </a:schemeClr>
                </a:solidFill>
                <a:latin typeface="Andalus" panose="02020603050405020304" pitchFamily="18" charset="-78"/>
                <a:cs typeface="Andalus" panose="02020603050405020304" pitchFamily="18" charset="-78"/>
              </a:rPr>
              <a:t>the more plausible translation would be ‘bin’, while in the case of someone packing their books up to move them, the more plausible translation would be ‘box’.</a:t>
            </a:r>
          </a:p>
          <a:p>
            <a:r>
              <a:rPr lang="en-US" sz="1200" dirty="0">
                <a:solidFill>
                  <a:schemeClr val="tx1">
                    <a:lumMod val="50000"/>
                  </a:schemeClr>
                </a:solidFill>
                <a:latin typeface="Andalus" panose="02020603050405020304" pitchFamily="18" charset="-78"/>
                <a:cs typeface="Andalus" panose="02020603050405020304" pitchFamily="18" charset="-78"/>
              </a:rPr>
              <a:t>Translating by a </a:t>
            </a:r>
            <a:r>
              <a:rPr lang="en-US" sz="1200" dirty="0" err="1">
                <a:solidFill>
                  <a:schemeClr val="tx1">
                    <a:lumMod val="50000"/>
                  </a:schemeClr>
                </a:solidFill>
                <a:latin typeface="Andalus" panose="02020603050405020304" pitchFamily="18" charset="-78"/>
                <a:cs typeface="Andalus" panose="02020603050405020304" pitchFamily="18" charset="-78"/>
              </a:rPr>
              <a:t>hyperonym</a:t>
            </a:r>
            <a:r>
              <a:rPr lang="en-US" sz="1200" dirty="0">
                <a:solidFill>
                  <a:schemeClr val="tx1">
                    <a:lumMod val="50000"/>
                  </a:schemeClr>
                </a:solidFill>
                <a:latin typeface="Andalus" panose="02020603050405020304" pitchFamily="18" charset="-78"/>
                <a:cs typeface="Andalus" panose="02020603050405020304" pitchFamily="18" charset="-78"/>
              </a:rPr>
              <a:t> implies that the TT expression has a wider and less specific denotative meaning than the ST expression. In translating from Arabic to English, TT ‘uncle’ is more general than ST </a:t>
            </a:r>
            <a:r>
              <a:rPr lang="ar-IQ" sz="1200" dirty="0">
                <a:solidFill>
                  <a:schemeClr val="tx1">
                    <a:lumMod val="50000"/>
                  </a:schemeClr>
                </a:solidFill>
                <a:latin typeface="Andalus" panose="02020603050405020304" pitchFamily="18" charset="-78"/>
                <a:cs typeface="Andalus" panose="02020603050405020304" pitchFamily="18" charset="-78"/>
              </a:rPr>
              <a:t>عم) </a:t>
            </a:r>
            <a:r>
              <a:rPr lang="en-US" sz="1200" dirty="0">
                <a:solidFill>
                  <a:schemeClr val="tx1">
                    <a:lumMod val="50000"/>
                  </a:schemeClr>
                </a:solidFill>
                <a:latin typeface="Andalus" panose="02020603050405020304" pitchFamily="18" charset="-78"/>
                <a:cs typeface="Andalus" panose="02020603050405020304" pitchFamily="18" charset="-78"/>
              </a:rPr>
              <a:t>or </a:t>
            </a:r>
            <a:r>
              <a:rPr lang="ar-IQ" sz="1200" dirty="0">
                <a:solidFill>
                  <a:schemeClr val="tx1">
                    <a:lumMod val="50000"/>
                  </a:schemeClr>
                </a:solidFill>
                <a:latin typeface="Andalus" panose="02020603050405020304" pitchFamily="18" charset="-78"/>
                <a:cs typeface="Andalus" panose="02020603050405020304" pitchFamily="18" charset="-78"/>
              </a:rPr>
              <a:t>خال ,(</a:t>
            </a:r>
            <a:r>
              <a:rPr lang="en-US" sz="1200" dirty="0">
                <a:solidFill>
                  <a:schemeClr val="tx1">
                    <a:lumMod val="50000"/>
                  </a:schemeClr>
                </a:solidFill>
                <a:latin typeface="Andalus" panose="02020603050405020304" pitchFamily="18" charset="-78"/>
                <a:cs typeface="Andalus" panose="02020603050405020304" pitchFamily="18" charset="-78"/>
              </a:rPr>
              <a:t>omitting particulars given by the ST. We shall call this ‘generalizing translation’, or generalization for short. Translating </a:t>
            </a:r>
            <a:r>
              <a:rPr lang="ar-IQ" sz="1200" dirty="0" err="1">
                <a:solidFill>
                  <a:schemeClr val="tx1">
                    <a:lumMod val="50000"/>
                  </a:schemeClr>
                </a:solidFill>
                <a:latin typeface="Andalus" panose="02020603050405020304" pitchFamily="18" charset="-78"/>
                <a:cs typeface="Andalus" panose="02020603050405020304" pitchFamily="18" charset="-78"/>
              </a:rPr>
              <a:t>جلابیة</a:t>
            </a:r>
            <a:r>
              <a:rPr lang="ar-IQ" sz="1200" dirty="0">
                <a:solidFill>
                  <a:schemeClr val="tx1">
                    <a:lumMod val="50000"/>
                  </a:schemeClr>
                </a:solidFill>
                <a:latin typeface="Andalus" panose="02020603050405020304" pitchFamily="18" charset="-78"/>
                <a:cs typeface="Andalus" panose="02020603050405020304" pitchFamily="18" charset="-78"/>
              </a:rPr>
              <a:t> </a:t>
            </a:r>
            <a:r>
              <a:rPr lang="en-US" sz="1200" dirty="0">
                <a:solidFill>
                  <a:schemeClr val="tx1">
                    <a:lumMod val="50000"/>
                  </a:schemeClr>
                </a:solidFill>
                <a:latin typeface="Andalus" panose="02020603050405020304" pitchFamily="18" charset="-78"/>
                <a:cs typeface="Andalus" panose="02020603050405020304" pitchFamily="18" charset="-78"/>
              </a:rPr>
              <a:t>as ‘garment’ or </a:t>
            </a:r>
            <a:r>
              <a:rPr lang="ar-IQ" sz="1200" dirty="0">
                <a:solidFill>
                  <a:schemeClr val="tx1">
                    <a:lumMod val="50000"/>
                  </a:schemeClr>
                </a:solidFill>
                <a:latin typeface="Andalus" panose="02020603050405020304" pitchFamily="18" charset="-78"/>
                <a:cs typeface="Andalus" panose="02020603050405020304" pitchFamily="18" charset="-78"/>
              </a:rPr>
              <a:t>مزمار </a:t>
            </a:r>
            <a:r>
              <a:rPr lang="en-US" sz="1200" dirty="0">
                <a:solidFill>
                  <a:schemeClr val="tx1">
                    <a:lumMod val="50000"/>
                  </a:schemeClr>
                </a:solidFill>
                <a:latin typeface="Andalus" panose="02020603050405020304" pitchFamily="18" charset="-78"/>
                <a:cs typeface="Andalus" panose="02020603050405020304" pitchFamily="18" charset="-78"/>
              </a:rPr>
              <a:t>as ‘pipe’ are other examples of generalization.</a:t>
            </a:r>
            <a:endParaRPr lang="ar-IQ" sz="1200" dirty="0">
              <a:solidFill>
                <a:schemeClr val="tx1">
                  <a:lumMod val="50000"/>
                </a:schemeClr>
              </a:solidFill>
              <a:latin typeface="Andalus" panose="02020603050405020304" pitchFamily="18" charset="-78"/>
              <a:cs typeface="Andalus" panose="02020603050405020304" pitchFamily="18" charset="-78"/>
            </a:endParaRPr>
          </a:p>
        </p:txBody>
      </p:sp>
      <p:sp>
        <p:nvSpPr>
          <p:cNvPr id="4" name="عنصر نائب لرقم الشريحة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11</a:t>
            </a:fld>
            <a:endParaRPr lang="en"/>
          </a:p>
        </p:txBody>
      </p:sp>
    </p:spTree>
    <p:extLst>
      <p:ext uri="{BB962C8B-B14F-4D97-AF65-F5344CB8AC3E}">
        <p14:creationId xmlns:p14="http://schemas.microsoft.com/office/powerpoint/2010/main" val="237525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sz="1600" dirty="0"/>
              <a:t>Particularizing</a:t>
            </a:r>
            <a:endParaRPr lang="ar-IQ" sz="1600" dirty="0"/>
          </a:p>
        </p:txBody>
      </p:sp>
      <p:sp>
        <p:nvSpPr>
          <p:cNvPr id="3" name="عنصر نائب للنص 2"/>
          <p:cNvSpPr>
            <a:spLocks noGrp="1"/>
          </p:cNvSpPr>
          <p:nvPr>
            <p:ph type="body" idx="1"/>
          </p:nvPr>
        </p:nvSpPr>
        <p:spPr/>
        <p:txBody>
          <a:bodyPr/>
          <a:lstStyle/>
          <a:p>
            <a:r>
              <a:rPr lang="en-US" sz="1200" dirty="0">
                <a:solidFill>
                  <a:schemeClr val="tx1">
                    <a:lumMod val="50000"/>
                  </a:schemeClr>
                </a:solidFill>
                <a:latin typeface="Andalus" panose="02020603050405020304" pitchFamily="18" charset="-78"/>
                <a:cs typeface="Andalus" panose="02020603050405020304" pitchFamily="18" charset="-78"/>
              </a:rPr>
              <a:t>In their semantic near-equivalence, particularization and generalization both entail a degree of translation loss: detail is either added to, or omitted from, the ST text. However, in the absence of plausible synonyms, translating by a hyponym or </a:t>
            </a:r>
            <a:r>
              <a:rPr lang="en-US" sz="1200" dirty="0" err="1">
                <a:solidFill>
                  <a:schemeClr val="tx1">
                    <a:lumMod val="50000"/>
                  </a:schemeClr>
                </a:solidFill>
                <a:latin typeface="Andalus" panose="02020603050405020304" pitchFamily="18" charset="-78"/>
                <a:cs typeface="Andalus" panose="02020603050405020304" pitchFamily="18" charset="-78"/>
              </a:rPr>
              <a:t>hyperonym</a:t>
            </a:r>
            <a:r>
              <a:rPr lang="en-US" sz="1200" dirty="0">
                <a:solidFill>
                  <a:schemeClr val="tx1">
                    <a:lumMod val="50000"/>
                  </a:schemeClr>
                </a:solidFill>
                <a:latin typeface="Andalus" panose="02020603050405020304" pitchFamily="18" charset="-78"/>
                <a:cs typeface="Andalus" panose="02020603050405020304" pitchFamily="18" charset="-78"/>
              </a:rPr>
              <a:t> is standard practice and entirely unremarkable. Only when a TL hyponym or </a:t>
            </a:r>
            <a:r>
              <a:rPr lang="en-US" sz="1200" dirty="0" err="1">
                <a:solidFill>
                  <a:schemeClr val="tx1">
                    <a:lumMod val="50000"/>
                  </a:schemeClr>
                </a:solidFill>
                <a:latin typeface="Andalus" panose="02020603050405020304" pitchFamily="18" charset="-78"/>
                <a:cs typeface="Andalus" panose="02020603050405020304" pitchFamily="18" charset="-78"/>
              </a:rPr>
              <a:t>hyperonym</a:t>
            </a:r>
            <a:r>
              <a:rPr lang="en-US" sz="1200" dirty="0">
                <a:solidFill>
                  <a:schemeClr val="tx1">
                    <a:lumMod val="50000"/>
                  </a:schemeClr>
                </a:solidFill>
                <a:latin typeface="Andalus" panose="02020603050405020304" pitchFamily="18" charset="-78"/>
                <a:cs typeface="Andalus" panose="02020603050405020304" pitchFamily="18" charset="-78"/>
              </a:rPr>
              <a:t> is unnecessary, contextually inappropriate or misleading can a TT be criticized in this respect.</a:t>
            </a:r>
          </a:p>
          <a:p>
            <a:endParaRPr lang="en-US" sz="1200" dirty="0">
              <a:solidFill>
                <a:schemeClr val="tx1">
                  <a:lumMod val="50000"/>
                </a:schemeClr>
              </a:solidFill>
              <a:latin typeface="Andalus" panose="02020603050405020304" pitchFamily="18" charset="-78"/>
              <a:cs typeface="Andalus" panose="02020603050405020304" pitchFamily="18" charset="-78"/>
            </a:endParaRPr>
          </a:p>
          <a:p>
            <a:r>
              <a:rPr lang="en-US" sz="1200" dirty="0">
                <a:solidFill>
                  <a:schemeClr val="tx1">
                    <a:lumMod val="50000"/>
                  </a:schemeClr>
                </a:solidFill>
                <a:latin typeface="Andalus" panose="02020603050405020304" pitchFamily="18" charset="-78"/>
                <a:cs typeface="Andalus" panose="02020603050405020304" pitchFamily="18" charset="-78"/>
              </a:rPr>
              <a:t>Particularizing translation is acceptable if the TL offers no suitable alternative and if the added detail does not clash with the overall context of the ST or the TT. Thus, </a:t>
            </a:r>
            <a:r>
              <a:rPr lang="ar-IQ" sz="1200" dirty="0">
                <a:solidFill>
                  <a:schemeClr val="tx1">
                    <a:lumMod val="50000"/>
                  </a:schemeClr>
                </a:solidFill>
                <a:latin typeface="Andalus" panose="02020603050405020304" pitchFamily="18" charset="-78"/>
                <a:cs typeface="Andalus" panose="02020603050405020304" pitchFamily="18" charset="-78"/>
              </a:rPr>
              <a:t>بلد </a:t>
            </a:r>
            <a:r>
              <a:rPr lang="en-US" sz="1200" dirty="0">
                <a:solidFill>
                  <a:schemeClr val="tx1">
                    <a:lumMod val="50000"/>
                  </a:schemeClr>
                </a:solidFill>
                <a:latin typeface="Andalus" panose="02020603050405020304" pitchFamily="18" charset="-78"/>
                <a:cs typeface="Andalus" panose="02020603050405020304" pitchFamily="18" charset="-78"/>
              </a:rPr>
              <a:t>in Arabic means ‘country, town, city, place, community, village’ (</a:t>
            </a:r>
            <a:r>
              <a:rPr lang="en-US" sz="1200" dirty="0" err="1">
                <a:solidFill>
                  <a:schemeClr val="tx1">
                    <a:lumMod val="50000"/>
                  </a:schemeClr>
                </a:solidFill>
                <a:latin typeface="Andalus" panose="02020603050405020304" pitchFamily="18" charset="-78"/>
                <a:cs typeface="Andalus" panose="02020603050405020304" pitchFamily="18" charset="-78"/>
              </a:rPr>
              <a:t>Wehr</a:t>
            </a:r>
            <a:r>
              <a:rPr lang="en-US" sz="1200" dirty="0">
                <a:solidFill>
                  <a:schemeClr val="tx1">
                    <a:lumMod val="50000"/>
                  </a:schemeClr>
                </a:solidFill>
                <a:latin typeface="Andalus" panose="02020603050405020304" pitchFamily="18" charset="-78"/>
                <a:cs typeface="Andalus" panose="02020603050405020304" pitchFamily="18" charset="-78"/>
              </a:rPr>
              <a:t>). There is no single word in English that covers all of these possibilities; therefore, in a particular context, the translator is likely to have to choose the one that he or she feels is most appropriate. Other situations in which particularization is acceptable include the follow: </a:t>
            </a:r>
            <a:endParaRPr lang="ar-IQ" sz="1200" dirty="0">
              <a:solidFill>
                <a:schemeClr val="tx1">
                  <a:lumMod val="50000"/>
                </a:schemeClr>
              </a:solidFill>
              <a:latin typeface="Andalus" panose="02020603050405020304" pitchFamily="18" charset="-78"/>
              <a:cs typeface="Andalus" panose="02020603050405020304" pitchFamily="18" charset="-78"/>
            </a:endParaRPr>
          </a:p>
        </p:txBody>
      </p:sp>
      <p:sp>
        <p:nvSpPr>
          <p:cNvPr id="4" name="عنصر نائب لرقم الشريحة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spTree>
    <p:extLst>
      <p:ext uri="{BB962C8B-B14F-4D97-AF65-F5344CB8AC3E}">
        <p14:creationId xmlns:p14="http://schemas.microsoft.com/office/powerpoint/2010/main" val="2435520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13</a:t>
            </a:fld>
            <a:endParaRPr lang="en"/>
          </a:p>
        </p:txBody>
      </p:sp>
      <p:sp>
        <p:nvSpPr>
          <p:cNvPr id="4" name="مربع نص 3"/>
          <p:cNvSpPr txBox="1"/>
          <p:nvPr/>
        </p:nvSpPr>
        <p:spPr>
          <a:xfrm>
            <a:off x="914400" y="895350"/>
            <a:ext cx="7467600" cy="1384995"/>
          </a:xfrm>
          <a:prstGeom prst="rect">
            <a:avLst/>
          </a:prstGeom>
          <a:noFill/>
        </p:spPr>
        <p:txBody>
          <a:bodyPr wrap="square" rtlCol="1">
            <a:spAutoFit/>
          </a:bodyPr>
          <a:lstStyle/>
          <a:p>
            <a:pPr marL="285750" indent="-285750">
              <a:buFont typeface="+mj-lt"/>
              <a:buAutoNum type="romanUcPeriod"/>
            </a:pPr>
            <a:r>
              <a:rPr lang="en-US" sz="1200" dirty="0">
                <a:solidFill>
                  <a:schemeClr val="tx1">
                    <a:lumMod val="50000"/>
                  </a:schemeClr>
                </a:solidFill>
                <a:latin typeface="Andalus" panose="02020603050405020304" pitchFamily="18" charset="-78"/>
                <a:cs typeface="Andalus" panose="02020603050405020304" pitchFamily="18" charset="-78"/>
              </a:rPr>
              <a:t>where the context implies something that is typically referred to in more specific terms in the TL than in the SL; thus, an </a:t>
            </a:r>
            <a:r>
              <a:rPr lang="ar-IQ" sz="1200" dirty="0">
                <a:solidFill>
                  <a:schemeClr val="tx1">
                    <a:lumMod val="50000"/>
                  </a:schemeClr>
                </a:solidFill>
                <a:latin typeface="Andalus" panose="02020603050405020304" pitchFamily="18" charset="-78"/>
                <a:cs typeface="Andalus" panose="02020603050405020304" pitchFamily="18" charset="-78"/>
              </a:rPr>
              <a:t>إنذار </a:t>
            </a:r>
            <a:r>
              <a:rPr lang="en-US" sz="1200" dirty="0">
                <a:solidFill>
                  <a:schemeClr val="tx1">
                    <a:lumMod val="50000"/>
                  </a:schemeClr>
                </a:solidFill>
                <a:latin typeface="Andalus" panose="02020603050405020304" pitchFamily="18" charset="-78"/>
                <a:cs typeface="Andalus" panose="02020603050405020304" pitchFamily="18" charset="-78"/>
              </a:rPr>
              <a:t>issued by a military commander is likely to be an ‘ultimatum’ rather than simply a ‘warning’; a </a:t>
            </a:r>
            <a:r>
              <a:rPr lang="ar-IQ" sz="1200" dirty="0" err="1">
                <a:solidFill>
                  <a:schemeClr val="tx1">
                    <a:lumMod val="50000"/>
                  </a:schemeClr>
                </a:solidFill>
                <a:latin typeface="Andalus" panose="02020603050405020304" pitchFamily="18" charset="-78"/>
                <a:cs typeface="Andalus" panose="02020603050405020304" pitchFamily="18" charset="-78"/>
              </a:rPr>
              <a:t>بیان</a:t>
            </a:r>
            <a:r>
              <a:rPr lang="ar-IQ" sz="1200" dirty="0">
                <a:solidFill>
                  <a:schemeClr val="tx1">
                    <a:lumMod val="50000"/>
                  </a:schemeClr>
                </a:solidFill>
                <a:latin typeface="Andalus" panose="02020603050405020304" pitchFamily="18" charset="-78"/>
                <a:cs typeface="Andalus" panose="02020603050405020304" pitchFamily="18" charset="-78"/>
              </a:rPr>
              <a:t> </a:t>
            </a:r>
            <a:r>
              <a:rPr lang="en-US" sz="1200" dirty="0">
                <a:solidFill>
                  <a:schemeClr val="tx1">
                    <a:lumMod val="50000"/>
                  </a:schemeClr>
                </a:solidFill>
                <a:latin typeface="Andalus" panose="02020603050405020304" pitchFamily="18" charset="-78"/>
                <a:cs typeface="Andalus" panose="02020603050405020304" pitchFamily="18" charset="-78"/>
              </a:rPr>
              <a:t>in a similar context is likely to be a ‘proclamation’ or a ‘communique’ rather than a ‘statement’; </a:t>
            </a:r>
            <a:r>
              <a:rPr lang="ar-IQ" sz="1200" dirty="0">
                <a:solidFill>
                  <a:schemeClr val="tx1">
                    <a:lumMod val="50000"/>
                  </a:schemeClr>
                </a:solidFill>
                <a:latin typeface="Andalus" panose="02020603050405020304" pitchFamily="18" charset="-78"/>
                <a:cs typeface="Andalus" panose="02020603050405020304" pitchFamily="18" charset="-78"/>
              </a:rPr>
              <a:t>غارات </a:t>
            </a:r>
            <a:r>
              <a:rPr lang="en-US" sz="1200" dirty="0">
                <a:solidFill>
                  <a:schemeClr val="tx1">
                    <a:lumMod val="50000"/>
                  </a:schemeClr>
                </a:solidFill>
                <a:latin typeface="Andalus" panose="02020603050405020304" pitchFamily="18" charset="-78"/>
                <a:cs typeface="Andalus" panose="02020603050405020304" pitchFamily="18" charset="-78"/>
              </a:rPr>
              <a:t>in the context of NATO raids on Kosovo is likely to be ‘strikes’ or ‘air strikes’ rather than ‘attacks’.</a:t>
            </a:r>
          </a:p>
          <a:p>
            <a:pPr marL="285750" indent="-285750">
              <a:buFont typeface="+mj-lt"/>
              <a:buAutoNum type="romanUcPeriod"/>
            </a:pPr>
            <a:r>
              <a:rPr lang="en-US" sz="1200" dirty="0">
                <a:solidFill>
                  <a:schemeClr val="tx1">
                    <a:lumMod val="50000"/>
                  </a:schemeClr>
                </a:solidFill>
                <a:latin typeface="Andalus" panose="02020603050405020304" pitchFamily="18" charset="-78"/>
                <a:cs typeface="Andalus" panose="02020603050405020304" pitchFamily="18" charset="-78"/>
              </a:rPr>
              <a:t>where the TL typically makes use of a specific collocation that happens to involve a hyponym of the TL form; for example, </a:t>
            </a:r>
            <a:r>
              <a:rPr lang="ar-IQ" sz="1200" dirty="0" err="1">
                <a:solidFill>
                  <a:schemeClr val="tx1">
                    <a:lumMod val="50000"/>
                  </a:schemeClr>
                </a:solidFill>
                <a:latin typeface="Andalus" panose="02020603050405020304" pitchFamily="18" charset="-78"/>
                <a:cs typeface="Andalus" panose="02020603050405020304" pitchFamily="18" charset="-78"/>
              </a:rPr>
              <a:t>ثمین</a:t>
            </a:r>
            <a:r>
              <a:rPr lang="ar-IQ" sz="1200" dirty="0">
                <a:solidFill>
                  <a:schemeClr val="tx1">
                    <a:lumMod val="50000"/>
                  </a:schemeClr>
                </a:solidFill>
                <a:latin typeface="Andalus" panose="02020603050405020304" pitchFamily="18" charset="-78"/>
                <a:cs typeface="Andalus" panose="02020603050405020304" pitchFamily="18" charset="-78"/>
              </a:rPr>
              <a:t> كنز </a:t>
            </a:r>
            <a:r>
              <a:rPr lang="en-US" sz="1200" dirty="0">
                <a:solidFill>
                  <a:schemeClr val="tx1">
                    <a:lumMod val="50000"/>
                  </a:schemeClr>
                </a:solidFill>
                <a:latin typeface="Andalus" panose="02020603050405020304" pitchFamily="18" charset="-78"/>
                <a:cs typeface="Andalus" panose="02020603050405020304" pitchFamily="18" charset="-78"/>
              </a:rPr>
              <a:t> is </a:t>
            </a:r>
            <a:r>
              <a:rPr lang="en-US" sz="1200" dirty="0">
                <a:solidFill>
                  <a:schemeClr val="tx1">
                    <a:lumMod val="50000"/>
                  </a:schemeClr>
                </a:solidFill>
              </a:rPr>
              <a:t>likely to be translated as ‘priceless treasure’ rather than as ‘valuable treasure’, as ‘priceless treasure’ is the more common collocation in English. </a:t>
            </a:r>
            <a:endParaRPr lang="ar-IQ" sz="1200" dirty="0">
              <a:solidFill>
                <a:schemeClr val="tx1">
                  <a:lumMod val="50000"/>
                </a:schemeClr>
              </a:solidFill>
              <a:latin typeface="Andalus" panose="02020603050405020304" pitchFamily="18" charset="-78"/>
              <a:cs typeface="Andalus" panose="02020603050405020304" pitchFamily="18" charset="-78"/>
            </a:endParaRPr>
          </a:p>
        </p:txBody>
      </p:sp>
      <p:sp>
        <p:nvSpPr>
          <p:cNvPr id="5" name="مربع نص 4"/>
          <p:cNvSpPr txBox="1"/>
          <p:nvPr/>
        </p:nvSpPr>
        <p:spPr>
          <a:xfrm>
            <a:off x="990600" y="2265960"/>
            <a:ext cx="7162800" cy="1015663"/>
          </a:xfrm>
          <a:prstGeom prst="rect">
            <a:avLst/>
          </a:prstGeom>
          <a:noFill/>
        </p:spPr>
        <p:txBody>
          <a:bodyPr wrap="square" rtlCol="1">
            <a:spAutoFit/>
          </a:bodyPr>
          <a:lstStyle/>
          <a:p>
            <a:r>
              <a:rPr lang="en-US" sz="1200" dirty="0">
                <a:solidFill>
                  <a:schemeClr val="tx1">
                    <a:lumMod val="50000"/>
                  </a:schemeClr>
                </a:solidFill>
                <a:latin typeface="Andalus" panose="02020603050405020304" pitchFamily="18" charset="-78"/>
                <a:cs typeface="Andalus" panose="02020603050405020304" pitchFamily="18" charset="-78"/>
              </a:rPr>
              <a:t>Particularizing translation may also be used for other reasons. For example, </a:t>
            </a:r>
            <a:r>
              <a:rPr lang="ar-IQ" sz="1200" dirty="0" err="1">
                <a:solidFill>
                  <a:schemeClr val="tx1">
                    <a:lumMod val="50000"/>
                  </a:schemeClr>
                </a:solidFill>
                <a:latin typeface="Andalus" panose="02020603050405020304" pitchFamily="18" charset="-78"/>
                <a:cs typeface="Andalus" panose="02020603050405020304" pitchFamily="18" charset="-78"/>
              </a:rPr>
              <a:t>كنیسة</a:t>
            </a:r>
            <a:r>
              <a:rPr lang="ar-IQ" sz="1200" dirty="0">
                <a:solidFill>
                  <a:schemeClr val="tx1">
                    <a:lumMod val="50000"/>
                  </a:schemeClr>
                </a:solidFill>
                <a:latin typeface="Andalus" panose="02020603050405020304" pitchFamily="18" charset="-78"/>
                <a:cs typeface="Andalus" panose="02020603050405020304" pitchFamily="18" charset="-78"/>
              </a:rPr>
              <a:t> </a:t>
            </a:r>
            <a:r>
              <a:rPr lang="ar-IQ" sz="1200" dirty="0" err="1">
                <a:solidFill>
                  <a:schemeClr val="tx1">
                    <a:lumMod val="50000"/>
                  </a:schemeClr>
                </a:solidFill>
                <a:latin typeface="Andalus" panose="02020603050405020304" pitchFamily="18" charset="-78"/>
                <a:cs typeface="Andalus" panose="02020603050405020304" pitchFamily="18" charset="-78"/>
              </a:rPr>
              <a:t>قدیمة</a:t>
            </a:r>
            <a:r>
              <a:rPr lang="ar-IQ" sz="1200" dirty="0">
                <a:solidFill>
                  <a:schemeClr val="tx1">
                    <a:lumMod val="50000"/>
                  </a:schemeClr>
                </a:solidFill>
                <a:latin typeface="Andalus" panose="02020603050405020304" pitchFamily="18" charset="-78"/>
                <a:cs typeface="Andalus" panose="02020603050405020304" pitchFamily="18" charset="-78"/>
              </a:rPr>
              <a:t> </a:t>
            </a:r>
            <a:r>
              <a:rPr lang="en-US" sz="1200" dirty="0">
                <a:solidFill>
                  <a:schemeClr val="tx1">
                    <a:lumMod val="50000"/>
                  </a:schemeClr>
                </a:solidFill>
                <a:latin typeface="Andalus" panose="02020603050405020304" pitchFamily="18" charset="-78"/>
                <a:cs typeface="Andalus" panose="02020603050405020304" pitchFamily="18" charset="-78"/>
              </a:rPr>
              <a:t>might be translated as ‘ancient church’ in a particular context where this was appropriate to avoid the ambiguity of ‘old church’, as this latter could be interpreted to mean ‘former church’ instead of the intended ‘old [= not new] church’. That is to say, ‘old’ in English is </a:t>
            </a:r>
            <a:r>
              <a:rPr lang="en-US" sz="1200" dirty="0" err="1">
                <a:solidFill>
                  <a:schemeClr val="tx1">
                    <a:lumMod val="50000"/>
                  </a:schemeClr>
                </a:solidFill>
                <a:latin typeface="Andalus" panose="02020603050405020304" pitchFamily="18" charset="-78"/>
                <a:cs typeface="Andalus" panose="02020603050405020304" pitchFamily="18" charset="-78"/>
              </a:rPr>
              <a:t>polysemous</a:t>
            </a:r>
            <a:r>
              <a:rPr lang="en-US" sz="1200" dirty="0">
                <a:solidFill>
                  <a:schemeClr val="tx1">
                    <a:lumMod val="50000"/>
                  </a:schemeClr>
                </a:solidFill>
                <a:latin typeface="Andalus" panose="02020603050405020304" pitchFamily="18" charset="-78"/>
                <a:cs typeface="Andalus" panose="02020603050405020304" pitchFamily="18" charset="-78"/>
              </a:rPr>
              <a:t> between the two senses of ‘not new’ and ‘former’, and in this context, it would not necessarily be clear to the reader which of the two senses was intended.</a:t>
            </a:r>
            <a:endParaRPr lang="ar-IQ" sz="1200" dirty="0">
              <a:solidFill>
                <a:schemeClr val="tx1">
                  <a:lumMod val="50000"/>
                </a:schemeClr>
              </a:solidFill>
              <a:latin typeface="Andalus" panose="02020603050405020304" pitchFamily="18" charset="-78"/>
              <a:cs typeface="Andalus" panose="02020603050405020304" pitchFamily="18" charset="-78"/>
            </a:endParaRPr>
          </a:p>
        </p:txBody>
      </p:sp>
      <p:sp>
        <p:nvSpPr>
          <p:cNvPr id="6" name="مربع نص 5"/>
          <p:cNvSpPr txBox="1"/>
          <p:nvPr/>
        </p:nvSpPr>
        <p:spPr>
          <a:xfrm>
            <a:off x="914400" y="3486150"/>
            <a:ext cx="7391400" cy="461665"/>
          </a:xfrm>
          <a:prstGeom prst="rect">
            <a:avLst/>
          </a:prstGeom>
          <a:noFill/>
        </p:spPr>
        <p:txBody>
          <a:bodyPr wrap="square" rtlCol="1">
            <a:spAutoFit/>
          </a:bodyPr>
          <a:lstStyle/>
          <a:p>
            <a:r>
              <a:rPr lang="en-US" sz="1200" dirty="0">
                <a:solidFill>
                  <a:schemeClr val="tx1">
                    <a:lumMod val="50000"/>
                  </a:schemeClr>
                </a:solidFill>
                <a:latin typeface="Andalus" panose="02020603050405020304" pitchFamily="18" charset="-78"/>
                <a:cs typeface="Andalus" panose="02020603050405020304" pitchFamily="18" charset="-78"/>
              </a:rPr>
              <a:t>Particularizing translation is not acceptable if the TL does in fact offer a suitable alternative to the additional detail or if the added detail clashes with the overall context of ST or TT.</a:t>
            </a:r>
            <a:endParaRPr lang="ar-IQ" sz="1200" dirty="0">
              <a:solidFill>
                <a:schemeClr val="tx1">
                  <a:lumMod val="50000"/>
                </a:schemeClr>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65383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heel(1)">
                                      <p:cBhvr>
                                        <p:cTn id="7" dur="2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Generalizing</a:t>
            </a:r>
            <a:endParaRPr lang="ar-IQ" dirty="0"/>
          </a:p>
        </p:txBody>
      </p:sp>
      <p:sp>
        <p:nvSpPr>
          <p:cNvPr id="3" name="عنصر نائب للنص 2"/>
          <p:cNvSpPr>
            <a:spLocks noGrp="1"/>
          </p:cNvSpPr>
          <p:nvPr>
            <p:ph type="body" idx="1"/>
          </p:nvPr>
        </p:nvSpPr>
        <p:spPr/>
        <p:txBody>
          <a:bodyPr/>
          <a:lstStyle/>
          <a:p>
            <a:r>
              <a:rPr lang="en-US" sz="1200" dirty="0">
                <a:solidFill>
                  <a:schemeClr val="tx1">
                    <a:lumMod val="50000"/>
                  </a:schemeClr>
                </a:solidFill>
                <a:latin typeface="Andalus" panose="02020603050405020304" pitchFamily="18" charset="-78"/>
                <a:cs typeface="Andalus" panose="02020603050405020304" pitchFamily="18" charset="-78"/>
              </a:rPr>
              <a:t>Generalization is acceptable if the TL offers no suitable alternative and the omitted detail is either unimportant in the ST or is implied in the TT context. For instance, Arabic </a:t>
            </a:r>
            <a:r>
              <a:rPr lang="ar-IQ" sz="1200" dirty="0">
                <a:solidFill>
                  <a:schemeClr val="tx1">
                    <a:lumMod val="50000"/>
                  </a:schemeClr>
                </a:solidFill>
                <a:latin typeface="Andalus" panose="02020603050405020304" pitchFamily="18" charset="-78"/>
                <a:cs typeface="Andalus" panose="02020603050405020304" pitchFamily="18" charset="-78"/>
              </a:rPr>
              <a:t>محزن ُ</a:t>
            </a:r>
            <a:r>
              <a:rPr lang="en-US" sz="1200" dirty="0">
                <a:solidFill>
                  <a:schemeClr val="tx1">
                    <a:lumMod val="50000"/>
                  </a:schemeClr>
                </a:solidFill>
                <a:latin typeface="Andalus" panose="02020603050405020304" pitchFamily="18" charset="-78"/>
                <a:cs typeface="Andalus" panose="02020603050405020304" pitchFamily="18" charset="-78"/>
              </a:rPr>
              <a:t>refers only to something, such as a film or story, that makes one feel sad. In this it contrasts with </a:t>
            </a:r>
            <a:r>
              <a:rPr lang="ar-IQ" sz="1200" dirty="0" err="1">
                <a:solidFill>
                  <a:schemeClr val="tx1">
                    <a:lumMod val="50000"/>
                  </a:schemeClr>
                </a:solidFill>
                <a:latin typeface="Andalus" panose="02020603050405020304" pitchFamily="18" charset="-78"/>
                <a:cs typeface="Andalus" panose="02020603050405020304" pitchFamily="18" charset="-78"/>
              </a:rPr>
              <a:t>حزین</a:t>
            </a:r>
            <a:r>
              <a:rPr lang="ar-IQ" sz="1200" dirty="0">
                <a:solidFill>
                  <a:schemeClr val="tx1">
                    <a:lumMod val="50000"/>
                  </a:schemeClr>
                </a:solidFill>
                <a:latin typeface="Andalus" panose="02020603050405020304" pitchFamily="18" charset="-78"/>
                <a:cs typeface="Andalus" panose="02020603050405020304" pitchFamily="18" charset="-78"/>
              </a:rPr>
              <a:t> ,</a:t>
            </a:r>
            <a:r>
              <a:rPr lang="en-US" sz="1200" dirty="0">
                <a:solidFill>
                  <a:schemeClr val="tx1">
                    <a:lumMod val="50000"/>
                  </a:schemeClr>
                </a:solidFill>
                <a:latin typeface="Andalus" panose="02020603050405020304" pitchFamily="18" charset="-78"/>
                <a:cs typeface="Andalus" panose="02020603050405020304" pitchFamily="18" charset="-78"/>
              </a:rPr>
              <a:t>which may refer to a person (or even to some non-human entity, such as an animal), who is sad (i.e. who feels sad), or it may refer to something, such as a story or film, that makes one feel sad. In English, the word ‘sad’ covers both possibilities: ‘a sad person’, ‘a sad story’. Typically, there is unlikely to be any confusion in translating </a:t>
            </a:r>
            <a:r>
              <a:rPr lang="ar-IQ" sz="1200" dirty="0">
                <a:solidFill>
                  <a:schemeClr val="tx1">
                    <a:lumMod val="50000"/>
                  </a:schemeClr>
                </a:solidFill>
                <a:latin typeface="Andalus" panose="02020603050405020304" pitchFamily="18" charset="-78"/>
                <a:cs typeface="Andalus" panose="02020603050405020304" pitchFamily="18" charset="-78"/>
              </a:rPr>
              <a:t>محزن </a:t>
            </a:r>
            <a:r>
              <a:rPr lang="en-US" sz="1200" dirty="0">
                <a:solidFill>
                  <a:schemeClr val="tx1">
                    <a:lumMod val="50000"/>
                  </a:schemeClr>
                </a:solidFill>
                <a:latin typeface="Andalus" panose="02020603050405020304" pitchFamily="18" charset="-78"/>
                <a:cs typeface="Andalus" panose="02020603050405020304" pitchFamily="18" charset="-78"/>
              </a:rPr>
              <a:t>as ‘sad’, and this is likely to be the most natural-sounding translation in most cases. As the examples ‘a sad person’ and ‘a sad story’ suggest, normally the context makes immediately plain in English whether what is intended is a ‘feeling sad’ or a ‘making sad’ interpretation. </a:t>
            </a:r>
            <a:endParaRPr lang="ar-IQ" sz="1200" dirty="0">
              <a:solidFill>
                <a:schemeClr val="tx1">
                  <a:lumMod val="50000"/>
                </a:schemeClr>
              </a:solidFill>
              <a:latin typeface="Andalus" panose="02020603050405020304" pitchFamily="18" charset="-78"/>
              <a:cs typeface="Andalus" panose="02020603050405020304" pitchFamily="18" charset="-78"/>
            </a:endParaRPr>
          </a:p>
        </p:txBody>
      </p:sp>
      <p:sp>
        <p:nvSpPr>
          <p:cNvPr id="4" name="عنصر نائب لرقم الشريحة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14</a:t>
            </a:fld>
            <a:endParaRPr lang="en"/>
          </a:p>
        </p:txBody>
      </p:sp>
    </p:spTree>
    <p:extLst>
      <p:ext uri="{BB962C8B-B14F-4D97-AF65-F5344CB8AC3E}">
        <p14:creationId xmlns:p14="http://schemas.microsoft.com/office/powerpoint/2010/main" val="2325422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sz="1400" dirty="0"/>
              <a:t>Other situations in which generalization is acceptable include</a:t>
            </a:r>
            <a:endParaRPr lang="ar-IQ" sz="1400" dirty="0"/>
          </a:p>
        </p:txBody>
      </p:sp>
      <p:sp>
        <p:nvSpPr>
          <p:cNvPr id="3" name="عنصر نائب للنص 2"/>
          <p:cNvSpPr>
            <a:spLocks noGrp="1"/>
          </p:cNvSpPr>
          <p:nvPr>
            <p:ph type="body" idx="1"/>
          </p:nvPr>
        </p:nvSpPr>
        <p:spPr/>
        <p:txBody>
          <a:bodyPr/>
          <a:lstStyle/>
          <a:p>
            <a:pPr marL="590550" indent="-514350">
              <a:buFont typeface="+mj-lt"/>
              <a:buAutoNum type="romanUcPeriod"/>
            </a:pPr>
            <a:r>
              <a:rPr lang="en-US" sz="1200" dirty="0">
                <a:solidFill>
                  <a:schemeClr val="tx1">
                    <a:lumMod val="50000"/>
                  </a:schemeClr>
                </a:solidFill>
                <a:latin typeface="Andalus" panose="02020603050405020304" pitchFamily="18" charset="-78"/>
                <a:cs typeface="Andalus" panose="02020603050405020304" pitchFamily="18" charset="-78"/>
              </a:rPr>
              <a:t>where the context implies something that is typically referred to in more specific terms in the SL than in the TL. For instance, it is common to refer to a room as </a:t>
            </a:r>
            <a:r>
              <a:rPr lang="ar-IQ" sz="1200" dirty="0" err="1">
                <a:solidFill>
                  <a:schemeClr val="tx1">
                    <a:lumMod val="50000"/>
                  </a:schemeClr>
                </a:solidFill>
                <a:latin typeface="Andalus" panose="02020603050405020304" pitchFamily="18" charset="-78"/>
                <a:cs typeface="Andalus" panose="02020603050405020304" pitchFamily="18" charset="-78"/>
              </a:rPr>
              <a:t>ضیق</a:t>
            </a:r>
            <a:r>
              <a:rPr lang="ar-IQ" sz="1200" dirty="0">
                <a:solidFill>
                  <a:schemeClr val="tx1">
                    <a:lumMod val="50000"/>
                  </a:schemeClr>
                </a:solidFill>
                <a:latin typeface="Andalus" panose="02020603050405020304" pitchFamily="18" charset="-78"/>
                <a:cs typeface="Andalus" panose="02020603050405020304" pitchFamily="18" charset="-78"/>
              </a:rPr>
              <a:t> </a:t>
            </a:r>
            <a:r>
              <a:rPr lang="en-US" sz="1200" dirty="0">
                <a:solidFill>
                  <a:schemeClr val="tx1">
                    <a:lumMod val="50000"/>
                  </a:schemeClr>
                </a:solidFill>
                <a:latin typeface="Andalus" panose="02020603050405020304" pitchFamily="18" charset="-78"/>
                <a:cs typeface="Andalus" panose="02020603050405020304" pitchFamily="18" charset="-78"/>
              </a:rPr>
              <a:t>in Arabic to mean not just that it is small but that it is rather too small. In many contexts in English, however, a suitable </a:t>
            </a:r>
            <a:r>
              <a:rPr lang="en-US" sz="1200" dirty="0" err="1">
                <a:solidFill>
                  <a:schemeClr val="tx1">
                    <a:lumMod val="50000"/>
                  </a:schemeClr>
                </a:solidFill>
                <a:latin typeface="Andalus" panose="02020603050405020304" pitchFamily="18" charset="-78"/>
                <a:cs typeface="Andalus" panose="02020603050405020304" pitchFamily="18" charset="-78"/>
              </a:rPr>
              <a:t>translation</a:t>
            </a:r>
            <a:r>
              <a:rPr lang="en-US" sz="1200" dirty="0">
                <a:solidFill>
                  <a:schemeClr val="tx1">
                    <a:lumMod val="50000"/>
                  </a:schemeClr>
                </a:solidFill>
                <a:latin typeface="Andalus" panose="02020603050405020304" pitchFamily="18" charset="-78"/>
                <a:cs typeface="Andalus" panose="02020603050405020304" pitchFamily="18" charset="-78"/>
              </a:rPr>
              <a:t> of </a:t>
            </a:r>
            <a:r>
              <a:rPr lang="ar-IQ" sz="1200" dirty="0" err="1">
                <a:solidFill>
                  <a:schemeClr val="tx1">
                    <a:lumMod val="50000"/>
                  </a:schemeClr>
                </a:solidFill>
                <a:latin typeface="Andalus" panose="02020603050405020304" pitchFamily="18" charset="-78"/>
                <a:cs typeface="Andalus" panose="02020603050405020304" pitchFamily="18" charset="-78"/>
              </a:rPr>
              <a:t>ضیقة</a:t>
            </a:r>
            <a:r>
              <a:rPr lang="ar-IQ" sz="1200" dirty="0">
                <a:solidFill>
                  <a:schemeClr val="tx1">
                    <a:lumMod val="50000"/>
                  </a:schemeClr>
                </a:solidFill>
                <a:latin typeface="Andalus" panose="02020603050405020304" pitchFamily="18" charset="-78"/>
                <a:cs typeface="Andalus" panose="02020603050405020304" pitchFamily="18" charset="-78"/>
              </a:rPr>
              <a:t> حجرة </a:t>
            </a:r>
            <a:r>
              <a:rPr lang="en-US" sz="1200" dirty="0">
                <a:solidFill>
                  <a:schemeClr val="tx1">
                    <a:lumMod val="50000"/>
                  </a:schemeClr>
                </a:solidFill>
                <a:latin typeface="Andalus" panose="02020603050405020304" pitchFamily="18" charset="-78"/>
                <a:cs typeface="Andalus" panose="02020603050405020304" pitchFamily="18" charset="-78"/>
              </a:rPr>
              <a:t>would be the generalizing ‘small room’, a particularizing translation, such as ‘cramped room’, being reserved for contexts in which it was important to stress that the room was too small. Similarly, </a:t>
            </a:r>
            <a:r>
              <a:rPr lang="ar-IQ" sz="1200" dirty="0">
                <a:solidFill>
                  <a:schemeClr val="tx1">
                    <a:lumMod val="50000"/>
                  </a:schemeClr>
                </a:solidFill>
                <a:latin typeface="Andalus" panose="02020603050405020304" pitchFamily="18" charset="-78"/>
                <a:cs typeface="Andalus" panose="02020603050405020304" pitchFamily="18" charset="-78"/>
              </a:rPr>
              <a:t>عصفور </a:t>
            </a:r>
            <a:r>
              <a:rPr lang="en-US" sz="1200" dirty="0">
                <a:solidFill>
                  <a:schemeClr val="tx1">
                    <a:lumMod val="50000"/>
                  </a:schemeClr>
                </a:solidFill>
                <a:latin typeface="Andalus" panose="02020603050405020304" pitchFamily="18" charset="-78"/>
                <a:cs typeface="Andalus" panose="02020603050405020304" pitchFamily="18" charset="-78"/>
              </a:rPr>
              <a:t>in Arabic is regularly used to refer to any small bird. In translating the phrase </a:t>
            </a:r>
            <a:r>
              <a:rPr lang="ar-IQ" sz="1200" dirty="0" err="1">
                <a:solidFill>
                  <a:schemeClr val="tx1">
                    <a:lumMod val="50000"/>
                  </a:schemeClr>
                </a:solidFill>
                <a:latin typeface="Andalus" panose="02020603050405020304" pitchFamily="18" charset="-78"/>
                <a:cs typeface="Andalus" panose="02020603050405020304" pitchFamily="18" charset="-78"/>
              </a:rPr>
              <a:t>صغیر</a:t>
            </a:r>
            <a:r>
              <a:rPr lang="ar-IQ" sz="1200" dirty="0">
                <a:solidFill>
                  <a:schemeClr val="tx1">
                    <a:lumMod val="50000"/>
                  </a:schemeClr>
                </a:solidFill>
                <a:latin typeface="Andalus" panose="02020603050405020304" pitchFamily="18" charset="-78"/>
                <a:cs typeface="Andalus" panose="02020603050405020304" pitchFamily="18" charset="-78"/>
              </a:rPr>
              <a:t> عصفور ,</a:t>
            </a:r>
            <a:r>
              <a:rPr lang="en-US" sz="1200" dirty="0">
                <a:solidFill>
                  <a:schemeClr val="tx1">
                    <a:lumMod val="50000"/>
                  </a:schemeClr>
                </a:solidFill>
                <a:latin typeface="Andalus" panose="02020603050405020304" pitchFamily="18" charset="-78"/>
                <a:cs typeface="Andalus" panose="02020603050405020304" pitchFamily="18" charset="-78"/>
              </a:rPr>
              <a:t>it is likely to be sufficient to say ‘small bird’, although properly speaking what is being meant is a specific small member of the class of small birds (i.e. a bird that is small even among small birds).</a:t>
            </a:r>
          </a:p>
          <a:p>
            <a:pPr marL="590550" indent="-514350">
              <a:buFont typeface="+mj-lt"/>
              <a:buAutoNum type="romanUcPeriod"/>
            </a:pPr>
            <a:r>
              <a:rPr lang="en-US" sz="1200" dirty="0">
                <a:solidFill>
                  <a:schemeClr val="tx1">
                    <a:lumMod val="50000"/>
                  </a:schemeClr>
                </a:solidFill>
                <a:latin typeface="Andalus" panose="02020603050405020304" pitchFamily="18" charset="-78"/>
                <a:cs typeface="Andalus" panose="02020603050405020304" pitchFamily="18" charset="-78"/>
              </a:rPr>
              <a:t>where the TL typically makes use of a specific collocation that involves a </a:t>
            </a:r>
            <a:r>
              <a:rPr lang="en-US" sz="1200" dirty="0" err="1">
                <a:solidFill>
                  <a:schemeClr val="tx1">
                    <a:lumMod val="50000"/>
                  </a:schemeClr>
                </a:solidFill>
                <a:latin typeface="Andalus" panose="02020603050405020304" pitchFamily="18" charset="-78"/>
                <a:cs typeface="Andalus" panose="02020603050405020304" pitchFamily="18" charset="-78"/>
              </a:rPr>
              <a:t>hyperonym</a:t>
            </a:r>
            <a:r>
              <a:rPr lang="en-US" sz="1200" dirty="0">
                <a:solidFill>
                  <a:schemeClr val="tx1">
                    <a:lumMod val="50000"/>
                  </a:schemeClr>
                </a:solidFill>
                <a:latin typeface="Andalus" panose="02020603050405020304" pitchFamily="18" charset="-78"/>
                <a:cs typeface="Andalus" panose="02020603050405020304" pitchFamily="18" charset="-78"/>
              </a:rPr>
              <a:t> of the SL form. For instance, </a:t>
            </a:r>
            <a:r>
              <a:rPr lang="ar-IQ" sz="1200" dirty="0">
                <a:solidFill>
                  <a:schemeClr val="tx1">
                    <a:lumMod val="50000"/>
                  </a:schemeClr>
                </a:solidFill>
                <a:latin typeface="Andalus" panose="02020603050405020304" pitchFamily="18" charset="-78"/>
                <a:cs typeface="Andalus" panose="02020603050405020304" pitchFamily="18" charset="-78"/>
              </a:rPr>
              <a:t>الأولى </a:t>
            </a:r>
            <a:r>
              <a:rPr lang="ar-IQ" sz="1200" dirty="0" err="1">
                <a:solidFill>
                  <a:schemeClr val="tx1">
                    <a:lumMod val="50000"/>
                  </a:schemeClr>
                </a:solidFill>
                <a:latin typeface="Andalus" panose="02020603050405020304" pitchFamily="18" charset="-78"/>
                <a:cs typeface="Andalus" panose="02020603050405020304" pitchFamily="18" charset="-78"/>
              </a:rPr>
              <a:t>للوھلة</a:t>
            </a:r>
            <a:r>
              <a:rPr lang="ar-IQ" sz="1200" dirty="0">
                <a:solidFill>
                  <a:schemeClr val="tx1">
                    <a:lumMod val="50000"/>
                  </a:schemeClr>
                </a:solidFill>
                <a:latin typeface="Andalus" panose="02020603050405020304" pitchFamily="18" charset="-78"/>
                <a:cs typeface="Andalus" panose="02020603050405020304" pitchFamily="18" charset="-78"/>
              </a:rPr>
              <a:t> </a:t>
            </a:r>
            <a:r>
              <a:rPr lang="en-US" sz="1200" dirty="0">
                <a:solidFill>
                  <a:schemeClr val="tx1">
                    <a:lumMod val="50000"/>
                  </a:schemeClr>
                </a:solidFill>
                <a:latin typeface="Andalus" panose="02020603050405020304" pitchFamily="18" charset="-78"/>
                <a:cs typeface="Andalus" panose="02020603050405020304" pitchFamily="18" charset="-78"/>
              </a:rPr>
              <a:t>denotatively means ‘for the first moment’. However, in English, the normal phrase is ‘for the first time’. Similarly, </a:t>
            </a:r>
            <a:r>
              <a:rPr lang="ar-IQ" sz="1200" dirty="0">
                <a:solidFill>
                  <a:schemeClr val="tx1">
                    <a:lumMod val="50000"/>
                  </a:schemeClr>
                </a:solidFill>
                <a:latin typeface="Andalus" panose="02020603050405020304" pitchFamily="18" charset="-78"/>
                <a:cs typeface="Andalus" panose="02020603050405020304" pitchFamily="18" charset="-78"/>
              </a:rPr>
              <a:t>رث </a:t>
            </a:r>
            <a:r>
              <a:rPr lang="en-US" sz="1200" dirty="0">
                <a:solidFill>
                  <a:schemeClr val="tx1">
                    <a:lumMod val="50000"/>
                  </a:schemeClr>
                </a:solidFill>
                <a:latin typeface="Andalus" panose="02020603050405020304" pitchFamily="18" charset="-78"/>
                <a:cs typeface="Andalus" panose="02020603050405020304" pitchFamily="18" charset="-78"/>
              </a:rPr>
              <a:t>means ‘old and worn out’ clothes. However, in many contexts, </a:t>
            </a:r>
            <a:r>
              <a:rPr lang="ar-IQ" sz="1200" dirty="0">
                <a:solidFill>
                  <a:schemeClr val="tx1">
                    <a:lumMod val="50000"/>
                  </a:schemeClr>
                </a:solidFill>
                <a:latin typeface="Andalus" panose="02020603050405020304" pitchFamily="18" charset="-78"/>
                <a:cs typeface="Andalus" panose="02020603050405020304" pitchFamily="18" charset="-78"/>
              </a:rPr>
              <a:t>رثة ملابس </a:t>
            </a:r>
            <a:r>
              <a:rPr lang="en-US" sz="1200" dirty="0">
                <a:solidFill>
                  <a:schemeClr val="tx1">
                    <a:lumMod val="50000"/>
                  </a:schemeClr>
                </a:solidFill>
                <a:latin typeface="Andalus" panose="02020603050405020304" pitchFamily="18" charset="-78"/>
                <a:cs typeface="Andalus" panose="02020603050405020304" pitchFamily="18" charset="-78"/>
              </a:rPr>
              <a:t>would be happily translatable by the standard collocation ‘old clothes’</a:t>
            </a:r>
            <a:endParaRPr lang="ar-IQ" sz="1200" dirty="0">
              <a:solidFill>
                <a:schemeClr val="tx1">
                  <a:lumMod val="50000"/>
                </a:schemeClr>
              </a:solidFill>
              <a:latin typeface="Andalus" panose="02020603050405020304" pitchFamily="18" charset="-78"/>
              <a:cs typeface="Andalus" panose="02020603050405020304" pitchFamily="18" charset="-78"/>
            </a:endParaRPr>
          </a:p>
        </p:txBody>
      </p:sp>
      <p:sp>
        <p:nvSpPr>
          <p:cNvPr id="4" name="عنصر نائب لرقم الشريحة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15</a:t>
            </a:fld>
            <a:endParaRPr lang="en"/>
          </a:p>
        </p:txBody>
      </p:sp>
    </p:spTree>
    <p:extLst>
      <p:ext uri="{BB962C8B-B14F-4D97-AF65-F5344CB8AC3E}">
        <p14:creationId xmlns:p14="http://schemas.microsoft.com/office/powerpoint/2010/main" val="82468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dirty="0">
                <a:solidFill>
                  <a:srgbClr val="FFFFFF"/>
                </a:solidFill>
              </a:rPr>
              <a:t>Generalizing</a:t>
            </a:r>
            <a:endParaRPr lang="ar-IQ" dirty="0"/>
          </a:p>
        </p:txBody>
      </p:sp>
      <p:sp>
        <p:nvSpPr>
          <p:cNvPr id="3" name="عنصر نائب للنص 2"/>
          <p:cNvSpPr>
            <a:spLocks noGrp="1"/>
          </p:cNvSpPr>
          <p:nvPr>
            <p:ph type="body" idx="1"/>
          </p:nvPr>
        </p:nvSpPr>
        <p:spPr/>
        <p:txBody>
          <a:bodyPr/>
          <a:lstStyle/>
          <a:p>
            <a:r>
              <a:rPr lang="ar-IQ" sz="1200" dirty="0" err="1">
                <a:solidFill>
                  <a:schemeClr val="tx1">
                    <a:lumMod val="50000"/>
                  </a:schemeClr>
                </a:solidFill>
                <a:latin typeface="Andalus" panose="02020603050405020304" pitchFamily="18" charset="-78"/>
                <a:cs typeface="Andalus" panose="02020603050405020304" pitchFamily="18" charset="-78"/>
              </a:rPr>
              <a:t>ومھما</a:t>
            </a:r>
            <a:r>
              <a:rPr lang="ar-IQ" sz="1200" dirty="0">
                <a:solidFill>
                  <a:schemeClr val="tx1">
                    <a:lumMod val="50000"/>
                  </a:schemeClr>
                </a:solidFill>
                <a:latin typeface="Andalus" panose="02020603050405020304" pitchFamily="18" charset="-78"/>
                <a:cs typeface="Andalus" panose="02020603050405020304" pitchFamily="18" charset="-78"/>
              </a:rPr>
              <a:t> تكون المشاكل </a:t>
            </a:r>
            <a:r>
              <a:rPr lang="ar-IQ" sz="1200" dirty="0" err="1">
                <a:solidFill>
                  <a:schemeClr val="tx1">
                    <a:lumMod val="50000"/>
                  </a:schemeClr>
                </a:solidFill>
                <a:latin typeface="Andalus" panose="02020603050405020304" pitchFamily="18" charset="-78"/>
                <a:cs typeface="Andalus" panose="02020603050405020304" pitchFamily="18" charset="-78"/>
              </a:rPr>
              <a:t>القانونیة</a:t>
            </a:r>
            <a:r>
              <a:rPr lang="ar-IQ" sz="1200" dirty="0">
                <a:solidFill>
                  <a:schemeClr val="tx1">
                    <a:lumMod val="50000"/>
                  </a:schemeClr>
                </a:solidFill>
                <a:latin typeface="Andalus" panose="02020603050405020304" pitchFamily="18" charset="-78"/>
                <a:cs typeface="Andalus" panose="02020603050405020304" pitchFamily="18" charset="-78"/>
              </a:rPr>
              <a:t> المترتبة على تدخل حلف الناتو والتي كنت نفسي قد أشرت </a:t>
            </a:r>
            <a:r>
              <a:rPr lang="ar-IQ" sz="1200" dirty="0" err="1">
                <a:solidFill>
                  <a:schemeClr val="tx1">
                    <a:lumMod val="50000"/>
                  </a:schemeClr>
                </a:solidFill>
                <a:latin typeface="Andalus" panose="02020603050405020304" pitchFamily="18" charset="-78"/>
                <a:cs typeface="Andalus" panose="02020603050405020304" pitchFamily="18" charset="-78"/>
              </a:rPr>
              <a:t>إلیھا</a:t>
            </a:r>
            <a:r>
              <a:rPr lang="ar-IQ" sz="1200" dirty="0">
                <a:solidFill>
                  <a:schemeClr val="tx1">
                    <a:lumMod val="50000"/>
                  </a:schemeClr>
                </a:solidFill>
                <a:latin typeface="Andalus" panose="02020603050405020304" pitchFamily="18" charset="-78"/>
                <a:cs typeface="Andalus" panose="02020603050405020304" pitchFamily="18" charset="-78"/>
              </a:rPr>
              <a:t> منذ </a:t>
            </a:r>
            <a:r>
              <a:rPr lang="ar-IQ" sz="1200" dirty="0" err="1">
                <a:solidFill>
                  <a:schemeClr val="tx1">
                    <a:lumMod val="50000"/>
                  </a:schemeClr>
                </a:solidFill>
                <a:latin typeface="Andalus" panose="02020603050405020304" pitchFamily="18" charset="-78"/>
                <a:cs typeface="Andalus" panose="02020603050405020304" pitchFamily="18" charset="-78"/>
              </a:rPr>
              <a:t>أیام</a:t>
            </a:r>
            <a:r>
              <a:rPr lang="ar-IQ" sz="1200" dirty="0">
                <a:solidFill>
                  <a:schemeClr val="tx1">
                    <a:lumMod val="50000"/>
                  </a:schemeClr>
                </a:solidFill>
                <a:latin typeface="Andalus" panose="02020603050405020304" pitchFamily="18" charset="-78"/>
                <a:cs typeface="Andalus" panose="02020603050405020304" pitchFamily="18" charset="-78"/>
              </a:rPr>
              <a:t> </a:t>
            </a:r>
            <a:r>
              <a:rPr lang="ar-IQ" sz="1200" dirty="0" err="1">
                <a:solidFill>
                  <a:schemeClr val="tx1">
                    <a:lumMod val="50000"/>
                  </a:schemeClr>
                </a:solidFill>
                <a:latin typeface="Andalus" panose="02020603050405020304" pitchFamily="18" charset="-78"/>
                <a:cs typeface="Andalus" panose="02020603050405020304" pitchFamily="18" charset="-78"/>
              </a:rPr>
              <a:t>قلیلة</a:t>
            </a:r>
            <a:r>
              <a:rPr lang="ar-IQ" sz="1200" dirty="0">
                <a:solidFill>
                  <a:schemeClr val="tx1">
                    <a:lumMod val="50000"/>
                  </a:schemeClr>
                </a:solidFill>
                <a:latin typeface="Andalus" panose="02020603050405020304" pitchFamily="18" charset="-78"/>
                <a:cs typeface="Andalus" panose="02020603050405020304" pitchFamily="18" charset="-78"/>
              </a:rPr>
              <a:t> [. . .] </a:t>
            </a:r>
            <a:endParaRPr lang="en-US" sz="1200" dirty="0">
              <a:solidFill>
                <a:schemeClr val="tx1">
                  <a:lumMod val="50000"/>
                </a:schemeClr>
              </a:solidFill>
              <a:latin typeface="Andalus" panose="02020603050405020304" pitchFamily="18" charset="-78"/>
              <a:cs typeface="Andalus" panose="02020603050405020304" pitchFamily="18" charset="-78"/>
            </a:endParaRPr>
          </a:p>
          <a:p>
            <a:pPr marL="76200" indent="0">
              <a:buNone/>
            </a:pPr>
            <a:r>
              <a:rPr lang="en-US" sz="1200" dirty="0">
                <a:solidFill>
                  <a:schemeClr val="tx1">
                    <a:lumMod val="50000"/>
                  </a:schemeClr>
                </a:solidFill>
                <a:latin typeface="Andalus" panose="02020603050405020304" pitchFamily="18" charset="-78"/>
                <a:cs typeface="Andalus" panose="02020603050405020304" pitchFamily="18" charset="-78"/>
              </a:rPr>
              <a:t>This has been translated (Ives 1999:11) as:</a:t>
            </a:r>
          </a:p>
          <a:p>
            <a:pPr marL="76200" indent="0">
              <a:buNone/>
            </a:pPr>
            <a:r>
              <a:rPr lang="en-US" sz="1200" dirty="0">
                <a:solidFill>
                  <a:schemeClr val="tx1">
                    <a:lumMod val="50000"/>
                  </a:schemeClr>
                </a:solidFill>
                <a:latin typeface="Andalus" panose="02020603050405020304" pitchFamily="18" charset="-78"/>
                <a:cs typeface="Andalus" panose="02020603050405020304" pitchFamily="18" charset="-78"/>
              </a:rPr>
              <a:t> Whatever the legal problems linked to NATO intervention, to which I myself have recently referred [. . .] Here, the generalizing form ‘recently’ is preferred to the denotative equivalent ‘a few days ago’ mainly because it results in a less wordy overall phrase. ‘Recently’ also allows the translator to use the present perfect ‘have . . . referred’, which adds a sense of immediacy and relevance to the statement; ‘a few days ago’ would require the use of the simple past ‘referred’, which suggests more detachment.</a:t>
            </a:r>
          </a:p>
          <a:p>
            <a:pPr marL="76200" indent="0">
              <a:buNone/>
            </a:pPr>
            <a:r>
              <a:rPr lang="en-US" sz="1200" dirty="0">
                <a:solidFill>
                  <a:schemeClr val="tx1">
                    <a:lumMod val="50000"/>
                  </a:schemeClr>
                </a:solidFill>
                <a:latin typeface="Andalus" panose="02020603050405020304" pitchFamily="18" charset="-78"/>
                <a:cs typeface="Andalus" panose="02020603050405020304" pitchFamily="18" charset="-78"/>
              </a:rPr>
              <a:t>Generalizing translation is not acceptable if the TL does offer suitable alternatives or if the omitted details are important in the ST but not implied or compensated for in the TT context. Thus, in a context where it is important that the reader identifies the referent of ‘you’ as a particular individual (i.e. singular ‘you’), and not, for example, as a group of people (i.e. plural ‘you’), it may be appropriate to compensate for the fact that English ‘you’ subsumes both singular and plural by adding a noun that specifically identifies the person referred to</a:t>
            </a:r>
            <a:endParaRPr lang="ar-IQ" sz="1200" dirty="0">
              <a:solidFill>
                <a:schemeClr val="tx1">
                  <a:lumMod val="50000"/>
                </a:schemeClr>
              </a:solidFill>
              <a:latin typeface="Andalus" panose="02020603050405020304" pitchFamily="18" charset="-78"/>
              <a:cs typeface="Andalus" panose="02020603050405020304" pitchFamily="18" charset="-78"/>
            </a:endParaRPr>
          </a:p>
        </p:txBody>
      </p:sp>
      <p:sp>
        <p:nvSpPr>
          <p:cNvPr id="4" name="عنصر نائب لرقم الشريحة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16</a:t>
            </a:fld>
            <a:endParaRPr lang="en"/>
          </a:p>
        </p:txBody>
      </p:sp>
    </p:spTree>
    <p:extLst>
      <p:ext uri="{BB962C8B-B14F-4D97-AF65-F5344CB8AC3E}">
        <p14:creationId xmlns:p14="http://schemas.microsoft.com/office/powerpoint/2010/main" val="189447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dirty="0">
                <a:solidFill>
                  <a:srgbClr val="FFFFFF"/>
                </a:solidFill>
              </a:rPr>
              <a:t>Generalizing</a:t>
            </a:r>
            <a:endParaRPr lang="ar-IQ" dirty="0"/>
          </a:p>
        </p:txBody>
      </p:sp>
      <p:sp>
        <p:nvSpPr>
          <p:cNvPr id="3" name="عنصر نائب للنص 2"/>
          <p:cNvSpPr>
            <a:spLocks noGrp="1"/>
          </p:cNvSpPr>
          <p:nvPr>
            <p:ph type="body" idx="1"/>
          </p:nvPr>
        </p:nvSpPr>
        <p:spPr/>
        <p:txBody>
          <a:bodyPr/>
          <a:lstStyle/>
          <a:p>
            <a:r>
              <a:rPr lang="en-US" sz="1400" dirty="0">
                <a:solidFill>
                  <a:schemeClr val="tx1">
                    <a:lumMod val="50000"/>
                  </a:schemeClr>
                </a:solidFill>
              </a:rPr>
              <a:t>Generalization is acceptable if the TL offers no suitable alternative and the omitted detail is either unimportant in the ST or is implied in the TT context. For </a:t>
            </a:r>
            <a:r>
              <a:rPr lang="ar-IQ" sz="1400" dirty="0">
                <a:solidFill>
                  <a:schemeClr val="tx1">
                    <a:lumMod val="50000"/>
                  </a:schemeClr>
                </a:solidFill>
              </a:rPr>
              <a:t>در ,</a:t>
            </a:r>
            <a:r>
              <a:rPr lang="en-US" sz="1400" dirty="0">
                <a:solidFill>
                  <a:schemeClr val="tx1">
                    <a:lumMod val="50000"/>
                  </a:schemeClr>
                </a:solidFill>
              </a:rPr>
              <a:t>instance ِ ْ</a:t>
            </a:r>
            <a:r>
              <a:rPr lang="ar-IQ" sz="1400" dirty="0">
                <a:solidFill>
                  <a:schemeClr val="tx1">
                    <a:lumMod val="50000"/>
                  </a:schemeClr>
                </a:solidFill>
              </a:rPr>
              <a:t>درة </a:t>
            </a:r>
            <a:r>
              <a:rPr lang="en-US" sz="1400" dirty="0">
                <a:solidFill>
                  <a:schemeClr val="tx1">
                    <a:lumMod val="50000"/>
                  </a:schemeClr>
                </a:solidFill>
              </a:rPr>
              <a:t>and </a:t>
            </a:r>
            <a:r>
              <a:rPr lang="ar-IQ" sz="1400" dirty="0">
                <a:solidFill>
                  <a:schemeClr val="tx1">
                    <a:lumMod val="50000"/>
                  </a:schemeClr>
                </a:solidFill>
              </a:rPr>
              <a:t>ق </a:t>
            </a:r>
            <a:r>
              <a:rPr lang="ar-IQ" sz="1400" dirty="0" err="1">
                <a:solidFill>
                  <a:schemeClr val="tx1">
                    <a:lumMod val="50000"/>
                  </a:schemeClr>
                </a:solidFill>
              </a:rPr>
              <a:t>ق</a:t>
            </a:r>
            <a:r>
              <a:rPr lang="ar-IQ" sz="1400" dirty="0">
                <a:solidFill>
                  <a:schemeClr val="tx1">
                    <a:lumMod val="50000"/>
                  </a:schemeClr>
                </a:solidFill>
              </a:rPr>
              <a:t> </a:t>
            </a:r>
            <a:r>
              <a:rPr lang="en-US" sz="1400" dirty="0">
                <a:solidFill>
                  <a:schemeClr val="tx1">
                    <a:lumMod val="50000"/>
                  </a:schemeClr>
                </a:solidFill>
              </a:rPr>
              <a:t>in Sudanese Arabic are both words for ‘cooking pot’, the difference being that </a:t>
            </a:r>
            <a:r>
              <a:rPr lang="ar-IQ" sz="1400" dirty="0">
                <a:solidFill>
                  <a:schemeClr val="tx1">
                    <a:lumMod val="50000"/>
                  </a:schemeClr>
                </a:solidFill>
              </a:rPr>
              <a:t>قدر </a:t>
            </a:r>
            <a:r>
              <a:rPr lang="en-US" sz="1400" dirty="0">
                <a:solidFill>
                  <a:schemeClr val="tx1">
                    <a:lumMod val="50000"/>
                  </a:schemeClr>
                </a:solidFill>
              </a:rPr>
              <a:t>refers to something bigger than </a:t>
            </a:r>
            <a:r>
              <a:rPr lang="ar-IQ" sz="1400" dirty="0">
                <a:solidFill>
                  <a:schemeClr val="tx1">
                    <a:lumMod val="50000"/>
                  </a:schemeClr>
                </a:solidFill>
              </a:rPr>
              <a:t>قدرة .</a:t>
            </a:r>
            <a:r>
              <a:rPr lang="en-US" sz="1400" dirty="0">
                <a:solidFill>
                  <a:schemeClr val="tx1">
                    <a:lumMod val="50000"/>
                  </a:schemeClr>
                </a:solidFill>
              </a:rPr>
              <a:t>For most translation purposes into English, however, the distinction could probably be ignored, and ‘cooking pot’ would be a sufficient translation. Generalizing translation is not acceptable if the TL offers suitable alternatives or if the omitted details are important in the ST but not implied or compensated for in the TT context.</a:t>
            </a:r>
            <a:endParaRPr lang="ar-IQ" sz="1400" dirty="0">
              <a:solidFill>
                <a:schemeClr val="tx1">
                  <a:lumMod val="50000"/>
                </a:schemeClr>
              </a:solidFill>
            </a:endParaRPr>
          </a:p>
        </p:txBody>
      </p:sp>
      <p:sp>
        <p:nvSpPr>
          <p:cNvPr id="4" name="عنصر نائب لرقم الشريحة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17</a:t>
            </a:fld>
            <a:endParaRPr lang="en"/>
          </a:p>
        </p:txBody>
      </p:sp>
    </p:spTree>
    <p:extLst>
      <p:ext uri="{BB962C8B-B14F-4D97-AF65-F5344CB8AC3E}">
        <p14:creationId xmlns:p14="http://schemas.microsoft.com/office/powerpoint/2010/main" val="36861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18</a:t>
            </a:fld>
            <a:endParaRPr lang="en"/>
          </a:p>
        </p:txBody>
      </p:sp>
      <p:sp>
        <p:nvSpPr>
          <p:cNvPr id="5" name="مربع نص 4"/>
          <p:cNvSpPr txBox="1"/>
          <p:nvPr/>
        </p:nvSpPr>
        <p:spPr>
          <a:xfrm>
            <a:off x="2743200" y="2403783"/>
            <a:ext cx="3810000" cy="954107"/>
          </a:xfrm>
          <a:prstGeom prst="rect">
            <a:avLst/>
          </a:prstGeom>
          <a:solidFill>
            <a:schemeClr val="tx2"/>
          </a:solidFill>
        </p:spPr>
        <p:txBody>
          <a:bodyPr wrap="square" rtlCol="1">
            <a:spAutoFit/>
          </a:bodyPr>
          <a:lstStyle/>
          <a:p>
            <a:r>
              <a:rPr lang="en-US" sz="2800" b="1" i="1" dirty="0">
                <a:solidFill>
                  <a:schemeClr val="accent2">
                    <a:lumMod val="75000"/>
                  </a:schemeClr>
                </a:solidFill>
                <a:latin typeface="Andalus" panose="02020603050405020304" pitchFamily="18" charset="-78"/>
                <a:cs typeface="Andalus" panose="02020603050405020304" pitchFamily="18" charset="-78"/>
              </a:rPr>
              <a:t>Semantic overlap and overlapping translation</a:t>
            </a:r>
            <a:endParaRPr lang="ar-IQ" sz="2800" b="1" i="1" dirty="0">
              <a:solidFill>
                <a:schemeClr val="accent2">
                  <a:lumMod val="75000"/>
                </a:schemeClr>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13471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19</a:t>
            </a:fld>
            <a:endParaRPr lang="en"/>
          </a:p>
        </p:txBody>
      </p:sp>
      <p:sp>
        <p:nvSpPr>
          <p:cNvPr id="4" name="مربع نص 3"/>
          <p:cNvSpPr txBox="1"/>
          <p:nvPr/>
        </p:nvSpPr>
        <p:spPr>
          <a:xfrm>
            <a:off x="762000" y="742950"/>
            <a:ext cx="7543800" cy="2123658"/>
          </a:xfrm>
          <a:prstGeom prst="rect">
            <a:avLst/>
          </a:prstGeom>
          <a:solidFill>
            <a:schemeClr val="accent3">
              <a:lumMod val="40000"/>
              <a:lumOff val="60000"/>
            </a:schemeClr>
          </a:solidFill>
        </p:spPr>
        <p:txBody>
          <a:bodyPr wrap="square" rtlCol="1">
            <a:spAutoFit/>
          </a:bodyPr>
          <a:lstStyle/>
          <a:p>
            <a:r>
              <a:rPr lang="en-US" sz="1200" dirty="0">
                <a:latin typeface="Andalus" panose="02020603050405020304" pitchFamily="18" charset="-78"/>
                <a:cs typeface="Andalus" panose="02020603050405020304" pitchFamily="18" charset="-78"/>
              </a:rPr>
              <a:t>There is a third degree of semantic equivalence. Consider the following: </a:t>
            </a:r>
            <a:r>
              <a:rPr lang="ar-IQ" sz="1200" dirty="0">
                <a:latin typeface="Andalus" panose="02020603050405020304" pitchFamily="18" charset="-78"/>
                <a:cs typeface="Andalus" panose="02020603050405020304" pitchFamily="18" charset="-78"/>
              </a:rPr>
              <a:t>لقد وصف الكاتب </a:t>
            </a:r>
          </a:p>
          <a:p>
            <a:r>
              <a:rPr lang="ar-IQ" sz="1200" dirty="0" err="1">
                <a:latin typeface="Andalus" panose="02020603050405020304" pitchFamily="18" charset="-78"/>
                <a:cs typeface="Andalus" panose="02020603050405020304" pitchFamily="18" charset="-78"/>
              </a:rPr>
              <a:t>البریطاني</a:t>
            </a:r>
            <a:r>
              <a:rPr lang="ar-IQ" sz="1200" dirty="0">
                <a:latin typeface="Andalus" panose="02020603050405020304" pitchFamily="18" charset="-78"/>
                <a:cs typeface="Andalus" panose="02020603050405020304" pitchFamily="18" charset="-78"/>
              </a:rPr>
              <a:t> المرموق روبرت </a:t>
            </a:r>
            <a:r>
              <a:rPr lang="ar-IQ" sz="1200" dirty="0" err="1">
                <a:latin typeface="Andalus" panose="02020603050405020304" pitchFamily="18" charset="-78"/>
                <a:cs typeface="Andalus" panose="02020603050405020304" pitchFamily="18" charset="-78"/>
              </a:rPr>
              <a:t>فیسك</a:t>
            </a:r>
            <a:r>
              <a:rPr lang="ar-IQ" sz="1200" dirty="0">
                <a:latin typeface="Andalus" panose="02020603050405020304" pitchFamily="18" charset="-78"/>
                <a:cs typeface="Andalus" panose="02020603050405020304" pitchFamily="18" charset="-78"/>
              </a:rPr>
              <a:t> حفلة غناء في بلغراد [. . .] </a:t>
            </a:r>
            <a:r>
              <a:rPr lang="en-US" sz="1200" dirty="0">
                <a:latin typeface="Andalus" panose="02020603050405020304" pitchFamily="18" charset="-78"/>
                <a:cs typeface="Andalus" panose="02020603050405020304" pitchFamily="18" charset="-78"/>
              </a:rPr>
              <a:t> </a:t>
            </a:r>
          </a:p>
          <a:p>
            <a:r>
              <a:rPr lang="en-US" sz="1200" dirty="0">
                <a:latin typeface="Andalus" panose="02020603050405020304" pitchFamily="18" charset="-78"/>
                <a:cs typeface="Andalus" panose="02020603050405020304" pitchFamily="18" charset="-78"/>
              </a:rPr>
              <a:t>This has been translated as: </a:t>
            </a:r>
          </a:p>
          <a:p>
            <a:r>
              <a:rPr lang="en-US" sz="1200" dirty="0">
                <a:latin typeface="Andalus" panose="02020603050405020304" pitchFamily="18" charset="-78"/>
                <a:cs typeface="Andalus" panose="02020603050405020304" pitchFamily="18" charset="-78"/>
              </a:rPr>
              <a:t>The distinguished British writer Robert Fisk recently described a concert in Belgrade. </a:t>
            </a:r>
          </a:p>
          <a:p>
            <a:r>
              <a:rPr lang="en-US" sz="1200" dirty="0">
                <a:latin typeface="Andalus" panose="02020603050405020304" pitchFamily="18" charset="-78"/>
                <a:cs typeface="Andalus" panose="02020603050405020304" pitchFamily="18" charset="-78"/>
              </a:rPr>
              <a:t>Here, the meaning of </a:t>
            </a:r>
            <a:r>
              <a:rPr lang="ar-IQ" sz="1200" dirty="0">
                <a:latin typeface="Andalus" panose="02020603050405020304" pitchFamily="18" charset="-78"/>
                <a:cs typeface="Andalus" panose="02020603050405020304" pitchFamily="18" charset="-78"/>
              </a:rPr>
              <a:t>غناء حفلة </a:t>
            </a:r>
            <a:r>
              <a:rPr lang="en-US" sz="1200" dirty="0">
                <a:latin typeface="Andalus" panose="02020603050405020304" pitchFamily="18" charset="-78"/>
                <a:cs typeface="Andalus" panose="02020603050405020304" pitchFamily="18" charset="-78"/>
              </a:rPr>
              <a:t>overlaps with that of ‘concert’. Some concerts are examples of </a:t>
            </a:r>
            <a:r>
              <a:rPr lang="ar-IQ" sz="1200" dirty="0">
                <a:latin typeface="Andalus" panose="02020603050405020304" pitchFamily="18" charset="-78"/>
                <a:cs typeface="Andalus" panose="02020603050405020304" pitchFamily="18" charset="-78"/>
              </a:rPr>
              <a:t>غناء حفلة ;</a:t>
            </a:r>
            <a:r>
              <a:rPr lang="en-US" sz="1200" dirty="0">
                <a:latin typeface="Andalus" panose="02020603050405020304" pitchFamily="18" charset="-78"/>
                <a:cs typeface="Andalus" panose="02020603050405020304" pitchFamily="18" charset="-78"/>
              </a:rPr>
              <a:t>those in which there are singing. Similarly, some cases of </a:t>
            </a:r>
            <a:r>
              <a:rPr lang="ar-IQ" sz="1200" dirty="0">
                <a:latin typeface="Andalus" panose="02020603050405020304" pitchFamily="18" charset="-78"/>
                <a:cs typeface="Andalus" panose="02020603050405020304" pitchFamily="18" charset="-78"/>
              </a:rPr>
              <a:t>غناء حفلة </a:t>
            </a:r>
            <a:r>
              <a:rPr lang="en-US" sz="1200" dirty="0">
                <a:latin typeface="Andalus" panose="02020603050405020304" pitchFamily="18" charset="-78"/>
                <a:cs typeface="Andalus" panose="02020603050405020304" pitchFamily="18" charset="-78"/>
              </a:rPr>
              <a:t>are examples of concerts; those that are organized in a formal way with musical players and audience. However, some concerts are not examples of </a:t>
            </a:r>
            <a:r>
              <a:rPr lang="ar-IQ" sz="1200" dirty="0">
                <a:latin typeface="Andalus" panose="02020603050405020304" pitchFamily="18" charset="-78"/>
                <a:cs typeface="Andalus" panose="02020603050405020304" pitchFamily="18" charset="-78"/>
              </a:rPr>
              <a:t>حفلة غناء ;</a:t>
            </a:r>
            <a:r>
              <a:rPr lang="en-US" sz="1200" dirty="0">
                <a:latin typeface="Andalus" panose="02020603050405020304" pitchFamily="18" charset="-78"/>
                <a:cs typeface="Andalus" panose="02020603050405020304" pitchFamily="18" charset="-78"/>
              </a:rPr>
              <a:t>those in which there is no singing. Similarly, some cases of </a:t>
            </a:r>
            <a:r>
              <a:rPr lang="ar-IQ" sz="1200" dirty="0">
                <a:latin typeface="Andalus" panose="02020603050405020304" pitchFamily="18" charset="-78"/>
                <a:cs typeface="Andalus" panose="02020603050405020304" pitchFamily="18" charset="-78"/>
              </a:rPr>
              <a:t>غناء حفلة </a:t>
            </a:r>
            <a:r>
              <a:rPr lang="en-US" sz="1200" dirty="0">
                <a:latin typeface="Andalus" panose="02020603050405020304" pitchFamily="18" charset="-78"/>
                <a:cs typeface="Andalus" panose="02020603050405020304" pitchFamily="18" charset="-78"/>
              </a:rPr>
              <a:t>are not examples of concerts; those, for example, in which the </a:t>
            </a:r>
            <a:r>
              <a:rPr lang="ar-IQ" sz="1200" dirty="0">
                <a:latin typeface="Andalus" panose="02020603050405020304" pitchFamily="18" charset="-78"/>
                <a:cs typeface="Andalus" panose="02020603050405020304" pitchFamily="18" charset="-78"/>
              </a:rPr>
              <a:t>حفلة </a:t>
            </a:r>
            <a:r>
              <a:rPr lang="en-US" sz="1200" dirty="0">
                <a:latin typeface="Andalus" panose="02020603050405020304" pitchFamily="18" charset="-78"/>
                <a:cs typeface="Andalus" panose="02020603050405020304" pitchFamily="18" charset="-78"/>
              </a:rPr>
              <a:t>is not organized in a formal way with musical players and audience. That is, ‘concert’ as a translation of </a:t>
            </a:r>
            <a:r>
              <a:rPr lang="ar-IQ" sz="1200" dirty="0">
                <a:latin typeface="Andalus" panose="02020603050405020304" pitchFamily="18" charset="-78"/>
                <a:cs typeface="Andalus" panose="02020603050405020304" pitchFamily="18" charset="-78"/>
              </a:rPr>
              <a:t>غناء حفلة </a:t>
            </a:r>
            <a:r>
              <a:rPr lang="en-US" sz="1200" dirty="0">
                <a:latin typeface="Andalus" panose="02020603050405020304" pitchFamily="18" charset="-78"/>
                <a:cs typeface="Andalus" panose="02020603050405020304" pitchFamily="18" charset="-78"/>
              </a:rPr>
              <a:t>generalizes by going beyond the idea of singing to include the possibility of music without song; but at the same time it particularizes by excluding the non-organized form of ‘party’, which is a possible interpretation of </a:t>
            </a:r>
            <a:r>
              <a:rPr lang="ar-IQ" sz="1200" dirty="0">
                <a:latin typeface="Andalus" panose="02020603050405020304" pitchFamily="18" charset="-78"/>
                <a:cs typeface="Andalus" panose="02020603050405020304" pitchFamily="18" charset="-78"/>
              </a:rPr>
              <a:t>حفلة</a:t>
            </a:r>
          </a:p>
        </p:txBody>
      </p:sp>
      <p:sp>
        <p:nvSpPr>
          <p:cNvPr id="6" name="مربع نص 5"/>
          <p:cNvSpPr txBox="1"/>
          <p:nvPr/>
        </p:nvSpPr>
        <p:spPr>
          <a:xfrm>
            <a:off x="762000" y="2952750"/>
            <a:ext cx="7543800" cy="1015663"/>
          </a:xfrm>
          <a:prstGeom prst="rect">
            <a:avLst/>
          </a:prstGeom>
          <a:solidFill>
            <a:schemeClr val="tx2">
              <a:lumMod val="90000"/>
            </a:schemeClr>
          </a:solidFill>
        </p:spPr>
        <p:txBody>
          <a:bodyPr wrap="square" rtlCol="1">
            <a:spAutoFit/>
          </a:bodyPr>
          <a:lstStyle/>
          <a:p>
            <a:r>
              <a:rPr lang="en-US" sz="1200" dirty="0">
                <a:latin typeface="Andalus" panose="02020603050405020304" pitchFamily="18" charset="-78"/>
                <a:cs typeface="Andalus" panose="02020603050405020304" pitchFamily="18" charset="-78"/>
              </a:rPr>
              <a:t>partially overlapping translation, or partial overlap for short , is common and often unavoidable. It can apply to single words as well as to phrases or whole sentences. If, in a given context, </a:t>
            </a:r>
            <a:r>
              <a:rPr lang="ar-IQ" sz="1200" dirty="0">
                <a:latin typeface="Andalus" panose="02020603050405020304" pitchFamily="18" charset="-78"/>
                <a:cs typeface="Andalus" panose="02020603050405020304" pitchFamily="18" charset="-78"/>
              </a:rPr>
              <a:t>استاذة </a:t>
            </a:r>
            <a:r>
              <a:rPr lang="en-US" sz="1200" dirty="0">
                <a:latin typeface="Andalus" panose="02020603050405020304" pitchFamily="18" charset="-78"/>
                <a:cs typeface="Andalus" panose="02020603050405020304" pitchFamily="18" charset="-78"/>
              </a:rPr>
              <a:t>is translated as ‘lecturer’, not ‘teacher’, the TT certainly keeps the reference to someone who instructs. But it also particularizes, because it adds the specific detail that she works in a university and not in a school; and at the same time it generalizes, because it omits detail of her gender.</a:t>
            </a:r>
            <a:endParaRPr lang="ar-IQ" sz="1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72918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7"/>
          <p:cNvSpPr txBox="1">
            <a:spLocks noGrp="1"/>
          </p:cNvSpPr>
          <p:nvPr>
            <p:ph type="title"/>
          </p:nvPr>
        </p:nvSpPr>
        <p:spPr>
          <a:xfrm>
            <a:off x="534610" y="541178"/>
            <a:ext cx="1675190" cy="134477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000" dirty="0"/>
              <a:t>Denotative meaning </a:t>
            </a:r>
            <a:endParaRPr sz="2000" dirty="0"/>
          </a:p>
        </p:txBody>
      </p:sp>
      <p:sp>
        <p:nvSpPr>
          <p:cNvPr id="106" name="Google Shape;106;p17"/>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2</a:t>
            </a:fld>
            <a:endParaRPr/>
          </a:p>
        </p:txBody>
      </p:sp>
      <p:sp>
        <p:nvSpPr>
          <p:cNvPr id="2" name="مربع نص 1"/>
          <p:cNvSpPr txBox="1"/>
          <p:nvPr/>
        </p:nvSpPr>
        <p:spPr>
          <a:xfrm>
            <a:off x="2438400" y="1047750"/>
            <a:ext cx="6096000" cy="738664"/>
          </a:xfrm>
          <a:prstGeom prst="rect">
            <a:avLst/>
          </a:prstGeom>
          <a:noFill/>
        </p:spPr>
        <p:txBody>
          <a:bodyPr wrap="square" rtlCol="1">
            <a:spAutoFit/>
          </a:bodyPr>
          <a:lstStyle/>
          <a:p>
            <a:r>
              <a:rPr lang="en-US" dirty="0">
                <a:solidFill>
                  <a:schemeClr val="tx1">
                    <a:lumMod val="50000"/>
                  </a:schemeClr>
                </a:solidFill>
                <a:latin typeface="Andalus" panose="02020603050405020304" pitchFamily="18" charset="-78"/>
                <a:cs typeface="Andalus" panose="02020603050405020304" pitchFamily="18" charset="-78"/>
              </a:rPr>
              <a:t>Translation is concerned with meaning. But, as has already become very clear, the term ‘meaning’ is elastic and indeterminate, especially when applied to a whole text</a:t>
            </a:r>
            <a:r>
              <a:rPr lang="en-US" dirty="0">
                <a:solidFill>
                  <a:schemeClr val="tx1">
                    <a:lumMod val="50000"/>
                  </a:schemeClr>
                </a:solidFill>
              </a:rPr>
              <a:t>. </a:t>
            </a:r>
            <a:endParaRPr lang="ar-IQ" dirty="0">
              <a:solidFill>
                <a:schemeClr val="tx1">
                  <a:lumMod val="50000"/>
                </a:schemeClr>
              </a:solidFill>
            </a:endParaRPr>
          </a:p>
        </p:txBody>
      </p:sp>
      <p:sp>
        <p:nvSpPr>
          <p:cNvPr id="4" name="مربع نص 3"/>
          <p:cNvSpPr txBox="1"/>
          <p:nvPr/>
        </p:nvSpPr>
        <p:spPr>
          <a:xfrm>
            <a:off x="2438400" y="2038350"/>
            <a:ext cx="5638800" cy="1169551"/>
          </a:xfrm>
          <a:prstGeom prst="rect">
            <a:avLst/>
          </a:prstGeom>
          <a:noFill/>
          <a:ln>
            <a:solidFill>
              <a:schemeClr val="bg1"/>
            </a:solidFill>
          </a:ln>
        </p:spPr>
        <p:txBody>
          <a:bodyPr wrap="square" rtlCol="1">
            <a:spAutoFit/>
          </a:bodyPr>
          <a:lstStyle/>
          <a:p>
            <a:pPr lvl="0"/>
            <a:r>
              <a:rPr lang="en-US" dirty="0">
                <a:solidFill>
                  <a:schemeClr val="tx1">
                    <a:lumMod val="50000"/>
                  </a:schemeClr>
                </a:solidFill>
                <a:latin typeface="Andalus" panose="02020603050405020304" pitchFamily="18" charset="-78"/>
                <a:cs typeface="Andalus" panose="02020603050405020304" pitchFamily="18" charset="-78"/>
              </a:rPr>
              <a:t>This is true even of denotative meaning (also known as cognitive, propositional or literal meaning). Denotative meaning is that kind of meaning that relates directly to the range of ‘things’ that are conventionally referred to by a word or phrase in a particular sense.</a:t>
            </a:r>
            <a:endParaRPr lang="ar-IQ" dirty="0">
              <a:solidFill>
                <a:schemeClr val="tx1">
                  <a:lumMod val="50000"/>
                </a:schemeClr>
              </a:solidFill>
              <a:latin typeface="Andalus" panose="02020603050405020304" pitchFamily="18" charset="-78"/>
              <a:cs typeface="Andalus" panose="02020603050405020304" pitchFamily="18" charset="-78"/>
            </a:endParaRPr>
          </a:p>
          <a:p>
            <a:r>
              <a:rPr lang="en-US" dirty="0">
                <a:latin typeface="Andalus" panose="02020603050405020304" pitchFamily="18" charset="-78"/>
                <a:cs typeface="Andalus" panose="02020603050405020304" pitchFamily="18" charset="-78"/>
              </a:rPr>
              <a:t>  </a:t>
            </a:r>
          </a:p>
        </p:txBody>
      </p:sp>
      <p:sp>
        <p:nvSpPr>
          <p:cNvPr id="6" name="مربع نص 5"/>
          <p:cNvSpPr txBox="1"/>
          <p:nvPr/>
        </p:nvSpPr>
        <p:spPr>
          <a:xfrm>
            <a:off x="2438400" y="3131701"/>
            <a:ext cx="5865845" cy="523220"/>
          </a:xfrm>
          <a:prstGeom prst="rect">
            <a:avLst/>
          </a:prstGeom>
          <a:noFill/>
        </p:spPr>
        <p:txBody>
          <a:bodyPr wrap="square" rtlCol="1">
            <a:spAutoFit/>
          </a:bodyPr>
          <a:lstStyle/>
          <a:p>
            <a:r>
              <a:rPr lang="en-US" dirty="0">
                <a:solidFill>
                  <a:schemeClr val="tx1">
                    <a:lumMod val="50000"/>
                  </a:schemeClr>
                </a:solidFill>
                <a:latin typeface="Andalus" panose="02020603050405020304" pitchFamily="18" charset="-78"/>
                <a:cs typeface="Andalus" panose="02020603050405020304" pitchFamily="18" charset="-78"/>
              </a:rPr>
              <a:t>the fact that ‘window’ by convention refers to a particular kind of aperture in a wall or roof is a matter of denotative meaning</a:t>
            </a:r>
            <a:r>
              <a:rPr lang="en-US" dirty="0"/>
              <a:t>.</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20</a:t>
            </a:fld>
            <a:endParaRPr lang="en" dirty="0"/>
          </a:p>
        </p:txBody>
      </p:sp>
      <p:sp>
        <p:nvSpPr>
          <p:cNvPr id="5" name="مربع نص 4"/>
          <p:cNvSpPr txBox="1"/>
          <p:nvPr/>
        </p:nvSpPr>
        <p:spPr>
          <a:xfrm>
            <a:off x="914400" y="895350"/>
            <a:ext cx="7239000" cy="954107"/>
          </a:xfrm>
          <a:prstGeom prst="rect">
            <a:avLst/>
          </a:prstGeom>
          <a:solidFill>
            <a:schemeClr val="accent2">
              <a:lumMod val="20000"/>
              <a:lumOff val="80000"/>
            </a:schemeClr>
          </a:solidFill>
        </p:spPr>
        <p:txBody>
          <a:bodyPr wrap="square" rtlCol="1">
            <a:spAutoFit/>
          </a:bodyPr>
          <a:lstStyle/>
          <a:p>
            <a:pPr marL="285750" indent="-285750">
              <a:buFont typeface="Arial" panose="020B0604020202020204" pitchFamily="34" charset="0"/>
              <a:buChar char="•"/>
            </a:pPr>
            <a:r>
              <a:rPr lang="en-US" dirty="0">
                <a:latin typeface="Andalus" panose="02020603050405020304" pitchFamily="18" charset="-78"/>
                <a:cs typeface="Andalus" panose="02020603050405020304" pitchFamily="18" charset="-78"/>
              </a:rPr>
              <a:t>When the TL offers no suitable alternatives, partial overlap is acceptable if the omitted detail is unimportant or is implied in the overall TT context and if the added detail does not clash with the overall ST or TT contexts. Translating </a:t>
            </a:r>
            <a:r>
              <a:rPr lang="ar-IQ" dirty="0">
                <a:latin typeface="Andalus" panose="02020603050405020304" pitchFamily="18" charset="-78"/>
                <a:cs typeface="Andalus" panose="02020603050405020304" pitchFamily="18" charset="-78"/>
              </a:rPr>
              <a:t>أستاذة </a:t>
            </a:r>
            <a:r>
              <a:rPr lang="en-US" dirty="0">
                <a:latin typeface="Andalus" panose="02020603050405020304" pitchFamily="18" charset="-78"/>
                <a:cs typeface="Andalus" panose="02020603050405020304" pitchFamily="18" charset="-78"/>
              </a:rPr>
              <a:t>as ‘lecturer’ or ‘teacher’, for example, will – depending on context – normally be as harmless as it is unavoidable.</a:t>
            </a:r>
            <a:endParaRPr lang="ar-IQ" dirty="0">
              <a:latin typeface="Andalus" panose="02020603050405020304" pitchFamily="18" charset="-78"/>
              <a:cs typeface="Andalus" panose="02020603050405020304" pitchFamily="18" charset="-78"/>
            </a:endParaRPr>
          </a:p>
        </p:txBody>
      </p:sp>
      <p:sp>
        <p:nvSpPr>
          <p:cNvPr id="6" name="مربع نص 5"/>
          <p:cNvSpPr txBox="1"/>
          <p:nvPr/>
        </p:nvSpPr>
        <p:spPr>
          <a:xfrm>
            <a:off x="685800" y="2038350"/>
            <a:ext cx="7772400" cy="2308324"/>
          </a:xfrm>
          <a:prstGeom prst="rect">
            <a:avLst/>
          </a:prstGeom>
          <a:solidFill>
            <a:schemeClr val="tx2"/>
          </a:solidFill>
        </p:spPr>
        <p:txBody>
          <a:bodyPr wrap="square" rtlCol="1">
            <a:spAutoFit/>
          </a:bodyPr>
          <a:lstStyle/>
          <a:p>
            <a:r>
              <a:rPr lang="en-US" sz="1200" dirty="0">
                <a:latin typeface="Andalus" panose="02020603050405020304" pitchFamily="18" charset="-78"/>
                <a:cs typeface="Andalus" panose="02020603050405020304" pitchFamily="18" charset="-78"/>
              </a:rPr>
              <a:t>The typical uses of partially overlapping translation parallel those of particularizing translation and generalizing translation. Thus, partially overlapping translation may be used where the context implies something that is typically referred to by a term in the TL whose denotative meaning overlaps with the denotative meaning of the SL term. For example, a poem by the Syrian poet </a:t>
            </a:r>
            <a:r>
              <a:rPr lang="ar-IQ" sz="1200" dirty="0">
                <a:latin typeface="Andalus" panose="02020603050405020304" pitchFamily="18" charset="-78"/>
                <a:cs typeface="Andalus" panose="02020603050405020304" pitchFamily="18" charset="-78"/>
              </a:rPr>
              <a:t>قباني نزار </a:t>
            </a:r>
            <a:r>
              <a:rPr lang="en-US" sz="1200" dirty="0">
                <a:latin typeface="Andalus" panose="02020603050405020304" pitchFamily="18" charset="-78"/>
                <a:cs typeface="Andalus" panose="02020603050405020304" pitchFamily="18" charset="-78"/>
              </a:rPr>
              <a:t>contains the line </a:t>
            </a:r>
            <a:r>
              <a:rPr lang="ar-IQ" sz="1200" dirty="0" err="1">
                <a:latin typeface="Andalus" panose="02020603050405020304" pitchFamily="18" charset="-78"/>
                <a:cs typeface="Andalus" panose="02020603050405020304" pitchFamily="18" charset="-78"/>
              </a:rPr>
              <a:t>قتلوھا</a:t>
            </a:r>
            <a:r>
              <a:rPr lang="ar-IQ" sz="1200" dirty="0">
                <a:latin typeface="Andalus" panose="02020603050405020304" pitchFamily="18" charset="-78"/>
                <a:cs typeface="Andalus" panose="02020603050405020304" pitchFamily="18" charset="-78"/>
              </a:rPr>
              <a:t> أن إلى </a:t>
            </a:r>
            <a:r>
              <a:rPr lang="ar-IQ" sz="1200" dirty="0" err="1">
                <a:latin typeface="Andalus" panose="02020603050405020304" pitchFamily="18" charset="-78"/>
                <a:cs typeface="Andalus" panose="02020603050405020304" pitchFamily="18" charset="-78"/>
              </a:rPr>
              <a:t>ربیعي</a:t>
            </a:r>
            <a:r>
              <a:rPr lang="ar-IQ" sz="1200" dirty="0">
                <a:latin typeface="Andalus" panose="02020603050405020304" pitchFamily="18" charset="-78"/>
                <a:cs typeface="Andalus" panose="02020603050405020304" pitchFamily="18" charset="-78"/>
              </a:rPr>
              <a:t> كعصفور </a:t>
            </a:r>
            <a:r>
              <a:rPr lang="ar-IQ" sz="1200" dirty="0" err="1">
                <a:latin typeface="Andalus" panose="02020603050405020304" pitchFamily="18" charset="-78"/>
                <a:cs typeface="Andalus" panose="02020603050405020304" pitchFamily="18" charset="-78"/>
              </a:rPr>
              <a:t>طاردوھا</a:t>
            </a:r>
            <a:r>
              <a:rPr lang="ar-IQ" sz="1200" dirty="0">
                <a:latin typeface="Andalus" panose="02020603050405020304" pitchFamily="18" charset="-78"/>
                <a:cs typeface="Andalus" panose="02020603050405020304" pitchFamily="18" charset="-78"/>
              </a:rPr>
              <a:t> .</a:t>
            </a:r>
            <a:r>
              <a:rPr lang="en-US" sz="1200" dirty="0">
                <a:latin typeface="Andalus" panose="02020603050405020304" pitchFamily="18" charset="-78"/>
                <a:cs typeface="Andalus" panose="02020603050405020304" pitchFamily="18" charset="-78"/>
              </a:rPr>
              <a:t>This has been translated ( </a:t>
            </a:r>
            <a:r>
              <a:rPr lang="en-US" sz="1200" dirty="0" err="1">
                <a:latin typeface="Andalus" panose="02020603050405020304" pitchFamily="18" charset="-78"/>
                <a:cs typeface="Andalus" panose="02020603050405020304" pitchFamily="18" charset="-78"/>
              </a:rPr>
              <a:t>Rolph</a:t>
            </a:r>
            <a:r>
              <a:rPr lang="en-US" sz="1200" dirty="0">
                <a:latin typeface="Andalus" panose="02020603050405020304" pitchFamily="18" charset="-78"/>
                <a:cs typeface="Andalus" panose="02020603050405020304" pitchFamily="18" charset="-78"/>
              </a:rPr>
              <a:t> 1995: 23) as ‘They attacked her like a young sparrow until they killed her’. </a:t>
            </a:r>
            <a:r>
              <a:rPr lang="ar-IQ" sz="1200" dirty="0" err="1">
                <a:latin typeface="Andalus" panose="02020603050405020304" pitchFamily="18" charset="-78"/>
                <a:cs typeface="Andalus" panose="02020603050405020304" pitchFamily="18" charset="-78"/>
              </a:rPr>
              <a:t>ربیعي</a:t>
            </a:r>
            <a:r>
              <a:rPr lang="ar-IQ" sz="1200" dirty="0">
                <a:latin typeface="Andalus" panose="02020603050405020304" pitchFamily="18" charset="-78"/>
                <a:cs typeface="Andalus" panose="02020603050405020304" pitchFamily="18" charset="-78"/>
              </a:rPr>
              <a:t> </a:t>
            </a:r>
            <a:r>
              <a:rPr lang="en-US" sz="1200" dirty="0">
                <a:latin typeface="Andalus" panose="02020603050405020304" pitchFamily="18" charset="-78"/>
                <a:cs typeface="Andalus" panose="02020603050405020304" pitchFamily="18" charset="-78"/>
              </a:rPr>
              <a:t>here overlaps in meaning with ‘young’. Some but not all ‘spring sparrows’ are young, and some but not all young sparrows are ‘spring sparrows’ (one could have a sparrow that was, abnormally, born in summer). ‘Spring sparrow’, however, is a problematic phrase in English; it does not have a clear meaning, and there is nothing in this overall context to make the intended meaning clearer in the English. ‘Sparrow’ also yields an unfortunate </a:t>
            </a:r>
            <a:r>
              <a:rPr lang="en-US" sz="1200" dirty="0" err="1">
                <a:latin typeface="Andalus" panose="02020603050405020304" pitchFamily="18" charset="-78"/>
                <a:cs typeface="Andalus" panose="02020603050405020304" pitchFamily="18" charset="-78"/>
              </a:rPr>
              <a:t>collocative</a:t>
            </a:r>
            <a:r>
              <a:rPr lang="en-US" sz="1200" dirty="0">
                <a:latin typeface="Andalus" panose="02020603050405020304" pitchFamily="18" charset="-78"/>
                <a:cs typeface="Andalus" panose="02020603050405020304" pitchFamily="18" charset="-78"/>
              </a:rPr>
              <a:t> clash with ‘spring chicken’, meaning most basically ‘young chicken for eating (originally available only in spring)’ but most commonly found in phrases such as ‘he’s no spring chicken’, where ‘spring chicken’ is an idiom essentially meaning ‘young’; cf. Section 8.6. Accordingly, the translator has chosen a more contextually acceptable overlapping expression.</a:t>
            </a:r>
            <a:endParaRPr lang="ar-IQ" sz="1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597880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t>Near-synonymy and translation</a:t>
            </a:r>
            <a:endParaRPr lang="ar-IQ" dirty="0"/>
          </a:p>
        </p:txBody>
      </p:sp>
      <p:sp>
        <p:nvSpPr>
          <p:cNvPr id="4" name="عنصر نائب لرقم الشريحة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21</a:t>
            </a:fld>
            <a:endParaRPr lang="en"/>
          </a:p>
        </p:txBody>
      </p:sp>
    </p:spTree>
    <p:extLst>
      <p:ext uri="{BB962C8B-B14F-4D97-AF65-F5344CB8AC3E}">
        <p14:creationId xmlns:p14="http://schemas.microsoft.com/office/powerpoint/2010/main" val="2332498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638"/>
        <p:cNvGrpSpPr/>
        <p:nvPr/>
      </p:nvGrpSpPr>
      <p:grpSpPr>
        <a:xfrm>
          <a:off x="0" y="0"/>
          <a:ext cx="0" cy="0"/>
          <a:chOff x="0" y="0"/>
          <a:chExt cx="0" cy="0"/>
        </a:xfrm>
      </p:grpSpPr>
      <p:sp>
        <p:nvSpPr>
          <p:cNvPr id="1087" name="Google Shape;1087;p51"/>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rgbClr val="4D4A56"/>
                </a:solidFill>
              </a:rPr>
              <a:t>22</a:t>
            </a:fld>
            <a:endParaRPr>
              <a:solidFill>
                <a:srgbClr val="4D4A56"/>
              </a:solidFill>
            </a:endParaRPr>
          </a:p>
        </p:txBody>
      </p:sp>
      <p:sp>
        <p:nvSpPr>
          <p:cNvPr id="2" name="مربع نص 1"/>
          <p:cNvSpPr txBox="1"/>
          <p:nvPr/>
        </p:nvSpPr>
        <p:spPr>
          <a:xfrm>
            <a:off x="188167" y="590550"/>
            <a:ext cx="8763000" cy="1815882"/>
          </a:xfrm>
          <a:prstGeom prst="rect">
            <a:avLst/>
          </a:prstGeom>
          <a:solidFill>
            <a:schemeClr val="tx1">
              <a:lumMod val="50000"/>
            </a:schemeClr>
          </a:solidFill>
          <a:ln>
            <a:solidFill>
              <a:schemeClr val="accent1"/>
            </a:solidFill>
          </a:ln>
        </p:spPr>
        <p:txBody>
          <a:bodyPr wrap="square" rtlCol="1">
            <a:spAutoFit/>
          </a:bodyPr>
          <a:lstStyle/>
          <a:p>
            <a:r>
              <a:rPr lang="en-US" dirty="0">
                <a:solidFill>
                  <a:schemeClr val="bg1"/>
                </a:solidFill>
                <a:latin typeface="Andalus" panose="02020603050405020304" pitchFamily="18" charset="-78"/>
                <a:cs typeface="Andalus" panose="02020603050405020304" pitchFamily="18" charset="-78"/>
              </a:rPr>
              <a:t>Near-synonymy is a case not of synonymy but of </a:t>
            </a:r>
            <a:r>
              <a:rPr lang="en-US" dirty="0" err="1">
                <a:solidFill>
                  <a:schemeClr val="bg1"/>
                </a:solidFill>
                <a:latin typeface="Andalus" panose="02020603050405020304" pitchFamily="18" charset="-78"/>
                <a:cs typeface="Andalus" panose="02020603050405020304" pitchFamily="18" charset="-78"/>
              </a:rPr>
              <a:t>hyperonymy</a:t>
            </a:r>
            <a:r>
              <a:rPr lang="en-US" dirty="0">
                <a:solidFill>
                  <a:schemeClr val="bg1"/>
                </a:solidFill>
                <a:latin typeface="Andalus" panose="02020603050405020304" pitchFamily="18" charset="-78"/>
                <a:cs typeface="Andalus" panose="02020603050405020304" pitchFamily="18" charset="-78"/>
              </a:rPr>
              <a:t>-hyponymy or semantic overlap, which comes near to being synonymy. Thus, in the situation of near-synonymy involving </a:t>
            </a:r>
            <a:r>
              <a:rPr lang="en-US" dirty="0" err="1">
                <a:solidFill>
                  <a:schemeClr val="bg1"/>
                </a:solidFill>
                <a:latin typeface="Andalus" panose="02020603050405020304" pitchFamily="18" charset="-78"/>
                <a:cs typeface="Andalus" panose="02020603050405020304" pitchFamily="18" charset="-78"/>
              </a:rPr>
              <a:t>hyperonymy</a:t>
            </a:r>
            <a:r>
              <a:rPr lang="en-US" dirty="0">
                <a:solidFill>
                  <a:schemeClr val="bg1"/>
                </a:solidFill>
                <a:latin typeface="Andalus" panose="02020603050405020304" pitchFamily="18" charset="-78"/>
                <a:cs typeface="Andalus" panose="02020603050405020304" pitchFamily="18" charset="-78"/>
              </a:rPr>
              <a:t>-hyponymy, typically entities (things, etc.) that can be referred to by a particular </a:t>
            </a:r>
            <a:r>
              <a:rPr lang="en-US" dirty="0" err="1">
                <a:solidFill>
                  <a:schemeClr val="bg1"/>
                </a:solidFill>
                <a:latin typeface="Andalus" panose="02020603050405020304" pitchFamily="18" charset="-78"/>
                <a:cs typeface="Andalus" panose="02020603050405020304" pitchFamily="18" charset="-78"/>
              </a:rPr>
              <a:t>hyperonym</a:t>
            </a:r>
            <a:r>
              <a:rPr lang="en-US" dirty="0">
                <a:solidFill>
                  <a:schemeClr val="bg1"/>
                </a:solidFill>
                <a:latin typeface="Andalus" panose="02020603050405020304" pitchFamily="18" charset="-78"/>
                <a:cs typeface="Andalus" panose="02020603050405020304" pitchFamily="18" charset="-78"/>
              </a:rPr>
              <a:t> can also be referred to by the hyponym. An example from English is ‘thin’ versus ‘skinny’ – assuming the reasonableness of a statement such as ‘She’s thin but not skinny’ but not the reasonableness of a statement ‘She’s skinny but not thin’. All skinny people are accordingly thin, but not all thin people are skinny. ‘Thin’ is a </a:t>
            </a:r>
            <a:r>
              <a:rPr lang="en-US" dirty="0" err="1">
                <a:solidFill>
                  <a:schemeClr val="bg1"/>
                </a:solidFill>
                <a:latin typeface="Andalus" panose="02020603050405020304" pitchFamily="18" charset="-78"/>
                <a:cs typeface="Andalus" panose="02020603050405020304" pitchFamily="18" charset="-78"/>
              </a:rPr>
              <a:t>hyperonym</a:t>
            </a:r>
            <a:r>
              <a:rPr lang="en-US" dirty="0">
                <a:solidFill>
                  <a:schemeClr val="bg1"/>
                </a:solidFill>
                <a:latin typeface="Andalus" panose="02020603050405020304" pitchFamily="18" charset="-78"/>
                <a:cs typeface="Andalus" panose="02020603050405020304" pitchFamily="18" charset="-78"/>
              </a:rPr>
              <a:t> of ‘skinny’. However, there is a very significant overlap between ‘thin’ and ‘skinny’ such that thin people are typically also skinny. ‘Thin’ and ‘skinny’ can accordingly be regarded as near-synonyms in English.</a:t>
            </a:r>
            <a:endParaRPr lang="ar-IQ" dirty="0">
              <a:solidFill>
                <a:schemeClr val="bg1"/>
              </a:solidFill>
              <a:latin typeface="Andalus" panose="02020603050405020304" pitchFamily="18" charset="-78"/>
              <a:cs typeface="Andalus" panose="02020603050405020304" pitchFamily="18" charset="-78"/>
            </a:endParaRPr>
          </a:p>
        </p:txBody>
      </p:sp>
      <p:sp>
        <p:nvSpPr>
          <p:cNvPr id="3" name="مربع نص 2"/>
          <p:cNvSpPr txBox="1"/>
          <p:nvPr/>
        </p:nvSpPr>
        <p:spPr>
          <a:xfrm>
            <a:off x="152400" y="3333750"/>
            <a:ext cx="8763000" cy="954107"/>
          </a:xfrm>
          <a:prstGeom prst="rect">
            <a:avLst/>
          </a:prstGeom>
          <a:solidFill>
            <a:schemeClr val="tx1">
              <a:lumMod val="50000"/>
            </a:schemeClr>
          </a:solidFill>
        </p:spPr>
        <p:txBody>
          <a:bodyPr wrap="square" rtlCol="1">
            <a:spAutoFit/>
          </a:bodyPr>
          <a:lstStyle/>
          <a:p>
            <a:r>
              <a:rPr lang="en-US" dirty="0">
                <a:solidFill>
                  <a:schemeClr val="bg1"/>
                </a:solidFill>
                <a:latin typeface="Andalus" panose="02020603050405020304" pitchFamily="18" charset="-78"/>
                <a:cs typeface="Andalus" panose="02020603050405020304" pitchFamily="18" charset="-78"/>
              </a:rPr>
              <a:t>As the example of ‘thin’ versus ‘skinny’ shows, near-synonymy is a rather vague concept. It does not seem possible to say exactly how great the overlap between a </a:t>
            </a:r>
            <a:r>
              <a:rPr lang="en-US" dirty="0" err="1">
                <a:solidFill>
                  <a:schemeClr val="bg1"/>
                </a:solidFill>
                <a:latin typeface="Andalus" panose="02020603050405020304" pitchFamily="18" charset="-78"/>
                <a:cs typeface="Andalus" panose="02020603050405020304" pitchFamily="18" charset="-78"/>
              </a:rPr>
              <a:t>hyperonym</a:t>
            </a:r>
            <a:r>
              <a:rPr lang="en-US" dirty="0">
                <a:solidFill>
                  <a:schemeClr val="bg1"/>
                </a:solidFill>
                <a:latin typeface="Andalus" panose="02020603050405020304" pitchFamily="18" charset="-78"/>
                <a:cs typeface="Andalus" panose="02020603050405020304" pitchFamily="18" charset="-78"/>
              </a:rPr>
              <a:t>-hyponym pair has to be for them to qualify as near-synonyms (or how great the non-overlap has to be for them not to qualify as near-synonyms). </a:t>
            </a:r>
            <a:r>
              <a:rPr lang="en-US" dirty="0" err="1">
                <a:solidFill>
                  <a:schemeClr val="bg1"/>
                </a:solidFill>
                <a:latin typeface="Andalus" panose="02020603050405020304" pitchFamily="18" charset="-78"/>
                <a:cs typeface="Andalus" panose="02020603050405020304" pitchFamily="18" charset="-78"/>
              </a:rPr>
              <a:t>Nearsynonym</a:t>
            </a:r>
            <a:r>
              <a:rPr lang="en-US" dirty="0">
                <a:solidFill>
                  <a:schemeClr val="bg1"/>
                </a:solidFill>
                <a:latin typeface="Andalus" panose="02020603050405020304" pitchFamily="18" charset="-78"/>
                <a:cs typeface="Andalus" panose="02020603050405020304" pitchFamily="18" charset="-78"/>
              </a:rPr>
              <a:t> remains, however, a useful concept in translation analysis</a:t>
            </a:r>
            <a:endParaRPr lang="ar-IQ" dirty="0">
              <a:solidFill>
                <a:schemeClr val="bg1"/>
              </a:solidFill>
              <a:latin typeface="Andalus" panose="02020603050405020304" pitchFamily="18" charset="-78"/>
              <a:cs typeface="Andalus" panose="02020603050405020304"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638"/>
        <p:cNvGrpSpPr/>
        <p:nvPr/>
      </p:nvGrpSpPr>
      <p:grpSpPr>
        <a:xfrm>
          <a:off x="0" y="0"/>
          <a:ext cx="0" cy="0"/>
          <a:chOff x="0" y="0"/>
          <a:chExt cx="0" cy="0"/>
        </a:xfrm>
      </p:grpSpPr>
      <p:sp>
        <p:nvSpPr>
          <p:cNvPr id="1087" name="Google Shape;1087;p51"/>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rgbClr val="4D4A56"/>
                </a:solidFill>
              </a:rPr>
              <a:t>23</a:t>
            </a:fld>
            <a:endParaRPr>
              <a:solidFill>
                <a:srgbClr val="4D4A56"/>
              </a:solidFill>
            </a:endParaRPr>
          </a:p>
        </p:txBody>
      </p:sp>
      <p:sp>
        <p:nvSpPr>
          <p:cNvPr id="4" name="مربع نص 3"/>
          <p:cNvSpPr txBox="1"/>
          <p:nvPr/>
        </p:nvSpPr>
        <p:spPr>
          <a:xfrm>
            <a:off x="132184" y="742950"/>
            <a:ext cx="8761199" cy="1384995"/>
          </a:xfrm>
          <a:prstGeom prst="rect">
            <a:avLst/>
          </a:prstGeom>
          <a:solidFill>
            <a:schemeClr val="bg1"/>
          </a:solidFill>
        </p:spPr>
        <p:txBody>
          <a:bodyPr wrap="square" rtlCol="1">
            <a:spAutoFit/>
          </a:bodyPr>
          <a:lstStyle/>
          <a:p>
            <a:r>
              <a:rPr lang="en-US" dirty="0">
                <a:latin typeface="Andalus" panose="02020603050405020304" pitchFamily="18" charset="-78"/>
                <a:cs typeface="Andalus" panose="02020603050405020304" pitchFamily="18" charset="-78"/>
              </a:rPr>
              <a:t>An example of near-synonymy involving a </a:t>
            </a:r>
            <a:r>
              <a:rPr lang="en-US" dirty="0" err="1">
                <a:latin typeface="Andalus" panose="02020603050405020304" pitchFamily="18" charset="-78"/>
                <a:cs typeface="Andalus" panose="02020603050405020304" pitchFamily="18" charset="-78"/>
              </a:rPr>
              <a:t>hyperonym</a:t>
            </a:r>
            <a:r>
              <a:rPr lang="en-US" dirty="0">
                <a:latin typeface="Andalus" panose="02020603050405020304" pitchFamily="18" charset="-78"/>
                <a:cs typeface="Andalus" panose="02020603050405020304" pitchFamily="18" charset="-78"/>
              </a:rPr>
              <a:t>-hyponym pair in English&gt;Arabic translation is translating Arabic </a:t>
            </a:r>
            <a:r>
              <a:rPr lang="ar-IQ" dirty="0">
                <a:latin typeface="Andalus" panose="02020603050405020304" pitchFamily="18" charset="-78"/>
                <a:cs typeface="Andalus" panose="02020603050405020304" pitchFamily="18" charset="-78"/>
              </a:rPr>
              <a:t>زعلان </a:t>
            </a:r>
            <a:r>
              <a:rPr lang="en-US" dirty="0">
                <a:latin typeface="Andalus" panose="02020603050405020304" pitchFamily="18" charset="-78"/>
                <a:cs typeface="Andalus" panose="02020603050405020304" pitchFamily="18" charset="-78"/>
              </a:rPr>
              <a:t>as English ‘angry’. </a:t>
            </a:r>
            <a:r>
              <a:rPr lang="ar-IQ" dirty="0">
                <a:latin typeface="Andalus" panose="02020603050405020304" pitchFamily="18" charset="-78"/>
                <a:cs typeface="Andalus" panose="02020603050405020304" pitchFamily="18" charset="-78"/>
              </a:rPr>
              <a:t>زعلان , </a:t>
            </a:r>
            <a:r>
              <a:rPr lang="en-US" dirty="0">
                <a:latin typeface="Andalus" panose="02020603050405020304" pitchFamily="18" charset="-78"/>
                <a:cs typeface="Andalus" panose="02020603050405020304" pitchFamily="18" charset="-78"/>
              </a:rPr>
              <a:t>as understood in Egypt and Sudan at least (where the definition of the Standard Arabic usage of </a:t>
            </a:r>
            <a:r>
              <a:rPr lang="ar-IQ" dirty="0">
                <a:latin typeface="Andalus" panose="02020603050405020304" pitchFamily="18" charset="-78"/>
                <a:cs typeface="Andalus" panose="02020603050405020304" pitchFamily="18" charset="-78"/>
              </a:rPr>
              <a:t>زعلان </a:t>
            </a:r>
            <a:r>
              <a:rPr lang="en-US" dirty="0">
                <a:latin typeface="Andalus" panose="02020603050405020304" pitchFamily="18" charset="-78"/>
                <a:cs typeface="Andalus" panose="02020603050405020304" pitchFamily="18" charset="-78"/>
              </a:rPr>
              <a:t>reflects the definition of the colloquial usage of </a:t>
            </a:r>
            <a:r>
              <a:rPr lang="ar-IQ" dirty="0">
                <a:latin typeface="Andalus" panose="02020603050405020304" pitchFamily="18" charset="-78"/>
                <a:cs typeface="Andalus" panose="02020603050405020304" pitchFamily="18" charset="-78"/>
              </a:rPr>
              <a:t>زعلان ,( </a:t>
            </a:r>
            <a:r>
              <a:rPr lang="en-US" dirty="0">
                <a:latin typeface="Andalus" panose="02020603050405020304" pitchFamily="18" charset="-78"/>
                <a:cs typeface="Andalus" panose="02020603050405020304" pitchFamily="18" charset="-78"/>
              </a:rPr>
              <a:t>means not just angry but angry with a degree of sadness (i.e. ‘sadly angry’). Arabic </a:t>
            </a:r>
            <a:r>
              <a:rPr lang="ar-IQ" dirty="0">
                <a:latin typeface="Andalus" panose="02020603050405020304" pitchFamily="18" charset="-78"/>
                <a:cs typeface="Andalus" panose="02020603050405020304" pitchFamily="18" charset="-78"/>
              </a:rPr>
              <a:t>زعلان </a:t>
            </a:r>
            <a:r>
              <a:rPr lang="en-US" dirty="0">
                <a:latin typeface="Andalus" panose="02020603050405020304" pitchFamily="18" charset="-78"/>
                <a:cs typeface="Andalus" panose="02020603050405020304" pitchFamily="18" charset="-78"/>
              </a:rPr>
              <a:t>is thus technically a hyponym of English ‘angry’ (as it excludes those cases of anger that do not also involve sadness). </a:t>
            </a:r>
            <a:r>
              <a:rPr lang="ar-IQ" dirty="0">
                <a:latin typeface="Andalus" panose="02020603050405020304" pitchFamily="18" charset="-78"/>
                <a:cs typeface="Andalus" panose="02020603050405020304" pitchFamily="18" charset="-78"/>
              </a:rPr>
              <a:t>زعلان </a:t>
            </a:r>
            <a:r>
              <a:rPr lang="en-US" dirty="0">
                <a:latin typeface="Andalus" panose="02020603050405020304" pitchFamily="18" charset="-78"/>
                <a:cs typeface="Andalus" panose="02020603050405020304" pitchFamily="18" charset="-78"/>
              </a:rPr>
              <a:t>is, however, close enough to the meaning of ‘angry’ to be considered a near-synonym of ‘angry</a:t>
            </a:r>
            <a:r>
              <a:rPr lang="en-US" dirty="0"/>
              <a:t>’.</a:t>
            </a:r>
            <a:endParaRPr lang="ar-IQ" dirty="0">
              <a:latin typeface="Andalus" panose="02020603050405020304" pitchFamily="18" charset="-78"/>
              <a:cs typeface="Andalus" panose="02020603050405020304" pitchFamily="18" charset="-78"/>
            </a:endParaRPr>
          </a:p>
        </p:txBody>
      </p:sp>
      <p:sp>
        <p:nvSpPr>
          <p:cNvPr id="5" name="مربع نص 4"/>
          <p:cNvSpPr txBox="1"/>
          <p:nvPr/>
        </p:nvSpPr>
        <p:spPr>
          <a:xfrm>
            <a:off x="245583" y="2769247"/>
            <a:ext cx="8534400" cy="1169551"/>
          </a:xfrm>
          <a:prstGeom prst="rect">
            <a:avLst/>
          </a:prstGeom>
          <a:solidFill>
            <a:schemeClr val="bg1"/>
          </a:solidFill>
        </p:spPr>
        <p:txBody>
          <a:bodyPr wrap="square" rtlCol="1">
            <a:spAutoFit/>
          </a:bodyPr>
          <a:lstStyle/>
          <a:p>
            <a:r>
              <a:rPr lang="en-US" dirty="0">
                <a:latin typeface="Andalus" panose="02020603050405020304" pitchFamily="18" charset="-78"/>
                <a:cs typeface="Andalus" panose="02020603050405020304" pitchFamily="18" charset="-78"/>
              </a:rPr>
              <a:t>As with cases of near-synonyms involving </a:t>
            </a:r>
            <a:r>
              <a:rPr lang="en-US" dirty="0" err="1">
                <a:latin typeface="Andalus" panose="02020603050405020304" pitchFamily="18" charset="-78"/>
                <a:cs typeface="Andalus" panose="02020603050405020304" pitchFamily="18" charset="-78"/>
              </a:rPr>
              <a:t>hyperonymy</a:t>
            </a:r>
            <a:r>
              <a:rPr lang="en-US" dirty="0">
                <a:latin typeface="Andalus" panose="02020603050405020304" pitchFamily="18" charset="-78"/>
                <a:cs typeface="Andalus" panose="02020603050405020304" pitchFamily="18" charset="-78"/>
              </a:rPr>
              <a:t>-hyponymy, what is and is not near-synonymy involving semantic overlap is rather vague. We cannot be sure how much semantic overlap is required for two words (in a particular sense) to qualify as near-synonyms or how much semantic non-overlap there would need to be for them to qualify as not near-synonyms. Nonetheless, the notion of </a:t>
            </a:r>
            <a:r>
              <a:rPr lang="en-US" dirty="0" err="1">
                <a:latin typeface="Andalus" panose="02020603050405020304" pitchFamily="18" charset="-78"/>
                <a:cs typeface="Andalus" panose="02020603050405020304" pitchFamily="18" charset="-78"/>
              </a:rPr>
              <a:t>nearsynonymy</a:t>
            </a:r>
            <a:r>
              <a:rPr lang="en-US" dirty="0">
                <a:latin typeface="Andalus" panose="02020603050405020304" pitchFamily="18" charset="-78"/>
                <a:cs typeface="Andalus" panose="02020603050405020304" pitchFamily="18" charset="-78"/>
              </a:rPr>
              <a:t> is, as already stated, a useful one in practice.</a:t>
            </a:r>
            <a:endParaRPr lang="ar-IQ"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353323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t>Semantic repetition in Arabic</a:t>
            </a:r>
            <a:endParaRPr lang="ar-IQ" dirty="0"/>
          </a:p>
        </p:txBody>
      </p:sp>
    </p:spTree>
    <p:extLst>
      <p:ext uri="{BB962C8B-B14F-4D97-AF65-F5344CB8AC3E}">
        <p14:creationId xmlns:p14="http://schemas.microsoft.com/office/powerpoint/2010/main" val="1965007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91"/>
        <p:cNvGrpSpPr/>
        <p:nvPr/>
      </p:nvGrpSpPr>
      <p:grpSpPr>
        <a:xfrm>
          <a:off x="0" y="0"/>
          <a:ext cx="0" cy="0"/>
          <a:chOff x="0" y="0"/>
          <a:chExt cx="0" cy="0"/>
        </a:xfrm>
      </p:grpSpPr>
      <p:sp>
        <p:nvSpPr>
          <p:cNvPr id="1537" name="Google Shape;1537;p52"/>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25</a:t>
            </a:fld>
            <a:endParaRPr/>
          </a:p>
        </p:txBody>
      </p:sp>
      <p:sp>
        <p:nvSpPr>
          <p:cNvPr id="4" name="مربع نص 3"/>
          <p:cNvSpPr txBox="1"/>
          <p:nvPr/>
        </p:nvSpPr>
        <p:spPr>
          <a:xfrm>
            <a:off x="762000" y="1594851"/>
            <a:ext cx="7620000" cy="1323439"/>
          </a:xfrm>
          <a:prstGeom prst="rect">
            <a:avLst/>
          </a:prstGeom>
          <a:solidFill>
            <a:schemeClr val="accent2">
              <a:lumMod val="40000"/>
              <a:lumOff val="60000"/>
            </a:schemeClr>
          </a:solidFill>
        </p:spPr>
        <p:txBody>
          <a:bodyPr wrap="square" rtlCol="1">
            <a:spAutoFit/>
          </a:bodyPr>
          <a:lstStyle/>
          <a:p>
            <a:pPr algn="just"/>
            <a:r>
              <a:rPr lang="en-US" sz="2000" dirty="0">
                <a:latin typeface="Andalus" panose="02020603050405020304" pitchFamily="18" charset="-78"/>
                <a:cs typeface="Andalus" panose="02020603050405020304" pitchFamily="18" charset="-78"/>
              </a:rPr>
              <a:t>Semantic repetition is repetition of meaning. Most basically, this involves the use of two (or more) synonyms or near-synonyms. But it can also be extended to include </a:t>
            </a:r>
            <a:r>
              <a:rPr lang="en-US" sz="2000" dirty="0" err="1">
                <a:latin typeface="Andalus" panose="02020603050405020304" pitchFamily="18" charset="-78"/>
                <a:cs typeface="Andalus" panose="02020603050405020304" pitchFamily="18" charset="-78"/>
              </a:rPr>
              <a:t>hyperonym</a:t>
            </a:r>
            <a:r>
              <a:rPr lang="en-US" sz="2000" dirty="0">
                <a:latin typeface="Andalus" panose="02020603050405020304" pitchFamily="18" charset="-78"/>
                <a:cs typeface="Andalus" panose="02020603050405020304" pitchFamily="18" charset="-78"/>
              </a:rPr>
              <a:t>-hyponym pairs and words and phrases standing in an ‘associative’ relationship.  </a:t>
            </a:r>
            <a:endParaRPr lang="ar-IQ" sz="2000" dirty="0">
              <a:latin typeface="Andalus" panose="02020603050405020304" pitchFamily="18" charset="-78"/>
              <a:cs typeface="Andalus" panose="02020603050405020304"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sz="2400" dirty="0">
                <a:solidFill>
                  <a:schemeClr val="tx1">
                    <a:lumMod val="50000"/>
                  </a:schemeClr>
                </a:solidFill>
              </a:rPr>
              <a:t>Synonym and near-synonym repetition</a:t>
            </a:r>
            <a:endParaRPr lang="ar-IQ" sz="2400" dirty="0">
              <a:solidFill>
                <a:schemeClr val="tx1">
                  <a:lumMod val="50000"/>
                </a:schemeClr>
              </a:solidFill>
            </a:endParaRPr>
          </a:p>
        </p:txBody>
      </p:sp>
    </p:spTree>
    <p:extLst>
      <p:ext uri="{BB962C8B-B14F-4D97-AF65-F5344CB8AC3E}">
        <p14:creationId xmlns:p14="http://schemas.microsoft.com/office/powerpoint/2010/main" val="4273039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sz="1600" dirty="0">
                <a:solidFill>
                  <a:schemeClr val="accent3">
                    <a:lumMod val="75000"/>
                  </a:schemeClr>
                </a:solidFill>
              </a:rPr>
              <a:t>Synonym and near-synonym repetition</a:t>
            </a:r>
            <a:endParaRPr lang="ar-IQ" sz="1600" dirty="0">
              <a:solidFill>
                <a:schemeClr val="accent3">
                  <a:lumMod val="75000"/>
                </a:schemeClr>
              </a:solidFill>
            </a:endParaRPr>
          </a:p>
        </p:txBody>
      </p:sp>
      <p:sp>
        <p:nvSpPr>
          <p:cNvPr id="3" name="عنصر نائب للنص 2"/>
          <p:cNvSpPr>
            <a:spLocks noGrp="1"/>
          </p:cNvSpPr>
          <p:nvPr>
            <p:ph type="body" idx="1"/>
          </p:nvPr>
        </p:nvSpPr>
        <p:spPr>
          <a:xfrm>
            <a:off x="2590800" y="895350"/>
            <a:ext cx="5711250" cy="3657600"/>
          </a:xfrm>
        </p:spPr>
        <p:txBody>
          <a:bodyPr/>
          <a:lstStyle/>
          <a:p>
            <a:r>
              <a:rPr lang="en-US" sz="1200" dirty="0">
                <a:solidFill>
                  <a:schemeClr val="tx1">
                    <a:lumMod val="50000"/>
                  </a:schemeClr>
                </a:solidFill>
                <a:latin typeface="Andalus" panose="02020603050405020304" pitchFamily="18" charset="-78"/>
                <a:cs typeface="Andalus" panose="02020603050405020304" pitchFamily="18" charset="-78"/>
              </a:rPr>
              <a:t>Arabic frequently makes use of repetition of synonyms or near-synonyms in a way that is not normally found in English. This kind of repetition is sometimes referred to as semantic repetition </a:t>
            </a:r>
          </a:p>
          <a:p>
            <a:r>
              <a:rPr lang="en-US" sz="1200" dirty="0">
                <a:solidFill>
                  <a:schemeClr val="tx1">
                    <a:lumMod val="50000"/>
                  </a:schemeClr>
                </a:solidFill>
                <a:latin typeface="Andalus" panose="02020603050405020304" pitchFamily="18" charset="-78"/>
                <a:cs typeface="Andalus" panose="02020603050405020304" pitchFamily="18" charset="-78"/>
              </a:rPr>
              <a:t>Two types of (near) synonym repetition :</a:t>
            </a:r>
          </a:p>
          <a:p>
            <a:pPr>
              <a:buFont typeface="+mj-lt"/>
              <a:buAutoNum type="romanUcPeriod"/>
            </a:pPr>
            <a:r>
              <a:rPr lang="en-US" sz="1200" dirty="0">
                <a:solidFill>
                  <a:schemeClr val="tx1">
                    <a:lumMod val="50000"/>
                  </a:schemeClr>
                </a:solidFill>
              </a:rPr>
              <a:t>where the two words or phrases used have closely related but distinguishable meanings – that is, they are near-synonyms; an example of this is </a:t>
            </a:r>
            <a:r>
              <a:rPr lang="ar-IQ" sz="1200" dirty="0" err="1">
                <a:solidFill>
                  <a:schemeClr val="tx1">
                    <a:lumMod val="50000"/>
                  </a:schemeClr>
                </a:solidFill>
              </a:rPr>
              <a:t>والتحلیل</a:t>
            </a:r>
            <a:r>
              <a:rPr lang="ar-IQ" sz="1200" dirty="0">
                <a:solidFill>
                  <a:schemeClr val="tx1">
                    <a:lumMod val="50000"/>
                  </a:schemeClr>
                </a:solidFill>
              </a:rPr>
              <a:t> الاستقصاء’ </a:t>
            </a:r>
            <a:r>
              <a:rPr lang="en-US" sz="1200" dirty="0">
                <a:solidFill>
                  <a:schemeClr val="tx1">
                    <a:lumMod val="50000"/>
                  </a:schemeClr>
                </a:solidFill>
              </a:rPr>
              <a:t>investigation and analysis’</a:t>
            </a:r>
          </a:p>
          <a:p>
            <a:pPr>
              <a:buFont typeface="+mj-lt"/>
              <a:buAutoNum type="romanUcPeriod"/>
            </a:pPr>
            <a:r>
              <a:rPr lang="en-US" sz="1200" dirty="0">
                <a:solidFill>
                  <a:schemeClr val="tx1">
                    <a:lumMod val="50000"/>
                  </a:schemeClr>
                </a:solidFill>
              </a:rPr>
              <a:t>where the words or phrases used are fully synonymous or, at least in the context in which they are being used, there is no clear difference in meaning; an example of this is the doublet </a:t>
            </a:r>
            <a:r>
              <a:rPr lang="ar-IQ" sz="1200" dirty="0">
                <a:solidFill>
                  <a:schemeClr val="tx1">
                    <a:lumMod val="50000"/>
                  </a:schemeClr>
                </a:solidFill>
              </a:rPr>
              <a:t>متواصلة مستمرة </a:t>
            </a:r>
            <a:r>
              <a:rPr lang="en-US" sz="1200" dirty="0">
                <a:solidFill>
                  <a:schemeClr val="tx1">
                    <a:lumMod val="50000"/>
                  </a:schemeClr>
                </a:solidFill>
              </a:rPr>
              <a:t>in the phrase </a:t>
            </a:r>
            <a:r>
              <a:rPr lang="ar-IQ" sz="1200" dirty="0">
                <a:solidFill>
                  <a:schemeClr val="tx1">
                    <a:lumMod val="50000"/>
                  </a:schemeClr>
                </a:solidFill>
              </a:rPr>
              <a:t>متواصلة مستمرة بصورة ,</a:t>
            </a:r>
            <a:r>
              <a:rPr lang="en-US" sz="1200" dirty="0">
                <a:solidFill>
                  <a:schemeClr val="tx1">
                    <a:lumMod val="50000"/>
                  </a:schemeClr>
                </a:solidFill>
              </a:rPr>
              <a:t>literally, ‘in a continuing continuous manner</a:t>
            </a:r>
            <a:r>
              <a:rPr lang="en-US" sz="1200" dirty="0"/>
              <a:t>. </a:t>
            </a:r>
          </a:p>
          <a:p>
            <a:r>
              <a:rPr lang="en-US" sz="1200" dirty="0">
                <a:solidFill>
                  <a:schemeClr val="tx1">
                    <a:lumMod val="50000"/>
                  </a:schemeClr>
                </a:solidFill>
              </a:rPr>
              <a:t>(Near-)synonym repetition may involve any of the major parts of speech: nouns, as in </a:t>
            </a:r>
            <a:r>
              <a:rPr lang="ar-IQ" sz="1200" dirty="0" err="1">
                <a:solidFill>
                  <a:schemeClr val="tx1">
                    <a:lumMod val="50000"/>
                  </a:schemeClr>
                </a:solidFill>
              </a:rPr>
              <a:t>والتحلیل</a:t>
            </a:r>
            <a:r>
              <a:rPr lang="ar-IQ" sz="1200" dirty="0">
                <a:solidFill>
                  <a:schemeClr val="tx1">
                    <a:lumMod val="50000"/>
                  </a:schemeClr>
                </a:solidFill>
              </a:rPr>
              <a:t> الاستقصاء ;</a:t>
            </a:r>
            <a:r>
              <a:rPr lang="en-US" sz="1200" dirty="0">
                <a:solidFill>
                  <a:schemeClr val="tx1">
                    <a:lumMod val="50000"/>
                  </a:schemeClr>
                </a:solidFill>
              </a:rPr>
              <a:t>adjectives, as in </a:t>
            </a:r>
            <a:r>
              <a:rPr lang="ar-IQ" sz="1200" dirty="0">
                <a:solidFill>
                  <a:schemeClr val="tx1">
                    <a:lumMod val="50000"/>
                  </a:schemeClr>
                </a:solidFill>
              </a:rPr>
              <a:t>متواصلة مستمرة ;</a:t>
            </a:r>
            <a:r>
              <a:rPr lang="en-US" sz="1200" dirty="0">
                <a:solidFill>
                  <a:schemeClr val="tx1">
                    <a:lumMod val="50000"/>
                  </a:schemeClr>
                </a:solidFill>
              </a:rPr>
              <a:t>verbs, for instance, </a:t>
            </a:r>
            <a:r>
              <a:rPr lang="ar-IQ" sz="1200" dirty="0" err="1">
                <a:solidFill>
                  <a:schemeClr val="tx1">
                    <a:lumMod val="50000"/>
                  </a:schemeClr>
                </a:solidFill>
              </a:rPr>
              <a:t>یدھشه</a:t>
            </a:r>
            <a:r>
              <a:rPr lang="ar-IQ" sz="1200" dirty="0">
                <a:solidFill>
                  <a:schemeClr val="tx1">
                    <a:lumMod val="50000"/>
                  </a:schemeClr>
                </a:solidFill>
              </a:rPr>
              <a:t> </a:t>
            </a:r>
            <a:r>
              <a:rPr lang="ar-IQ" sz="1200" dirty="0" err="1">
                <a:solidFill>
                  <a:schemeClr val="tx1">
                    <a:lumMod val="50000"/>
                  </a:schemeClr>
                </a:solidFill>
              </a:rPr>
              <a:t>ویذھله</a:t>
            </a:r>
            <a:r>
              <a:rPr lang="ar-IQ" sz="1200" dirty="0">
                <a:solidFill>
                  <a:schemeClr val="tx1">
                    <a:lumMod val="50000"/>
                  </a:schemeClr>
                </a:solidFill>
              </a:rPr>
              <a:t>  </a:t>
            </a:r>
            <a:r>
              <a:rPr lang="en-US" sz="1200" dirty="0">
                <a:solidFill>
                  <a:schemeClr val="tx1">
                    <a:lumMod val="50000"/>
                  </a:schemeClr>
                </a:solidFill>
              </a:rPr>
              <a:t>surprise and baffle’ in the phrase </a:t>
            </a:r>
            <a:r>
              <a:rPr lang="ar-IQ" sz="1200" dirty="0" err="1">
                <a:solidFill>
                  <a:schemeClr val="tx1">
                    <a:lumMod val="50000"/>
                  </a:schemeClr>
                </a:solidFill>
              </a:rPr>
              <a:t>ویذھله</a:t>
            </a:r>
            <a:r>
              <a:rPr lang="ar-IQ" sz="1200" dirty="0">
                <a:solidFill>
                  <a:schemeClr val="tx1">
                    <a:lumMod val="50000"/>
                  </a:schemeClr>
                </a:solidFill>
              </a:rPr>
              <a:t> </a:t>
            </a:r>
            <a:r>
              <a:rPr lang="ar-IQ" sz="1200" dirty="0" err="1">
                <a:solidFill>
                  <a:schemeClr val="tx1">
                    <a:lumMod val="50000"/>
                  </a:schemeClr>
                </a:solidFill>
              </a:rPr>
              <a:t>یدھشه</a:t>
            </a:r>
            <a:r>
              <a:rPr lang="ar-IQ" sz="1200" dirty="0">
                <a:solidFill>
                  <a:schemeClr val="tx1">
                    <a:lumMod val="50000"/>
                  </a:schemeClr>
                </a:solidFill>
              </a:rPr>
              <a:t> </a:t>
            </a:r>
            <a:r>
              <a:rPr lang="ar-IQ" sz="1200" dirty="0" err="1">
                <a:solidFill>
                  <a:schemeClr val="tx1">
                    <a:lumMod val="50000"/>
                  </a:schemeClr>
                </a:solidFill>
              </a:rPr>
              <a:t>منظرھا</a:t>
            </a:r>
            <a:r>
              <a:rPr lang="ar-IQ" sz="1200" dirty="0">
                <a:solidFill>
                  <a:schemeClr val="tx1">
                    <a:lumMod val="50000"/>
                  </a:schemeClr>
                </a:solidFill>
              </a:rPr>
              <a:t> كان) </a:t>
            </a:r>
            <a:r>
              <a:rPr lang="en-US" sz="1200" dirty="0">
                <a:solidFill>
                  <a:schemeClr val="tx1">
                    <a:lumMod val="50000"/>
                  </a:schemeClr>
                </a:solidFill>
              </a:rPr>
              <a:t>literally, ‘her look surprised and baffled him’); and adverbs, for instance, </a:t>
            </a:r>
            <a:r>
              <a:rPr lang="ar-IQ" sz="1200" dirty="0">
                <a:solidFill>
                  <a:schemeClr val="tx1">
                    <a:lumMod val="50000"/>
                  </a:schemeClr>
                </a:solidFill>
              </a:rPr>
              <a:t>مكتئبة واجمة’ </a:t>
            </a:r>
            <a:r>
              <a:rPr lang="en-US" sz="1200" dirty="0">
                <a:solidFill>
                  <a:schemeClr val="tx1">
                    <a:lumMod val="50000"/>
                  </a:schemeClr>
                </a:solidFill>
              </a:rPr>
              <a:t>silently and dispiritedly’ in the phrase </a:t>
            </a:r>
            <a:r>
              <a:rPr lang="ar-IQ" sz="1200" dirty="0">
                <a:solidFill>
                  <a:schemeClr val="tx1">
                    <a:lumMod val="50000"/>
                  </a:schemeClr>
                </a:solidFill>
              </a:rPr>
              <a:t>ابصر المرأة نفسها تمشي واجمة مكتئبة</a:t>
            </a:r>
            <a:r>
              <a:rPr lang="en-US" sz="1200" dirty="0">
                <a:solidFill>
                  <a:schemeClr val="tx1">
                    <a:lumMod val="50000"/>
                  </a:schemeClr>
                </a:solidFill>
              </a:rPr>
              <a:t> (saw he the same woman  walking silently and </a:t>
            </a:r>
            <a:r>
              <a:rPr lang="en-US" sz="1200" dirty="0" err="1">
                <a:solidFill>
                  <a:schemeClr val="tx1">
                    <a:lumMod val="50000"/>
                  </a:schemeClr>
                </a:solidFill>
              </a:rPr>
              <a:t>dispiritly</a:t>
            </a:r>
            <a:r>
              <a:rPr lang="en-US" sz="1200" dirty="0"/>
              <a:t>. </a:t>
            </a:r>
            <a:endParaRPr lang="ar-IQ" sz="1200" dirty="0">
              <a:latin typeface="Andalus" panose="02020603050405020304" pitchFamily="18" charset="-78"/>
              <a:cs typeface="Andalus" panose="02020603050405020304" pitchFamily="18" charset="-78"/>
            </a:endParaRPr>
          </a:p>
        </p:txBody>
      </p:sp>
      <p:sp>
        <p:nvSpPr>
          <p:cNvPr id="4" name="عنصر نائب لرقم الشريحة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27</a:t>
            </a:fld>
            <a:endParaRPr lang="en"/>
          </a:p>
        </p:txBody>
      </p:sp>
    </p:spTree>
    <p:extLst>
      <p:ext uri="{BB962C8B-B14F-4D97-AF65-F5344CB8AC3E}">
        <p14:creationId xmlns:p14="http://schemas.microsoft.com/office/powerpoint/2010/main" val="3693513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dirty="0">
                <a:solidFill>
                  <a:srgbClr val="FFFFFF"/>
                </a:solidFill>
              </a:rPr>
              <a:t>Techniques to translate (near) synonym repetition</a:t>
            </a:r>
            <a:endParaRPr lang="ar-IQ" dirty="0"/>
          </a:p>
        </p:txBody>
      </p:sp>
      <p:sp>
        <p:nvSpPr>
          <p:cNvPr id="3" name="عنصر نائب للنص 2"/>
          <p:cNvSpPr>
            <a:spLocks noGrp="1"/>
          </p:cNvSpPr>
          <p:nvPr>
            <p:ph type="body" idx="1"/>
          </p:nvPr>
        </p:nvSpPr>
        <p:spPr>
          <a:xfrm>
            <a:off x="2514600" y="1123950"/>
            <a:ext cx="2057400" cy="3137400"/>
          </a:xfrm>
        </p:spPr>
        <p:txBody>
          <a:bodyPr/>
          <a:lstStyle/>
          <a:p>
            <a:pPr marL="285750" lvl="0" indent="-171450">
              <a:buClr>
                <a:srgbClr val="4D4A56"/>
              </a:buClr>
              <a:buSzPts val="1800"/>
              <a:buFont typeface="Arial" panose="020B0604020202020204" pitchFamily="34" charset="0"/>
              <a:buChar char="•"/>
            </a:pPr>
            <a:r>
              <a:rPr lang="en-US" sz="1100" dirty="0">
                <a:solidFill>
                  <a:srgbClr val="4D4A56">
                    <a:lumMod val="50000"/>
                  </a:srgbClr>
                </a:solidFill>
                <a:latin typeface="Andalus" panose="02020603050405020304" pitchFamily="18" charset="-78"/>
                <a:cs typeface="Andalus" panose="02020603050405020304" pitchFamily="18" charset="-78"/>
              </a:rPr>
              <a:t>The first of these is to merge the two Arabic words into one English word. This is particularly likely to be an appropriate strategy where there is no clear difference in meaning between the two Arabic words .  </a:t>
            </a:r>
          </a:p>
          <a:p>
            <a:pPr marL="285750" lvl="0" indent="-171450">
              <a:buClr>
                <a:srgbClr val="4D4A56"/>
              </a:buClr>
              <a:buSzPts val="1800"/>
              <a:buFont typeface="Arial" panose="020B0604020202020204" pitchFamily="34" charset="0"/>
              <a:buChar char="•"/>
            </a:pPr>
            <a:r>
              <a:rPr lang="en-US" sz="1100" dirty="0">
                <a:solidFill>
                  <a:srgbClr val="4D4A56">
                    <a:lumMod val="50000"/>
                  </a:srgbClr>
                </a:solidFill>
                <a:latin typeface="Andalus" panose="02020603050405020304" pitchFamily="18" charset="-78"/>
                <a:cs typeface="Andalus" panose="02020603050405020304" pitchFamily="18" charset="-78"/>
              </a:rPr>
              <a:t>So </a:t>
            </a:r>
            <a:r>
              <a:rPr lang="ar-IQ" sz="1100" dirty="0" err="1">
                <a:solidFill>
                  <a:srgbClr val="4D4A56">
                    <a:lumMod val="50000"/>
                  </a:srgbClr>
                </a:solidFill>
                <a:latin typeface="Andalus" panose="02020603050405020304" pitchFamily="18" charset="-78"/>
                <a:cs typeface="Andalus" panose="02020603050405020304" pitchFamily="18" charset="-78"/>
              </a:rPr>
              <a:t>وقاسیة</a:t>
            </a:r>
            <a:r>
              <a:rPr lang="ar-IQ" sz="1100" dirty="0">
                <a:solidFill>
                  <a:srgbClr val="4D4A56">
                    <a:lumMod val="50000"/>
                  </a:srgbClr>
                </a:solidFill>
                <a:latin typeface="Andalus" panose="02020603050405020304" pitchFamily="18" charset="-78"/>
                <a:cs typeface="Andalus" panose="02020603050405020304" pitchFamily="18" charset="-78"/>
              </a:rPr>
              <a:t> صارمة </a:t>
            </a:r>
            <a:r>
              <a:rPr lang="ar-IQ" sz="1100" dirty="0" err="1">
                <a:solidFill>
                  <a:srgbClr val="4D4A56">
                    <a:lumMod val="50000"/>
                  </a:srgbClr>
                </a:solidFill>
                <a:latin typeface="Andalus" panose="02020603050405020304" pitchFamily="18" charset="-78"/>
                <a:cs typeface="Andalus" panose="02020603050405020304" pitchFamily="18" charset="-78"/>
              </a:rPr>
              <a:t>تدابیر</a:t>
            </a:r>
            <a:r>
              <a:rPr lang="ar-IQ" sz="1100" dirty="0">
                <a:solidFill>
                  <a:srgbClr val="4D4A56">
                    <a:lumMod val="50000"/>
                  </a:srgbClr>
                </a:solidFill>
                <a:latin typeface="Andalus" panose="02020603050405020304" pitchFamily="18" charset="-78"/>
                <a:cs typeface="Andalus" panose="02020603050405020304" pitchFamily="18" charset="-78"/>
              </a:rPr>
              <a:t> </a:t>
            </a:r>
            <a:r>
              <a:rPr lang="en-US" sz="1100" dirty="0">
                <a:solidFill>
                  <a:srgbClr val="4D4A56">
                    <a:lumMod val="50000"/>
                  </a:srgbClr>
                </a:solidFill>
                <a:latin typeface="Andalus" panose="02020603050405020304" pitchFamily="18" charset="-78"/>
                <a:cs typeface="Andalus" panose="02020603050405020304" pitchFamily="18" charset="-78"/>
              </a:rPr>
              <a:t>may be translated as ‘severe measures’ – (near-)synonym repetition of </a:t>
            </a:r>
            <a:r>
              <a:rPr lang="ar-IQ" sz="1100" dirty="0">
                <a:solidFill>
                  <a:srgbClr val="4D4A56">
                    <a:lumMod val="50000"/>
                  </a:srgbClr>
                </a:solidFill>
                <a:latin typeface="Andalus" panose="02020603050405020304" pitchFamily="18" charset="-78"/>
                <a:cs typeface="Andalus" panose="02020603050405020304" pitchFamily="18" charset="-78"/>
              </a:rPr>
              <a:t>صارمة</a:t>
            </a:r>
          </a:p>
          <a:p>
            <a:endParaRPr lang="ar-IQ" sz="1100" dirty="0"/>
          </a:p>
        </p:txBody>
      </p:sp>
      <p:sp>
        <p:nvSpPr>
          <p:cNvPr id="4" name="عنصر نائب للنص 3"/>
          <p:cNvSpPr>
            <a:spLocks noGrp="1"/>
          </p:cNvSpPr>
          <p:nvPr>
            <p:ph type="body" idx="2"/>
          </p:nvPr>
        </p:nvSpPr>
        <p:spPr>
          <a:xfrm>
            <a:off x="4603342" y="1054700"/>
            <a:ext cx="2026057" cy="3289800"/>
          </a:xfrm>
        </p:spPr>
        <p:txBody>
          <a:bodyPr/>
          <a:lstStyle/>
          <a:p>
            <a:pPr marL="285750" indent="-171450">
              <a:buClr>
                <a:srgbClr val="4D4A56"/>
              </a:buClr>
              <a:buSzPts val="1800"/>
              <a:buFont typeface="Arial" panose="020B0604020202020204" pitchFamily="34" charset="0"/>
              <a:buChar char="•"/>
            </a:pPr>
            <a:r>
              <a:rPr lang="en-US" sz="1100" dirty="0">
                <a:solidFill>
                  <a:srgbClr val="4D4A56"/>
                </a:solidFill>
                <a:latin typeface="Andalus" panose="02020603050405020304" pitchFamily="18" charset="-78"/>
                <a:cs typeface="Andalus" panose="02020603050405020304" pitchFamily="18" charset="-78"/>
              </a:rPr>
              <a:t>A </a:t>
            </a:r>
            <a:r>
              <a:rPr lang="en-US" sz="1100" dirty="0">
                <a:solidFill>
                  <a:srgbClr val="4D4A56">
                    <a:lumMod val="50000"/>
                  </a:srgbClr>
                </a:solidFill>
                <a:latin typeface="Andalus" panose="02020603050405020304" pitchFamily="18" charset="-78"/>
                <a:cs typeface="Andalus" panose="02020603050405020304" pitchFamily="18" charset="-78"/>
              </a:rPr>
              <a:t>second fairly common technique, and one that is used where the two words in the (near-)synonym repetition have clearly different meanings, is to employ at least partial grammatical transposition. </a:t>
            </a:r>
          </a:p>
          <a:p>
            <a:pPr marL="285750" indent="-171450">
              <a:buClr>
                <a:srgbClr val="4D4A56"/>
              </a:buClr>
              <a:buSzPts val="1800"/>
              <a:buFont typeface="Arial" panose="020B0604020202020204" pitchFamily="34" charset="0"/>
              <a:buChar char="•"/>
            </a:pPr>
            <a:r>
              <a:rPr lang="en-US" sz="1100" dirty="0">
                <a:solidFill>
                  <a:srgbClr val="4D4A56"/>
                </a:solidFill>
                <a:latin typeface="Andalus" panose="02020603050405020304" pitchFamily="18" charset="-78"/>
                <a:cs typeface="Andalus" panose="02020603050405020304" pitchFamily="18" charset="-78"/>
              </a:rPr>
              <a:t>So the phrase </a:t>
            </a:r>
            <a:r>
              <a:rPr lang="ar-IQ" sz="1100" dirty="0" err="1">
                <a:solidFill>
                  <a:srgbClr val="4D4A56"/>
                </a:solidFill>
                <a:latin typeface="Andalus" panose="02020603050405020304" pitchFamily="18" charset="-78"/>
                <a:cs typeface="Andalus" panose="02020603050405020304" pitchFamily="18" charset="-78"/>
              </a:rPr>
              <a:t>والأخلاقیات</a:t>
            </a:r>
            <a:r>
              <a:rPr lang="ar-IQ" sz="1100" dirty="0">
                <a:solidFill>
                  <a:srgbClr val="4D4A56"/>
                </a:solidFill>
                <a:latin typeface="Andalus" panose="02020603050405020304" pitchFamily="18" charset="-78"/>
                <a:cs typeface="Andalus" panose="02020603050405020304" pitchFamily="18" charset="-78"/>
              </a:rPr>
              <a:t> </a:t>
            </a:r>
            <a:r>
              <a:rPr lang="ar-IQ" sz="1100" dirty="0" err="1">
                <a:solidFill>
                  <a:srgbClr val="4D4A56"/>
                </a:solidFill>
                <a:latin typeface="Andalus" panose="02020603050405020304" pitchFamily="18" charset="-78"/>
                <a:cs typeface="Andalus" panose="02020603050405020304" pitchFamily="18" charset="-78"/>
              </a:rPr>
              <a:t>القیم</a:t>
            </a:r>
            <a:r>
              <a:rPr lang="ar-IQ" sz="1100" dirty="0">
                <a:solidFill>
                  <a:srgbClr val="4D4A56"/>
                </a:solidFill>
                <a:latin typeface="Andalus" panose="02020603050405020304" pitchFamily="18" charset="-78"/>
                <a:cs typeface="Andalus" panose="02020603050405020304" pitchFamily="18" charset="-78"/>
              </a:rPr>
              <a:t> تحلل </a:t>
            </a:r>
            <a:r>
              <a:rPr lang="en-US" sz="1100" dirty="0">
                <a:solidFill>
                  <a:srgbClr val="4D4A56"/>
                </a:solidFill>
                <a:latin typeface="Andalus" panose="02020603050405020304" pitchFamily="18" charset="-78"/>
                <a:cs typeface="Andalus" panose="02020603050405020304" pitchFamily="18" charset="-78"/>
              </a:rPr>
              <a:t>might be translated as ‘the collapse of all moral values’. Here, the noun doublet of the Arabic has been replaced by an adjective–noun phrase in English. </a:t>
            </a:r>
            <a:endParaRPr lang="ar-IQ" sz="1100" dirty="0">
              <a:solidFill>
                <a:srgbClr val="4D4A56">
                  <a:lumMod val="50000"/>
                </a:srgbClr>
              </a:solidFill>
              <a:latin typeface="Andalus" panose="02020603050405020304" pitchFamily="18" charset="-78"/>
              <a:cs typeface="Andalus" panose="02020603050405020304" pitchFamily="18" charset="-78"/>
            </a:endParaRPr>
          </a:p>
          <a:p>
            <a:endParaRPr lang="ar-IQ" sz="1100" dirty="0"/>
          </a:p>
        </p:txBody>
      </p:sp>
      <p:sp>
        <p:nvSpPr>
          <p:cNvPr id="5" name="عنصر نائب للنص 4"/>
          <p:cNvSpPr>
            <a:spLocks noGrp="1"/>
          </p:cNvSpPr>
          <p:nvPr>
            <p:ph type="body" idx="3"/>
          </p:nvPr>
        </p:nvSpPr>
        <p:spPr>
          <a:xfrm>
            <a:off x="6629400" y="1123950"/>
            <a:ext cx="1905000" cy="3289800"/>
          </a:xfrm>
        </p:spPr>
        <p:txBody>
          <a:bodyPr/>
          <a:lstStyle/>
          <a:p>
            <a:pPr>
              <a:buFont typeface="Arial" panose="020B0604020202020204" pitchFamily="34" charset="0"/>
              <a:buChar char="•"/>
            </a:pPr>
            <a:r>
              <a:rPr lang="en-US" sz="1200" dirty="0">
                <a:latin typeface="Andalus" panose="02020603050405020304" pitchFamily="18" charset="-78"/>
                <a:cs typeface="Andalus" panose="02020603050405020304" pitchFamily="18" charset="-78"/>
              </a:rPr>
              <a:t>One final technique for translating (near)synonym repetition into English is to maintain the same form of repetition. An example of this is </a:t>
            </a:r>
            <a:r>
              <a:rPr lang="ar-IQ" sz="1200" dirty="0">
                <a:latin typeface="Andalus" panose="02020603050405020304" pitchFamily="18" charset="-78"/>
                <a:cs typeface="Andalus" panose="02020603050405020304" pitchFamily="18" charset="-78"/>
              </a:rPr>
              <a:t>والبربري </a:t>
            </a:r>
            <a:r>
              <a:rPr lang="ar-IQ" sz="1200" dirty="0" err="1">
                <a:latin typeface="Andalus" panose="02020603050405020304" pitchFamily="18" charset="-78"/>
                <a:cs typeface="Andalus" panose="02020603050405020304" pitchFamily="18" charset="-78"/>
              </a:rPr>
              <a:t>الھمجي</a:t>
            </a:r>
            <a:r>
              <a:rPr lang="ar-IQ" sz="1200" dirty="0">
                <a:latin typeface="Andalus" panose="02020603050405020304" pitchFamily="18" charset="-78"/>
                <a:cs typeface="Andalus" panose="02020603050405020304" pitchFamily="18" charset="-78"/>
              </a:rPr>
              <a:t> السلوك , </a:t>
            </a:r>
            <a:r>
              <a:rPr lang="en-US" sz="1200" dirty="0">
                <a:latin typeface="Andalus" panose="02020603050405020304" pitchFamily="18" charset="-78"/>
                <a:cs typeface="Andalus" panose="02020603050405020304" pitchFamily="18" charset="-78"/>
              </a:rPr>
              <a:t>translatable as ‘this savage and barbaric </a:t>
            </a:r>
            <a:r>
              <a:rPr lang="en-US" sz="1200" dirty="0" err="1">
                <a:latin typeface="Andalus" panose="02020603050405020304" pitchFamily="18" charset="-78"/>
                <a:cs typeface="Andalus" panose="02020603050405020304" pitchFamily="18" charset="-78"/>
              </a:rPr>
              <a:t>behaviour</a:t>
            </a:r>
            <a:r>
              <a:rPr lang="en-US" sz="1200" dirty="0">
                <a:latin typeface="Andalus" panose="02020603050405020304" pitchFamily="18" charset="-78"/>
                <a:cs typeface="Andalus" panose="02020603050405020304" pitchFamily="18" charset="-78"/>
              </a:rPr>
              <a:t>’ </a:t>
            </a:r>
            <a:endParaRPr lang="ar-IQ" sz="1200" dirty="0">
              <a:latin typeface="Andalus" panose="02020603050405020304" pitchFamily="18" charset="-78"/>
              <a:cs typeface="Andalus" panose="02020603050405020304" pitchFamily="18" charset="-78"/>
            </a:endParaRPr>
          </a:p>
        </p:txBody>
      </p:sp>
      <p:sp>
        <p:nvSpPr>
          <p:cNvPr id="6" name="عنصر نائب لرقم الشريحة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28</a:t>
            </a:fld>
            <a:endParaRPr lang="en"/>
          </a:p>
        </p:txBody>
      </p:sp>
    </p:spTree>
    <p:extLst>
      <p:ext uri="{BB962C8B-B14F-4D97-AF65-F5344CB8AC3E}">
        <p14:creationId xmlns:p14="http://schemas.microsoft.com/office/powerpoint/2010/main" val="1836540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dow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down)">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down)">
                                      <p:cBhvr>
                                        <p:cTn id="2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sz="1600" dirty="0">
                <a:solidFill>
                  <a:srgbClr val="AEA4CC">
                    <a:lumMod val="75000"/>
                  </a:srgbClr>
                </a:solidFill>
              </a:rPr>
              <a:t>Synonym and near-synonym repetition</a:t>
            </a:r>
            <a:endParaRPr lang="ar-IQ" dirty="0"/>
          </a:p>
        </p:txBody>
      </p:sp>
      <p:sp>
        <p:nvSpPr>
          <p:cNvPr id="3" name="عنصر نائب للنص 2"/>
          <p:cNvSpPr>
            <a:spLocks noGrp="1"/>
          </p:cNvSpPr>
          <p:nvPr>
            <p:ph type="body" idx="1"/>
          </p:nvPr>
        </p:nvSpPr>
        <p:spPr/>
        <p:txBody>
          <a:bodyPr/>
          <a:lstStyle/>
          <a:p>
            <a:r>
              <a:rPr lang="en-US" sz="1200" dirty="0"/>
              <a:t>(Near-)synonym repetition may be syndetic (i.e. it may involve the use of a connective, typically </a:t>
            </a:r>
            <a:r>
              <a:rPr lang="ar-IQ" sz="1200" dirty="0"/>
              <a:t>(و</a:t>
            </a:r>
            <a:r>
              <a:rPr lang="en-US" sz="1200" dirty="0"/>
              <a:t>or – in the case of adjectives in particular, but also occasionally in the case of nouns and verbs – it may be </a:t>
            </a:r>
            <a:r>
              <a:rPr lang="en-US" sz="1200" dirty="0" err="1"/>
              <a:t>asyndetic</a:t>
            </a:r>
            <a:r>
              <a:rPr lang="en-US" sz="1200" dirty="0"/>
              <a:t> (i.e. it may occur without the use of a connective).</a:t>
            </a:r>
          </a:p>
          <a:p>
            <a:r>
              <a:rPr lang="en-US" sz="1200" dirty="0"/>
              <a:t>An example of syndetic (near-)synonym repetition is </a:t>
            </a:r>
            <a:r>
              <a:rPr lang="ar-IQ" sz="1200" dirty="0"/>
              <a:t>والبربري </a:t>
            </a:r>
            <a:r>
              <a:rPr lang="ar-IQ" sz="1200" dirty="0" err="1"/>
              <a:t>الھمجي</a:t>
            </a:r>
            <a:r>
              <a:rPr lang="ar-IQ" sz="1200" dirty="0"/>
              <a:t> </a:t>
            </a:r>
            <a:r>
              <a:rPr lang="en-US" sz="1200" dirty="0"/>
              <a:t>in the phrase </a:t>
            </a:r>
            <a:r>
              <a:rPr lang="ar-IQ" sz="1200" dirty="0"/>
              <a:t>والبربري </a:t>
            </a:r>
            <a:r>
              <a:rPr lang="ar-IQ" sz="1200" dirty="0" err="1"/>
              <a:t>الھمجي</a:t>
            </a:r>
            <a:r>
              <a:rPr lang="ar-IQ" sz="1200" dirty="0"/>
              <a:t> السلوك’ </a:t>
            </a:r>
            <a:r>
              <a:rPr lang="en-US" sz="1200" dirty="0"/>
              <a:t>savage and barbaric </a:t>
            </a:r>
            <a:r>
              <a:rPr lang="en-US" sz="1200" dirty="0" err="1"/>
              <a:t>behaviour</a:t>
            </a:r>
            <a:r>
              <a:rPr lang="en-US" sz="1200" dirty="0"/>
              <a:t>’. An example of </a:t>
            </a:r>
            <a:r>
              <a:rPr lang="en-US" sz="1200" dirty="0" err="1"/>
              <a:t>asyndetic</a:t>
            </a:r>
            <a:r>
              <a:rPr lang="en-US" sz="1200" dirty="0"/>
              <a:t> (near-)synonym repetition is </a:t>
            </a:r>
            <a:r>
              <a:rPr lang="ar-IQ" sz="1200" dirty="0" err="1"/>
              <a:t>انیقات</a:t>
            </a:r>
            <a:r>
              <a:rPr lang="ar-IQ" sz="1200" dirty="0"/>
              <a:t> </a:t>
            </a:r>
            <a:r>
              <a:rPr lang="ar-IQ" sz="1200" dirty="0" err="1"/>
              <a:t>جمیلات</a:t>
            </a:r>
            <a:r>
              <a:rPr lang="ar-IQ" sz="1200" dirty="0"/>
              <a:t> </a:t>
            </a:r>
            <a:r>
              <a:rPr lang="en-US" sz="1200" dirty="0"/>
              <a:t>in the phrase </a:t>
            </a:r>
            <a:r>
              <a:rPr lang="ar-IQ" sz="1200" dirty="0" err="1"/>
              <a:t>انیقات</a:t>
            </a:r>
            <a:r>
              <a:rPr lang="ar-IQ" sz="1200" dirty="0"/>
              <a:t> </a:t>
            </a:r>
            <a:r>
              <a:rPr lang="ar-IQ" sz="1200" dirty="0" err="1"/>
              <a:t>جمیلات</a:t>
            </a:r>
            <a:r>
              <a:rPr lang="ar-IQ" sz="1200" dirty="0"/>
              <a:t> </a:t>
            </a:r>
            <a:r>
              <a:rPr lang="ar-IQ" sz="1200" dirty="0" err="1"/>
              <a:t>فتیات</a:t>
            </a:r>
            <a:r>
              <a:rPr lang="ar-IQ" sz="1200" dirty="0"/>
              <a:t> ,</a:t>
            </a:r>
            <a:r>
              <a:rPr lang="en-US" sz="1200" dirty="0"/>
              <a:t>literally, ‘pretty, elegant girls’ . </a:t>
            </a:r>
          </a:p>
          <a:p>
            <a:endParaRPr lang="ar-IQ" sz="1200" dirty="0"/>
          </a:p>
        </p:txBody>
      </p:sp>
      <p:sp>
        <p:nvSpPr>
          <p:cNvPr id="4" name="عنصر نائب لرقم الشريحة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29</a:t>
            </a:fld>
            <a:endParaRPr lang="en"/>
          </a:p>
        </p:txBody>
      </p:sp>
    </p:spTree>
    <p:extLst>
      <p:ext uri="{BB962C8B-B14F-4D97-AF65-F5344CB8AC3E}">
        <p14:creationId xmlns:p14="http://schemas.microsoft.com/office/powerpoint/2010/main" val="228168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dirty="0"/>
              <a:t>Denotative meaning</a:t>
            </a:r>
            <a:endParaRPr lang="ar-IQ" dirty="0"/>
          </a:p>
        </p:txBody>
      </p:sp>
      <p:sp>
        <p:nvSpPr>
          <p:cNvPr id="5" name="عنصر نائب لرقم الشريحة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sp>
        <p:nvSpPr>
          <p:cNvPr id="6" name="مربع نص 5"/>
          <p:cNvSpPr txBox="1"/>
          <p:nvPr/>
        </p:nvSpPr>
        <p:spPr>
          <a:xfrm>
            <a:off x="2514600" y="895350"/>
            <a:ext cx="5867400" cy="1384995"/>
          </a:xfrm>
          <a:prstGeom prst="rect">
            <a:avLst/>
          </a:prstGeom>
          <a:noFill/>
        </p:spPr>
        <p:txBody>
          <a:bodyPr wrap="square" rtlCol="1">
            <a:spAutoFit/>
          </a:bodyPr>
          <a:lstStyle/>
          <a:p>
            <a:r>
              <a:rPr lang="en-US" sz="1200" dirty="0">
                <a:solidFill>
                  <a:schemeClr val="tx1">
                    <a:lumMod val="50000"/>
                  </a:schemeClr>
                </a:solidFill>
                <a:latin typeface="Andalus" panose="02020603050405020304" pitchFamily="18" charset="-78"/>
                <a:cs typeface="Andalus" panose="02020603050405020304" pitchFamily="18" charset="-78"/>
              </a:rPr>
              <a:t>The situation in which a word has more than one different and distinct denotative meaning – or, more technically, more than one sense – is known as polysemy. Polysemy can be illustrated by the word plain, which means (</a:t>
            </a:r>
            <a:r>
              <a:rPr lang="en-US" sz="1200" dirty="0" err="1">
                <a:solidFill>
                  <a:schemeClr val="tx1">
                    <a:lumMod val="50000"/>
                  </a:schemeClr>
                </a:solidFill>
                <a:latin typeface="Andalus" panose="02020603050405020304" pitchFamily="18" charset="-78"/>
                <a:cs typeface="Andalus" panose="02020603050405020304" pitchFamily="18" charset="-78"/>
              </a:rPr>
              <a:t>i</a:t>
            </a:r>
            <a:r>
              <a:rPr lang="en-US" sz="1200" dirty="0">
                <a:solidFill>
                  <a:schemeClr val="tx1">
                    <a:lumMod val="50000"/>
                  </a:schemeClr>
                </a:solidFill>
                <a:latin typeface="Andalus" panose="02020603050405020304" pitchFamily="18" charset="-78"/>
                <a:cs typeface="Andalus" panose="02020603050405020304" pitchFamily="18" charset="-78"/>
              </a:rPr>
              <a:t>) ‘clear’ (as in ‘a plain sky’), (ii) ‘unadorned’ (as in ‘a plain paper bag’) and (iii) ‘obvious’ (as in ‘it’s a plain case of forgery’). There are sometimes problems in deciding between cases where two uses of a word represent more than one sense – that is, cases of polysemy – and where the two uses in question are merely ‘variants’ of a single overall sense.</a:t>
            </a:r>
            <a:endParaRPr lang="ar-IQ" sz="1200" dirty="0">
              <a:solidFill>
                <a:schemeClr val="tx1">
                  <a:lumMod val="50000"/>
                </a:schemeClr>
              </a:solidFill>
              <a:latin typeface="Andalus" panose="02020603050405020304" pitchFamily="18" charset="-78"/>
              <a:cs typeface="Andalus" panose="02020603050405020304" pitchFamily="18" charset="-78"/>
            </a:endParaRPr>
          </a:p>
        </p:txBody>
      </p:sp>
      <p:sp>
        <p:nvSpPr>
          <p:cNvPr id="7" name="مربع نص 6"/>
          <p:cNvSpPr txBox="1"/>
          <p:nvPr/>
        </p:nvSpPr>
        <p:spPr>
          <a:xfrm>
            <a:off x="2590800" y="2280346"/>
            <a:ext cx="5368212" cy="1046440"/>
          </a:xfrm>
          <a:prstGeom prst="rect">
            <a:avLst/>
          </a:prstGeom>
          <a:noFill/>
        </p:spPr>
        <p:txBody>
          <a:bodyPr wrap="square" rtlCol="1">
            <a:spAutoFit/>
          </a:bodyPr>
          <a:lstStyle/>
          <a:p>
            <a:r>
              <a:rPr lang="en-US" sz="1200" dirty="0">
                <a:solidFill>
                  <a:schemeClr val="tx1">
                    <a:lumMod val="50000"/>
                  </a:schemeClr>
                </a:solidFill>
                <a:latin typeface="Andalus" panose="02020603050405020304" pitchFamily="18" charset="-78"/>
                <a:cs typeface="Andalus" panose="02020603050405020304" pitchFamily="18" charset="-78"/>
              </a:rPr>
              <a:t>here are also problems in deciding between what constitutes two senses of a single word and cases where two words happen to sound the same. This latter situation is known as homonymy. An example of homonymy that is fairly frequently quoted is bank = ‘side of a river’ versus bank = ‘institution for the investment and borrowing of money</a:t>
            </a:r>
            <a:r>
              <a:rPr lang="en-US" dirty="0">
                <a:solidFill>
                  <a:schemeClr val="tx1">
                    <a:lumMod val="50000"/>
                  </a:schemeClr>
                </a:solidFill>
              </a:rPr>
              <a:t>’.</a:t>
            </a:r>
            <a:endParaRPr lang="ar-IQ" dirty="0">
              <a:solidFill>
                <a:schemeClr val="tx1">
                  <a:lumMod val="50000"/>
                </a:schemeClr>
              </a:solidFill>
            </a:endParaRPr>
          </a:p>
        </p:txBody>
      </p:sp>
      <p:sp>
        <p:nvSpPr>
          <p:cNvPr id="8" name="مربع نص 7"/>
          <p:cNvSpPr txBox="1"/>
          <p:nvPr/>
        </p:nvSpPr>
        <p:spPr>
          <a:xfrm>
            <a:off x="2493606" y="3334173"/>
            <a:ext cx="5562600" cy="1200329"/>
          </a:xfrm>
          <a:prstGeom prst="rect">
            <a:avLst/>
          </a:prstGeom>
          <a:noFill/>
        </p:spPr>
        <p:txBody>
          <a:bodyPr wrap="square" rtlCol="1">
            <a:spAutoFit/>
          </a:bodyPr>
          <a:lstStyle/>
          <a:p>
            <a:r>
              <a:rPr lang="en-US" sz="1200" dirty="0">
                <a:solidFill>
                  <a:schemeClr val="tx1">
                    <a:lumMod val="50000"/>
                  </a:schemeClr>
                </a:solidFill>
                <a:latin typeface="Andalus" panose="02020603050405020304" pitchFamily="18" charset="-78"/>
                <a:cs typeface="Andalus" panose="02020603050405020304" pitchFamily="18" charset="-78"/>
              </a:rPr>
              <a:t>A large proportion of a language’s vocabulary is traditionally regarded as </a:t>
            </a:r>
            <a:r>
              <a:rPr lang="en-US" sz="1200" dirty="0" err="1">
                <a:solidFill>
                  <a:schemeClr val="tx1">
                    <a:lumMod val="50000"/>
                  </a:schemeClr>
                </a:solidFill>
                <a:latin typeface="Andalus" panose="02020603050405020304" pitchFamily="18" charset="-78"/>
                <a:cs typeface="Andalus" panose="02020603050405020304" pitchFamily="18" charset="-78"/>
              </a:rPr>
              <a:t>polysemous</a:t>
            </a:r>
            <a:r>
              <a:rPr lang="en-US" sz="1200" dirty="0">
                <a:solidFill>
                  <a:schemeClr val="tx1">
                    <a:lumMod val="50000"/>
                  </a:schemeClr>
                </a:solidFill>
                <a:latin typeface="Andalus" panose="02020603050405020304" pitchFamily="18" charset="-78"/>
                <a:cs typeface="Andalus" panose="02020603050405020304" pitchFamily="18" charset="-78"/>
              </a:rPr>
              <a:t> (or </a:t>
            </a:r>
            <a:r>
              <a:rPr lang="en-US" sz="1200" dirty="0" err="1">
                <a:solidFill>
                  <a:schemeClr val="tx1">
                    <a:lumMod val="50000"/>
                  </a:schemeClr>
                </a:solidFill>
                <a:latin typeface="Andalus" panose="02020603050405020304" pitchFamily="18" charset="-78"/>
                <a:cs typeface="Andalus" panose="02020603050405020304" pitchFamily="18" charset="-78"/>
              </a:rPr>
              <a:t>polysemic</a:t>
            </a:r>
            <a:r>
              <a:rPr lang="en-US" sz="1200" dirty="0">
                <a:solidFill>
                  <a:schemeClr val="tx1">
                    <a:lumMod val="50000"/>
                  </a:schemeClr>
                </a:solidFill>
                <a:latin typeface="Andalus" panose="02020603050405020304" pitchFamily="18" charset="-78"/>
                <a:cs typeface="Andalus" panose="02020603050405020304" pitchFamily="18" charset="-78"/>
              </a:rPr>
              <a:t>). Typically, dictionaries list </a:t>
            </a:r>
            <a:r>
              <a:rPr lang="en-US" sz="1200" dirty="0" err="1">
                <a:solidFill>
                  <a:schemeClr val="tx1">
                    <a:lumMod val="50000"/>
                  </a:schemeClr>
                </a:solidFill>
                <a:latin typeface="Andalus" panose="02020603050405020304" pitchFamily="18" charset="-78"/>
                <a:cs typeface="Andalus" panose="02020603050405020304" pitchFamily="18" charset="-78"/>
              </a:rPr>
              <a:t>polysemous</a:t>
            </a:r>
            <a:r>
              <a:rPr lang="en-US" sz="1200" dirty="0">
                <a:solidFill>
                  <a:schemeClr val="tx1">
                    <a:lumMod val="50000"/>
                  </a:schemeClr>
                </a:solidFill>
                <a:latin typeface="Andalus" panose="02020603050405020304" pitchFamily="18" charset="-78"/>
                <a:cs typeface="Andalus" panose="02020603050405020304" pitchFamily="18" charset="-78"/>
              </a:rPr>
              <a:t> words under single heads, separating what they regard as the distinct senses of a word by a semicolon and what are regarded as merely variants of a single sense by a comma (the Hans </a:t>
            </a:r>
            <a:r>
              <a:rPr lang="en-US" sz="1200" dirty="0" err="1">
                <a:solidFill>
                  <a:schemeClr val="tx1">
                    <a:lumMod val="50000"/>
                  </a:schemeClr>
                </a:solidFill>
                <a:latin typeface="Andalus" panose="02020603050405020304" pitchFamily="18" charset="-78"/>
                <a:cs typeface="Andalus" panose="02020603050405020304" pitchFamily="18" charset="-78"/>
              </a:rPr>
              <a:t>Wehr</a:t>
            </a:r>
            <a:r>
              <a:rPr lang="en-US" sz="1200" dirty="0">
                <a:solidFill>
                  <a:schemeClr val="tx1">
                    <a:lumMod val="50000"/>
                  </a:schemeClr>
                </a:solidFill>
                <a:latin typeface="Andalus" panose="02020603050405020304" pitchFamily="18" charset="-78"/>
                <a:cs typeface="Andalus" panose="02020603050405020304" pitchFamily="18" charset="-78"/>
              </a:rPr>
              <a:t> Dictionary of Modern Written Arabic and the Oxford Arabic Dictionary, for example, both do this).</a:t>
            </a:r>
            <a:endParaRPr lang="ar-IQ" sz="1200" dirty="0">
              <a:solidFill>
                <a:schemeClr val="tx1">
                  <a:lumMod val="50000"/>
                </a:schemeClr>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942871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541"/>
        <p:cNvGrpSpPr/>
        <p:nvPr/>
      </p:nvGrpSpPr>
      <p:grpSpPr>
        <a:xfrm>
          <a:off x="0" y="0"/>
          <a:ext cx="0" cy="0"/>
          <a:chOff x="0" y="0"/>
          <a:chExt cx="0" cy="0"/>
        </a:xfrm>
      </p:grpSpPr>
      <p:sp>
        <p:nvSpPr>
          <p:cNvPr id="1544" name="Google Shape;1544;p53"/>
          <p:cNvSpPr txBox="1">
            <a:spLocks noGrp="1"/>
          </p:cNvSpPr>
          <p:nvPr>
            <p:ph type="sldNum" idx="12"/>
          </p:nvPr>
        </p:nvSpPr>
        <p:spPr/>
        <p:txBody>
          <a:bodyPr/>
          <a:lstStyle/>
          <a:p>
            <a:pPr lvl="0"/>
            <a:fld id="{00000000-1234-1234-1234-123412341234}" type="slidenum">
              <a:rPr lang="en" smtClean="0"/>
              <a:pPr lvl="0"/>
              <a:t>30</a:t>
            </a:fld>
            <a:endParaRPr lang="en"/>
          </a:p>
        </p:txBody>
      </p:sp>
      <p:sp>
        <p:nvSpPr>
          <p:cNvPr id="3" name="مربع نص 2"/>
          <p:cNvSpPr txBox="1"/>
          <p:nvPr/>
        </p:nvSpPr>
        <p:spPr>
          <a:xfrm>
            <a:off x="381000" y="438150"/>
            <a:ext cx="8305800" cy="954107"/>
          </a:xfrm>
          <a:prstGeom prst="rect">
            <a:avLst/>
          </a:prstGeom>
          <a:noFill/>
        </p:spPr>
        <p:txBody>
          <a:bodyPr wrap="square" rtlCol="1">
            <a:spAutoFit/>
          </a:bodyPr>
          <a:lstStyle/>
          <a:p>
            <a:r>
              <a:rPr lang="en-US" dirty="0">
                <a:latin typeface="Andalus" panose="02020603050405020304" pitchFamily="18" charset="-78"/>
                <a:cs typeface="Andalus" panose="02020603050405020304" pitchFamily="18" charset="-78"/>
              </a:rPr>
              <a:t>The first technique that takes into account the potentially emphatic aspect of (near-)synonym repetition is what we shall call semantic distancing. This involves relaying both elements of the Arabic doublet by different words in English but choosing English words whose meanings are more obviously distinct than those of their Arabic counterparts. </a:t>
            </a:r>
            <a:endParaRPr lang="ar-IQ" dirty="0">
              <a:latin typeface="Andalus" panose="02020603050405020304" pitchFamily="18" charset="-78"/>
              <a:cs typeface="Andalus" panose="02020603050405020304" pitchFamily="18" charset="-78"/>
            </a:endParaRPr>
          </a:p>
        </p:txBody>
      </p:sp>
      <p:sp>
        <p:nvSpPr>
          <p:cNvPr id="2" name="مربع نص 1"/>
          <p:cNvSpPr txBox="1"/>
          <p:nvPr/>
        </p:nvSpPr>
        <p:spPr>
          <a:xfrm>
            <a:off x="457200" y="1962150"/>
            <a:ext cx="8458200" cy="1169551"/>
          </a:xfrm>
          <a:prstGeom prst="rect">
            <a:avLst/>
          </a:prstGeom>
          <a:noFill/>
        </p:spPr>
        <p:txBody>
          <a:bodyPr wrap="square" rtlCol="1">
            <a:spAutoFit/>
          </a:bodyPr>
          <a:lstStyle/>
          <a:p>
            <a:pPr lvl="0"/>
            <a:r>
              <a:rPr lang="en-US" dirty="0">
                <a:latin typeface="Andalus" panose="02020603050405020304" pitchFamily="18" charset="-78"/>
                <a:cs typeface="Andalus" panose="02020603050405020304" pitchFamily="18" charset="-78"/>
              </a:rPr>
              <a:t>For example, in </a:t>
            </a:r>
            <a:r>
              <a:rPr lang="ar-IQ" dirty="0" err="1">
                <a:latin typeface="Andalus" panose="02020603050405020304" pitchFamily="18" charset="-78"/>
                <a:cs typeface="Andalus" panose="02020603050405020304" pitchFamily="18" charset="-78"/>
              </a:rPr>
              <a:t>ویذھله</a:t>
            </a:r>
            <a:r>
              <a:rPr lang="ar-IQ" dirty="0">
                <a:latin typeface="Andalus" panose="02020603050405020304" pitchFamily="18" charset="-78"/>
                <a:cs typeface="Andalus" panose="02020603050405020304" pitchFamily="18" charset="-78"/>
              </a:rPr>
              <a:t> </a:t>
            </a:r>
            <a:r>
              <a:rPr lang="ar-IQ" dirty="0" err="1">
                <a:latin typeface="Andalus" panose="02020603050405020304" pitchFamily="18" charset="-78"/>
                <a:cs typeface="Andalus" panose="02020603050405020304" pitchFamily="18" charset="-78"/>
              </a:rPr>
              <a:t>یدھشه</a:t>
            </a:r>
            <a:r>
              <a:rPr lang="ar-IQ" dirty="0">
                <a:latin typeface="Andalus" panose="02020603050405020304" pitchFamily="18" charset="-78"/>
                <a:cs typeface="Andalus" panose="02020603050405020304" pitchFamily="18" charset="-78"/>
              </a:rPr>
              <a:t>  </a:t>
            </a:r>
            <a:r>
              <a:rPr lang="ar-IQ" dirty="0" err="1">
                <a:latin typeface="Andalus" panose="02020603050405020304" pitchFamily="18" charset="-78"/>
                <a:cs typeface="Andalus" panose="02020603050405020304" pitchFamily="18" charset="-78"/>
              </a:rPr>
              <a:t>منظرھا</a:t>
            </a:r>
            <a:r>
              <a:rPr lang="ar-IQ" dirty="0">
                <a:latin typeface="Andalus" panose="02020603050405020304" pitchFamily="18" charset="-78"/>
                <a:cs typeface="Andalus" panose="02020603050405020304" pitchFamily="18" charset="-78"/>
              </a:rPr>
              <a:t> وكان , </a:t>
            </a:r>
            <a:r>
              <a:rPr lang="en-US" dirty="0">
                <a:latin typeface="Andalus" panose="02020603050405020304" pitchFamily="18" charset="-78"/>
                <a:cs typeface="Andalus" panose="02020603050405020304" pitchFamily="18" charset="-78"/>
              </a:rPr>
              <a:t>the two words </a:t>
            </a:r>
            <a:r>
              <a:rPr lang="ar-IQ" dirty="0" err="1">
                <a:latin typeface="Andalus" panose="02020603050405020304" pitchFamily="18" charset="-78"/>
                <a:cs typeface="Andalus" panose="02020603050405020304" pitchFamily="18" charset="-78"/>
              </a:rPr>
              <a:t>یدھش</a:t>
            </a:r>
            <a:r>
              <a:rPr lang="ar-IQ" dirty="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and </a:t>
            </a:r>
            <a:r>
              <a:rPr lang="ar-IQ" dirty="0" err="1">
                <a:latin typeface="Andalus" panose="02020603050405020304" pitchFamily="18" charset="-78"/>
                <a:cs typeface="Andalus" panose="02020603050405020304" pitchFamily="18" charset="-78"/>
              </a:rPr>
              <a:t>یذھل</a:t>
            </a:r>
            <a:r>
              <a:rPr lang="ar-IQ" dirty="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are quite close in meaning .The phrase has been translated ( St John 1999: 5), however, as ‘Her appearance had both astonished and alarmed him’; the semantic difference between ‘astonish’ and ‘alarm’ is greater than that between </a:t>
            </a:r>
            <a:r>
              <a:rPr lang="ar-IQ" dirty="0" err="1">
                <a:latin typeface="Andalus" panose="02020603050405020304" pitchFamily="18" charset="-78"/>
                <a:cs typeface="Andalus" panose="02020603050405020304" pitchFamily="18" charset="-78"/>
              </a:rPr>
              <a:t>أدھش</a:t>
            </a:r>
            <a:r>
              <a:rPr lang="ar-IQ" dirty="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and </a:t>
            </a:r>
            <a:r>
              <a:rPr lang="ar-IQ" dirty="0" err="1">
                <a:latin typeface="Andalus" panose="02020603050405020304" pitchFamily="18" charset="-78"/>
                <a:cs typeface="Andalus" panose="02020603050405020304" pitchFamily="18" charset="-78"/>
              </a:rPr>
              <a:t>أذھل</a:t>
            </a:r>
            <a:r>
              <a:rPr lang="ar-IQ" dirty="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This semantic distancing ensures that the English translation does not involve what would otherwise be the stylistic oddity in English of having two words with virtually the same meaning conjoined with each other.</a:t>
            </a:r>
            <a:endParaRPr lang="ar-IQ" dirty="0">
              <a:latin typeface="Andalus" panose="02020603050405020304" pitchFamily="18" charset="-78"/>
              <a:cs typeface="Andalus" panose="02020603050405020304"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31</a:t>
            </a:fld>
            <a:endParaRPr lang="en"/>
          </a:p>
        </p:txBody>
      </p:sp>
      <p:sp>
        <p:nvSpPr>
          <p:cNvPr id="3" name="مربع نص 2"/>
          <p:cNvSpPr txBox="1"/>
          <p:nvPr/>
        </p:nvSpPr>
        <p:spPr>
          <a:xfrm>
            <a:off x="489857" y="895350"/>
            <a:ext cx="8153400" cy="830997"/>
          </a:xfrm>
          <a:prstGeom prst="rect">
            <a:avLst/>
          </a:prstGeom>
          <a:solidFill>
            <a:schemeClr val="accent2">
              <a:lumMod val="40000"/>
              <a:lumOff val="60000"/>
            </a:schemeClr>
          </a:solidFill>
        </p:spPr>
        <p:txBody>
          <a:bodyPr wrap="square" rtlCol="1">
            <a:spAutoFit/>
          </a:bodyPr>
          <a:lstStyle/>
          <a:p>
            <a:r>
              <a:rPr lang="en-US" sz="1200" dirty="0">
                <a:latin typeface="Andalus" panose="02020603050405020304" pitchFamily="18" charset="-78"/>
                <a:cs typeface="Andalus" panose="02020603050405020304" pitchFamily="18" charset="-78"/>
              </a:rPr>
              <a:t>Here, the repetition in English carries the same emphatic – and more specifically emotive – force as it does in Arabic. The convention that operates otherwise in English that words having much the same meaning are not conjoined is overridden. Something similar happens with respect to formulaic language, especially where this is of a religious or legal nature. The following is from an oath made by members of the Muslim Brotherhood to their first leader </a:t>
            </a:r>
            <a:r>
              <a:rPr lang="ar-IQ" sz="1200" dirty="0">
                <a:latin typeface="Andalus" panose="02020603050405020304" pitchFamily="18" charset="-78"/>
                <a:cs typeface="Andalus" panose="02020603050405020304" pitchFamily="18" charset="-78"/>
              </a:rPr>
              <a:t>حسن البنا </a:t>
            </a:r>
          </a:p>
        </p:txBody>
      </p:sp>
      <p:sp>
        <p:nvSpPr>
          <p:cNvPr id="4" name="مربع نص 3"/>
          <p:cNvSpPr txBox="1"/>
          <p:nvPr/>
        </p:nvSpPr>
        <p:spPr>
          <a:xfrm>
            <a:off x="400439" y="2419350"/>
            <a:ext cx="8210161" cy="1015663"/>
          </a:xfrm>
          <a:prstGeom prst="rect">
            <a:avLst/>
          </a:prstGeom>
          <a:solidFill>
            <a:schemeClr val="accent2">
              <a:lumMod val="40000"/>
              <a:lumOff val="60000"/>
            </a:schemeClr>
          </a:solidFill>
        </p:spPr>
        <p:txBody>
          <a:bodyPr wrap="square" rtlCol="1">
            <a:spAutoFit/>
          </a:bodyPr>
          <a:lstStyle/>
          <a:p>
            <a:pPr algn="r"/>
            <a:r>
              <a:rPr lang="ar-IQ" sz="1200" dirty="0">
                <a:latin typeface="Andalus" panose="02020603050405020304" pitchFamily="18" charset="-78"/>
                <a:cs typeface="Andalus" panose="02020603050405020304" pitchFamily="18" charset="-78"/>
              </a:rPr>
              <a:t>ان من حقك </a:t>
            </a:r>
            <a:r>
              <a:rPr lang="ar-IQ" sz="1200" dirty="0" err="1">
                <a:latin typeface="Andalus" panose="02020603050405020304" pitchFamily="18" charset="-78"/>
                <a:cs typeface="Andalus" panose="02020603050405020304" pitchFamily="18" charset="-78"/>
              </a:rPr>
              <a:t>علینا</a:t>
            </a:r>
            <a:r>
              <a:rPr lang="ar-IQ" sz="1200" dirty="0">
                <a:latin typeface="Andalus" panose="02020603050405020304" pitchFamily="18" charset="-78"/>
                <a:cs typeface="Andalus" panose="02020603050405020304" pitchFamily="18" charset="-78"/>
              </a:rPr>
              <a:t> الطاعة والثقة الكاملة </a:t>
            </a:r>
            <a:r>
              <a:rPr lang="ar-IQ" sz="1200" dirty="0" err="1">
                <a:latin typeface="Andalus" panose="02020603050405020304" pitchFamily="18" charset="-78"/>
                <a:cs typeface="Andalus" panose="02020603050405020304" pitchFamily="18" charset="-78"/>
              </a:rPr>
              <a:t>والطمأنینة</a:t>
            </a:r>
            <a:r>
              <a:rPr lang="ar-IQ" sz="1200" dirty="0">
                <a:latin typeface="Andalus" panose="02020603050405020304" pitchFamily="18" charset="-78"/>
                <a:cs typeface="Andalus" panose="02020603050405020304" pitchFamily="18" charset="-78"/>
              </a:rPr>
              <a:t> الشاملة وعلى </a:t>
            </a:r>
            <a:r>
              <a:rPr lang="ar-IQ" sz="1200" dirty="0" err="1">
                <a:latin typeface="Andalus" panose="02020603050405020304" pitchFamily="18" charset="-78"/>
                <a:cs typeface="Andalus" panose="02020603050405020304" pitchFamily="18" charset="-78"/>
              </a:rPr>
              <a:t>ھذا</a:t>
            </a:r>
            <a:r>
              <a:rPr lang="ar-IQ" sz="1200" dirty="0">
                <a:latin typeface="Andalus" panose="02020603050405020304" pitchFamily="18" charset="-78"/>
                <a:cs typeface="Andalus" panose="02020603050405020304" pitchFamily="18" charset="-78"/>
              </a:rPr>
              <a:t> </a:t>
            </a:r>
            <a:r>
              <a:rPr lang="ar-IQ" sz="1200" dirty="0" err="1">
                <a:latin typeface="Andalus" panose="02020603050405020304" pitchFamily="18" charset="-78"/>
                <a:cs typeface="Andalus" panose="02020603050405020304" pitchFamily="18" charset="-78"/>
              </a:rPr>
              <a:t>بایعنا</a:t>
            </a:r>
            <a:r>
              <a:rPr lang="ar-IQ" sz="1200" dirty="0">
                <a:latin typeface="Andalus" panose="02020603050405020304" pitchFamily="18" charset="-78"/>
                <a:cs typeface="Andalus" panose="02020603050405020304" pitchFamily="18" charset="-78"/>
              </a:rPr>
              <a:t> </a:t>
            </a:r>
            <a:r>
              <a:rPr lang="ar-IQ" sz="1200" dirty="0" err="1">
                <a:latin typeface="Andalus" panose="02020603050405020304" pitchFamily="18" charset="-78"/>
                <a:cs typeface="Andalus" panose="02020603050405020304" pitchFamily="18" charset="-78"/>
              </a:rPr>
              <a:t>وعاھدنا</a:t>
            </a:r>
            <a:r>
              <a:rPr lang="ar-IQ" sz="1200" dirty="0">
                <a:latin typeface="Andalus" panose="02020603050405020304" pitchFamily="18" charset="-78"/>
                <a:cs typeface="Andalus" panose="02020603050405020304" pitchFamily="18" charset="-78"/>
              </a:rPr>
              <a:t> </a:t>
            </a:r>
          </a:p>
          <a:p>
            <a:r>
              <a:rPr lang="en-US" sz="1200" dirty="0">
                <a:latin typeface="Andalus" panose="02020603050405020304" pitchFamily="18" charset="-78"/>
                <a:cs typeface="Andalus" panose="02020603050405020304" pitchFamily="18" charset="-78"/>
              </a:rPr>
              <a:t>This might be translated as: [. . .] ‘You have the right to our unquestioning obedience, complete trust and total confidence. This is the oath which we have taken and the pledge which we have made’.</a:t>
            </a:r>
          </a:p>
          <a:p>
            <a:r>
              <a:rPr lang="en-US" sz="1200" dirty="0">
                <a:latin typeface="Andalus" panose="02020603050405020304" pitchFamily="18" charset="-78"/>
                <a:cs typeface="Andalus" panose="02020603050405020304" pitchFamily="18" charset="-78"/>
              </a:rPr>
              <a:t>Here, the (near-)synonym repetition of </a:t>
            </a:r>
            <a:r>
              <a:rPr lang="ar-IQ" sz="1200" dirty="0" err="1">
                <a:latin typeface="Andalus" panose="02020603050405020304" pitchFamily="18" charset="-78"/>
                <a:cs typeface="Andalus" panose="02020603050405020304" pitchFamily="18" charset="-78"/>
              </a:rPr>
              <a:t>بایعنا</a:t>
            </a:r>
            <a:r>
              <a:rPr lang="ar-IQ" sz="1200" dirty="0">
                <a:latin typeface="Andalus" panose="02020603050405020304" pitchFamily="18" charset="-78"/>
                <a:cs typeface="Andalus" panose="02020603050405020304" pitchFamily="18" charset="-78"/>
              </a:rPr>
              <a:t> </a:t>
            </a:r>
            <a:r>
              <a:rPr lang="en-US" sz="1200" dirty="0">
                <a:latin typeface="Andalus" panose="02020603050405020304" pitchFamily="18" charset="-78"/>
                <a:cs typeface="Andalus" panose="02020603050405020304" pitchFamily="18" charset="-78"/>
              </a:rPr>
              <a:t>and </a:t>
            </a:r>
            <a:r>
              <a:rPr lang="ar-IQ" sz="1200" dirty="0" err="1">
                <a:latin typeface="Andalus" panose="02020603050405020304" pitchFamily="18" charset="-78"/>
                <a:cs typeface="Andalus" panose="02020603050405020304" pitchFamily="18" charset="-78"/>
              </a:rPr>
              <a:t>عاھدنا</a:t>
            </a:r>
            <a:r>
              <a:rPr lang="ar-IQ" sz="1200" dirty="0">
                <a:latin typeface="Andalus" panose="02020603050405020304" pitchFamily="18" charset="-78"/>
                <a:cs typeface="Andalus" panose="02020603050405020304" pitchFamily="18" charset="-78"/>
              </a:rPr>
              <a:t> </a:t>
            </a:r>
            <a:r>
              <a:rPr lang="en-US" sz="1200" dirty="0">
                <a:latin typeface="Andalus" panose="02020603050405020304" pitchFamily="18" charset="-78"/>
                <a:cs typeface="Andalus" panose="02020603050405020304" pitchFamily="18" charset="-78"/>
              </a:rPr>
              <a:t>is retained in the English and even expanded as ‘the oath we have taken’, ‘the pledge we have made’</a:t>
            </a:r>
            <a:endParaRPr lang="ar-IQ" sz="1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098477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sz="2800" dirty="0" err="1"/>
              <a:t>Hyperonym</a:t>
            </a:r>
            <a:r>
              <a:rPr lang="en-US" sz="2800" dirty="0"/>
              <a:t>-hyponym repetition</a:t>
            </a:r>
            <a:endParaRPr lang="ar-IQ" sz="2800" dirty="0"/>
          </a:p>
        </p:txBody>
      </p:sp>
    </p:spTree>
    <p:extLst>
      <p:ext uri="{BB962C8B-B14F-4D97-AF65-F5344CB8AC3E}">
        <p14:creationId xmlns:p14="http://schemas.microsoft.com/office/powerpoint/2010/main" val="3853243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a:t>Hyperonym</a:t>
            </a:r>
            <a:r>
              <a:rPr lang="en-US" dirty="0"/>
              <a:t>-hyponym repetition</a:t>
            </a:r>
            <a:endParaRPr lang="ar-IQ" dirty="0"/>
          </a:p>
        </p:txBody>
      </p:sp>
      <p:sp>
        <p:nvSpPr>
          <p:cNvPr id="3" name="عنصر نائب للنص 2"/>
          <p:cNvSpPr>
            <a:spLocks noGrp="1"/>
          </p:cNvSpPr>
          <p:nvPr>
            <p:ph type="body" idx="1"/>
          </p:nvPr>
        </p:nvSpPr>
        <p:spPr>
          <a:xfrm>
            <a:off x="2590800" y="895350"/>
            <a:ext cx="5791200" cy="3380200"/>
          </a:xfrm>
        </p:spPr>
        <p:txBody>
          <a:bodyPr/>
          <a:lstStyle/>
          <a:p>
            <a:r>
              <a:rPr lang="en-US" sz="1200" dirty="0">
                <a:latin typeface="Andalus" panose="02020603050405020304" pitchFamily="18" charset="-78"/>
                <a:cs typeface="Andalus" panose="02020603050405020304" pitchFamily="18" charset="-78"/>
              </a:rPr>
              <a:t>Not only are synonyms and near-synonyms in Arabic repeated in ways that are unusual in English, but it is also fairly common in Arabic for a </a:t>
            </a:r>
            <a:r>
              <a:rPr lang="en-US" sz="1200" dirty="0" err="1">
                <a:latin typeface="Andalus" panose="02020603050405020304" pitchFamily="18" charset="-78"/>
                <a:cs typeface="Andalus" panose="02020603050405020304" pitchFamily="18" charset="-78"/>
              </a:rPr>
              <a:t>hyperonym</a:t>
            </a:r>
            <a:r>
              <a:rPr lang="en-US" sz="1200" dirty="0">
                <a:latin typeface="Andalus" panose="02020603050405020304" pitchFamily="18" charset="-78"/>
                <a:cs typeface="Andalus" panose="02020603050405020304" pitchFamily="18" charset="-78"/>
              </a:rPr>
              <a:t> to be followed by its hyponym in a way that appears to an English speaker to result in a semantic anomaly. Consider the following from the short story </a:t>
            </a:r>
            <a:r>
              <a:rPr lang="ar-IQ" sz="1200" dirty="0">
                <a:latin typeface="Andalus" panose="02020603050405020304" pitchFamily="18" charset="-78"/>
                <a:cs typeface="Andalus" panose="02020603050405020304" pitchFamily="18" charset="-78"/>
              </a:rPr>
              <a:t>تـراب حفنـة </a:t>
            </a:r>
          </a:p>
          <a:p>
            <a:r>
              <a:rPr lang="ar-IQ" sz="1200" dirty="0" err="1">
                <a:latin typeface="Andalus" panose="02020603050405020304" pitchFamily="18" charset="-78"/>
                <a:cs typeface="Andalus" panose="02020603050405020304" pitchFamily="18" charset="-78"/>
              </a:rPr>
              <a:t>وھم</a:t>
            </a:r>
            <a:r>
              <a:rPr lang="ar-IQ" sz="1200" dirty="0">
                <a:latin typeface="Andalus" panose="02020603050405020304" pitchFamily="18" charset="-78"/>
                <a:cs typeface="Andalus" panose="02020603050405020304" pitchFamily="18" charset="-78"/>
              </a:rPr>
              <a:t> لا </a:t>
            </a:r>
            <a:r>
              <a:rPr lang="ar-IQ" sz="1200" dirty="0" err="1">
                <a:latin typeface="Andalus" panose="02020603050405020304" pitchFamily="18" charset="-78"/>
                <a:cs typeface="Andalus" panose="02020603050405020304" pitchFamily="18" charset="-78"/>
              </a:rPr>
              <a:t>یتحدثون</a:t>
            </a:r>
            <a:r>
              <a:rPr lang="ar-IQ" sz="1200" dirty="0">
                <a:latin typeface="Andalus" panose="02020603050405020304" pitchFamily="18" charset="-78"/>
                <a:cs typeface="Andalus" panose="02020603050405020304" pitchFamily="18" charset="-78"/>
              </a:rPr>
              <a:t> إلى أحد من الناس .. </a:t>
            </a:r>
            <a:r>
              <a:rPr lang="ar-IQ" sz="1200" dirty="0" err="1">
                <a:latin typeface="Andalus" panose="02020603050405020304" pitchFamily="18" charset="-78"/>
                <a:cs typeface="Andalus" panose="02020603050405020304" pitchFamily="18" charset="-78"/>
              </a:rPr>
              <a:t>ولكنھم</a:t>
            </a:r>
            <a:r>
              <a:rPr lang="ar-IQ" sz="1200" dirty="0">
                <a:latin typeface="Andalus" panose="02020603050405020304" pitchFamily="18" charset="-78"/>
                <a:cs typeface="Andalus" panose="02020603050405020304" pitchFamily="18" charset="-78"/>
              </a:rPr>
              <a:t> </a:t>
            </a:r>
            <a:r>
              <a:rPr lang="ar-IQ" sz="1200" dirty="0" err="1">
                <a:latin typeface="Andalus" panose="02020603050405020304" pitchFamily="18" charset="-78"/>
                <a:cs typeface="Andalus" panose="02020603050405020304" pitchFamily="18" charset="-78"/>
              </a:rPr>
              <a:t>یداعبون</a:t>
            </a:r>
            <a:r>
              <a:rPr lang="ar-IQ" sz="1200" dirty="0">
                <a:latin typeface="Andalus" panose="02020603050405020304" pitchFamily="18" charset="-78"/>
                <a:cs typeface="Andalus" panose="02020603050405020304" pitchFamily="18" charset="-78"/>
              </a:rPr>
              <a:t> {الباعة} و{</a:t>
            </a:r>
            <a:r>
              <a:rPr lang="ar-IQ" sz="1200" dirty="0" err="1">
                <a:latin typeface="Andalus" panose="02020603050405020304" pitchFamily="18" charset="-78"/>
                <a:cs typeface="Andalus" panose="02020603050405020304" pitchFamily="18" charset="-78"/>
              </a:rPr>
              <a:t>المتجولین</a:t>
            </a:r>
            <a:r>
              <a:rPr lang="ar-IQ" sz="1200" dirty="0">
                <a:latin typeface="Andalus" panose="02020603050405020304" pitchFamily="18" charset="-78"/>
                <a:cs typeface="Andalus" panose="02020603050405020304" pitchFamily="18" charset="-78"/>
              </a:rPr>
              <a:t>} </a:t>
            </a:r>
            <a:endParaRPr lang="en-US" sz="1200" dirty="0">
              <a:latin typeface="Andalus" panose="02020603050405020304" pitchFamily="18" charset="-78"/>
              <a:cs typeface="Andalus" panose="02020603050405020304" pitchFamily="18" charset="-78"/>
            </a:endParaRPr>
          </a:p>
          <a:p>
            <a:r>
              <a:rPr lang="en-US" sz="1200" dirty="0">
                <a:latin typeface="Andalus" panose="02020603050405020304" pitchFamily="18" charset="-78"/>
                <a:cs typeface="Andalus" panose="02020603050405020304" pitchFamily="18" charset="-78"/>
              </a:rPr>
              <a:t>This might be translated fairly literally as: They don’t talk to anyone, but they joke with the sellers and the barrow-men. Here, </a:t>
            </a:r>
            <a:r>
              <a:rPr lang="ar-IQ" sz="1200" dirty="0">
                <a:latin typeface="Andalus" panose="02020603050405020304" pitchFamily="18" charset="-78"/>
                <a:cs typeface="Andalus" panose="02020603050405020304" pitchFamily="18" charset="-78"/>
              </a:rPr>
              <a:t>الباعة’ </a:t>
            </a:r>
            <a:r>
              <a:rPr lang="en-US" sz="1200" dirty="0">
                <a:latin typeface="Andalus" panose="02020603050405020304" pitchFamily="18" charset="-78"/>
                <a:cs typeface="Andalus" panose="02020603050405020304" pitchFamily="18" charset="-78"/>
              </a:rPr>
              <a:t>the sellers’ is a </a:t>
            </a:r>
            <a:r>
              <a:rPr lang="en-US" sz="1200" dirty="0" err="1">
                <a:latin typeface="Andalus" panose="02020603050405020304" pitchFamily="18" charset="-78"/>
                <a:cs typeface="Andalus" panose="02020603050405020304" pitchFamily="18" charset="-78"/>
              </a:rPr>
              <a:t>hyperonym</a:t>
            </a:r>
            <a:r>
              <a:rPr lang="en-US" sz="1200" dirty="0">
                <a:latin typeface="Andalus" panose="02020603050405020304" pitchFamily="18" charset="-78"/>
                <a:cs typeface="Andalus" panose="02020603050405020304" pitchFamily="18" charset="-78"/>
              </a:rPr>
              <a:t> of </a:t>
            </a:r>
            <a:r>
              <a:rPr lang="ar-IQ" sz="1200" dirty="0" err="1">
                <a:latin typeface="Andalus" panose="02020603050405020304" pitchFamily="18" charset="-78"/>
                <a:cs typeface="Andalus" panose="02020603050405020304" pitchFamily="18" charset="-78"/>
              </a:rPr>
              <a:t>المتجولین</a:t>
            </a:r>
            <a:r>
              <a:rPr lang="ar-IQ" sz="1200" dirty="0">
                <a:latin typeface="Andalus" panose="02020603050405020304" pitchFamily="18" charset="-78"/>
                <a:cs typeface="Andalus" panose="02020603050405020304" pitchFamily="18" charset="-78"/>
              </a:rPr>
              <a:t>’ </a:t>
            </a:r>
            <a:r>
              <a:rPr lang="en-US" sz="1200" dirty="0">
                <a:latin typeface="Andalus" panose="02020603050405020304" pitchFamily="18" charset="-78"/>
                <a:cs typeface="Andalus" panose="02020603050405020304" pitchFamily="18" charset="-78"/>
              </a:rPr>
              <a:t>barrow-men’ ,all barrow-men are sellers but not all sellers are barrow-men.</a:t>
            </a:r>
          </a:p>
          <a:p>
            <a:r>
              <a:rPr lang="en-US" sz="1200" dirty="0">
                <a:latin typeface="Andalus" panose="02020603050405020304" pitchFamily="18" charset="-78"/>
                <a:cs typeface="Andalus" panose="02020603050405020304" pitchFamily="18" charset="-78"/>
              </a:rPr>
              <a:t>In cases such as this, the meaning of the first word in the particular context has to be taken as excluding that of the second word. In this context, therefore, </a:t>
            </a:r>
            <a:r>
              <a:rPr lang="ar-IQ" sz="1200" dirty="0">
                <a:latin typeface="Andalus" panose="02020603050405020304" pitchFamily="18" charset="-78"/>
                <a:cs typeface="Andalus" panose="02020603050405020304" pitchFamily="18" charset="-78"/>
              </a:rPr>
              <a:t>باعة </a:t>
            </a:r>
            <a:r>
              <a:rPr lang="en-US" sz="1200" dirty="0">
                <a:latin typeface="Andalus" panose="02020603050405020304" pitchFamily="18" charset="-78"/>
                <a:cs typeface="Andalus" panose="02020603050405020304" pitchFamily="18" charset="-78"/>
              </a:rPr>
              <a:t>has to be interpreted as meaning not sellers in general but that group of sellers who are not </a:t>
            </a:r>
            <a:r>
              <a:rPr lang="ar-IQ" sz="1200" dirty="0" err="1">
                <a:latin typeface="Andalus" panose="02020603050405020304" pitchFamily="18" charset="-78"/>
                <a:cs typeface="Andalus" panose="02020603050405020304" pitchFamily="18" charset="-78"/>
              </a:rPr>
              <a:t>المتجولین</a:t>
            </a:r>
            <a:r>
              <a:rPr lang="ar-IQ" sz="1200" dirty="0">
                <a:latin typeface="Andalus" panose="02020603050405020304" pitchFamily="18" charset="-78"/>
                <a:cs typeface="Andalus" panose="02020603050405020304" pitchFamily="18" charset="-78"/>
              </a:rPr>
              <a:t>’ </a:t>
            </a:r>
            <a:r>
              <a:rPr lang="en-US" sz="1200" dirty="0">
                <a:latin typeface="Andalus" panose="02020603050405020304" pitchFamily="18" charset="-78"/>
                <a:cs typeface="Andalus" panose="02020603050405020304" pitchFamily="18" charset="-78"/>
              </a:rPr>
              <a:t>the barrow–men’. Accordingly, </a:t>
            </a:r>
            <a:r>
              <a:rPr lang="ar-IQ" sz="1200" dirty="0">
                <a:latin typeface="Andalus" panose="02020603050405020304" pitchFamily="18" charset="-78"/>
                <a:cs typeface="Andalus" panose="02020603050405020304" pitchFamily="18" charset="-78"/>
              </a:rPr>
              <a:t>باعة </a:t>
            </a:r>
            <a:r>
              <a:rPr lang="en-US" sz="1200" dirty="0">
                <a:latin typeface="Andalus" panose="02020603050405020304" pitchFamily="18" charset="-78"/>
                <a:cs typeface="Andalus" panose="02020603050405020304" pitchFamily="18" charset="-78"/>
              </a:rPr>
              <a:t>here means the ‘non-barrow-men sellers’ and could be translated idiomatically as something like ‘shopkeepers’, </a:t>
            </a:r>
            <a:r>
              <a:rPr lang="en-US" sz="1200" dirty="0" err="1">
                <a:latin typeface="Andalus" panose="02020603050405020304" pitchFamily="18" charset="-78"/>
                <a:cs typeface="Andalus" panose="02020603050405020304" pitchFamily="18" charset="-78"/>
              </a:rPr>
              <a:t>giving</a:t>
            </a:r>
            <a:r>
              <a:rPr lang="en-US" sz="1200" dirty="0">
                <a:latin typeface="Andalus" panose="02020603050405020304" pitchFamily="18" charset="-78"/>
                <a:cs typeface="Andalus" panose="02020603050405020304" pitchFamily="18" charset="-78"/>
              </a:rPr>
              <a:t> an overall idiomatic translation along the lines: They don’t talk to anyone, but they joke with the shopkeepers and the barrow-men </a:t>
            </a:r>
            <a:endParaRPr lang="ar-IQ" sz="1200" dirty="0">
              <a:latin typeface="Andalus" panose="02020603050405020304" pitchFamily="18" charset="-78"/>
              <a:cs typeface="Andalus" panose="02020603050405020304" pitchFamily="18" charset="-78"/>
            </a:endParaRPr>
          </a:p>
        </p:txBody>
      </p:sp>
      <p:sp>
        <p:nvSpPr>
          <p:cNvPr id="4" name="عنصر نائب لرقم الشريحة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33</a:t>
            </a:fld>
            <a:endParaRPr lang="en"/>
          </a:p>
        </p:txBody>
      </p:sp>
    </p:spTree>
    <p:extLst>
      <p:ext uri="{BB962C8B-B14F-4D97-AF65-F5344CB8AC3E}">
        <p14:creationId xmlns:p14="http://schemas.microsoft.com/office/powerpoint/2010/main" val="2376141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34</a:t>
            </a:fld>
            <a:endParaRPr lang="en"/>
          </a:p>
        </p:txBody>
      </p:sp>
      <p:sp>
        <p:nvSpPr>
          <p:cNvPr id="4" name="مربع نص 3"/>
          <p:cNvSpPr txBox="1"/>
          <p:nvPr/>
        </p:nvSpPr>
        <p:spPr>
          <a:xfrm>
            <a:off x="838200" y="895350"/>
            <a:ext cx="7620000" cy="1200329"/>
          </a:xfrm>
          <a:prstGeom prst="rect">
            <a:avLst/>
          </a:prstGeom>
          <a:noFill/>
        </p:spPr>
        <p:txBody>
          <a:bodyPr wrap="square" rtlCol="1">
            <a:spAutoFit/>
          </a:bodyPr>
          <a:lstStyle/>
          <a:p>
            <a:r>
              <a:rPr lang="en-US" sz="1200" dirty="0">
                <a:latin typeface="Andalus" panose="02020603050405020304" pitchFamily="18" charset="-78"/>
                <a:cs typeface="Andalus" panose="02020603050405020304" pitchFamily="18" charset="-78"/>
              </a:rPr>
              <a:t>The following example is taken from the Quran (Chapter 2, Verse 238):</a:t>
            </a:r>
          </a:p>
          <a:p>
            <a:pPr algn="r"/>
            <a:r>
              <a:rPr lang="ar-IQ" sz="1200" dirty="0">
                <a:latin typeface="Andalus" panose="02020603050405020304" pitchFamily="18" charset="-78"/>
                <a:cs typeface="Andalus" panose="02020603050405020304" pitchFamily="18" charset="-78"/>
              </a:rPr>
              <a:t>حافظوا على الصلوات والصلاة الوسطى</a:t>
            </a:r>
            <a:endParaRPr lang="en-US" sz="1200" dirty="0">
              <a:latin typeface="Andalus" panose="02020603050405020304" pitchFamily="18" charset="-78"/>
              <a:cs typeface="Andalus" panose="02020603050405020304" pitchFamily="18" charset="-78"/>
            </a:endParaRPr>
          </a:p>
          <a:p>
            <a:r>
              <a:rPr lang="en-US" sz="1200" dirty="0">
                <a:latin typeface="Andalus" panose="02020603050405020304" pitchFamily="18" charset="-78"/>
                <a:cs typeface="Andalus" panose="02020603050405020304" pitchFamily="18" charset="-78"/>
              </a:rPr>
              <a:t>This could be translated literally as:</a:t>
            </a:r>
          </a:p>
          <a:p>
            <a:r>
              <a:rPr lang="en-US" sz="1200" dirty="0">
                <a:latin typeface="Andalus" panose="02020603050405020304" pitchFamily="18" charset="-78"/>
                <a:cs typeface="Andalus" panose="02020603050405020304" pitchFamily="18" charset="-78"/>
              </a:rPr>
              <a:t>Keep your prayers and the middle prayer [. . .}</a:t>
            </a:r>
          </a:p>
          <a:p>
            <a:r>
              <a:rPr lang="en-US" sz="1200" dirty="0">
                <a:latin typeface="Andalus" panose="02020603050405020304" pitchFamily="18" charset="-78"/>
                <a:cs typeface="Andalus" panose="02020603050405020304" pitchFamily="18" charset="-78"/>
              </a:rPr>
              <a:t>A more idiomatic translation ( Yusuf Ali 1938) reads:</a:t>
            </a:r>
          </a:p>
          <a:p>
            <a:r>
              <a:rPr lang="en-US" sz="1200" dirty="0">
                <a:latin typeface="Andalus" panose="02020603050405020304" pitchFamily="18" charset="-78"/>
                <a:cs typeface="Andalus" panose="02020603050405020304" pitchFamily="18" charset="-78"/>
              </a:rPr>
              <a:t>Guard strictly your (habit of) prayers, especially the Middle Prayer [. . .]</a:t>
            </a:r>
            <a:endParaRPr lang="ar-IQ" sz="1200" dirty="0">
              <a:latin typeface="Andalus" panose="02020603050405020304" pitchFamily="18" charset="-78"/>
              <a:cs typeface="Andalus" panose="02020603050405020304" pitchFamily="18" charset="-78"/>
            </a:endParaRPr>
          </a:p>
        </p:txBody>
      </p:sp>
      <p:sp>
        <p:nvSpPr>
          <p:cNvPr id="5" name="مربع نص 4"/>
          <p:cNvSpPr txBox="1"/>
          <p:nvPr/>
        </p:nvSpPr>
        <p:spPr>
          <a:xfrm>
            <a:off x="838200" y="2190750"/>
            <a:ext cx="7467600" cy="646331"/>
          </a:xfrm>
          <a:prstGeom prst="rect">
            <a:avLst/>
          </a:prstGeom>
          <a:noFill/>
        </p:spPr>
        <p:txBody>
          <a:bodyPr wrap="square" rtlCol="1">
            <a:spAutoFit/>
          </a:bodyPr>
          <a:lstStyle/>
          <a:p>
            <a:r>
              <a:rPr lang="en-US" sz="1200" dirty="0">
                <a:latin typeface="Andalus" panose="02020603050405020304" pitchFamily="18" charset="-78"/>
                <a:cs typeface="Andalus" panose="02020603050405020304" pitchFamily="18" charset="-78"/>
              </a:rPr>
              <a:t>Here, </a:t>
            </a:r>
            <a:r>
              <a:rPr lang="ar-IQ" sz="1200" dirty="0">
                <a:latin typeface="Andalus" panose="02020603050405020304" pitchFamily="18" charset="-78"/>
                <a:cs typeface="Andalus" panose="02020603050405020304" pitchFamily="18" charset="-78"/>
              </a:rPr>
              <a:t>الوسطى الصلاة </a:t>
            </a:r>
            <a:r>
              <a:rPr lang="en-US" sz="1200" dirty="0">
                <a:latin typeface="Andalus" panose="02020603050405020304" pitchFamily="18" charset="-78"/>
                <a:cs typeface="Andalus" panose="02020603050405020304" pitchFamily="18" charset="-78"/>
              </a:rPr>
              <a:t>is a hyponym of </a:t>
            </a:r>
            <a:r>
              <a:rPr lang="ar-IQ" sz="1200" dirty="0">
                <a:latin typeface="Andalus" panose="02020603050405020304" pitchFamily="18" charset="-78"/>
                <a:cs typeface="Andalus" panose="02020603050405020304" pitchFamily="18" charset="-78"/>
              </a:rPr>
              <a:t>صلاة) </a:t>
            </a:r>
            <a:r>
              <a:rPr lang="en-US" sz="1200" dirty="0">
                <a:latin typeface="Andalus" panose="02020603050405020304" pitchFamily="18" charset="-78"/>
                <a:cs typeface="Andalus" panose="02020603050405020304" pitchFamily="18" charset="-78"/>
              </a:rPr>
              <a:t>appearing in the plural form </a:t>
            </a:r>
            <a:r>
              <a:rPr lang="ar-IQ" sz="1200" dirty="0">
                <a:latin typeface="Andalus" panose="02020603050405020304" pitchFamily="18" charset="-78"/>
                <a:cs typeface="Andalus" panose="02020603050405020304" pitchFamily="18" charset="-78"/>
              </a:rPr>
              <a:t>صلوات .(</a:t>
            </a:r>
            <a:r>
              <a:rPr lang="en-US" sz="1200" dirty="0">
                <a:latin typeface="Andalus" panose="02020603050405020304" pitchFamily="18" charset="-78"/>
                <a:cs typeface="Andalus" panose="02020603050405020304" pitchFamily="18" charset="-78"/>
              </a:rPr>
              <a:t>A literal translation ‘prayers and the middle prayer’ would seem to suggest that the ‘middle prayer’ is somehow not a ‘prayer’. Ali’s translation ‘prayers, especially the Middle Prayer’ avoids this with the introduction of ‘especially’</a:t>
            </a:r>
            <a:endParaRPr lang="ar-IQ" sz="1200" dirty="0">
              <a:latin typeface="Andalus" panose="02020603050405020304" pitchFamily="18" charset="-78"/>
              <a:cs typeface="Andalus" panose="02020603050405020304" pitchFamily="18" charset="-78"/>
            </a:endParaRPr>
          </a:p>
        </p:txBody>
      </p:sp>
      <p:sp>
        <p:nvSpPr>
          <p:cNvPr id="6" name="مربع نص 5"/>
          <p:cNvSpPr txBox="1"/>
          <p:nvPr/>
        </p:nvSpPr>
        <p:spPr>
          <a:xfrm>
            <a:off x="876300" y="2855353"/>
            <a:ext cx="7543800" cy="1200329"/>
          </a:xfrm>
          <a:prstGeom prst="rect">
            <a:avLst/>
          </a:prstGeom>
          <a:noFill/>
        </p:spPr>
        <p:txBody>
          <a:bodyPr wrap="square" rtlCol="1">
            <a:spAutoFit/>
          </a:bodyPr>
          <a:lstStyle/>
          <a:p>
            <a:r>
              <a:rPr lang="en-US" sz="1200" dirty="0">
                <a:latin typeface="Andalus" panose="02020603050405020304" pitchFamily="18" charset="-78"/>
                <a:cs typeface="Andalus" panose="02020603050405020304" pitchFamily="18" charset="-78"/>
              </a:rPr>
              <a:t>It is, however, possible to find cases in which the hyponym comes first, </a:t>
            </a:r>
          </a:p>
          <a:p>
            <a:pPr algn="r"/>
            <a:r>
              <a:rPr lang="ar-IQ" sz="1200" b="1" dirty="0" err="1">
                <a:latin typeface="Andalus" panose="02020603050405020304" pitchFamily="18" charset="-78"/>
                <a:cs typeface="Andalus" panose="02020603050405020304" pitchFamily="18" charset="-78"/>
              </a:rPr>
              <a:t>ھویة</a:t>
            </a:r>
            <a:r>
              <a:rPr lang="ar-IQ" sz="1200" b="1" dirty="0">
                <a:latin typeface="Andalus" panose="02020603050405020304" pitchFamily="18" charset="-78"/>
                <a:cs typeface="Andalus" panose="02020603050405020304" pitchFamily="18" charset="-78"/>
              </a:rPr>
              <a:t> </a:t>
            </a:r>
            <a:r>
              <a:rPr lang="ar-IQ" sz="1200" b="1" dirty="0" err="1">
                <a:latin typeface="Andalus" panose="02020603050405020304" pitchFamily="18" charset="-78"/>
                <a:cs typeface="Andalus" panose="02020603050405020304" pitchFamily="18" charset="-78"/>
              </a:rPr>
              <a:t>ایران</a:t>
            </a:r>
            <a:r>
              <a:rPr lang="ar-IQ" sz="1200" b="1" dirty="0">
                <a:latin typeface="Andalus" panose="02020603050405020304" pitchFamily="18" charset="-78"/>
                <a:cs typeface="Andalus" panose="02020603050405020304" pitchFamily="18" charset="-78"/>
              </a:rPr>
              <a:t> </a:t>
            </a:r>
            <a:r>
              <a:rPr lang="ar-IQ" sz="1200" b="1" dirty="0" err="1">
                <a:latin typeface="Andalus" panose="02020603050405020304" pitchFamily="18" charset="-78"/>
                <a:cs typeface="Andalus" panose="02020603050405020304" pitchFamily="18" charset="-78"/>
              </a:rPr>
              <a:t>السیاسیة</a:t>
            </a:r>
            <a:r>
              <a:rPr lang="ar-IQ" sz="1200" b="1" dirty="0">
                <a:latin typeface="Andalus" panose="02020603050405020304" pitchFamily="18" charset="-78"/>
                <a:cs typeface="Andalus" panose="02020603050405020304" pitchFamily="18" charset="-78"/>
              </a:rPr>
              <a:t> </a:t>
            </a:r>
            <a:r>
              <a:rPr lang="ar-IQ" sz="1200" b="1" dirty="0" err="1">
                <a:latin typeface="Andalus" panose="02020603050405020304" pitchFamily="18" charset="-78"/>
                <a:cs typeface="Andalus" panose="02020603050405020304" pitchFamily="18" charset="-78"/>
              </a:rPr>
              <a:t>الجدیدة</a:t>
            </a:r>
            <a:r>
              <a:rPr lang="ar-IQ" sz="1200" b="1" dirty="0">
                <a:latin typeface="Andalus" panose="02020603050405020304" pitchFamily="18" charset="-78"/>
                <a:cs typeface="Andalus" panose="02020603050405020304" pitchFamily="18" charset="-78"/>
              </a:rPr>
              <a:t> </a:t>
            </a:r>
            <a:r>
              <a:rPr lang="ar-IQ" sz="1200" b="1" dirty="0" err="1">
                <a:latin typeface="Andalus" panose="02020603050405020304" pitchFamily="18" charset="-78"/>
                <a:cs typeface="Andalus" panose="02020603050405020304" pitchFamily="18" charset="-78"/>
              </a:rPr>
              <a:t>وطبیعة</a:t>
            </a:r>
            <a:r>
              <a:rPr lang="ar-IQ" sz="1200" b="1" dirty="0">
                <a:latin typeface="Andalus" panose="02020603050405020304" pitchFamily="18" charset="-78"/>
                <a:cs typeface="Andalus" panose="02020603050405020304" pitchFamily="18" charset="-78"/>
              </a:rPr>
              <a:t> </a:t>
            </a:r>
            <a:r>
              <a:rPr lang="ar-IQ" sz="1200" b="1" dirty="0" err="1">
                <a:latin typeface="Andalus" panose="02020603050405020304" pitchFamily="18" charset="-78"/>
                <a:cs typeface="Andalus" panose="02020603050405020304" pitchFamily="18" charset="-78"/>
              </a:rPr>
              <a:t>علاقاتھا</a:t>
            </a:r>
            <a:r>
              <a:rPr lang="ar-IQ" sz="1200" b="1" dirty="0">
                <a:latin typeface="Andalus" panose="02020603050405020304" pitchFamily="18" charset="-78"/>
                <a:cs typeface="Andalus" panose="02020603050405020304" pitchFamily="18" charset="-78"/>
              </a:rPr>
              <a:t> مع {</a:t>
            </a:r>
            <a:r>
              <a:rPr lang="ar-IQ" sz="1200" b="1" dirty="0" err="1">
                <a:latin typeface="Andalus" panose="02020603050405020304" pitchFamily="18" charset="-78"/>
                <a:cs typeface="Andalus" panose="02020603050405020304" pitchFamily="18" charset="-78"/>
              </a:rPr>
              <a:t>جیرانھ</a:t>
            </a:r>
            <a:r>
              <a:rPr lang="ar-IQ" sz="1200" b="1" dirty="0">
                <a:latin typeface="Andalus" panose="02020603050405020304" pitchFamily="18" charset="-78"/>
                <a:cs typeface="Andalus" panose="02020603050405020304" pitchFamily="18" charset="-78"/>
              </a:rPr>
              <a:t>ـ}ـا و{دول العالم</a:t>
            </a:r>
            <a:r>
              <a:rPr lang="ar-IQ" sz="1200" dirty="0">
                <a:latin typeface="Andalus" panose="02020603050405020304" pitchFamily="18" charset="-78"/>
                <a:cs typeface="Andalus" panose="02020603050405020304" pitchFamily="18" charset="-78"/>
              </a:rPr>
              <a:t>}</a:t>
            </a:r>
            <a:endParaRPr lang="en-US" sz="1200" dirty="0">
              <a:latin typeface="Andalus" panose="02020603050405020304" pitchFamily="18" charset="-78"/>
              <a:cs typeface="Andalus" panose="02020603050405020304" pitchFamily="18" charset="-78"/>
            </a:endParaRPr>
          </a:p>
          <a:p>
            <a:r>
              <a:rPr lang="en-US" sz="1200" dirty="0">
                <a:latin typeface="Andalus" panose="02020603050405020304" pitchFamily="18" charset="-78"/>
                <a:cs typeface="Andalus" panose="02020603050405020304" pitchFamily="18" charset="-78"/>
              </a:rPr>
              <a:t>In this context, </a:t>
            </a:r>
            <a:r>
              <a:rPr lang="ar-IQ" sz="1200" dirty="0" err="1">
                <a:latin typeface="Andalus" panose="02020603050405020304" pitchFamily="18" charset="-78"/>
                <a:cs typeface="Andalus" panose="02020603050405020304" pitchFamily="18" charset="-78"/>
              </a:rPr>
              <a:t>جیران</a:t>
            </a:r>
            <a:r>
              <a:rPr lang="ar-IQ" sz="1200" dirty="0">
                <a:latin typeface="Andalus" panose="02020603050405020304" pitchFamily="18" charset="-78"/>
                <a:cs typeface="Andalus" panose="02020603050405020304" pitchFamily="18" charset="-78"/>
              </a:rPr>
              <a:t> </a:t>
            </a:r>
            <a:r>
              <a:rPr lang="en-US" sz="1200" dirty="0">
                <a:latin typeface="Andalus" panose="02020603050405020304" pitchFamily="18" charset="-78"/>
                <a:cs typeface="Andalus" panose="02020603050405020304" pitchFamily="18" charset="-78"/>
              </a:rPr>
              <a:t>is effectively a hyponym and </a:t>
            </a:r>
            <a:r>
              <a:rPr lang="ar-IQ" sz="1200" dirty="0">
                <a:latin typeface="Andalus" panose="02020603050405020304" pitchFamily="18" charset="-78"/>
                <a:cs typeface="Andalus" panose="02020603050405020304" pitchFamily="18" charset="-78"/>
              </a:rPr>
              <a:t>العالم دول </a:t>
            </a:r>
            <a:r>
              <a:rPr lang="en-US" sz="1200" dirty="0">
                <a:latin typeface="Andalus" panose="02020603050405020304" pitchFamily="18" charset="-78"/>
                <a:cs typeface="Andalus" panose="02020603050405020304" pitchFamily="18" charset="-78"/>
              </a:rPr>
              <a:t>a </a:t>
            </a:r>
            <a:r>
              <a:rPr lang="en-US" sz="1200" dirty="0" err="1">
                <a:latin typeface="Andalus" panose="02020603050405020304" pitchFamily="18" charset="-78"/>
                <a:cs typeface="Andalus" panose="02020603050405020304" pitchFamily="18" charset="-78"/>
              </a:rPr>
              <a:t>hyperonym</a:t>
            </a:r>
            <a:r>
              <a:rPr lang="en-US" sz="1200" dirty="0">
                <a:latin typeface="Andalus" panose="02020603050405020304" pitchFamily="18" charset="-78"/>
                <a:cs typeface="Andalus" panose="02020603050405020304" pitchFamily="18" charset="-78"/>
              </a:rPr>
              <a:t>. That is to say, what is meant by </a:t>
            </a:r>
            <a:r>
              <a:rPr lang="ar-IQ" sz="1200" dirty="0" err="1">
                <a:latin typeface="Andalus" panose="02020603050405020304" pitchFamily="18" charset="-78"/>
                <a:cs typeface="Andalus" panose="02020603050405020304" pitchFamily="18" charset="-78"/>
              </a:rPr>
              <a:t>جیران</a:t>
            </a:r>
            <a:r>
              <a:rPr lang="ar-IQ" sz="1200" dirty="0">
                <a:latin typeface="Andalus" panose="02020603050405020304" pitchFamily="18" charset="-78"/>
                <a:cs typeface="Andalus" panose="02020603050405020304" pitchFamily="18" charset="-78"/>
              </a:rPr>
              <a:t>’ </a:t>
            </a:r>
            <a:r>
              <a:rPr lang="en-US" sz="1200" dirty="0">
                <a:latin typeface="Andalus" panose="02020603050405020304" pitchFamily="18" charset="-78"/>
                <a:cs typeface="Andalus" panose="02020603050405020304" pitchFamily="18" charset="-78"/>
              </a:rPr>
              <a:t>neighbors' in this context is the neighboring states; and because all neighboring states are states of the world this looks like a hyponym-</a:t>
            </a:r>
            <a:r>
              <a:rPr lang="en-US" sz="1200" dirty="0" err="1">
                <a:latin typeface="Andalus" panose="02020603050405020304" pitchFamily="18" charset="-78"/>
                <a:cs typeface="Andalus" panose="02020603050405020304" pitchFamily="18" charset="-78"/>
              </a:rPr>
              <a:t>hyperonym</a:t>
            </a:r>
            <a:r>
              <a:rPr lang="en-US" sz="1200" dirty="0">
                <a:latin typeface="Andalus" panose="02020603050405020304" pitchFamily="18" charset="-78"/>
                <a:cs typeface="Andalus" panose="02020603050405020304" pitchFamily="18" charset="-78"/>
              </a:rPr>
              <a:t> relationship.</a:t>
            </a:r>
          </a:p>
          <a:p>
            <a:r>
              <a:rPr lang="en-US" sz="1200" b="1" u="sng" dirty="0">
                <a:latin typeface="Andalus" panose="02020603050405020304" pitchFamily="18" charset="-78"/>
                <a:cs typeface="Andalus" panose="02020603050405020304" pitchFamily="18" charset="-78"/>
              </a:rPr>
              <a:t>TT</a:t>
            </a:r>
            <a:r>
              <a:rPr lang="en-US" sz="1200" dirty="0">
                <a:latin typeface="Andalus" panose="02020603050405020304" pitchFamily="18" charset="-78"/>
                <a:cs typeface="Andalus" panose="02020603050405020304" pitchFamily="18" charset="-78"/>
              </a:rPr>
              <a:t>: </a:t>
            </a:r>
            <a:r>
              <a:rPr lang="en-US" sz="1200" b="1" dirty="0">
                <a:latin typeface="Andalus" panose="02020603050405020304" pitchFamily="18" charset="-78"/>
                <a:cs typeface="Andalus" panose="02020603050405020304" pitchFamily="18" charset="-78"/>
              </a:rPr>
              <a:t>The identity of Iran and the nature of its relations with its neighbors and other states of the world.</a:t>
            </a:r>
            <a:endParaRPr lang="ar-IQ" sz="12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7273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t>Associative repetition</a:t>
            </a:r>
            <a:endParaRPr lang="ar-IQ" dirty="0"/>
          </a:p>
        </p:txBody>
      </p:sp>
    </p:spTree>
    <p:extLst>
      <p:ext uri="{BB962C8B-B14F-4D97-AF65-F5344CB8AC3E}">
        <p14:creationId xmlns:p14="http://schemas.microsoft.com/office/powerpoint/2010/main" val="264363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dirty="0"/>
              <a:t>Associative repetition</a:t>
            </a:r>
            <a:endParaRPr lang="ar-IQ" dirty="0"/>
          </a:p>
        </p:txBody>
      </p:sp>
      <p:sp>
        <p:nvSpPr>
          <p:cNvPr id="3" name="عنصر نائب للنص 2"/>
          <p:cNvSpPr>
            <a:spLocks noGrp="1"/>
          </p:cNvSpPr>
          <p:nvPr>
            <p:ph type="body" idx="1"/>
          </p:nvPr>
        </p:nvSpPr>
        <p:spPr/>
        <p:txBody>
          <a:bodyPr/>
          <a:lstStyle/>
          <a:p>
            <a:r>
              <a:rPr lang="en-US" sz="1200" dirty="0">
                <a:solidFill>
                  <a:schemeClr val="tx1">
                    <a:lumMod val="50000"/>
                  </a:schemeClr>
                </a:solidFill>
                <a:latin typeface="Andalus" panose="02020603050405020304" pitchFamily="18" charset="-78"/>
                <a:cs typeface="Andalus" panose="02020603050405020304" pitchFamily="18" charset="-78"/>
              </a:rPr>
              <a:t>Associative repetition involves at least two or more elements, one of which is a basic element and the other, or others, of which are associated with that element. An example is ‘ship’ and ‘crew of a ship’. ‘Crew of a ship’ is not a type of ‘ship’ , nor is it a part of a ship , this would be </a:t>
            </a:r>
            <a:r>
              <a:rPr lang="en-US" sz="1200" dirty="0" err="1">
                <a:solidFill>
                  <a:schemeClr val="tx1">
                    <a:lumMod val="50000"/>
                  </a:schemeClr>
                </a:solidFill>
                <a:latin typeface="Andalus" panose="02020603050405020304" pitchFamily="18" charset="-78"/>
                <a:cs typeface="Andalus" panose="02020603050405020304" pitchFamily="18" charset="-78"/>
              </a:rPr>
              <a:t>meronymic</a:t>
            </a:r>
            <a:r>
              <a:rPr lang="en-US" sz="1200" dirty="0">
                <a:solidFill>
                  <a:schemeClr val="tx1">
                    <a:lumMod val="50000"/>
                  </a:schemeClr>
                </a:solidFill>
                <a:latin typeface="Andalus" panose="02020603050405020304" pitchFamily="18" charset="-78"/>
                <a:cs typeface="Andalus" panose="02020603050405020304" pitchFamily="18" charset="-78"/>
              </a:rPr>
              <a:t> – that is, part–whole – relationship .</a:t>
            </a:r>
          </a:p>
          <a:p>
            <a:r>
              <a:rPr lang="en-US" sz="1200" dirty="0">
                <a:latin typeface="Andalus" panose="02020603050405020304" pitchFamily="18" charset="-78"/>
                <a:cs typeface="Andalus" panose="02020603050405020304" pitchFamily="18" charset="-78"/>
              </a:rPr>
              <a:t>An associative relationship does, however, bear some similarity to the figure of speech of metonymy . This is ‘(A figure of speech characterized by) the action of substituting for a word or phrase denoting an object, action, institution, etc., a word or phrase denoting a property or something associated with it; an instance of this’ (Oxford English Dictionary Online).</a:t>
            </a:r>
            <a:endParaRPr lang="en-US" sz="1200" dirty="0">
              <a:solidFill>
                <a:schemeClr val="tx1">
                  <a:lumMod val="50000"/>
                </a:schemeClr>
              </a:solidFill>
              <a:latin typeface="Andalus" panose="02020603050405020304" pitchFamily="18" charset="-78"/>
              <a:cs typeface="Andalus" panose="02020603050405020304" pitchFamily="18" charset="-78"/>
            </a:endParaRPr>
          </a:p>
          <a:p>
            <a:endParaRPr lang="ar-IQ" sz="1200" dirty="0">
              <a:solidFill>
                <a:schemeClr val="tx1">
                  <a:lumMod val="50000"/>
                </a:schemeClr>
              </a:solidFill>
              <a:latin typeface="Andalus" panose="02020603050405020304" pitchFamily="18" charset="-78"/>
              <a:cs typeface="Andalus" panose="02020603050405020304" pitchFamily="18" charset="-78"/>
            </a:endParaRPr>
          </a:p>
        </p:txBody>
      </p:sp>
      <p:sp>
        <p:nvSpPr>
          <p:cNvPr id="4" name="عنصر نائب لرقم الشريحة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36</a:t>
            </a:fld>
            <a:endParaRPr lang="en"/>
          </a:p>
        </p:txBody>
      </p:sp>
    </p:spTree>
    <p:extLst>
      <p:ext uri="{BB962C8B-B14F-4D97-AF65-F5344CB8AC3E}">
        <p14:creationId xmlns:p14="http://schemas.microsoft.com/office/powerpoint/2010/main" val="1730317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t>List restructuring</a:t>
            </a:r>
            <a:endParaRPr lang="ar-IQ" dirty="0"/>
          </a:p>
        </p:txBody>
      </p:sp>
    </p:spTree>
    <p:extLst>
      <p:ext uri="{BB962C8B-B14F-4D97-AF65-F5344CB8AC3E}">
        <p14:creationId xmlns:p14="http://schemas.microsoft.com/office/powerpoint/2010/main" val="190283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590550"/>
            <a:ext cx="1613400" cy="857400"/>
          </a:xfrm>
        </p:spPr>
        <p:txBody>
          <a:bodyPr/>
          <a:lstStyle/>
          <a:p>
            <a:pPr algn="l"/>
            <a:r>
              <a:rPr lang="en-US" dirty="0"/>
              <a:t>List restructuring</a:t>
            </a:r>
            <a:endParaRPr lang="ar-IQ" dirty="0"/>
          </a:p>
        </p:txBody>
      </p:sp>
      <p:sp>
        <p:nvSpPr>
          <p:cNvPr id="3" name="عنصر نائب للنص 2"/>
          <p:cNvSpPr>
            <a:spLocks noGrp="1"/>
          </p:cNvSpPr>
          <p:nvPr>
            <p:ph type="body" idx="1"/>
          </p:nvPr>
        </p:nvSpPr>
        <p:spPr/>
        <p:txBody>
          <a:bodyPr/>
          <a:lstStyle/>
          <a:p>
            <a:r>
              <a:rPr lang="en-US" sz="1200" dirty="0"/>
              <a:t>One particularly striking feature in Arabic is a tendency to use fairly long lists of terms belonging to the same semantic field – a semantic field being a general, normally rather impressionistically defined, area of meaning. </a:t>
            </a:r>
          </a:p>
          <a:p>
            <a:r>
              <a:rPr lang="en-US" sz="1200" dirty="0"/>
              <a:t>In some contexts, an appropriate strategy in translating long lists into English is simply to reduce the listed elements. Thus, ‘ties of blood and marriage’ would in many contexts be a sufficient translation of </a:t>
            </a:r>
            <a:r>
              <a:rPr lang="ar-IQ" sz="1200" dirty="0" err="1"/>
              <a:t>والمصاھرة</a:t>
            </a:r>
            <a:r>
              <a:rPr lang="ar-IQ" sz="1200" dirty="0"/>
              <a:t> والنسب القربى</a:t>
            </a:r>
          </a:p>
          <a:p>
            <a:r>
              <a:rPr lang="en-US" sz="1200" dirty="0"/>
              <a:t>Because English does not so readily use exemplification through listing to suggest an overall scene or situation as does Arabic, it is sometimes appropriate when translating into English to insert a summary phrase, even when it seems reasonable to retain all or most of the elements of the original Arabic list. Consider the following, which is taken from an account of the internal leadership elections of the Phalange (</a:t>
            </a:r>
            <a:r>
              <a:rPr lang="ar-IQ" sz="1200" dirty="0"/>
              <a:t>الكتائب (</a:t>
            </a:r>
            <a:r>
              <a:rPr lang="en-US" sz="1200" dirty="0"/>
              <a:t>party in Lebanon in 1999:</a:t>
            </a:r>
            <a:endParaRPr lang="ar-IQ" sz="1200" dirty="0"/>
          </a:p>
        </p:txBody>
      </p:sp>
      <p:sp>
        <p:nvSpPr>
          <p:cNvPr id="4" name="عنصر نائب لرقم الشريحة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38</a:t>
            </a:fld>
            <a:endParaRPr lang="en"/>
          </a:p>
        </p:txBody>
      </p:sp>
    </p:spTree>
    <p:extLst>
      <p:ext uri="{BB962C8B-B14F-4D97-AF65-F5344CB8AC3E}">
        <p14:creationId xmlns:p14="http://schemas.microsoft.com/office/powerpoint/2010/main" val="851707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dirty="0">
                <a:solidFill>
                  <a:srgbClr val="FFFFFF"/>
                </a:solidFill>
              </a:rPr>
              <a:t>List restructuring</a:t>
            </a:r>
            <a:endParaRPr lang="ar-IQ" dirty="0"/>
          </a:p>
        </p:txBody>
      </p:sp>
      <p:sp>
        <p:nvSpPr>
          <p:cNvPr id="3" name="عنصر نائب للنص 2"/>
          <p:cNvSpPr>
            <a:spLocks noGrp="1"/>
          </p:cNvSpPr>
          <p:nvPr>
            <p:ph type="body" idx="1"/>
          </p:nvPr>
        </p:nvSpPr>
        <p:spPr/>
        <p:txBody>
          <a:bodyPr/>
          <a:lstStyle/>
          <a:p>
            <a:r>
              <a:rPr lang="ar-IQ" sz="1200" dirty="0"/>
              <a:t>شبح ۱۹۹۲ كان حاضرا بقوة مع كل {الاجتماعات والتحالفات واللقاءات </a:t>
            </a:r>
            <a:r>
              <a:rPr lang="ar-IQ" sz="1200" dirty="0" err="1"/>
              <a:t>الجانبیة</a:t>
            </a:r>
            <a:r>
              <a:rPr lang="ar-IQ" sz="1200" dirty="0"/>
              <a:t>} {على الشرفات وفي المكاتب </a:t>
            </a:r>
            <a:r>
              <a:rPr lang="ar-IQ" sz="1200" dirty="0" err="1"/>
              <a:t>الجانبیة</a:t>
            </a:r>
            <a:r>
              <a:rPr lang="ar-IQ" sz="1200" dirty="0"/>
              <a:t> وعلى السلم الخارجي}</a:t>
            </a:r>
            <a:endParaRPr lang="en-US" sz="1200" dirty="0"/>
          </a:p>
          <a:p>
            <a:r>
              <a:rPr lang="en-US" sz="1200" dirty="0"/>
              <a:t>This has been translated ( Jones 1999: 8) as follows</a:t>
            </a:r>
          </a:p>
          <a:p>
            <a:r>
              <a:rPr lang="en-US" sz="1200"/>
              <a:t>The </a:t>
            </a:r>
            <a:r>
              <a:rPr lang="en-US" sz="1200" dirty="0"/>
              <a:t>ghost of 1992 was present in force, with {countless meetings} taking place in any available space: {on the balconies, in side offices, and even on the outside stairs}</a:t>
            </a:r>
          </a:p>
          <a:p>
            <a:r>
              <a:rPr lang="en-US" sz="1200" dirty="0"/>
              <a:t>The Arabic ST here has two lists: </a:t>
            </a:r>
            <a:r>
              <a:rPr lang="ar-IQ" sz="1200" dirty="0" err="1"/>
              <a:t>الجانبیة</a:t>
            </a:r>
            <a:r>
              <a:rPr lang="ar-IQ" sz="1200" dirty="0"/>
              <a:t> واللقاءات والتحالفات الاجتماعات] كل [</a:t>
            </a:r>
            <a:r>
              <a:rPr lang="en-US" sz="1200" dirty="0"/>
              <a:t>and </a:t>
            </a:r>
            <a:r>
              <a:rPr lang="ar-IQ" sz="1200" dirty="0"/>
              <a:t>على </a:t>
            </a:r>
            <a:r>
              <a:rPr lang="en-US" sz="1200" dirty="0"/>
              <a:t>in summarized is these of first The. </a:t>
            </a:r>
            <a:r>
              <a:rPr lang="ar-IQ" sz="1200" dirty="0"/>
              <a:t>الشرفات وفي المكاتب </a:t>
            </a:r>
            <a:r>
              <a:rPr lang="ar-IQ" sz="1200" dirty="0" err="1"/>
              <a:t>الجانبیة</a:t>
            </a:r>
            <a:r>
              <a:rPr lang="ar-IQ" sz="1200" dirty="0"/>
              <a:t> وعلى السلم الخارجي </a:t>
            </a:r>
            <a:r>
              <a:rPr lang="en-US" sz="1200" dirty="0"/>
              <a:t>English as ‘countless meetings’, while the second is retained in full .However, before the second list in the English, the translator inserted the additional summarizing phrase ‘in every available space’.</a:t>
            </a:r>
            <a:endParaRPr lang="ar-IQ" sz="1200" dirty="0"/>
          </a:p>
        </p:txBody>
      </p:sp>
      <p:sp>
        <p:nvSpPr>
          <p:cNvPr id="4" name="عنصر نائب لرقم الشريحة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39</a:t>
            </a:fld>
            <a:endParaRPr lang="en"/>
          </a:p>
        </p:txBody>
      </p:sp>
    </p:spTree>
    <p:extLst>
      <p:ext uri="{BB962C8B-B14F-4D97-AF65-F5344CB8AC3E}">
        <p14:creationId xmlns:p14="http://schemas.microsoft.com/office/powerpoint/2010/main" val="28392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dirty="0"/>
              <a:t>Denotative meaning  </a:t>
            </a:r>
            <a:endParaRPr lang="ar-IQ" dirty="0"/>
          </a:p>
        </p:txBody>
      </p:sp>
      <p:sp>
        <p:nvSpPr>
          <p:cNvPr id="5" name="عنصر نائب لرقم الشريحة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sp>
        <p:nvSpPr>
          <p:cNvPr id="6" name="مربع نص 5"/>
          <p:cNvSpPr txBox="1"/>
          <p:nvPr/>
        </p:nvSpPr>
        <p:spPr>
          <a:xfrm>
            <a:off x="2743200" y="1200150"/>
            <a:ext cx="5715000" cy="523220"/>
          </a:xfrm>
          <a:prstGeom prst="rect">
            <a:avLst/>
          </a:prstGeom>
          <a:noFill/>
        </p:spPr>
        <p:txBody>
          <a:bodyPr wrap="square" rtlCol="1">
            <a:spAutoFit/>
          </a:bodyPr>
          <a:lstStyle/>
          <a:p>
            <a:r>
              <a:rPr lang="en-US" dirty="0">
                <a:solidFill>
                  <a:schemeClr val="accent2">
                    <a:lumMod val="75000"/>
                  </a:schemeClr>
                </a:solidFill>
                <a:latin typeface="Andalus" panose="02020603050405020304" pitchFamily="18" charset="-78"/>
                <a:cs typeface="Andalus" panose="02020603050405020304" pitchFamily="18" charset="-78"/>
              </a:rPr>
              <a:t>Due to two factors, it is difficult to determine the precise denotative meaning in </a:t>
            </a:r>
            <a:r>
              <a:rPr lang="en-US">
                <a:solidFill>
                  <a:schemeClr val="accent2">
                    <a:lumMod val="75000"/>
                  </a:schemeClr>
                </a:solidFill>
                <a:latin typeface="Andalus" panose="02020603050405020304" pitchFamily="18" charset="-78"/>
                <a:cs typeface="Andalus" panose="02020603050405020304" pitchFamily="18" charset="-78"/>
              </a:rPr>
              <a:t>any text: </a:t>
            </a:r>
            <a:endParaRPr lang="ar-IQ" dirty="0">
              <a:solidFill>
                <a:schemeClr val="accent2">
                  <a:lumMod val="75000"/>
                </a:schemeClr>
              </a:solidFill>
              <a:latin typeface="Andalus" panose="02020603050405020304" pitchFamily="18" charset="-78"/>
              <a:cs typeface="Andalus" panose="02020603050405020304" pitchFamily="18" charset="-78"/>
            </a:endParaRPr>
          </a:p>
        </p:txBody>
      </p:sp>
      <p:sp>
        <p:nvSpPr>
          <p:cNvPr id="7" name="مربع نص 6"/>
          <p:cNvSpPr txBox="1"/>
          <p:nvPr/>
        </p:nvSpPr>
        <p:spPr>
          <a:xfrm>
            <a:off x="2743200" y="1885950"/>
            <a:ext cx="5257800" cy="1384995"/>
          </a:xfrm>
          <a:prstGeom prst="rect">
            <a:avLst/>
          </a:prstGeom>
          <a:noFill/>
        </p:spPr>
        <p:txBody>
          <a:bodyPr wrap="square" rtlCol="1">
            <a:spAutoFit/>
          </a:bodyPr>
          <a:lstStyle/>
          <a:p>
            <a:pPr marL="400050" indent="-400050">
              <a:buFont typeface="+mj-lt"/>
              <a:buAutoNum type="romanUcPeriod"/>
            </a:pPr>
            <a:r>
              <a:rPr lang="en-US" dirty="0">
                <a:solidFill>
                  <a:schemeClr val="tx1">
                    <a:lumMod val="50000"/>
                  </a:schemeClr>
                </a:solidFill>
                <a:latin typeface="Andalus" panose="02020603050405020304" pitchFamily="18" charset="-78"/>
                <a:cs typeface="Andalus" panose="02020603050405020304" pitchFamily="18" charset="-78"/>
              </a:rPr>
              <a:t>Because they impose, by abstraction and crystallization of one core sense (in the case of </a:t>
            </a:r>
            <a:r>
              <a:rPr lang="en-US" dirty="0">
                <a:solidFill>
                  <a:schemeClr val="tx1">
                    <a:lumMod val="50000"/>
                  </a:schemeClr>
                </a:solidFill>
                <a:latin typeface="Brush Script MT" panose="03060802040406070304" pitchFamily="66" charset="0"/>
                <a:cs typeface="Andalus" panose="02020603050405020304" pitchFamily="18" charset="-78"/>
              </a:rPr>
              <a:t>non-</a:t>
            </a:r>
            <a:r>
              <a:rPr lang="en-US" dirty="0" err="1">
                <a:solidFill>
                  <a:schemeClr val="tx1">
                    <a:lumMod val="50000"/>
                  </a:schemeClr>
                </a:solidFill>
                <a:latin typeface="Brush Script MT" panose="03060802040406070304" pitchFamily="66" charset="0"/>
                <a:cs typeface="Andalus" panose="02020603050405020304" pitchFamily="18" charset="-78"/>
              </a:rPr>
              <a:t>polysemous</a:t>
            </a:r>
            <a:r>
              <a:rPr lang="en-US" dirty="0">
                <a:solidFill>
                  <a:schemeClr val="tx1">
                    <a:lumMod val="50000"/>
                  </a:schemeClr>
                </a:solidFill>
                <a:latin typeface="Castellar" panose="020A0402060406010301" pitchFamily="18" charset="0"/>
                <a:cs typeface="Andalus" panose="02020603050405020304" pitchFamily="18" charset="-78"/>
              </a:rPr>
              <a:t>, </a:t>
            </a:r>
            <a:r>
              <a:rPr lang="en-US" dirty="0">
                <a:solidFill>
                  <a:schemeClr val="tx1">
                    <a:lumMod val="50000"/>
                  </a:schemeClr>
                </a:solidFill>
                <a:latin typeface="Andalus" panose="02020603050405020304" pitchFamily="18" charset="-78"/>
                <a:cs typeface="Andalus" panose="02020603050405020304" pitchFamily="18" charset="-78"/>
              </a:rPr>
              <a:t>or</a:t>
            </a:r>
            <a:r>
              <a:rPr lang="en-US" dirty="0">
                <a:solidFill>
                  <a:schemeClr val="tx1">
                    <a:lumMod val="50000"/>
                  </a:schemeClr>
                </a:solidFill>
                <a:latin typeface="Brush Script MT" panose="03060802040406070304" pitchFamily="66" charset="0"/>
                <a:cs typeface="Andalus" panose="02020603050405020304" pitchFamily="18" charset="-78"/>
              </a:rPr>
              <a:t> </a:t>
            </a:r>
            <a:r>
              <a:rPr lang="en-US" dirty="0" err="1">
                <a:solidFill>
                  <a:schemeClr val="tx1">
                    <a:lumMod val="50000"/>
                  </a:schemeClr>
                </a:solidFill>
                <a:latin typeface="Brush Script MT" panose="03060802040406070304" pitchFamily="66" charset="0"/>
                <a:cs typeface="Andalus" panose="02020603050405020304" pitchFamily="18" charset="-78"/>
              </a:rPr>
              <a:t>monosemous</a:t>
            </a:r>
            <a:r>
              <a:rPr lang="en-US" dirty="0">
                <a:solidFill>
                  <a:schemeClr val="tx1">
                    <a:lumMod val="50000"/>
                  </a:schemeClr>
                </a:solidFill>
                <a:latin typeface="Brush Script MT" panose="03060802040406070304" pitchFamily="66" charset="0"/>
                <a:cs typeface="Andalus" panose="02020603050405020304" pitchFamily="18" charset="-78"/>
              </a:rPr>
              <a:t> </a:t>
            </a:r>
            <a:r>
              <a:rPr lang="en-US" dirty="0">
                <a:solidFill>
                  <a:schemeClr val="tx1">
                    <a:lumMod val="50000"/>
                  </a:schemeClr>
                </a:solidFill>
                <a:latin typeface="Andalus" panose="02020603050405020304" pitchFamily="18" charset="-78"/>
                <a:cs typeface="Andalus" panose="02020603050405020304" pitchFamily="18" charset="-78"/>
              </a:rPr>
              <a:t>words) or a series of core senses (in the case of </a:t>
            </a:r>
            <a:r>
              <a:rPr lang="en-US" dirty="0" err="1">
                <a:solidFill>
                  <a:schemeClr val="tx1">
                    <a:lumMod val="50000"/>
                  </a:schemeClr>
                </a:solidFill>
                <a:latin typeface="Brush Script MT" panose="03060802040406070304" pitchFamily="66" charset="0"/>
                <a:cs typeface="Andalus" panose="02020603050405020304" pitchFamily="18" charset="-78"/>
              </a:rPr>
              <a:t>polysemous</a:t>
            </a:r>
            <a:r>
              <a:rPr lang="en-US" dirty="0">
                <a:solidFill>
                  <a:schemeClr val="tx1">
                    <a:lumMod val="50000"/>
                  </a:schemeClr>
                </a:solidFill>
                <a:latin typeface="Brush Script MT" panose="03060802040406070304" pitchFamily="66" charset="0"/>
                <a:cs typeface="Andalus" panose="02020603050405020304" pitchFamily="18" charset="-78"/>
              </a:rPr>
              <a:t> </a:t>
            </a:r>
            <a:r>
              <a:rPr lang="en-US" dirty="0">
                <a:solidFill>
                  <a:schemeClr val="tx1">
                    <a:lumMod val="50000"/>
                  </a:schemeClr>
                </a:solidFill>
                <a:latin typeface="Andalus" panose="02020603050405020304" pitchFamily="18" charset="-78"/>
                <a:cs typeface="Andalus" panose="02020603050405020304" pitchFamily="18" charset="-78"/>
              </a:rPr>
              <a:t>words), a rigidity of meaning that words do not often show in reality. </a:t>
            </a:r>
          </a:p>
          <a:p>
            <a:pPr marL="400050" indent="-400050">
              <a:buFont typeface="+mj-lt"/>
              <a:buAutoNum type="romanUcPeriod"/>
            </a:pPr>
            <a:r>
              <a:rPr lang="en-US" dirty="0">
                <a:solidFill>
                  <a:schemeClr val="tx1">
                    <a:lumMod val="50000"/>
                  </a:schemeClr>
                </a:solidFill>
                <a:latin typeface="Andalus" panose="02020603050405020304" pitchFamily="18" charset="-78"/>
                <a:cs typeface="Andalus" panose="02020603050405020304" pitchFamily="18" charset="-78"/>
              </a:rPr>
              <a:t>In addition, once words are put into a context, their denotative meanings become even more flexible.</a:t>
            </a:r>
          </a:p>
        </p:txBody>
      </p:sp>
      <p:sp>
        <p:nvSpPr>
          <p:cNvPr id="8" name="مربع نص 7"/>
          <p:cNvSpPr txBox="1"/>
          <p:nvPr/>
        </p:nvSpPr>
        <p:spPr>
          <a:xfrm>
            <a:off x="2743200" y="3486150"/>
            <a:ext cx="5181600" cy="523220"/>
          </a:xfrm>
          <a:prstGeom prst="rect">
            <a:avLst/>
          </a:prstGeom>
          <a:noFill/>
        </p:spPr>
        <p:txBody>
          <a:bodyPr wrap="square" rtlCol="1">
            <a:spAutoFit/>
          </a:bodyPr>
          <a:lstStyle/>
          <a:p>
            <a:r>
              <a:rPr lang="en-US" dirty="0">
                <a:solidFill>
                  <a:schemeClr val="tx1">
                    <a:lumMod val="50000"/>
                  </a:schemeClr>
                </a:solidFill>
                <a:latin typeface="Andalus" panose="02020603050405020304" pitchFamily="18" charset="-78"/>
                <a:cs typeface="Andalus" panose="02020603050405020304" pitchFamily="18" charset="-78"/>
              </a:rPr>
              <a:t>The more literary the text, the more this is so; but it is true even of the most soberly informative texts.</a:t>
            </a:r>
            <a:endParaRPr lang="ar-IQ" dirty="0">
              <a:solidFill>
                <a:schemeClr val="tx1">
                  <a:lumMod val="50000"/>
                </a:schemeClr>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6183189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IQ" dirty="0"/>
          </a:p>
        </p:txBody>
      </p:sp>
      <p:sp>
        <p:nvSpPr>
          <p:cNvPr id="3" name="مخطط انسيابي: معالجة 2"/>
          <p:cNvSpPr/>
          <p:nvPr/>
        </p:nvSpPr>
        <p:spPr>
          <a:xfrm>
            <a:off x="0" y="0"/>
            <a:ext cx="9144000" cy="51435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 name="مخطط انسيابي: معالجة 3"/>
          <p:cNvSpPr/>
          <p:nvPr/>
        </p:nvSpPr>
        <p:spPr>
          <a:xfrm>
            <a:off x="1143000" y="971550"/>
            <a:ext cx="7162800" cy="2590800"/>
          </a:xfrm>
          <a:prstGeom prst="flowChart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9600" dirty="0">
                <a:latin typeface="Freestyle Script" panose="030804020302050B0404" pitchFamily="66" charset="0"/>
              </a:rPr>
              <a:t>Thank you</a:t>
            </a:r>
            <a:endParaRPr lang="ar-IQ" sz="9600" dirty="0">
              <a:latin typeface="Freestyle Script" panose="030804020302050B0404" pitchFamily="66"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2724150"/>
            <a:ext cx="719137"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4151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21" name="Google Shape;121;p19"/>
          <p:cNvSpPr txBox="1">
            <a:spLocks noGrp="1"/>
          </p:cNvSpPr>
          <p:nvPr>
            <p:ph type="ctrTitle"/>
          </p:nvPr>
        </p:nvSpPr>
        <p:spPr>
          <a:xfrm>
            <a:off x="2404575" y="893524"/>
            <a:ext cx="4335000" cy="684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800" i="0">
                <a:solidFill>
                  <a:schemeClr val="accent1"/>
                </a:solidFill>
              </a:rPr>
              <a:t>1</a:t>
            </a:r>
            <a:endParaRPr sz="4800" i="0">
              <a:solidFill>
                <a:schemeClr val="accent1"/>
              </a:solidFill>
            </a:endParaRPr>
          </a:p>
        </p:txBody>
      </p:sp>
      <p:sp>
        <p:nvSpPr>
          <p:cNvPr id="122" name="Google Shape;122;p19"/>
          <p:cNvSpPr txBox="1">
            <a:spLocks noGrp="1"/>
          </p:cNvSpPr>
          <p:nvPr>
            <p:ph type="sldNum" idx="12"/>
          </p:nvPr>
        </p:nvSpPr>
        <p:spPr>
          <a:xfrm>
            <a:off x="4297650" y="47498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5</a:t>
            </a:fld>
            <a:endParaRPr/>
          </a:p>
        </p:txBody>
      </p:sp>
      <p:sp>
        <p:nvSpPr>
          <p:cNvPr id="3" name="عنوان 2"/>
          <p:cNvSpPr>
            <a:spLocks noGrp="1"/>
          </p:cNvSpPr>
          <p:nvPr>
            <p:ph type="ctrTitle"/>
          </p:nvPr>
        </p:nvSpPr>
        <p:spPr/>
        <p:txBody>
          <a:bodyPr/>
          <a:lstStyle/>
          <a:p>
            <a:r>
              <a:rPr lang="en-US" dirty="0"/>
              <a:t>Synonymy</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2" name="عنوان 1"/>
          <p:cNvSpPr>
            <a:spLocks noGrp="1"/>
          </p:cNvSpPr>
          <p:nvPr>
            <p:ph type="title"/>
          </p:nvPr>
        </p:nvSpPr>
        <p:spPr/>
        <p:txBody>
          <a:bodyPr/>
          <a:lstStyle/>
          <a:p>
            <a:r>
              <a:rPr lang="en-US" sz="2000" dirty="0"/>
              <a:t>Synonymy</a:t>
            </a:r>
            <a:endParaRPr lang="ar-IQ" sz="2000" dirty="0"/>
          </a:p>
        </p:txBody>
      </p:sp>
      <p:sp>
        <p:nvSpPr>
          <p:cNvPr id="3" name="عنصر نائب للنص 2"/>
          <p:cNvSpPr>
            <a:spLocks noGrp="1"/>
          </p:cNvSpPr>
          <p:nvPr>
            <p:ph type="body" idx="1"/>
          </p:nvPr>
        </p:nvSpPr>
        <p:spPr>
          <a:xfrm>
            <a:off x="2438400" y="819150"/>
            <a:ext cx="6096000" cy="3733800"/>
          </a:xfrm>
        </p:spPr>
        <p:txBody>
          <a:bodyPr/>
          <a:lstStyle/>
          <a:p>
            <a:r>
              <a:rPr lang="en-US" sz="1200" dirty="0">
                <a:solidFill>
                  <a:schemeClr val="tx1">
                    <a:lumMod val="50000"/>
                  </a:schemeClr>
                </a:solidFill>
              </a:rPr>
              <a:t>Denotative meaning is a matter of categories into which a language divides the totality of communicable experience. So, for example, the denotative meaning of the word ‘pencil’ (in the relevant sense) consists of the fact that all over the world one may find similar objects that are included in the category of ‘pencil’ – and of course all sorts of other objects that are excluded from it.</a:t>
            </a:r>
          </a:p>
          <a:p>
            <a:r>
              <a:rPr lang="en-US" sz="1200" dirty="0">
                <a:solidFill>
                  <a:schemeClr val="tx1">
                    <a:lumMod val="50000"/>
                  </a:schemeClr>
                </a:solidFill>
              </a:rPr>
              <a:t>To define a denotative meaning is to specify a ‘range’ covered by a word or phrase (in the relevant sense) in such a way that one knows what items are included in that range or category and what items are excluded. It is helpful to visualize denotative meanings as rectangles, because rectangles can represent intersections between categories. </a:t>
            </a:r>
          </a:p>
          <a:p>
            <a:r>
              <a:rPr lang="en-US" sz="1200" dirty="0">
                <a:solidFill>
                  <a:schemeClr val="tx1">
                    <a:lumMod val="50000"/>
                  </a:schemeClr>
                </a:solidFill>
              </a:rPr>
              <a:t>In exploring correspondence between denotative meanings, it is these intersections that are most significant, because they provide a kind of measure of semantic equivalence. So, for instance, the expressions ‘my mother’s father’ and ‘my maternal grandfather’ may be represented as two separate rectangles. The two ranges of denotative meaning, however, coincide perfectly: that is, in every specific instance of use, ‘my mother’s father’ and ‘my maternal grandfather’ include and exclude exactly the same referents. This can be visualized as sliding the two rectangles on top of each other and finding that they are the same size and cover each other exactly.</a:t>
            </a:r>
            <a:endParaRPr lang="ar-IQ" sz="1200"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3" name="Google Shape;153;p23"/>
          <p:cNvSpPr txBox="1">
            <a:spLocks noGrp="1"/>
          </p:cNvSpPr>
          <p:nvPr>
            <p:ph type="title"/>
          </p:nvPr>
        </p:nvSpPr>
        <p:spPr>
          <a:xfrm>
            <a:off x="534610" y="541179"/>
            <a:ext cx="1613400" cy="85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000" dirty="0"/>
              <a:t>Synonymy </a:t>
            </a:r>
            <a:endParaRPr sz="2000" dirty="0"/>
          </a:p>
        </p:txBody>
      </p:sp>
      <p:sp>
        <p:nvSpPr>
          <p:cNvPr id="155" name="Google Shape;155;p23"/>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7</a:t>
            </a:fld>
            <a:endParaRPr/>
          </a:p>
        </p:txBody>
      </p:sp>
      <p:sp>
        <p:nvSpPr>
          <p:cNvPr id="4" name="مربع نص 3"/>
          <p:cNvSpPr txBox="1"/>
          <p:nvPr/>
        </p:nvSpPr>
        <p:spPr>
          <a:xfrm>
            <a:off x="2590800" y="971550"/>
            <a:ext cx="5715000" cy="646331"/>
          </a:xfrm>
          <a:prstGeom prst="rect">
            <a:avLst/>
          </a:prstGeom>
          <a:noFill/>
        </p:spPr>
        <p:txBody>
          <a:bodyPr wrap="square" rtlCol="1">
            <a:spAutoFit/>
          </a:bodyPr>
          <a:lstStyle/>
          <a:p>
            <a:r>
              <a:rPr lang="en-US" sz="1200" dirty="0">
                <a:latin typeface="Andalus" panose="02020603050405020304" pitchFamily="18" charset="-78"/>
                <a:cs typeface="Andalus" panose="02020603050405020304" pitchFamily="18" charset="-78"/>
              </a:rPr>
              <a:t>Comparison of denotative meanings can also be made among expressions from two or more different languages. For example, ‘maternal uncle’ and </a:t>
            </a:r>
            <a:r>
              <a:rPr lang="ar-IQ" sz="1200" dirty="0">
                <a:latin typeface="Andalus" panose="02020603050405020304" pitchFamily="18" charset="-78"/>
                <a:cs typeface="Andalus" panose="02020603050405020304" pitchFamily="18" charset="-78"/>
              </a:rPr>
              <a:t>خال) </a:t>
            </a:r>
            <a:r>
              <a:rPr lang="en-US" sz="1200" dirty="0">
                <a:latin typeface="Andalus" panose="02020603050405020304" pitchFamily="18" charset="-78"/>
                <a:cs typeface="Andalus" panose="02020603050405020304" pitchFamily="18" charset="-78"/>
              </a:rPr>
              <a:t>in one sense of the word </a:t>
            </a:r>
            <a:r>
              <a:rPr lang="ar-IQ" sz="1200" dirty="0">
                <a:latin typeface="Andalus" panose="02020603050405020304" pitchFamily="18" charset="-78"/>
                <a:cs typeface="Andalus" panose="02020603050405020304" pitchFamily="18" charset="-78"/>
              </a:rPr>
              <a:t>خال (</a:t>
            </a:r>
            <a:r>
              <a:rPr lang="en-US" sz="1200" dirty="0">
                <a:latin typeface="Andalus" panose="02020603050405020304" pitchFamily="18" charset="-78"/>
                <a:cs typeface="Andalus" panose="02020603050405020304" pitchFamily="18" charset="-78"/>
              </a:rPr>
              <a:t>cover exactly the same range of meanings and are therefore fully synonymous.</a:t>
            </a:r>
            <a:endParaRPr lang="ar-IQ" sz="1200" dirty="0">
              <a:latin typeface="Andalus" panose="02020603050405020304" pitchFamily="18" charset="-78"/>
              <a:cs typeface="Andalus" panose="02020603050405020304" pitchFamily="18" charset="-78"/>
            </a:endParaRPr>
          </a:p>
        </p:txBody>
      </p:sp>
      <p:sp>
        <p:nvSpPr>
          <p:cNvPr id="7" name="مربع نص 6"/>
          <p:cNvSpPr txBox="1"/>
          <p:nvPr/>
        </p:nvSpPr>
        <p:spPr>
          <a:xfrm>
            <a:off x="2743200" y="1733550"/>
            <a:ext cx="1447800" cy="307777"/>
          </a:xfrm>
          <a:prstGeom prst="rect">
            <a:avLst/>
          </a:prstGeom>
          <a:noFill/>
          <a:ln>
            <a:solidFill>
              <a:schemeClr val="accent2">
                <a:lumMod val="75000"/>
              </a:schemeClr>
            </a:solidFill>
          </a:ln>
        </p:spPr>
        <p:txBody>
          <a:bodyPr wrap="square" rtlCol="1">
            <a:spAutoFit/>
          </a:bodyPr>
          <a:lstStyle/>
          <a:p>
            <a:r>
              <a:rPr lang="en-US" dirty="0">
                <a:latin typeface="Aldhabi" panose="01000000000000000000" pitchFamily="2" charset="-78"/>
                <a:cs typeface="Aldhabi" panose="01000000000000000000" pitchFamily="2" charset="-78"/>
              </a:rPr>
              <a:t>my mother's father</a:t>
            </a:r>
            <a:endParaRPr lang="ar-IQ" dirty="0">
              <a:latin typeface="Aldhabi" panose="01000000000000000000" pitchFamily="2" charset="-78"/>
              <a:cs typeface="Aldhabi" panose="01000000000000000000" pitchFamily="2" charset="-78"/>
            </a:endParaRPr>
          </a:p>
        </p:txBody>
      </p:sp>
      <p:sp>
        <p:nvSpPr>
          <p:cNvPr id="8" name="مربع نص 7"/>
          <p:cNvSpPr txBox="1"/>
          <p:nvPr/>
        </p:nvSpPr>
        <p:spPr>
          <a:xfrm>
            <a:off x="6057900" y="1733550"/>
            <a:ext cx="1600200" cy="307777"/>
          </a:xfrm>
          <a:prstGeom prst="rect">
            <a:avLst/>
          </a:prstGeom>
          <a:noFill/>
          <a:ln>
            <a:solidFill>
              <a:schemeClr val="accent2">
                <a:lumMod val="75000"/>
              </a:schemeClr>
            </a:solidFill>
          </a:ln>
        </p:spPr>
        <p:txBody>
          <a:bodyPr wrap="square" rtlCol="1">
            <a:spAutoFit/>
          </a:bodyPr>
          <a:lstStyle/>
          <a:p>
            <a:r>
              <a:rPr lang="en-US" dirty="0">
                <a:latin typeface="Aldhabi" panose="01000000000000000000" pitchFamily="2" charset="-78"/>
                <a:cs typeface="Aldhabi" panose="01000000000000000000" pitchFamily="2" charset="-78"/>
              </a:rPr>
              <a:t>my maternal grandmother</a:t>
            </a:r>
            <a:r>
              <a:rPr lang="ar-IQ" dirty="0">
                <a:latin typeface="Aldhabi" panose="01000000000000000000" pitchFamily="2" charset="-78"/>
                <a:cs typeface="Aldhabi" panose="01000000000000000000" pitchFamily="2" charset="-78"/>
              </a:rPr>
              <a:t>ِ</a:t>
            </a:r>
          </a:p>
        </p:txBody>
      </p:sp>
      <p:sp>
        <p:nvSpPr>
          <p:cNvPr id="9" name="مربع نص 8"/>
          <p:cNvSpPr txBox="1"/>
          <p:nvPr/>
        </p:nvSpPr>
        <p:spPr>
          <a:xfrm>
            <a:off x="4191000" y="2255535"/>
            <a:ext cx="1866900" cy="523220"/>
          </a:xfrm>
          <a:prstGeom prst="rect">
            <a:avLst/>
          </a:prstGeom>
          <a:noFill/>
          <a:ln>
            <a:solidFill>
              <a:schemeClr val="accent2">
                <a:lumMod val="75000"/>
              </a:schemeClr>
            </a:solidFill>
          </a:ln>
        </p:spPr>
        <p:txBody>
          <a:bodyPr wrap="square" rtlCol="1">
            <a:spAutoFit/>
          </a:bodyPr>
          <a:lstStyle/>
          <a:p>
            <a:r>
              <a:rPr lang="en-US" dirty="0">
                <a:latin typeface="Andalus" panose="02020603050405020304" pitchFamily="18" charset="-78"/>
                <a:cs typeface="Andalus" panose="02020603050405020304" pitchFamily="18" charset="-78"/>
              </a:rPr>
              <a:t>my mother's father my maternal grandmother</a:t>
            </a:r>
            <a:endParaRPr lang="ar-IQ" dirty="0">
              <a:latin typeface="Andalus" panose="02020603050405020304" pitchFamily="18" charset="-78"/>
              <a:cs typeface="Andalus" panose="02020603050405020304" pitchFamily="18" charset="-78"/>
            </a:endParaRPr>
          </a:p>
        </p:txBody>
      </p:sp>
      <p:cxnSp>
        <p:nvCxnSpPr>
          <p:cNvPr id="11" name="رابط كسهم مستقيم 10"/>
          <p:cNvCxnSpPr/>
          <p:nvPr/>
        </p:nvCxnSpPr>
        <p:spPr>
          <a:xfrm>
            <a:off x="3377874" y="2127981"/>
            <a:ext cx="533400" cy="414010"/>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رابط كسهم مستقيم 12"/>
          <p:cNvCxnSpPr/>
          <p:nvPr/>
        </p:nvCxnSpPr>
        <p:spPr>
          <a:xfrm flipH="1">
            <a:off x="6438900" y="2179335"/>
            <a:ext cx="609600" cy="337810"/>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مربع نص 15"/>
          <p:cNvSpPr txBox="1"/>
          <p:nvPr/>
        </p:nvSpPr>
        <p:spPr>
          <a:xfrm>
            <a:off x="2086947" y="2502463"/>
            <a:ext cx="1409700" cy="307777"/>
          </a:xfrm>
          <a:prstGeom prst="rect">
            <a:avLst/>
          </a:prstGeom>
          <a:solidFill>
            <a:schemeClr val="accent6">
              <a:lumMod val="20000"/>
              <a:lumOff val="80000"/>
            </a:schemeClr>
          </a:solidFill>
        </p:spPr>
        <p:txBody>
          <a:bodyPr wrap="square" rtlCol="1">
            <a:spAutoFit/>
          </a:bodyPr>
          <a:lstStyle/>
          <a:p>
            <a:r>
              <a:rPr lang="en-US" dirty="0">
                <a:solidFill>
                  <a:schemeClr val="accent1">
                    <a:lumMod val="50000"/>
                  </a:schemeClr>
                </a:solidFill>
                <a:latin typeface="Aldhabi" panose="01000000000000000000" pitchFamily="2" charset="-78"/>
                <a:cs typeface="Aldhabi" panose="01000000000000000000" pitchFamily="2" charset="-78"/>
              </a:rPr>
              <a:t>Synonymy in English.</a:t>
            </a:r>
            <a:endParaRPr lang="ar-IQ" dirty="0">
              <a:solidFill>
                <a:schemeClr val="accent1">
                  <a:lumMod val="50000"/>
                </a:schemeClr>
              </a:solidFill>
              <a:latin typeface="Aldhabi" panose="01000000000000000000" pitchFamily="2" charset="-78"/>
              <a:cs typeface="Aldhabi" panose="01000000000000000000" pitchFamily="2" charset="-78"/>
            </a:endParaRPr>
          </a:p>
        </p:txBody>
      </p:sp>
      <p:sp>
        <p:nvSpPr>
          <p:cNvPr id="19" name="مربع نص 18"/>
          <p:cNvSpPr txBox="1"/>
          <p:nvPr/>
        </p:nvSpPr>
        <p:spPr>
          <a:xfrm>
            <a:off x="5943600" y="3166687"/>
            <a:ext cx="1409700" cy="307777"/>
          </a:xfrm>
          <a:prstGeom prst="rect">
            <a:avLst/>
          </a:prstGeom>
          <a:noFill/>
          <a:ln>
            <a:solidFill>
              <a:srgbClr val="00B0F0"/>
            </a:solidFill>
          </a:ln>
        </p:spPr>
        <p:txBody>
          <a:bodyPr wrap="square" rtlCol="1">
            <a:spAutoFit/>
          </a:bodyPr>
          <a:lstStyle/>
          <a:p>
            <a:r>
              <a:rPr lang="ar-IQ" dirty="0">
                <a:latin typeface="Andalus" panose="02020603050405020304" pitchFamily="18" charset="-78"/>
                <a:cs typeface="Andalus" panose="02020603050405020304" pitchFamily="18" charset="-78"/>
              </a:rPr>
              <a:t>خال</a:t>
            </a:r>
          </a:p>
        </p:txBody>
      </p:sp>
      <p:sp>
        <p:nvSpPr>
          <p:cNvPr id="20" name="مربع نص 19"/>
          <p:cNvSpPr txBox="1"/>
          <p:nvPr/>
        </p:nvSpPr>
        <p:spPr>
          <a:xfrm>
            <a:off x="2659614" y="3166688"/>
            <a:ext cx="1531386" cy="307777"/>
          </a:xfrm>
          <a:prstGeom prst="rect">
            <a:avLst/>
          </a:prstGeom>
          <a:noFill/>
          <a:ln>
            <a:solidFill>
              <a:srgbClr val="00B0F0"/>
            </a:solidFill>
          </a:ln>
        </p:spPr>
        <p:txBody>
          <a:bodyPr wrap="square" rtlCol="1">
            <a:spAutoFit/>
          </a:bodyPr>
          <a:lstStyle/>
          <a:p>
            <a:r>
              <a:rPr lang="en-US" dirty="0">
                <a:latin typeface="Andalus" panose="02020603050405020304" pitchFamily="18" charset="-78"/>
                <a:cs typeface="Andalus" panose="02020603050405020304" pitchFamily="18" charset="-78"/>
              </a:rPr>
              <a:t>maternal uncle</a:t>
            </a:r>
            <a:endParaRPr lang="ar-IQ" dirty="0">
              <a:latin typeface="Andalus" panose="02020603050405020304" pitchFamily="18" charset="-78"/>
              <a:cs typeface="Andalus" panose="02020603050405020304" pitchFamily="18" charset="-78"/>
            </a:endParaRPr>
          </a:p>
        </p:txBody>
      </p:sp>
      <p:cxnSp>
        <p:nvCxnSpPr>
          <p:cNvPr id="22" name="رابط كسهم مستقيم 21"/>
          <p:cNvCxnSpPr/>
          <p:nvPr/>
        </p:nvCxnSpPr>
        <p:spPr>
          <a:xfrm>
            <a:off x="3496647" y="3474465"/>
            <a:ext cx="646920" cy="621369"/>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4" name="رابط كسهم مستقيم 23"/>
          <p:cNvCxnSpPr/>
          <p:nvPr/>
        </p:nvCxnSpPr>
        <p:spPr>
          <a:xfrm flipH="1">
            <a:off x="5898891" y="3526525"/>
            <a:ext cx="762000" cy="660217"/>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25" name="مربع نص 24"/>
          <p:cNvSpPr txBox="1"/>
          <p:nvPr/>
        </p:nvSpPr>
        <p:spPr>
          <a:xfrm>
            <a:off x="4343399" y="3944182"/>
            <a:ext cx="1447799" cy="523220"/>
          </a:xfrm>
          <a:prstGeom prst="rect">
            <a:avLst/>
          </a:prstGeom>
          <a:noFill/>
          <a:ln>
            <a:solidFill>
              <a:srgbClr val="00B0F0"/>
            </a:solidFill>
          </a:ln>
        </p:spPr>
        <p:txBody>
          <a:bodyPr wrap="square" rtlCol="1">
            <a:spAutoFit/>
          </a:bodyPr>
          <a:lstStyle/>
          <a:p>
            <a:r>
              <a:rPr lang="en-US" dirty="0">
                <a:latin typeface="Andalus" panose="02020603050405020304" pitchFamily="18" charset="-78"/>
                <a:cs typeface="Andalus" panose="02020603050405020304" pitchFamily="18" charset="-78"/>
              </a:rPr>
              <a:t>maternal uncle </a:t>
            </a:r>
          </a:p>
          <a:p>
            <a:r>
              <a:rPr lang="ar-IQ" dirty="0">
                <a:latin typeface="Andalus" panose="02020603050405020304" pitchFamily="18" charset="-78"/>
                <a:cs typeface="Andalus" panose="02020603050405020304" pitchFamily="18" charset="-78"/>
              </a:rPr>
              <a:t>خال</a:t>
            </a:r>
          </a:p>
        </p:txBody>
      </p:sp>
      <p:sp>
        <p:nvSpPr>
          <p:cNvPr id="27" name="مربع نص 26"/>
          <p:cNvSpPr txBox="1"/>
          <p:nvPr/>
        </p:nvSpPr>
        <p:spPr>
          <a:xfrm>
            <a:off x="2353452" y="3867150"/>
            <a:ext cx="1454701" cy="738664"/>
          </a:xfrm>
          <a:prstGeom prst="rect">
            <a:avLst/>
          </a:prstGeom>
          <a:solidFill>
            <a:schemeClr val="accent3">
              <a:lumMod val="40000"/>
              <a:lumOff val="60000"/>
            </a:schemeClr>
          </a:solidFill>
        </p:spPr>
        <p:txBody>
          <a:bodyPr wrap="square" rtlCol="1">
            <a:spAutoFit/>
          </a:bodyPr>
          <a:lstStyle/>
          <a:p>
            <a:r>
              <a:rPr lang="en-US" dirty="0">
                <a:latin typeface="Andalus" panose="02020603050405020304" pitchFamily="18" charset="-78"/>
                <a:cs typeface="Andalus" panose="02020603050405020304" pitchFamily="18" charset="-78"/>
              </a:rPr>
              <a:t>Synonymy across English and Arabic</a:t>
            </a:r>
            <a:endParaRPr lang="ar-IQ" dirty="0">
              <a:latin typeface="Andalus" panose="02020603050405020304" pitchFamily="18" charset="-78"/>
              <a:cs typeface="Andalus" panose="02020603050405020304"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4" name="Google Shape;164;p2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8</a:t>
            </a:fld>
            <a:endParaRPr/>
          </a:p>
        </p:txBody>
      </p:sp>
      <p:sp>
        <p:nvSpPr>
          <p:cNvPr id="2" name="عنوان 1"/>
          <p:cNvSpPr>
            <a:spLocks noGrp="1"/>
          </p:cNvSpPr>
          <p:nvPr>
            <p:ph type="title"/>
          </p:nvPr>
        </p:nvSpPr>
        <p:spPr/>
        <p:txBody>
          <a:bodyPr/>
          <a:lstStyle/>
          <a:p>
            <a:pPr algn="l"/>
            <a:r>
              <a:rPr lang="en-US" dirty="0" err="1"/>
              <a:t>Hyperonymy</a:t>
            </a:r>
            <a:r>
              <a:rPr lang="en-US" dirty="0"/>
              <a:t>-hyponymy</a:t>
            </a:r>
            <a:endParaRPr lang="ar-IQ" dirty="0"/>
          </a:p>
        </p:txBody>
      </p:sp>
      <p:sp>
        <p:nvSpPr>
          <p:cNvPr id="6" name="مربع نص 5"/>
          <p:cNvSpPr txBox="1"/>
          <p:nvPr/>
        </p:nvSpPr>
        <p:spPr>
          <a:xfrm>
            <a:off x="2590800" y="1047750"/>
            <a:ext cx="5867400" cy="1938992"/>
          </a:xfrm>
          <a:prstGeom prst="rect">
            <a:avLst/>
          </a:prstGeom>
          <a:noFill/>
        </p:spPr>
        <p:txBody>
          <a:bodyPr wrap="square" rtlCol="1">
            <a:spAutoFit/>
          </a:bodyPr>
          <a:lstStyle/>
          <a:p>
            <a:r>
              <a:rPr lang="en-US" sz="1200" dirty="0">
                <a:solidFill>
                  <a:schemeClr val="tx1">
                    <a:lumMod val="50000"/>
                  </a:schemeClr>
                </a:solidFill>
                <a:latin typeface="Andalus" panose="02020603050405020304" pitchFamily="18" charset="-78"/>
                <a:cs typeface="Andalus" panose="02020603050405020304" pitchFamily="18" charset="-78"/>
              </a:rPr>
              <a:t>Unfortunately, full synonymy is exceptional, both </a:t>
            </a:r>
            <a:r>
              <a:rPr lang="en-US" sz="1200" dirty="0" err="1">
                <a:solidFill>
                  <a:schemeClr val="tx1">
                    <a:lumMod val="50000"/>
                  </a:schemeClr>
                </a:solidFill>
                <a:latin typeface="Andalus" panose="02020603050405020304" pitchFamily="18" charset="-78"/>
                <a:cs typeface="Andalus" panose="02020603050405020304" pitchFamily="18" charset="-78"/>
              </a:rPr>
              <a:t>intralingually</a:t>
            </a:r>
            <a:r>
              <a:rPr lang="en-US" sz="1200" dirty="0">
                <a:solidFill>
                  <a:schemeClr val="tx1">
                    <a:lumMod val="50000"/>
                  </a:schemeClr>
                </a:solidFill>
                <a:latin typeface="Andalus" panose="02020603050405020304" pitchFamily="18" charset="-78"/>
                <a:cs typeface="Andalus" panose="02020603050405020304" pitchFamily="18" charset="-78"/>
              </a:rPr>
              <a:t> and </a:t>
            </a:r>
            <a:r>
              <a:rPr lang="en-US" sz="1200" dirty="0" err="1">
                <a:solidFill>
                  <a:schemeClr val="tx1">
                    <a:lumMod val="50000"/>
                  </a:schemeClr>
                </a:solidFill>
                <a:latin typeface="Andalus" panose="02020603050405020304" pitchFamily="18" charset="-78"/>
                <a:cs typeface="Andalus" panose="02020603050405020304" pitchFamily="18" charset="-78"/>
              </a:rPr>
              <a:t>interlingually</a:t>
            </a:r>
            <a:r>
              <a:rPr lang="en-US" sz="1200" dirty="0">
                <a:solidFill>
                  <a:schemeClr val="tx1">
                    <a:lumMod val="50000"/>
                  </a:schemeClr>
                </a:solidFill>
                <a:latin typeface="Andalus" panose="02020603050405020304" pitchFamily="18" charset="-78"/>
                <a:cs typeface="Andalus" panose="02020603050405020304" pitchFamily="18" charset="-78"/>
              </a:rPr>
              <a:t>. Even the nearest semantic equivalent for translating the denotative meaning of an ST expression usually falls short of being a full TL synonym. A simple example of this kind of failure is provided by a comparison between ‘uncle’ in English and </a:t>
            </a:r>
            <a:r>
              <a:rPr lang="ar-IQ" sz="1200" dirty="0">
                <a:solidFill>
                  <a:schemeClr val="tx1">
                    <a:lumMod val="50000"/>
                  </a:schemeClr>
                </a:solidFill>
                <a:latin typeface="Andalus" panose="02020603050405020304" pitchFamily="18" charset="-78"/>
                <a:cs typeface="Andalus" panose="02020603050405020304" pitchFamily="18" charset="-78"/>
              </a:rPr>
              <a:t>عم </a:t>
            </a:r>
            <a:r>
              <a:rPr lang="en-US" sz="1200" dirty="0">
                <a:solidFill>
                  <a:schemeClr val="tx1">
                    <a:lumMod val="50000"/>
                  </a:schemeClr>
                </a:solidFill>
                <a:latin typeface="Andalus" panose="02020603050405020304" pitchFamily="18" charset="-78"/>
                <a:cs typeface="Andalus" panose="02020603050405020304" pitchFamily="18" charset="-78"/>
              </a:rPr>
              <a:t>and </a:t>
            </a:r>
            <a:r>
              <a:rPr lang="ar-IQ" sz="1200" dirty="0">
                <a:solidFill>
                  <a:schemeClr val="tx1">
                    <a:lumMod val="50000"/>
                  </a:schemeClr>
                </a:solidFill>
                <a:latin typeface="Andalus" panose="02020603050405020304" pitchFamily="18" charset="-78"/>
                <a:cs typeface="Andalus" panose="02020603050405020304" pitchFamily="18" charset="-78"/>
              </a:rPr>
              <a:t>خال </a:t>
            </a:r>
            <a:r>
              <a:rPr lang="en-US" sz="1200" dirty="0">
                <a:solidFill>
                  <a:schemeClr val="tx1">
                    <a:lumMod val="50000"/>
                  </a:schemeClr>
                </a:solidFill>
                <a:latin typeface="Andalus" panose="02020603050405020304" pitchFamily="18" charset="-78"/>
                <a:cs typeface="Andalus" panose="02020603050405020304" pitchFamily="18" charset="-78"/>
              </a:rPr>
              <a:t>in Arabic. Here, the English term ‘uncle’ might be a typical translation equivalent of the Arabic </a:t>
            </a:r>
            <a:r>
              <a:rPr lang="ar-IQ" sz="1200" dirty="0">
                <a:solidFill>
                  <a:schemeClr val="tx1">
                    <a:lumMod val="50000"/>
                  </a:schemeClr>
                </a:solidFill>
                <a:latin typeface="Andalus" panose="02020603050405020304" pitchFamily="18" charset="-78"/>
                <a:cs typeface="Andalus" panose="02020603050405020304" pitchFamily="18" charset="-78"/>
              </a:rPr>
              <a:t>عم </a:t>
            </a:r>
            <a:r>
              <a:rPr lang="en-US" sz="1200" dirty="0">
                <a:solidFill>
                  <a:schemeClr val="tx1">
                    <a:lumMod val="50000"/>
                  </a:schemeClr>
                </a:solidFill>
                <a:latin typeface="Andalus" panose="02020603050405020304" pitchFamily="18" charset="-78"/>
                <a:cs typeface="Andalus" panose="02020603050405020304" pitchFamily="18" charset="-78"/>
              </a:rPr>
              <a:t>or </a:t>
            </a:r>
            <a:r>
              <a:rPr lang="ar-IQ" sz="1200" dirty="0">
                <a:solidFill>
                  <a:schemeClr val="tx1">
                    <a:lumMod val="50000"/>
                  </a:schemeClr>
                </a:solidFill>
                <a:latin typeface="Andalus" panose="02020603050405020304" pitchFamily="18" charset="-78"/>
                <a:cs typeface="Andalus" panose="02020603050405020304" pitchFamily="18" charset="-78"/>
              </a:rPr>
              <a:t>خال’ ;</a:t>
            </a:r>
            <a:r>
              <a:rPr lang="en-US" sz="1200" dirty="0">
                <a:solidFill>
                  <a:schemeClr val="tx1">
                    <a:lumMod val="50000"/>
                  </a:schemeClr>
                </a:solidFill>
                <a:latin typeface="Andalus" panose="02020603050405020304" pitchFamily="18" charset="-78"/>
                <a:cs typeface="Andalus" panose="02020603050405020304" pitchFamily="18" charset="-78"/>
              </a:rPr>
              <a:t>uncle’ in English lacks the ‘technical’ associations of ‘paternal uncle’ and ‘maternal uncle’ and would therefore be preferred in many contexts in translating </a:t>
            </a:r>
            <a:r>
              <a:rPr lang="ar-IQ" sz="1200" dirty="0">
                <a:solidFill>
                  <a:schemeClr val="tx1">
                    <a:lumMod val="50000"/>
                  </a:schemeClr>
                </a:solidFill>
                <a:latin typeface="Andalus" panose="02020603050405020304" pitchFamily="18" charset="-78"/>
                <a:cs typeface="Andalus" panose="02020603050405020304" pitchFamily="18" charset="-78"/>
              </a:rPr>
              <a:t>عم </a:t>
            </a:r>
            <a:r>
              <a:rPr lang="en-US" sz="1200" dirty="0">
                <a:solidFill>
                  <a:schemeClr val="tx1">
                    <a:lumMod val="50000"/>
                  </a:schemeClr>
                </a:solidFill>
                <a:latin typeface="Andalus" panose="02020603050405020304" pitchFamily="18" charset="-78"/>
                <a:cs typeface="Andalus" panose="02020603050405020304" pitchFamily="18" charset="-78"/>
              </a:rPr>
              <a:t>or </a:t>
            </a:r>
            <a:r>
              <a:rPr lang="ar-IQ" sz="1200" dirty="0">
                <a:solidFill>
                  <a:schemeClr val="tx1">
                    <a:lumMod val="50000"/>
                  </a:schemeClr>
                </a:solidFill>
                <a:latin typeface="Andalus" panose="02020603050405020304" pitchFamily="18" charset="-78"/>
                <a:cs typeface="Andalus" panose="02020603050405020304" pitchFamily="18" charset="-78"/>
              </a:rPr>
              <a:t>خال ,</a:t>
            </a:r>
            <a:r>
              <a:rPr lang="en-US" sz="1200" dirty="0">
                <a:solidFill>
                  <a:schemeClr val="tx1">
                    <a:lumMod val="50000"/>
                  </a:schemeClr>
                </a:solidFill>
                <a:latin typeface="Andalus" panose="02020603050405020304" pitchFamily="18" charset="-78"/>
                <a:cs typeface="Andalus" panose="02020603050405020304" pitchFamily="18" charset="-78"/>
              </a:rPr>
              <a:t>regardless of the translation loss involved. From the point of view of denotative meaning, however, ‘uncle’ has a greater range of meanings than </a:t>
            </a:r>
            <a:r>
              <a:rPr lang="ar-IQ" sz="1200" dirty="0">
                <a:solidFill>
                  <a:schemeClr val="tx1">
                    <a:lumMod val="50000"/>
                  </a:schemeClr>
                </a:solidFill>
                <a:latin typeface="Andalus" panose="02020603050405020304" pitchFamily="18" charset="-78"/>
                <a:cs typeface="Andalus" panose="02020603050405020304" pitchFamily="18" charset="-78"/>
              </a:rPr>
              <a:t>عم </a:t>
            </a:r>
            <a:r>
              <a:rPr lang="en-US" sz="1200" dirty="0">
                <a:solidFill>
                  <a:schemeClr val="tx1">
                    <a:lumMod val="50000"/>
                  </a:schemeClr>
                </a:solidFill>
                <a:latin typeface="Andalus" panose="02020603050405020304" pitchFamily="18" charset="-78"/>
                <a:cs typeface="Andalus" panose="02020603050405020304" pitchFamily="18" charset="-78"/>
              </a:rPr>
              <a:t>or </a:t>
            </a:r>
            <a:r>
              <a:rPr lang="ar-IQ" sz="1200" dirty="0">
                <a:solidFill>
                  <a:schemeClr val="tx1">
                    <a:lumMod val="50000"/>
                  </a:schemeClr>
                </a:solidFill>
                <a:latin typeface="Andalus" panose="02020603050405020304" pitchFamily="18" charset="-78"/>
                <a:cs typeface="Andalus" panose="02020603050405020304" pitchFamily="18" charset="-78"/>
              </a:rPr>
              <a:t>خال ,</a:t>
            </a:r>
            <a:r>
              <a:rPr lang="en-US" sz="1200" dirty="0">
                <a:solidFill>
                  <a:schemeClr val="tx1">
                    <a:lumMod val="50000"/>
                  </a:schemeClr>
                </a:solidFill>
                <a:latin typeface="Andalus" panose="02020603050405020304" pitchFamily="18" charset="-78"/>
                <a:cs typeface="Andalus" panose="02020603050405020304" pitchFamily="18" charset="-78"/>
              </a:rPr>
              <a:t>as ‘uncle’ includes both paternal uncle and maternal uncle</a:t>
            </a:r>
            <a:r>
              <a:rPr lang="en-US" sz="1200" dirty="0">
                <a:latin typeface="Andalus" panose="02020603050405020304" pitchFamily="18" charset="-78"/>
                <a:cs typeface="Andalus" panose="02020603050405020304" pitchFamily="18" charset="-78"/>
              </a:rPr>
              <a:t>.</a:t>
            </a:r>
            <a:endParaRPr lang="ar-IQ" sz="1200" dirty="0">
              <a:latin typeface="Andalus" panose="02020603050405020304" pitchFamily="18" charset="-78"/>
              <a:cs typeface="Andalus" panose="02020603050405020304" pitchFamily="18" charset="-78"/>
            </a:endParaRPr>
          </a:p>
        </p:txBody>
      </p:sp>
      <p:sp>
        <p:nvSpPr>
          <p:cNvPr id="9" name="مربع نص 8"/>
          <p:cNvSpPr txBox="1"/>
          <p:nvPr/>
        </p:nvSpPr>
        <p:spPr>
          <a:xfrm>
            <a:off x="4686300" y="2886468"/>
            <a:ext cx="838200" cy="307777"/>
          </a:xfrm>
          <a:prstGeom prst="rect">
            <a:avLst/>
          </a:prstGeom>
          <a:solidFill>
            <a:schemeClr val="accent4">
              <a:lumMod val="60000"/>
              <a:lumOff val="40000"/>
            </a:schemeClr>
          </a:solidFill>
        </p:spPr>
        <p:txBody>
          <a:bodyPr wrap="square" rtlCol="1">
            <a:spAutoFit/>
          </a:bodyPr>
          <a:lstStyle/>
          <a:p>
            <a:r>
              <a:rPr lang="en-US" dirty="0">
                <a:solidFill>
                  <a:schemeClr val="accent2">
                    <a:lumMod val="50000"/>
                  </a:schemeClr>
                </a:solidFill>
              </a:rPr>
              <a:t>Uncle </a:t>
            </a:r>
            <a:endParaRPr lang="ar-IQ" dirty="0">
              <a:solidFill>
                <a:schemeClr val="accent2">
                  <a:lumMod val="50000"/>
                </a:schemeClr>
              </a:solidFill>
            </a:endParaRPr>
          </a:p>
        </p:txBody>
      </p:sp>
      <p:sp>
        <p:nvSpPr>
          <p:cNvPr id="10" name="مربع نص 9"/>
          <p:cNvSpPr txBox="1"/>
          <p:nvPr/>
        </p:nvSpPr>
        <p:spPr>
          <a:xfrm>
            <a:off x="4343400" y="3896041"/>
            <a:ext cx="1752600" cy="307777"/>
          </a:xfrm>
          <a:prstGeom prst="rect">
            <a:avLst/>
          </a:prstGeom>
          <a:solidFill>
            <a:schemeClr val="accent4">
              <a:lumMod val="60000"/>
              <a:lumOff val="40000"/>
            </a:schemeClr>
          </a:solidFill>
        </p:spPr>
        <p:txBody>
          <a:bodyPr wrap="square" rtlCol="1">
            <a:spAutoFit/>
          </a:bodyPr>
          <a:lstStyle/>
          <a:p>
            <a:r>
              <a:rPr lang="ar-IQ" dirty="0">
                <a:solidFill>
                  <a:schemeClr val="accent2">
                    <a:lumMod val="75000"/>
                  </a:schemeClr>
                </a:solidFill>
              </a:rPr>
              <a:t>خال            عم</a:t>
            </a:r>
          </a:p>
        </p:txBody>
      </p:sp>
      <p:cxnSp>
        <p:nvCxnSpPr>
          <p:cNvPr id="12" name="رابط كسهم مستقيم 11"/>
          <p:cNvCxnSpPr/>
          <p:nvPr/>
        </p:nvCxnSpPr>
        <p:spPr>
          <a:xfrm>
            <a:off x="5105400" y="3334137"/>
            <a:ext cx="0" cy="397972"/>
          </a:xfrm>
          <a:prstGeom prst="straightConnector1">
            <a:avLst/>
          </a:prstGeom>
          <a:ln>
            <a:solidFill>
              <a:schemeClr val="accent1">
                <a:lumMod val="2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sp>
        <p:nvSpPr>
          <p:cNvPr id="4" name="مربع نص 3"/>
          <p:cNvSpPr txBox="1"/>
          <p:nvPr/>
        </p:nvSpPr>
        <p:spPr>
          <a:xfrm>
            <a:off x="381000" y="361950"/>
            <a:ext cx="8153400" cy="830997"/>
          </a:xfrm>
          <a:prstGeom prst="rect">
            <a:avLst/>
          </a:prstGeom>
          <a:solidFill>
            <a:schemeClr val="bg1"/>
          </a:solidFill>
        </p:spPr>
        <p:txBody>
          <a:bodyPr wrap="square" rtlCol="1">
            <a:spAutoFit/>
          </a:bodyPr>
          <a:lstStyle/>
          <a:p>
            <a:r>
              <a:rPr lang="en-US" sz="1200" dirty="0">
                <a:solidFill>
                  <a:schemeClr val="tx1">
                    <a:lumMod val="50000"/>
                  </a:schemeClr>
                </a:solidFill>
                <a:latin typeface="Andalus" panose="02020603050405020304" pitchFamily="18" charset="-78"/>
                <a:cs typeface="Andalus" panose="02020603050405020304" pitchFamily="18" charset="-78"/>
              </a:rPr>
              <a:t>The relationship between ‘uncle’ and </a:t>
            </a:r>
            <a:r>
              <a:rPr lang="ar-IQ" sz="1200" dirty="0">
                <a:solidFill>
                  <a:schemeClr val="tx1">
                    <a:lumMod val="50000"/>
                  </a:schemeClr>
                </a:solidFill>
                <a:latin typeface="Andalus" panose="02020603050405020304" pitchFamily="18" charset="-78"/>
                <a:cs typeface="Andalus" panose="02020603050405020304" pitchFamily="18" charset="-78"/>
              </a:rPr>
              <a:t>عم </a:t>
            </a:r>
            <a:r>
              <a:rPr lang="en-US" sz="1200" dirty="0">
                <a:solidFill>
                  <a:schemeClr val="tx1">
                    <a:lumMod val="50000"/>
                  </a:schemeClr>
                </a:solidFill>
                <a:latin typeface="Andalus" panose="02020603050405020304" pitchFamily="18" charset="-78"/>
                <a:cs typeface="Andalus" panose="02020603050405020304" pitchFamily="18" charset="-78"/>
              </a:rPr>
              <a:t>and between ‘uncle’ and </a:t>
            </a:r>
            <a:r>
              <a:rPr lang="ar-IQ" sz="1200" dirty="0">
                <a:solidFill>
                  <a:schemeClr val="tx1">
                    <a:lumMod val="50000"/>
                  </a:schemeClr>
                </a:solidFill>
                <a:latin typeface="Andalus" panose="02020603050405020304" pitchFamily="18" charset="-78"/>
                <a:cs typeface="Andalus" panose="02020603050405020304" pitchFamily="18" charset="-78"/>
              </a:rPr>
              <a:t>خال </a:t>
            </a:r>
            <a:r>
              <a:rPr lang="en-US" sz="1200" dirty="0">
                <a:solidFill>
                  <a:schemeClr val="tx1">
                    <a:lumMod val="50000"/>
                  </a:schemeClr>
                </a:solidFill>
                <a:latin typeface="Andalus" panose="02020603050405020304" pitchFamily="18" charset="-78"/>
                <a:cs typeface="Andalus" panose="02020603050405020304" pitchFamily="18" charset="-78"/>
              </a:rPr>
              <a:t>is known as </a:t>
            </a:r>
            <a:r>
              <a:rPr lang="en-US" sz="1200" dirty="0" err="1">
                <a:solidFill>
                  <a:schemeClr val="tx1">
                    <a:lumMod val="50000"/>
                  </a:schemeClr>
                </a:solidFill>
                <a:latin typeface="Andalus" panose="02020603050405020304" pitchFamily="18" charset="-78"/>
                <a:cs typeface="Andalus" panose="02020603050405020304" pitchFamily="18" charset="-78"/>
              </a:rPr>
              <a:t>hyperonymy</a:t>
            </a:r>
            <a:r>
              <a:rPr lang="en-US" sz="1200" dirty="0">
                <a:solidFill>
                  <a:schemeClr val="tx1">
                    <a:lumMod val="50000"/>
                  </a:schemeClr>
                </a:solidFill>
                <a:latin typeface="Andalus" panose="02020603050405020304" pitchFamily="18" charset="-78"/>
                <a:cs typeface="Andalus" panose="02020603050405020304" pitchFamily="18" charset="-78"/>
              </a:rPr>
              <a:t>-hyponymy. An expression with a wider, less specific range of denotative meaning is a </a:t>
            </a:r>
            <a:r>
              <a:rPr lang="en-US" sz="1200" dirty="0" err="1">
                <a:solidFill>
                  <a:schemeClr val="tx1">
                    <a:lumMod val="50000"/>
                  </a:schemeClr>
                </a:solidFill>
                <a:latin typeface="Andalus" panose="02020603050405020304" pitchFamily="18" charset="-78"/>
                <a:cs typeface="Andalus" panose="02020603050405020304" pitchFamily="18" charset="-78"/>
              </a:rPr>
              <a:t>hyperonym</a:t>
            </a:r>
            <a:r>
              <a:rPr lang="en-US" sz="1200" dirty="0">
                <a:solidFill>
                  <a:schemeClr val="tx1">
                    <a:lumMod val="50000"/>
                  </a:schemeClr>
                </a:solidFill>
                <a:latin typeface="Andalus" panose="02020603050405020304" pitchFamily="18" charset="-78"/>
                <a:cs typeface="Andalus" panose="02020603050405020304" pitchFamily="18" charset="-78"/>
              </a:rPr>
              <a:t> (or superordinate) of one with a narrower and more specific meaning. Conversely, an expression with a narrower, more specific range of denotative meaning is a hyponym of one with a wider meaning. Thus </a:t>
            </a:r>
            <a:r>
              <a:rPr lang="ar-IQ" sz="1200" dirty="0">
                <a:solidFill>
                  <a:schemeClr val="tx1">
                    <a:lumMod val="50000"/>
                  </a:schemeClr>
                </a:solidFill>
                <a:latin typeface="Andalus" panose="02020603050405020304" pitchFamily="18" charset="-78"/>
                <a:cs typeface="Andalus" panose="02020603050405020304" pitchFamily="18" charset="-78"/>
              </a:rPr>
              <a:t>عم </a:t>
            </a:r>
            <a:r>
              <a:rPr lang="en-US" sz="1200" dirty="0">
                <a:solidFill>
                  <a:schemeClr val="tx1">
                    <a:lumMod val="50000"/>
                  </a:schemeClr>
                </a:solidFill>
                <a:latin typeface="Andalus" panose="02020603050405020304" pitchFamily="18" charset="-78"/>
                <a:cs typeface="Andalus" panose="02020603050405020304" pitchFamily="18" charset="-78"/>
              </a:rPr>
              <a:t>and </a:t>
            </a:r>
            <a:r>
              <a:rPr lang="ar-IQ" sz="1200" dirty="0">
                <a:solidFill>
                  <a:schemeClr val="tx1">
                    <a:lumMod val="50000"/>
                  </a:schemeClr>
                </a:solidFill>
                <a:latin typeface="Andalus" panose="02020603050405020304" pitchFamily="18" charset="-78"/>
                <a:cs typeface="Andalus" panose="02020603050405020304" pitchFamily="18" charset="-78"/>
              </a:rPr>
              <a:t>خال </a:t>
            </a:r>
            <a:r>
              <a:rPr lang="en-US" sz="1200" dirty="0">
                <a:solidFill>
                  <a:schemeClr val="tx1">
                    <a:lumMod val="50000"/>
                  </a:schemeClr>
                </a:solidFill>
                <a:latin typeface="Andalus" panose="02020603050405020304" pitchFamily="18" charset="-78"/>
                <a:cs typeface="Andalus" panose="02020603050405020304" pitchFamily="18" charset="-78"/>
              </a:rPr>
              <a:t>are both hyponyms of ‘uncle’.</a:t>
            </a:r>
            <a:endParaRPr lang="ar-IQ" sz="1200" dirty="0">
              <a:solidFill>
                <a:schemeClr val="tx1">
                  <a:lumMod val="50000"/>
                </a:schemeClr>
              </a:solidFill>
              <a:latin typeface="Andalus" panose="02020603050405020304" pitchFamily="18" charset="-78"/>
              <a:cs typeface="Andalus" panose="02020603050405020304" pitchFamily="18" charset="-78"/>
            </a:endParaRPr>
          </a:p>
        </p:txBody>
      </p:sp>
      <p:sp>
        <p:nvSpPr>
          <p:cNvPr id="5" name="مربع نص 4"/>
          <p:cNvSpPr txBox="1"/>
          <p:nvPr/>
        </p:nvSpPr>
        <p:spPr>
          <a:xfrm>
            <a:off x="381000" y="1428750"/>
            <a:ext cx="8153400" cy="1015663"/>
          </a:xfrm>
          <a:prstGeom prst="rect">
            <a:avLst/>
          </a:prstGeom>
          <a:solidFill>
            <a:schemeClr val="bg1"/>
          </a:solidFill>
        </p:spPr>
        <p:txBody>
          <a:bodyPr wrap="square" rtlCol="1">
            <a:spAutoFit/>
          </a:bodyPr>
          <a:lstStyle/>
          <a:p>
            <a:r>
              <a:rPr lang="en-US" sz="1200" dirty="0" err="1">
                <a:solidFill>
                  <a:schemeClr val="tx1">
                    <a:lumMod val="50000"/>
                  </a:schemeClr>
                </a:solidFill>
                <a:latin typeface="Andalus" panose="02020603050405020304" pitchFamily="18" charset="-78"/>
                <a:cs typeface="Andalus" panose="02020603050405020304" pitchFamily="18" charset="-78"/>
              </a:rPr>
              <a:t>Hyperonymy</a:t>
            </a:r>
            <a:r>
              <a:rPr lang="en-US" sz="1200" dirty="0">
                <a:solidFill>
                  <a:schemeClr val="tx1">
                    <a:lumMod val="50000"/>
                  </a:schemeClr>
                </a:solidFill>
                <a:latin typeface="Andalus" panose="02020603050405020304" pitchFamily="18" charset="-78"/>
                <a:cs typeface="Andalus" panose="02020603050405020304" pitchFamily="18" charset="-78"/>
              </a:rPr>
              <a:t>-hyponymy is so widespread in all languages that one can say that the entire fabric of linguistic reference is built on such relationships. The same external reality can be described and rephrased in an indefinite number of ways, depending on how precise or vague one wants to be – compare ‘I bought a Hans </a:t>
            </a:r>
            <a:r>
              <a:rPr lang="en-US" sz="1200" dirty="0" err="1">
                <a:solidFill>
                  <a:schemeClr val="tx1">
                    <a:lumMod val="50000"/>
                  </a:schemeClr>
                </a:solidFill>
                <a:latin typeface="Andalus" panose="02020603050405020304" pitchFamily="18" charset="-78"/>
                <a:cs typeface="Andalus" panose="02020603050405020304" pitchFamily="18" charset="-78"/>
              </a:rPr>
              <a:t>Wehr</a:t>
            </a:r>
            <a:r>
              <a:rPr lang="en-US" sz="1200" dirty="0">
                <a:solidFill>
                  <a:schemeClr val="tx1">
                    <a:lumMod val="50000"/>
                  </a:schemeClr>
                </a:solidFill>
                <a:latin typeface="Andalus" panose="02020603050405020304" pitchFamily="18" charset="-78"/>
                <a:cs typeface="Andalus" panose="02020603050405020304" pitchFamily="18" charset="-78"/>
              </a:rPr>
              <a:t>’ with these increasingly general </a:t>
            </a:r>
            <a:r>
              <a:rPr lang="en-US" sz="1200" dirty="0" err="1">
                <a:solidFill>
                  <a:schemeClr val="tx1">
                    <a:lumMod val="50000"/>
                  </a:schemeClr>
                </a:solidFill>
                <a:latin typeface="Andalus" panose="02020603050405020304" pitchFamily="18" charset="-78"/>
                <a:cs typeface="Andalus" panose="02020603050405020304" pitchFamily="18" charset="-78"/>
              </a:rPr>
              <a:t>rephrasings</a:t>
            </a:r>
            <a:r>
              <a:rPr lang="en-US" sz="1200" dirty="0">
                <a:solidFill>
                  <a:schemeClr val="tx1">
                    <a:lumMod val="50000"/>
                  </a:schemeClr>
                </a:solidFill>
                <a:latin typeface="Andalus" panose="02020603050405020304" pitchFamily="18" charset="-78"/>
                <a:cs typeface="Andalus" panose="02020603050405020304" pitchFamily="18" charset="-78"/>
              </a:rPr>
              <a:t> : ‘I bought an Arabic dictionary’, ‘I bought a dictionary’, ‘I bought a book’, ‘I bought something’. Each of these </a:t>
            </a:r>
            <a:r>
              <a:rPr lang="en-US" sz="1200" dirty="0" err="1">
                <a:solidFill>
                  <a:schemeClr val="tx1">
                    <a:lumMod val="50000"/>
                  </a:schemeClr>
                </a:solidFill>
                <a:latin typeface="Andalus" panose="02020603050405020304" pitchFamily="18" charset="-78"/>
                <a:cs typeface="Andalus" panose="02020603050405020304" pitchFamily="18" charset="-78"/>
              </a:rPr>
              <a:t>rephrasings</a:t>
            </a:r>
            <a:r>
              <a:rPr lang="en-US" sz="1200" dirty="0">
                <a:solidFill>
                  <a:schemeClr val="tx1">
                    <a:lumMod val="50000"/>
                  </a:schemeClr>
                </a:solidFill>
                <a:latin typeface="Andalus" panose="02020603050405020304" pitchFamily="18" charset="-78"/>
                <a:cs typeface="Andalus" panose="02020603050405020304" pitchFamily="18" charset="-78"/>
              </a:rPr>
              <a:t> is a </a:t>
            </a:r>
            <a:r>
              <a:rPr lang="en-US" sz="1200" dirty="0" err="1">
                <a:solidFill>
                  <a:schemeClr val="tx1">
                    <a:lumMod val="50000"/>
                  </a:schemeClr>
                </a:solidFill>
                <a:latin typeface="Andalus" panose="02020603050405020304" pitchFamily="18" charset="-78"/>
                <a:cs typeface="Andalus" panose="02020603050405020304" pitchFamily="18" charset="-78"/>
              </a:rPr>
              <a:t>hyperonym</a:t>
            </a:r>
            <a:r>
              <a:rPr lang="en-US" sz="1200" dirty="0">
                <a:solidFill>
                  <a:schemeClr val="tx1">
                    <a:lumMod val="50000"/>
                  </a:schemeClr>
                </a:solidFill>
                <a:latin typeface="Andalus" panose="02020603050405020304" pitchFamily="18" charset="-78"/>
                <a:cs typeface="Andalus" panose="02020603050405020304" pitchFamily="18" charset="-78"/>
              </a:rPr>
              <a:t> of the ones before it.</a:t>
            </a:r>
            <a:endParaRPr lang="ar-IQ" sz="1200" dirty="0">
              <a:solidFill>
                <a:schemeClr val="tx1">
                  <a:lumMod val="50000"/>
                </a:schemeClr>
              </a:solidFill>
              <a:latin typeface="Andalus" panose="02020603050405020304" pitchFamily="18" charset="-78"/>
              <a:cs typeface="Andalus" panose="02020603050405020304" pitchFamily="18" charset="-78"/>
            </a:endParaRPr>
          </a:p>
        </p:txBody>
      </p:sp>
      <p:sp>
        <p:nvSpPr>
          <p:cNvPr id="6" name="مربع نص 5"/>
          <p:cNvSpPr txBox="1"/>
          <p:nvPr/>
        </p:nvSpPr>
        <p:spPr>
          <a:xfrm>
            <a:off x="412880" y="2571749"/>
            <a:ext cx="8121520" cy="1015663"/>
          </a:xfrm>
          <a:prstGeom prst="rect">
            <a:avLst/>
          </a:prstGeom>
          <a:solidFill>
            <a:schemeClr val="bg1"/>
          </a:solidFill>
        </p:spPr>
        <p:txBody>
          <a:bodyPr wrap="square" rtlCol="1">
            <a:spAutoFit/>
          </a:bodyPr>
          <a:lstStyle/>
          <a:p>
            <a:r>
              <a:rPr lang="en-US" sz="1200" dirty="0">
                <a:solidFill>
                  <a:schemeClr val="tx1">
                    <a:lumMod val="50000"/>
                  </a:schemeClr>
                </a:solidFill>
                <a:latin typeface="Andalus" panose="02020603050405020304" pitchFamily="18" charset="-78"/>
                <a:cs typeface="Andalus" panose="02020603050405020304" pitchFamily="18" charset="-78"/>
              </a:rPr>
              <a:t>By its very nature, translation is concerned with rephrasing in such a way as to lose as little as possible of the integrity of an ST message. All other things being equal, this includes its degree of precision or vagueness. Therefore, the fact that both a </a:t>
            </a:r>
            <a:r>
              <a:rPr lang="en-US" sz="1200" dirty="0" err="1">
                <a:solidFill>
                  <a:schemeClr val="tx1">
                    <a:lumMod val="50000"/>
                  </a:schemeClr>
                </a:solidFill>
                <a:latin typeface="Andalus" panose="02020603050405020304" pitchFamily="18" charset="-78"/>
                <a:cs typeface="Andalus" panose="02020603050405020304" pitchFamily="18" charset="-78"/>
              </a:rPr>
              <a:t>hyperonym</a:t>
            </a:r>
            <a:r>
              <a:rPr lang="en-US" sz="1200" dirty="0">
                <a:solidFill>
                  <a:schemeClr val="tx1">
                    <a:lumMod val="50000"/>
                  </a:schemeClr>
                </a:solidFill>
                <a:latin typeface="Andalus" panose="02020603050405020304" pitchFamily="18" charset="-78"/>
                <a:cs typeface="Andalus" panose="02020603050405020304" pitchFamily="18" charset="-78"/>
              </a:rPr>
              <a:t> and a hyponym can serve for conveying a given message is of great importance to translation practice. It means that when there is no full TL synonym for a given ST expression (e.g. ‘uncle’), the translator must look for an appropriate TL </a:t>
            </a:r>
            <a:r>
              <a:rPr lang="en-US" sz="1200" dirty="0" err="1">
                <a:solidFill>
                  <a:schemeClr val="tx1">
                    <a:lumMod val="50000"/>
                  </a:schemeClr>
                </a:solidFill>
                <a:latin typeface="Andalus" panose="02020603050405020304" pitchFamily="18" charset="-78"/>
                <a:cs typeface="Andalus" panose="02020603050405020304" pitchFamily="18" charset="-78"/>
              </a:rPr>
              <a:t>hyperonym</a:t>
            </a:r>
            <a:r>
              <a:rPr lang="en-US" sz="1200" dirty="0">
                <a:solidFill>
                  <a:schemeClr val="tx1">
                    <a:lumMod val="50000"/>
                  </a:schemeClr>
                </a:solidFill>
                <a:latin typeface="Andalus" panose="02020603050405020304" pitchFamily="18" charset="-78"/>
                <a:cs typeface="Andalus" panose="02020603050405020304" pitchFamily="18" charset="-78"/>
              </a:rPr>
              <a:t> or hyponym. In fact, translators do this automatically.</a:t>
            </a:r>
            <a:endParaRPr lang="ar-IQ" sz="1200" dirty="0">
              <a:solidFill>
                <a:schemeClr val="tx1">
                  <a:lumMod val="50000"/>
                </a:schemeClr>
              </a:solidFill>
              <a:latin typeface="Andalus" panose="02020603050405020304" pitchFamily="18" charset="-78"/>
              <a:cs typeface="Andalus" panose="02020603050405020304" pitchFamily="18" charset="-78"/>
            </a:endParaRPr>
          </a:p>
        </p:txBody>
      </p:sp>
      <p:sp>
        <p:nvSpPr>
          <p:cNvPr id="7" name="مربع نص 6"/>
          <p:cNvSpPr txBox="1"/>
          <p:nvPr/>
        </p:nvSpPr>
        <p:spPr>
          <a:xfrm>
            <a:off x="298580" y="3714750"/>
            <a:ext cx="8350120" cy="1169551"/>
          </a:xfrm>
          <a:prstGeom prst="rect">
            <a:avLst/>
          </a:prstGeom>
          <a:solidFill>
            <a:schemeClr val="bg1"/>
          </a:solidFill>
        </p:spPr>
        <p:txBody>
          <a:bodyPr wrap="square" rtlCol="1">
            <a:spAutoFit/>
          </a:bodyPr>
          <a:lstStyle/>
          <a:p>
            <a:r>
              <a:rPr lang="en-US" dirty="0">
                <a:solidFill>
                  <a:schemeClr val="tx1">
                    <a:lumMod val="50000"/>
                  </a:schemeClr>
                </a:solidFill>
                <a:latin typeface="Andalus" panose="02020603050405020304" pitchFamily="18" charset="-78"/>
                <a:cs typeface="Andalus" panose="02020603050405020304" pitchFamily="18" charset="-78"/>
              </a:rPr>
              <a:t>This is obvious from the translation of pronouns between Arabic and English. English has one second-person pronoun ‘you’, which serves to address one, two or more people or animals. English ‘you’ also makes no distinction between the sex of the person or animal being addressed Arabic has five second-person pronouns: </a:t>
            </a:r>
            <a:r>
              <a:rPr lang="ar-IQ" dirty="0">
                <a:solidFill>
                  <a:schemeClr val="tx1">
                    <a:lumMod val="50000"/>
                  </a:schemeClr>
                </a:solidFill>
                <a:latin typeface="Andalus" panose="02020603050405020304" pitchFamily="18" charset="-78"/>
                <a:cs typeface="Andalus" panose="02020603050405020304" pitchFamily="18" charset="-78"/>
              </a:rPr>
              <a:t>أنتم ,أنتما ,أنت , ِ أنت َ </a:t>
            </a:r>
            <a:r>
              <a:rPr lang="en-US" dirty="0">
                <a:solidFill>
                  <a:schemeClr val="tx1">
                    <a:lumMod val="50000"/>
                  </a:schemeClr>
                </a:solidFill>
                <a:latin typeface="Andalus" panose="02020603050405020304" pitchFamily="18" charset="-78"/>
                <a:cs typeface="Andalus" panose="02020603050405020304" pitchFamily="18" charset="-78"/>
              </a:rPr>
              <a:t>and </a:t>
            </a:r>
            <a:r>
              <a:rPr lang="ar-IQ" dirty="0">
                <a:solidFill>
                  <a:schemeClr val="tx1">
                    <a:lumMod val="50000"/>
                  </a:schemeClr>
                </a:solidFill>
                <a:latin typeface="Andalus" panose="02020603050405020304" pitchFamily="18" charset="-78"/>
                <a:cs typeface="Andalus" panose="02020603050405020304" pitchFamily="18" charset="-78"/>
              </a:rPr>
              <a:t>أنتن َّ , </a:t>
            </a:r>
            <a:r>
              <a:rPr lang="en-US" dirty="0">
                <a:solidFill>
                  <a:schemeClr val="tx1">
                    <a:lumMod val="50000"/>
                  </a:schemeClr>
                </a:solidFill>
                <a:latin typeface="Andalus" panose="02020603050405020304" pitchFamily="18" charset="-78"/>
                <a:cs typeface="Andalus" panose="02020603050405020304" pitchFamily="18" charset="-78"/>
              </a:rPr>
              <a:t>involving distinctions between singular, dual and plural, as well as masculine and feminine.</a:t>
            </a:r>
          </a:p>
        </p:txBody>
      </p:sp>
    </p:spTree>
    <p:extLst>
      <p:ext uri="{BB962C8B-B14F-4D97-AF65-F5344CB8AC3E}">
        <p14:creationId xmlns:p14="http://schemas.microsoft.com/office/powerpoint/2010/main" val="387360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theme/theme1.xml><?xml version="1.0" encoding="utf-8"?>
<a:theme xmlns:a="http://schemas.openxmlformats.org/drawingml/2006/main" name="Ophelia template">
  <a:themeElements>
    <a:clrScheme name="Custom 347">
      <a:dk1>
        <a:srgbClr val="4D4A56"/>
      </a:dk1>
      <a:lt1>
        <a:srgbClr val="FFFFFF"/>
      </a:lt1>
      <a:dk2>
        <a:srgbClr val="888394"/>
      </a:dk2>
      <a:lt2>
        <a:srgbClr val="E7E7EC"/>
      </a:lt2>
      <a:accent1>
        <a:srgbClr val="ECC1C8"/>
      </a:accent1>
      <a:accent2>
        <a:srgbClr val="E48DA3"/>
      </a:accent2>
      <a:accent3>
        <a:srgbClr val="AEA4CC"/>
      </a:accent3>
      <a:accent4>
        <a:srgbClr val="8F86AC"/>
      </a:accent4>
      <a:accent5>
        <a:srgbClr val="F0DFAE"/>
      </a:accent5>
      <a:accent6>
        <a:srgbClr val="E0B88E"/>
      </a:accent6>
      <a:hlink>
        <a:srgbClr val="4D4A56"/>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TotalTime>
  <Words>5898</Words>
  <Application>Microsoft Office PowerPoint</Application>
  <PresentationFormat>On-screen Show (16:9)</PresentationFormat>
  <Paragraphs>169</Paragraphs>
  <Slides>40</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Arial</vt:lpstr>
      <vt:lpstr>Freestyle Script</vt:lpstr>
      <vt:lpstr>Brush Script MT</vt:lpstr>
      <vt:lpstr>Aldhabi</vt:lpstr>
      <vt:lpstr>Tinos</vt:lpstr>
      <vt:lpstr>Castellar</vt:lpstr>
      <vt:lpstr>Andalus</vt:lpstr>
      <vt:lpstr>Playfair Display</vt:lpstr>
      <vt:lpstr>Ophelia template</vt:lpstr>
      <vt:lpstr>Denotative meaning and  translation issues</vt:lpstr>
      <vt:lpstr>Denotative meaning </vt:lpstr>
      <vt:lpstr>Denotative meaning</vt:lpstr>
      <vt:lpstr>Denotative meaning  </vt:lpstr>
      <vt:lpstr>1</vt:lpstr>
      <vt:lpstr>Synonymy</vt:lpstr>
      <vt:lpstr>Synonymy </vt:lpstr>
      <vt:lpstr>Hyperonymy-hyponymy</vt:lpstr>
      <vt:lpstr>PowerPoint Presentation</vt:lpstr>
      <vt:lpstr>Particularizing translation and generalizing translation</vt:lpstr>
      <vt:lpstr>Particularizing translation and generalizing translation</vt:lpstr>
      <vt:lpstr>Particularizing</vt:lpstr>
      <vt:lpstr>PowerPoint Presentation</vt:lpstr>
      <vt:lpstr>Generalizing</vt:lpstr>
      <vt:lpstr>Other situations in which generalization is acceptable include</vt:lpstr>
      <vt:lpstr>Generalizing</vt:lpstr>
      <vt:lpstr>Generalizing</vt:lpstr>
      <vt:lpstr>PowerPoint Presentation</vt:lpstr>
      <vt:lpstr>PowerPoint Presentation</vt:lpstr>
      <vt:lpstr>PowerPoint Presentation</vt:lpstr>
      <vt:lpstr>Near-synonymy and translation</vt:lpstr>
      <vt:lpstr>PowerPoint Presentation</vt:lpstr>
      <vt:lpstr>PowerPoint Presentation</vt:lpstr>
      <vt:lpstr>Semantic repetition in Arabic</vt:lpstr>
      <vt:lpstr>PowerPoint Presentation</vt:lpstr>
      <vt:lpstr>Synonym and near-synonym repetition</vt:lpstr>
      <vt:lpstr>Synonym and near-synonym repetition</vt:lpstr>
      <vt:lpstr>Techniques to translate (near) synonym repetition</vt:lpstr>
      <vt:lpstr>Synonym and near-synonym repetition</vt:lpstr>
      <vt:lpstr>PowerPoint Presentation</vt:lpstr>
      <vt:lpstr>PowerPoint Presentation</vt:lpstr>
      <vt:lpstr>Hyperonym-hyponym repetition</vt:lpstr>
      <vt:lpstr>Hyperonym-hyponym repetition</vt:lpstr>
      <vt:lpstr>PowerPoint Presentation</vt:lpstr>
      <vt:lpstr>Associative repetition</vt:lpstr>
      <vt:lpstr>Associative repetition</vt:lpstr>
      <vt:lpstr>List restructuring</vt:lpstr>
      <vt:lpstr>List restructuring</vt:lpstr>
      <vt:lpstr>List restructuring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Denotative meaning and  translation issues</dc:title>
  <dc:creator>Ahmed Qadoury</dc:creator>
  <cp:lastModifiedBy>ahmed qadoury</cp:lastModifiedBy>
  <cp:revision>41</cp:revision>
  <dcterms:modified xsi:type="dcterms:W3CDTF">2021-12-13T19:04:04Z</dcterms:modified>
</cp:coreProperties>
</file>