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0" r:id="rId1"/>
  </p:sldMasterIdLst>
  <p:sldIdLst>
    <p:sldId id="256" r:id="rId2"/>
    <p:sldId id="269" r:id="rId3"/>
    <p:sldId id="259" r:id="rId4"/>
    <p:sldId id="267" r:id="rId5"/>
    <p:sldId id="270" r:id="rId6"/>
    <p:sldId id="271" r:id="rId7"/>
    <p:sldId id="272" r:id="rId8"/>
    <p:sldId id="273" r:id="rId9"/>
    <p:sldId id="274" r:id="rId10"/>
    <p:sldId id="275" r:id="rId11"/>
    <p:sldId id="276" r:id="rId12"/>
    <p:sldId id="277" r:id="rId13"/>
    <p:sldId id="27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smtClean="0"/>
              <a:t>12/13/2021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169371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AD347D-5ACD-4C99-B74B-A9C85AD731AF}" type="datetimeFigureOut">
              <a:rPr lang="en-US" smtClean="0"/>
              <a:t>12/13/2021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713837791"/>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AD347D-5ACD-4C99-B74B-A9C85AD731AF}" type="datetimeFigureOut">
              <a:rPr lang="en-US" smtClean="0"/>
              <a:t>12/13/2021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02111984F565}"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25323193"/>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AAD347D-5ACD-4C99-B74B-A9C85AD731AF}" type="datetimeFigureOut">
              <a:rPr lang="en-US" smtClean="0"/>
              <a:t>12/13/2021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938560800"/>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AAD347D-5ACD-4C99-B74B-A9C85AD731AF}" type="datetimeFigureOut">
              <a:rPr lang="en-US" smtClean="0"/>
              <a:t>12/13/2021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02111984F565}" type="slidenum">
              <a:rPr lang="en-US" smtClean="0"/>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01871326"/>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AAD347D-5ACD-4C99-B74B-A9C85AD731AF}" type="datetimeFigureOut">
              <a:rPr lang="en-US" smtClean="0"/>
              <a:t>12/13/2021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498474002"/>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12/13/2021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7236096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12/13/2021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732222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96027F-7875-4030-9381-8BD8C4F21935}" type="datetimeFigureOut">
              <a:rPr lang="en-US" smtClean="0"/>
              <a:t>12/13/2021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615182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smtClean="0"/>
              <a:t>12/13/2021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76244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smtClean="0"/>
              <a:t>12/13/2021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025754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smtClean="0"/>
              <a:t>12/13/2021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754220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509A250-FF31-4206-8172-F9D3106AACB1}" type="datetimeFigureOut">
              <a:rPr lang="en-US" smtClean="0"/>
              <a:t>12/13/2021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462695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09A250-FF31-4206-8172-F9D3106AACB1}" type="datetimeFigureOut">
              <a:rPr lang="en-US" smtClean="0"/>
              <a:t>12/13/2021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820842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12/13/2021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316924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12/13/2021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317604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AAD347D-5ACD-4C99-B74B-A9C85AD731AF}" type="datetimeFigureOut">
              <a:rPr lang="en-US" smtClean="0"/>
              <a:t>12/13/2021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02111984F565}" type="slidenum">
              <a:rPr lang="en-US" smtClean="0"/>
              <a:t>‹#›</a:t>
            </a:fld>
            <a:endParaRPr lang="en-US" dirty="0"/>
          </a:p>
        </p:txBody>
      </p:sp>
    </p:spTree>
    <p:extLst>
      <p:ext uri="{BB962C8B-B14F-4D97-AF65-F5344CB8AC3E}">
        <p14:creationId xmlns:p14="http://schemas.microsoft.com/office/powerpoint/2010/main" val="3026731390"/>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 id="2147483713" r:id="rId13"/>
    <p:sldLayoutId id="2147483714" r:id="rId14"/>
    <p:sldLayoutId id="2147483715" r:id="rId15"/>
    <p:sldLayoutId id="2147483716"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8498" y="822533"/>
            <a:ext cx="8441972" cy="3418318"/>
          </a:xfrm>
        </p:spPr>
        <p:txBody>
          <a:bodyPr>
            <a:normAutofit fontScale="90000"/>
          </a:bodyPr>
          <a:lstStyle/>
          <a:p>
            <a:br>
              <a:rPr lang="en-US" sz="2800" dirty="0"/>
            </a:br>
            <a:br>
              <a:rPr lang="en-US" sz="2800" dirty="0"/>
            </a:br>
            <a:r>
              <a:rPr lang="en-US" sz="4000" b="1" dirty="0"/>
              <a:t>Connotative meaning and</a:t>
            </a:r>
            <a:br>
              <a:rPr lang="en-US" sz="4000" b="1" dirty="0"/>
            </a:br>
            <a:r>
              <a:rPr lang="en-US" sz="4000" b="1" dirty="0"/>
              <a:t>translation issues</a:t>
            </a:r>
            <a:br>
              <a:rPr lang="en-US" sz="4000" b="1" dirty="0"/>
            </a:br>
            <a:r>
              <a:rPr lang="en-US" sz="2800" dirty="0"/>
              <a:t> </a:t>
            </a:r>
            <a:br>
              <a:rPr lang="en-US" sz="2800" dirty="0"/>
            </a:br>
            <a:br>
              <a:rPr lang="en-US" sz="2800" dirty="0"/>
            </a:br>
            <a:r>
              <a:rPr lang="en-US" sz="2800" dirty="0"/>
              <a:t>Course tutor: Prof. Ahmed Q. Abed, (PhD)</a:t>
            </a:r>
            <a:br>
              <a:rPr lang="en-US" sz="2800" dirty="0"/>
            </a:br>
            <a:r>
              <a:rPr lang="en-US" sz="2800" dirty="0"/>
              <a:t>Presented by: </a:t>
            </a:r>
            <a:r>
              <a:rPr lang="en-US" sz="2800" dirty="0" err="1"/>
              <a:t>Aliaa</a:t>
            </a:r>
            <a:r>
              <a:rPr lang="en-US" sz="2800" dirty="0"/>
              <a:t> A. </a:t>
            </a:r>
            <a:r>
              <a:rPr lang="en-US" sz="2800" dirty="0" err="1"/>
              <a:t>Farook</a:t>
            </a:r>
            <a:endParaRPr lang="en-US" sz="2800" dirty="0"/>
          </a:p>
        </p:txBody>
      </p:sp>
      <p:sp>
        <p:nvSpPr>
          <p:cNvPr id="3" name="Subtitle 2"/>
          <p:cNvSpPr>
            <a:spLocks noGrp="1"/>
          </p:cNvSpPr>
          <p:nvPr>
            <p:ph type="subTitle" idx="1"/>
          </p:nvPr>
        </p:nvSpPr>
        <p:spPr>
          <a:xfrm>
            <a:off x="1154955" y="5195843"/>
            <a:ext cx="8825658" cy="1247685"/>
          </a:xfrm>
        </p:spPr>
        <p:txBody>
          <a:bodyPr>
            <a:normAutofit/>
          </a:bodyPr>
          <a:lstStyle/>
          <a:p>
            <a:endParaRPr lang="en-US" dirty="0"/>
          </a:p>
          <a:p>
            <a:endParaRPr lang="en-US" dirty="0"/>
          </a:p>
          <a:p>
            <a:endParaRPr lang="en-US" dirty="0"/>
          </a:p>
          <a:p>
            <a:endParaRPr lang="en-US" dirty="0"/>
          </a:p>
          <a:p>
            <a:endParaRPr lang="en-US" dirty="0"/>
          </a:p>
          <a:p>
            <a:endParaRPr lang="en-US" dirty="0"/>
          </a:p>
        </p:txBody>
      </p:sp>
      <p:pic>
        <p:nvPicPr>
          <p:cNvPr id="4" name="Picture 3"/>
          <p:cNvPicPr>
            <a:picLocks noChangeAspect="1"/>
          </p:cNvPicPr>
          <p:nvPr/>
        </p:nvPicPr>
        <p:blipFill>
          <a:blip r:embed="rId2"/>
          <a:stretch>
            <a:fillRect/>
          </a:stretch>
        </p:blipFill>
        <p:spPr>
          <a:xfrm>
            <a:off x="9083577" y="1293325"/>
            <a:ext cx="2451000" cy="2476734"/>
          </a:xfrm>
          <a:prstGeom prst="rect">
            <a:avLst/>
          </a:prstGeom>
        </p:spPr>
      </p:pic>
    </p:spTree>
    <p:extLst>
      <p:ext uri="{BB962C8B-B14F-4D97-AF65-F5344CB8AC3E}">
        <p14:creationId xmlns:p14="http://schemas.microsoft.com/office/powerpoint/2010/main" val="2063956412"/>
      </p:ext>
    </p:extLst>
  </p:cSld>
  <p:clrMapOvr>
    <a:masterClrMapping/>
  </p:clrMapOvr>
  <mc:AlternateContent xmlns:mc="http://schemas.openxmlformats.org/markup-compatibility/2006" xmlns:p14="http://schemas.microsoft.com/office/powerpoint/2010/main">
    <mc:Choice Requires="p14">
      <p:transition spd="slow" p14:dur="2000" advTm="5072"/>
    </mc:Choice>
    <mc:Fallback xmlns="">
      <p:transition spd="slow" advTm="5072"/>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89329" y="2133600"/>
            <a:ext cx="10415283" cy="3777622"/>
          </a:xfrm>
        </p:spPr>
        <p:txBody>
          <a:bodyPr>
            <a:normAutofit/>
          </a:bodyPr>
          <a:lstStyle/>
          <a:p>
            <a:r>
              <a:rPr lang="en-US" dirty="0"/>
              <a:t>An example of linguistically motivated associative meaning difference in Classical Arabic is that between </a:t>
            </a:r>
            <a:r>
              <a:rPr lang="ar-IQ" dirty="0"/>
              <a:t>إثم </a:t>
            </a:r>
            <a:r>
              <a:rPr lang="en-US" dirty="0"/>
              <a:t>and </a:t>
            </a:r>
            <a:r>
              <a:rPr lang="ar-IQ" dirty="0"/>
              <a:t>ذنب ( </a:t>
            </a:r>
            <a:r>
              <a:rPr lang="en-US" dirty="0" err="1"/>
              <a:t>Elewa</a:t>
            </a:r>
            <a:r>
              <a:rPr lang="en-US" dirty="0"/>
              <a:t> 2004). These words both mean ‘sin, wrong, offence’, and both seem to have had the same range of meaning: anything that could be called an </a:t>
            </a:r>
            <a:r>
              <a:rPr lang="ar-IQ" dirty="0"/>
              <a:t>إثم </a:t>
            </a:r>
            <a:r>
              <a:rPr lang="en-US" dirty="0"/>
              <a:t>could also be called a </a:t>
            </a:r>
            <a:r>
              <a:rPr lang="ar-IQ" dirty="0"/>
              <a:t>ذنب </a:t>
            </a:r>
            <a:r>
              <a:rPr lang="en-US" dirty="0"/>
              <a:t>and vice versa. They were thus synonyms (i.e. they had the same denotative meaning). On the basis of a survey of the usages of these two words in a corpus (group) of Classical Arabic texts, however, </a:t>
            </a:r>
            <a:r>
              <a:rPr lang="en-US" dirty="0" err="1"/>
              <a:t>Elewa</a:t>
            </a:r>
            <a:r>
              <a:rPr lang="en-US" dirty="0"/>
              <a:t> concludes that the two words tended to be associated with different types of activity. </a:t>
            </a:r>
            <a:r>
              <a:rPr lang="ar-IQ" dirty="0"/>
              <a:t>إثم </a:t>
            </a:r>
            <a:r>
              <a:rPr lang="en-US" dirty="0"/>
              <a:t>was typically used for sins that are personal or do not entail a punishment in this world (such as failing to perform obligatory acts of worship, or doing a bad deed whose effects are liable to have a bad effect on oneself, such as drinking or gambling). </a:t>
            </a:r>
            <a:r>
              <a:rPr lang="ar-IQ" dirty="0"/>
              <a:t>ذنب</a:t>
            </a:r>
            <a:r>
              <a:rPr lang="en-US" dirty="0"/>
              <a:t>on the other hand, was typically used for sins that involve punishment in this world or the next, such as killing, theft or adultery.</a:t>
            </a:r>
          </a:p>
        </p:txBody>
      </p:sp>
    </p:spTree>
    <p:extLst>
      <p:ext uri="{BB962C8B-B14F-4D97-AF65-F5344CB8AC3E}">
        <p14:creationId xmlns:p14="http://schemas.microsoft.com/office/powerpoint/2010/main" val="1994764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1061" y="679769"/>
            <a:ext cx="8911687" cy="783271"/>
          </a:xfrm>
        </p:spPr>
        <p:txBody>
          <a:bodyPr/>
          <a:lstStyle/>
          <a:p>
            <a:r>
              <a:rPr lang="en-US" dirty="0"/>
              <a:t>3- </a:t>
            </a:r>
            <a:r>
              <a:rPr lang="en-US" b="1" dirty="0">
                <a:latin typeface="Times New Roman" panose="02020603050405020304" pitchFamily="18" charset="0"/>
                <a:cs typeface="Times New Roman" panose="02020603050405020304" pitchFamily="18" charset="0"/>
              </a:rPr>
              <a:t>Affective meaning</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57809" y="1553154"/>
            <a:ext cx="11481683" cy="5141844"/>
          </a:xfrm>
        </p:spPr>
        <p:txBody>
          <a:bodyPr/>
          <a:lstStyle/>
          <a:p>
            <a:r>
              <a:rPr lang="en-US" b="1" dirty="0"/>
              <a:t>Affective meaning </a:t>
            </a:r>
            <a:r>
              <a:rPr lang="en-US" dirty="0"/>
              <a:t>is an </a:t>
            </a:r>
            <a:r>
              <a:rPr lang="en-US" i="1" dirty="0"/>
              <a:t>emotive effect worked on the addressee </a:t>
            </a:r>
            <a:r>
              <a:rPr lang="en-US" dirty="0"/>
              <a:t>by the choice of expression and that forms part of its overall meaning. The expression does not merely denote its referent but also hints at some attitude of the speaker or writer to the addressee.</a:t>
            </a:r>
          </a:p>
          <a:p>
            <a:r>
              <a:rPr lang="en-US" dirty="0"/>
              <a:t>features of linguistic politeness, flattery, rudeness or insult are typical examples of expressions carrying affective meanings. Compare, for example, ‘Silence please’ and ‘Shut up’, or </a:t>
            </a:r>
            <a:r>
              <a:rPr lang="ar-IQ" dirty="0"/>
              <a:t>الرجاء الصمت </a:t>
            </a:r>
            <a:r>
              <a:rPr lang="en-US" dirty="0"/>
              <a:t>and </a:t>
            </a:r>
            <a:r>
              <a:rPr lang="ar-IQ" dirty="0"/>
              <a:t>اُسكت </a:t>
            </a:r>
            <a:r>
              <a:rPr lang="en-US" dirty="0"/>
              <a:t>in Arabic. These expressions share the same core denotative meaning of ‘Be quiet’, but the speaker’s implied attitude to the listener produces a different affective impact in each case: polite in the first, rude in the second.</a:t>
            </a:r>
          </a:p>
          <a:p>
            <a:r>
              <a:rPr lang="en-US" dirty="0"/>
              <a:t>statements and questions, can have alternative forms identical in basic denotative meaning yet totally different in affective meaning. An example is ‘I want the bog’, which carries affective overtones of disrespect or at least extreme familiarity, versus ‘I need to go to the lavatory’, whose formality and politeness suggest respect for the addressee.</a:t>
            </a:r>
          </a:p>
        </p:txBody>
      </p:sp>
    </p:spTree>
    <p:extLst>
      <p:ext uri="{BB962C8B-B14F-4D97-AF65-F5344CB8AC3E}">
        <p14:creationId xmlns:p14="http://schemas.microsoft.com/office/powerpoint/2010/main" val="24097664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760" y="1415333"/>
            <a:ext cx="11138852" cy="5176298"/>
          </a:xfrm>
        </p:spPr>
        <p:txBody>
          <a:bodyPr>
            <a:normAutofit/>
          </a:bodyPr>
          <a:lstStyle/>
          <a:p>
            <a:r>
              <a:rPr lang="en-US" dirty="0"/>
              <a:t>translators must be able to recognize affective meanings in the ST. But they must also be careful not to introduce unwanted affective meanings into the TT. To take an example from colloquial Arabic (Sudanese), a customer in a general store says </a:t>
            </a:r>
            <a:r>
              <a:rPr lang="ar-IQ" dirty="0"/>
              <a:t>أدِّیني كیلو رز ‘</a:t>
            </a:r>
            <a:r>
              <a:rPr lang="en-US" dirty="0"/>
              <a:t> Give me a kilo of rice’. In accordance with the standard conventions in Arabic for requests that can be easily complied, no politeness formula is included here. It would of course be possible to translate this sentence into English as ‘Give me a kilo of rice’. However, this might sound rude, as the normal convention in English in shops is to use terms such as ‘Please’ and ‘Thank you’ (often repeatedly throughout the exchange). A safer option might be to cushion the TT by translating the ST as something like ‘A kilo of rice, please’, or ‘May I have a kilo of rice, please?’.</a:t>
            </a:r>
          </a:p>
          <a:p>
            <a:r>
              <a:rPr lang="en-US" dirty="0"/>
              <a:t>Although it is words and phrases (in particular senses) that are formal or informal, formality and informality imply affective meaning. This is because they connote a relationship between the speaker/writer on the one hand and the listener/ reader on the other. In informal writing/speech, this connoted relationship is one of emotional closeness and normally also rough equality of status, at least in the context in which the utterance is made. In formal writing/speech, the relationship is one of emotional distance and normally also of non-equality of status.</a:t>
            </a:r>
          </a:p>
        </p:txBody>
      </p:sp>
    </p:spTree>
    <p:extLst>
      <p:ext uri="{BB962C8B-B14F-4D97-AF65-F5344CB8AC3E}">
        <p14:creationId xmlns:p14="http://schemas.microsoft.com/office/powerpoint/2010/main" val="30194696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1579" y="624110"/>
            <a:ext cx="9803033" cy="982053"/>
          </a:xfrm>
        </p:spPr>
        <p:txBody>
          <a:bodyPr>
            <a:normAutofit fontScale="90000"/>
          </a:bodyPr>
          <a:lstStyle/>
          <a:p>
            <a:r>
              <a:rPr lang="en-US" dirty="0"/>
              <a:t>Differences and similarities between attitudinal meaning and affective meaning</a:t>
            </a:r>
          </a:p>
        </p:txBody>
      </p:sp>
      <p:sp>
        <p:nvSpPr>
          <p:cNvPr id="3" name="Content Placeholder 2"/>
          <p:cNvSpPr>
            <a:spLocks noGrp="1"/>
          </p:cNvSpPr>
          <p:nvPr>
            <p:ph idx="1"/>
          </p:nvPr>
        </p:nvSpPr>
        <p:spPr>
          <a:xfrm>
            <a:off x="508883" y="1693627"/>
            <a:ext cx="10995729" cy="4905955"/>
          </a:xfrm>
        </p:spPr>
        <p:txBody>
          <a:bodyPr/>
          <a:lstStyle/>
          <a:p>
            <a:r>
              <a:rPr lang="en-US" dirty="0"/>
              <a:t>The difference is that attitudinal meaning involves attitude to the referent (i.e. the person or thing referred to), whereas affective meaning involves attitude to the addressee (i.e. the person spoken to). Where the referent is also the addressee, affective meaning and attitudinal meaning will coincide.</a:t>
            </a:r>
          </a:p>
          <a:p>
            <a:r>
              <a:rPr lang="en-US" dirty="0"/>
              <a:t>Both attitudinal meaning and affective meaning are ‘emotional’ in nature (they convey how the speaker/writer feels about the referent or the addressee). Associative meaning, by contrast, has to do with a tendency to refer (e.g. the tendency of </a:t>
            </a:r>
            <a:r>
              <a:rPr lang="ar-IQ" dirty="0"/>
              <a:t>إثم </a:t>
            </a:r>
            <a:r>
              <a:rPr lang="en-US" dirty="0"/>
              <a:t>to refer to a sin that is personal or does not involve a punishment in this world or the tendency of </a:t>
            </a:r>
            <a:r>
              <a:rPr lang="ar-IQ" dirty="0"/>
              <a:t>ذنب </a:t>
            </a:r>
            <a:r>
              <a:rPr lang="en-US" dirty="0"/>
              <a:t>to refer to a sin that does involve punishment in this world or the next). Associative meaning is thus focused on the referent.</a:t>
            </a:r>
          </a:p>
          <a:p>
            <a:pPr marL="0" indent="0">
              <a:buNone/>
            </a:pPr>
            <a:r>
              <a:rPr lang="en-US" dirty="0"/>
              <a:t> </a:t>
            </a:r>
          </a:p>
          <a:p>
            <a:endParaRPr lang="en-US" dirty="0"/>
          </a:p>
          <a:p>
            <a:pPr marL="0" indent="0">
              <a:buNone/>
            </a:pPr>
            <a:r>
              <a:rPr lang="en-US" dirty="0"/>
              <a:t>                            (very) informal                                                             (very) formal</a:t>
            </a:r>
          </a:p>
        </p:txBody>
      </p:sp>
      <p:cxnSp>
        <p:nvCxnSpPr>
          <p:cNvPr id="5" name="Straight Arrow Connector 4"/>
          <p:cNvCxnSpPr/>
          <p:nvPr/>
        </p:nvCxnSpPr>
        <p:spPr>
          <a:xfrm>
            <a:off x="3140765" y="5224007"/>
            <a:ext cx="5319423" cy="1590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9407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3067" y="692477"/>
            <a:ext cx="8911687" cy="683396"/>
          </a:xfrm>
        </p:spPr>
        <p:txBody>
          <a:bodyPr>
            <a:normAutofit fontScale="90000"/>
          </a:bodyPr>
          <a:lstStyle/>
          <a:p>
            <a:r>
              <a:rPr lang="en-US" dirty="0"/>
              <a:t>An overview </a:t>
            </a:r>
            <a:br>
              <a:rPr lang="en-US" sz="4000" dirty="0"/>
            </a:br>
            <a:endParaRPr lang="en-US" dirty="0"/>
          </a:p>
        </p:txBody>
      </p:sp>
      <p:sp>
        <p:nvSpPr>
          <p:cNvPr id="3" name="Content Placeholder 2"/>
          <p:cNvSpPr>
            <a:spLocks noGrp="1"/>
          </p:cNvSpPr>
          <p:nvPr>
            <p:ph idx="1"/>
          </p:nvPr>
        </p:nvSpPr>
        <p:spPr>
          <a:xfrm>
            <a:off x="330274" y="1939895"/>
            <a:ext cx="11861726" cy="4238713"/>
          </a:xfrm>
        </p:spPr>
        <p:txBody>
          <a:bodyPr>
            <a:normAutofit/>
          </a:bodyPr>
          <a:lstStyle/>
          <a:p>
            <a:r>
              <a:rPr lang="en-US" b="1" dirty="0"/>
              <a:t>connotative</a:t>
            </a:r>
            <a:r>
              <a:rPr lang="en-US" dirty="0"/>
              <a:t> is a meaning suggested or implied by the use of a particular word, beyond its literal (denotative) meaning.</a:t>
            </a:r>
          </a:p>
          <a:p>
            <a:r>
              <a:rPr lang="en-US" b="1" dirty="0"/>
              <a:t>Connotation</a:t>
            </a:r>
            <a:r>
              <a:rPr lang="en-US" dirty="0"/>
              <a:t> impacts how readers perceive the overall meaning of what a writer or speaker is trying to communicate. Depending on how a word has been used over time, or the context in which it is being used, the term may have a positive, negative or neutral connotation.</a:t>
            </a:r>
          </a:p>
          <a:p>
            <a:r>
              <a:rPr lang="en-US" dirty="0"/>
              <a:t>A word's </a:t>
            </a:r>
            <a:r>
              <a:rPr lang="en-US" b="1" dirty="0"/>
              <a:t>connotative</a:t>
            </a:r>
            <a:r>
              <a:rPr lang="en-US" dirty="0"/>
              <a:t> meaning includes shades of meaning, such as emotions, associated with the term.</a:t>
            </a:r>
          </a:p>
          <a:p>
            <a:r>
              <a:rPr lang="en-US" b="1" dirty="0"/>
              <a:t>connotative</a:t>
            </a:r>
            <a:r>
              <a:rPr lang="en-US" dirty="0"/>
              <a:t> meanings are many and varied, and it is common for a single piece of text, or even a single expression, to combine more than one kind into a single overall effect</a:t>
            </a:r>
          </a:p>
          <a:p>
            <a:pPr marL="0" indent="0">
              <a:buNone/>
            </a:pPr>
            <a:br>
              <a:rPr lang="en-US" dirty="0"/>
            </a:br>
            <a:endParaRPr lang="en-US" dirty="0"/>
          </a:p>
        </p:txBody>
      </p:sp>
    </p:spTree>
    <p:extLst>
      <p:ext uri="{BB962C8B-B14F-4D97-AF65-F5344CB8AC3E}">
        <p14:creationId xmlns:p14="http://schemas.microsoft.com/office/powerpoint/2010/main" val="2373129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179462"/>
            <a:ext cx="9404723" cy="805724"/>
          </a:xfrm>
        </p:spPr>
        <p:txBody>
          <a:bodyPr>
            <a:normAutofit/>
          </a:bodyPr>
          <a:lstStyle/>
          <a:p>
            <a:r>
              <a:rPr lang="en-US" sz="2800" b="1" dirty="0">
                <a:latin typeface="Times New Roman" panose="02020603050405020304" pitchFamily="18" charset="0"/>
                <a:cs typeface="Times New Roman" panose="02020603050405020304" pitchFamily="18" charset="0"/>
              </a:rPr>
              <a:t>1- Attitudinal meaning</a:t>
            </a:r>
            <a:endParaRPr lang="en-US" sz="28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9513" y="1128046"/>
            <a:ext cx="11929607" cy="5614586"/>
          </a:xfrm>
        </p:spPr>
        <p:txBody>
          <a:bodyPr>
            <a:normAutofit/>
          </a:bodyPr>
          <a:lstStyle/>
          <a:p>
            <a:r>
              <a:rPr lang="en-US" dirty="0"/>
              <a:t> </a:t>
            </a:r>
            <a:r>
              <a:rPr lang="en-US" b="1" dirty="0"/>
              <a:t>Attitudinal meaning </a:t>
            </a:r>
            <a:r>
              <a:rPr lang="en-US" dirty="0"/>
              <a:t>is that part of the overall meaning of an expression that consists of some widespread </a:t>
            </a:r>
            <a:r>
              <a:rPr lang="en-US" i="1" dirty="0"/>
              <a:t>attitude to the referent. </a:t>
            </a:r>
            <a:r>
              <a:rPr lang="en-US" dirty="0"/>
              <a:t>The expression does not merely denote the referent in a neutral way but also hints at some attitude to it.</a:t>
            </a:r>
          </a:p>
          <a:p>
            <a:r>
              <a:rPr lang="en-US" dirty="0"/>
              <a:t>for instance, ‘the police’, ‘the filth’ and ‘the boys in blue’ are synonyms in terms of denotative content, but they have different overall meanings.</a:t>
            </a:r>
          </a:p>
          <a:p>
            <a:pPr marL="0" indent="0">
              <a:buNone/>
            </a:pPr>
            <a:endParaRPr lang="en-US" dirty="0"/>
          </a:p>
        </p:txBody>
      </p:sp>
      <p:sp>
        <p:nvSpPr>
          <p:cNvPr id="5" name="Rectangle 4"/>
          <p:cNvSpPr/>
          <p:nvPr/>
        </p:nvSpPr>
        <p:spPr>
          <a:xfrm>
            <a:off x="1196411" y="2905571"/>
            <a:ext cx="2230453" cy="1162228"/>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The police </a:t>
            </a:r>
          </a:p>
        </p:txBody>
      </p:sp>
      <p:sp>
        <p:nvSpPr>
          <p:cNvPr id="6" name="Rectangle 5"/>
          <p:cNvSpPr/>
          <p:nvPr/>
        </p:nvSpPr>
        <p:spPr>
          <a:xfrm>
            <a:off x="4924372" y="2905571"/>
            <a:ext cx="1939895" cy="1162228"/>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The filth </a:t>
            </a:r>
          </a:p>
        </p:txBody>
      </p:sp>
      <p:sp>
        <p:nvSpPr>
          <p:cNvPr id="7" name="Rectangle 6"/>
          <p:cNvSpPr/>
          <p:nvPr/>
        </p:nvSpPr>
        <p:spPr>
          <a:xfrm>
            <a:off x="8178325" y="2905571"/>
            <a:ext cx="2512464" cy="1162228"/>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a:t>The boys in blue</a:t>
            </a:r>
          </a:p>
        </p:txBody>
      </p:sp>
      <p:sp>
        <p:nvSpPr>
          <p:cNvPr id="8" name="Down Arrow 7"/>
          <p:cNvSpPr/>
          <p:nvPr/>
        </p:nvSpPr>
        <p:spPr>
          <a:xfrm>
            <a:off x="2204815" y="4067799"/>
            <a:ext cx="213644" cy="64093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a:off x="5785503" y="4067799"/>
            <a:ext cx="213645" cy="64093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own Arrow 10"/>
          <p:cNvSpPr/>
          <p:nvPr/>
        </p:nvSpPr>
        <p:spPr>
          <a:xfrm>
            <a:off x="9434557" y="4067799"/>
            <a:ext cx="196553" cy="70930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260504" y="4777100"/>
            <a:ext cx="2102266" cy="1102407"/>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Neutral expression </a:t>
            </a:r>
          </a:p>
        </p:txBody>
      </p:sp>
      <p:sp>
        <p:nvSpPr>
          <p:cNvPr id="13" name="Rectangle 12"/>
          <p:cNvSpPr/>
          <p:nvPr/>
        </p:nvSpPr>
        <p:spPr>
          <a:xfrm>
            <a:off x="4920099" y="4708734"/>
            <a:ext cx="1939895" cy="117077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pejorative overtones</a:t>
            </a:r>
          </a:p>
        </p:txBody>
      </p:sp>
      <p:sp>
        <p:nvSpPr>
          <p:cNvPr id="14" name="Rectangle 13"/>
          <p:cNvSpPr/>
          <p:nvPr/>
        </p:nvSpPr>
        <p:spPr>
          <a:xfrm>
            <a:off x="8302239" y="4734370"/>
            <a:ext cx="2264636" cy="1102407"/>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affectionate ones</a:t>
            </a:r>
          </a:p>
        </p:txBody>
      </p:sp>
    </p:spTree>
    <p:extLst>
      <p:ext uri="{BB962C8B-B14F-4D97-AF65-F5344CB8AC3E}">
        <p14:creationId xmlns:p14="http://schemas.microsoft.com/office/powerpoint/2010/main" val="3999072078"/>
      </p:ext>
    </p:extLst>
  </p:cSld>
  <p:clrMapOvr>
    <a:masterClrMapping/>
  </p:clrMapOvr>
  <mc:AlternateContent xmlns:mc="http://schemas.openxmlformats.org/markup-compatibility/2006" xmlns:p14="http://schemas.microsoft.com/office/powerpoint/2010/main">
    <mc:Choice Requires="p14">
      <p:transition spd="slow" p14:dur="2000" advTm="13320"/>
    </mc:Choice>
    <mc:Fallback xmlns="">
      <p:transition spd="slow" advTm="1332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3142" y="290557"/>
            <a:ext cx="10682243" cy="6281159"/>
          </a:xfrm>
        </p:spPr>
        <p:txBody>
          <a:bodyPr>
            <a:normAutofit lnSpcReduction="10000"/>
          </a:bodyPr>
          <a:lstStyle/>
          <a:p>
            <a:r>
              <a:rPr lang="en-US" dirty="0"/>
              <a:t>These attitudes to the police are not part of the denotative meaning of the expressions, but it is impossible to ignore them in responding to the expressions. It is therefore important not to overlook them when translating. Normally, words that have attitudinal meaning also have denotative meaning.</a:t>
            </a:r>
          </a:p>
          <a:p>
            <a:r>
              <a:rPr lang="en-US" dirty="0"/>
              <a:t>It is relatively difficult to find examples of attitudinal meaning in Standard Arabic that are intrinsic features of the word itself. This is at least in part because of the formal nature of Standard Arabic. As can be seen from the example ‘the boys in blue’ versus ‘the police’, there is typically a close relation between attitudinal meaning and informality.</a:t>
            </a:r>
          </a:p>
          <a:p>
            <a:r>
              <a:rPr lang="en-US" dirty="0"/>
              <a:t>This does not mean, however, that attitudinal meaning is unimportant in translating Standard Arabic into English, as an attitudinal meaning can sometimes emerge from the context of usage of a word in an Arabic ST. In such cases, it is sometimes appropriate to use a word with a different denotative meaning in English. Consider the following:</a:t>
            </a:r>
          </a:p>
          <a:p>
            <a:r>
              <a:rPr lang="ar-IQ" dirty="0"/>
              <a:t>باختصار، توفر الانقلابات العسكریة الفرص لتحویل قادتھا من مناصب عسكریة الى زعامات سياسية</a:t>
            </a:r>
          </a:p>
          <a:p>
            <a:pPr marL="0" indent="0">
              <a:buNone/>
            </a:pPr>
            <a:r>
              <a:rPr lang="en-US" dirty="0"/>
              <a:t>“In short, military coups provide their perpetrators with the opportunity to</a:t>
            </a:r>
            <a:r>
              <a:rPr lang="ar-IQ" dirty="0"/>
              <a:t> </a:t>
            </a:r>
            <a:r>
              <a:rPr lang="en-US" dirty="0"/>
              <a:t>move from military posts to political leadership.” </a:t>
            </a:r>
          </a:p>
          <a:p>
            <a:r>
              <a:rPr lang="en-US" dirty="0"/>
              <a:t>This is taken from a book that deals with the relationship between the military and political power in the Arab world and that is very critical of military involvement in Arab politics. Accordingly, </a:t>
            </a:r>
            <a:r>
              <a:rPr lang="ar-IQ" dirty="0"/>
              <a:t>قادة ‘</a:t>
            </a:r>
            <a:r>
              <a:rPr lang="en-US" dirty="0"/>
              <a:t>leaders’ in this context acquires rather negative overtones. In the TT, the translator reflects this by using the word ‘perpetrators’. The negative aspect of ‘perpetrators’ is part of its denotative meaning, not its connotative meaning: it is by definition not possible to perpetrate a good deed.</a:t>
            </a:r>
          </a:p>
        </p:txBody>
      </p:sp>
      <p:sp>
        <p:nvSpPr>
          <p:cNvPr id="4" name="Right Arrow 3"/>
          <p:cNvSpPr/>
          <p:nvPr/>
        </p:nvSpPr>
        <p:spPr>
          <a:xfrm>
            <a:off x="769121" y="794759"/>
            <a:ext cx="45719"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739052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1666430" y="265113"/>
            <a:ext cx="9838183" cy="5646737"/>
          </a:xfrm>
        </p:spPr>
        <p:txBody>
          <a:bodyPr>
            <a:normAutofit fontScale="97500"/>
          </a:bodyPr>
          <a:lstStyle/>
          <a:p>
            <a:r>
              <a:rPr lang="en-US" dirty="0"/>
              <a:t>Consider the following from a poem by :</a:t>
            </a:r>
            <a:r>
              <a:rPr lang="ar-IQ" dirty="0"/>
              <a:t>نزار قباني</a:t>
            </a:r>
          </a:p>
          <a:p>
            <a:pPr marL="0" indent="0" algn="ctr">
              <a:buNone/>
            </a:pPr>
            <a:r>
              <a:rPr lang="ar-IQ" dirty="0">
                <a:solidFill>
                  <a:srgbClr val="FF0000"/>
                </a:solidFill>
              </a:rPr>
              <a:t>آه یا بیروت.. یا أنثايَ من بین ملایین النساءْ</a:t>
            </a:r>
            <a:endParaRPr lang="en-US" dirty="0">
              <a:solidFill>
                <a:srgbClr val="FF0000"/>
              </a:solidFill>
            </a:endParaRPr>
          </a:p>
          <a:p>
            <a:pPr marL="0" indent="0" algn="ctr">
              <a:buNone/>
            </a:pPr>
            <a:r>
              <a:rPr lang="en-US" dirty="0">
                <a:solidFill>
                  <a:srgbClr val="FF0000"/>
                </a:solidFill>
              </a:rPr>
              <a:t>Ah Beirut . . . my lady amongst millions of women</a:t>
            </a:r>
          </a:p>
          <a:p>
            <a:r>
              <a:rPr lang="en-US" dirty="0"/>
              <a:t>In Arabic, </a:t>
            </a:r>
            <a:r>
              <a:rPr lang="ar-IQ" dirty="0"/>
              <a:t>أنثى ‘</a:t>
            </a:r>
            <a:r>
              <a:rPr lang="en-US" dirty="0"/>
              <a:t>female’ and </a:t>
            </a:r>
            <a:r>
              <a:rPr lang="ar-IQ" dirty="0"/>
              <a:t>امرأة ‘</a:t>
            </a:r>
            <a:r>
              <a:rPr lang="en-US" dirty="0"/>
              <a:t>woman’ (plural </a:t>
            </a:r>
            <a:r>
              <a:rPr lang="ar-IQ" dirty="0"/>
              <a:t>نساء ) </a:t>
            </a:r>
            <a:r>
              <a:rPr lang="en-US" dirty="0"/>
              <a:t>have clearly differentiated</a:t>
            </a:r>
          </a:p>
          <a:p>
            <a:pPr marL="0" indent="0">
              <a:buNone/>
            </a:pPr>
            <a:r>
              <a:rPr lang="en-US" dirty="0"/>
              <a:t>meanings; </a:t>
            </a:r>
            <a:r>
              <a:rPr lang="ar-IQ" dirty="0"/>
              <a:t>أنثى </a:t>
            </a:r>
            <a:r>
              <a:rPr lang="en-US" dirty="0"/>
              <a:t> is a </a:t>
            </a:r>
            <a:r>
              <a:rPr lang="en-US" dirty="0" err="1"/>
              <a:t>hyperonym</a:t>
            </a:r>
            <a:r>
              <a:rPr lang="en-US" dirty="0"/>
              <a:t> of </a:t>
            </a:r>
            <a:r>
              <a:rPr lang="ar-IQ" dirty="0"/>
              <a:t>امرأة . </a:t>
            </a:r>
            <a:r>
              <a:rPr lang="en-US" dirty="0"/>
              <a:t>In the TT, however, the translator has used ‘lady’ and ‘women’. ‘Lady’ and ‘woman’ are synonyms in English, the difference between them being that ‘lady’ has overtones of respect.</a:t>
            </a:r>
          </a:p>
          <a:p>
            <a:r>
              <a:rPr lang="en-US" dirty="0"/>
              <a:t>Another example taken from an article on the subject that is very sympathetic to the Albanian side:</a:t>
            </a:r>
          </a:p>
          <a:p>
            <a:pPr marL="0" indent="0" algn="ctr">
              <a:buNone/>
            </a:pPr>
            <a:r>
              <a:rPr lang="ar-IQ" dirty="0">
                <a:solidFill>
                  <a:srgbClr val="FF0000"/>
                </a:solidFill>
              </a:rPr>
              <a:t>ولقد راحوا یقتحمون البیوت بیتاً بیتاً [. . .]</a:t>
            </a:r>
            <a:endParaRPr lang="en-US" dirty="0">
              <a:solidFill>
                <a:srgbClr val="FF0000"/>
              </a:solidFill>
            </a:endParaRPr>
          </a:p>
          <a:p>
            <a:pPr marL="0" indent="0" algn="ctr">
              <a:buNone/>
            </a:pPr>
            <a:r>
              <a:rPr lang="en-US" dirty="0">
                <a:solidFill>
                  <a:srgbClr val="FF0000"/>
                </a:solidFill>
              </a:rPr>
              <a:t>They have raided homes one by one</a:t>
            </a:r>
          </a:p>
          <a:p>
            <a:r>
              <a:rPr lang="en-US" dirty="0"/>
              <a:t>Here, ‘homes’ can be contrasted with its near-synonym ‘houses’. ‘Houses’ is a neutral word in English, whereas ‘home’ has warm emotional connotations.</a:t>
            </a:r>
            <a:endParaRPr lang="en-US" dirty="0">
              <a:solidFill>
                <a:srgbClr val="FF0000"/>
              </a:solidFill>
            </a:endParaRPr>
          </a:p>
        </p:txBody>
      </p:sp>
    </p:spTree>
    <p:extLst>
      <p:ext uri="{BB962C8B-B14F-4D97-AF65-F5344CB8AC3E}">
        <p14:creationId xmlns:p14="http://schemas.microsoft.com/office/powerpoint/2010/main" val="971355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5989" y="592305"/>
            <a:ext cx="8911687" cy="687855"/>
          </a:xfrm>
        </p:spPr>
        <p:txBody>
          <a:bodyPr/>
          <a:lstStyle/>
          <a:p>
            <a:r>
              <a:rPr lang="en-US" dirty="0"/>
              <a:t>2- </a:t>
            </a:r>
            <a:r>
              <a:rPr lang="en-US" b="1" dirty="0">
                <a:latin typeface="Times New Roman" panose="02020603050405020304" pitchFamily="18" charset="0"/>
                <a:cs typeface="Times New Roman" panose="02020603050405020304" pitchFamily="18" charset="0"/>
              </a:rPr>
              <a:t>Associative meaning</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77078" y="1280160"/>
            <a:ext cx="10812849" cy="4579952"/>
          </a:xfrm>
        </p:spPr>
        <p:txBody>
          <a:bodyPr>
            <a:normAutofit/>
          </a:bodyPr>
          <a:lstStyle/>
          <a:p>
            <a:r>
              <a:rPr lang="en-US" b="1" dirty="0"/>
              <a:t>Associative meaning </a:t>
            </a:r>
            <a:r>
              <a:rPr lang="en-US" dirty="0"/>
              <a:t>is that part of the overall meaning of an expression that consists of expectations that are – rightly or wrongly – </a:t>
            </a:r>
            <a:r>
              <a:rPr lang="en-US" i="1" dirty="0"/>
              <a:t>associated with the referent </a:t>
            </a:r>
            <a:r>
              <a:rPr lang="en-US" dirty="0"/>
              <a:t>of the expression. The word ‘nurse’ is a good example.</a:t>
            </a:r>
          </a:p>
          <a:p>
            <a:r>
              <a:rPr lang="en-US" dirty="0"/>
              <a:t>Most people automatically associate ‘nurse’ with the idea of female gender, as if ‘nurse’ were synonymous with ‘female who looks after the sick’. This unconscious association is so widespread that the term ‘male nurse’ has had to be coined to counteract its effect: ‘he is a nurse’ still sounds semantically odd, even today.</a:t>
            </a:r>
          </a:p>
          <a:p>
            <a:r>
              <a:rPr lang="en-US" dirty="0"/>
              <a:t>Consider in this respect the associations of ‘Crusade’ in English, which continue to be positive (regardless of recent Western scholarly reassessments in this area), and contrast this with the strongly negative associations of </a:t>
            </a:r>
            <a:r>
              <a:rPr lang="ar-IQ" dirty="0"/>
              <a:t>حملة صلیبیة </a:t>
            </a:r>
            <a:r>
              <a:rPr lang="en-US" dirty="0"/>
              <a:t>in Arabic. Conversely, the word </a:t>
            </a:r>
            <a:r>
              <a:rPr lang="ar-IQ" dirty="0"/>
              <a:t>جھاد</a:t>
            </a:r>
            <a:r>
              <a:rPr lang="en-US" dirty="0"/>
              <a:t> in Arabic traditionally has highly positive associations, but in English the cultural borrowing ‘jihad’ is chiefly associated with organizations such as Islamic Jihad, which are widely regarded in the West as extremist and anti-democratic. (For the same reasons, the word </a:t>
            </a:r>
            <a:r>
              <a:rPr lang="ar-IQ" dirty="0"/>
              <a:t>جھاد </a:t>
            </a:r>
            <a:r>
              <a:rPr lang="en-US" dirty="0"/>
              <a:t>has also acquired negative associations among some Arabic speakers.)</a:t>
            </a:r>
          </a:p>
        </p:txBody>
      </p:sp>
    </p:spTree>
    <p:extLst>
      <p:ext uri="{BB962C8B-B14F-4D97-AF65-F5344CB8AC3E}">
        <p14:creationId xmlns:p14="http://schemas.microsoft.com/office/powerpoint/2010/main" val="2305777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7969" y="624110"/>
            <a:ext cx="9866643" cy="1029761"/>
          </a:xfrm>
        </p:spPr>
        <p:txBody>
          <a:bodyPr>
            <a:normAutofit fontScale="90000"/>
          </a:bodyPr>
          <a:lstStyle/>
          <a:p>
            <a:r>
              <a:rPr lang="en-US" dirty="0"/>
              <a:t>Differences between associative meaning and polysemy</a:t>
            </a:r>
          </a:p>
        </p:txBody>
      </p:sp>
      <p:sp>
        <p:nvSpPr>
          <p:cNvPr id="3" name="Content Placeholder 2"/>
          <p:cNvSpPr>
            <a:spLocks noGrp="1"/>
          </p:cNvSpPr>
          <p:nvPr>
            <p:ph idx="1"/>
          </p:nvPr>
        </p:nvSpPr>
        <p:spPr>
          <a:xfrm>
            <a:off x="461175" y="2369490"/>
            <a:ext cx="11130901" cy="3387254"/>
          </a:xfrm>
        </p:spPr>
        <p:txBody>
          <a:bodyPr/>
          <a:lstStyle/>
          <a:p>
            <a:r>
              <a:rPr lang="en-US" dirty="0"/>
              <a:t>The word ‘crusade’ is </a:t>
            </a:r>
            <a:r>
              <a:rPr lang="en-US" dirty="0" err="1"/>
              <a:t>polysemous</a:t>
            </a:r>
            <a:r>
              <a:rPr lang="en-US" dirty="0"/>
              <a:t>, having amongst its senses (1) ‘A military expedition undertaken by the Christians of Europe in the 11th, 12th, and 13</a:t>
            </a:r>
            <a:r>
              <a:rPr lang="en-US" baseline="30000" dirty="0"/>
              <a:t>th</a:t>
            </a:r>
            <a:r>
              <a:rPr lang="en-US" dirty="0"/>
              <a:t> centuries to recover the Holy Land from the Muslims, and by extension any war instigated and blessed by the Church for alleged religious ends, a ‘holy war’; applied esp. to expeditions undertaken under papal sanction against infidels or heretics’ and (2) ‘An aggressive movement or enterprise against some public evil, or some institution or class of persons considered as evil’ (definitions from </a:t>
            </a:r>
            <a:r>
              <a:rPr lang="en-US" i="1" dirty="0"/>
              <a:t>Oxford English Dictionary Online</a:t>
            </a:r>
            <a:r>
              <a:rPr lang="en-US" dirty="0"/>
              <a:t>). Sense 2 of ‘crusade’ (‘An aggressive movement or enterprise against some public evil [. . .]’) is not an associative meaning of sense 1. (‘A military expedition undertaken by the Christians of Europe in the 11th, 12th, and 13th centuries to recover the Holy Land [. . .]’). Rather, this is a case of polysemy: ‘crusade’ is </a:t>
            </a:r>
            <a:r>
              <a:rPr lang="en-US" dirty="0" err="1"/>
              <a:t>polysemous</a:t>
            </a:r>
            <a:r>
              <a:rPr lang="en-US" dirty="0"/>
              <a:t>, having – amongst other senses – senses 1 and 2 given here. And this called a </a:t>
            </a:r>
            <a:r>
              <a:rPr lang="en-US" b="1" dirty="0"/>
              <a:t>reflected meaning.</a:t>
            </a:r>
            <a:endParaRPr lang="en-US" dirty="0"/>
          </a:p>
        </p:txBody>
      </p:sp>
    </p:spTree>
    <p:extLst>
      <p:ext uri="{BB962C8B-B14F-4D97-AF65-F5344CB8AC3E}">
        <p14:creationId xmlns:p14="http://schemas.microsoft.com/office/powerpoint/2010/main" val="637685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9012" y="624110"/>
            <a:ext cx="8911687" cy="767368"/>
          </a:xfrm>
        </p:spPr>
        <p:txBody>
          <a:bodyPr/>
          <a:lstStyle/>
          <a:p>
            <a:r>
              <a:rPr lang="en-US" dirty="0"/>
              <a:t>Examples: </a:t>
            </a:r>
          </a:p>
        </p:txBody>
      </p:sp>
      <p:sp>
        <p:nvSpPr>
          <p:cNvPr id="3" name="Content Placeholder 2"/>
          <p:cNvSpPr>
            <a:spLocks noGrp="1"/>
          </p:cNvSpPr>
          <p:nvPr>
            <p:ph idx="1"/>
          </p:nvPr>
        </p:nvSpPr>
        <p:spPr>
          <a:xfrm>
            <a:off x="323090" y="1296063"/>
            <a:ext cx="11868910" cy="5470497"/>
          </a:xfrm>
        </p:spPr>
        <p:txBody>
          <a:bodyPr>
            <a:normAutofit lnSpcReduction="10000"/>
          </a:bodyPr>
          <a:lstStyle/>
          <a:p>
            <a:r>
              <a:rPr lang="en-US" dirty="0"/>
              <a:t>a good example of associative meaning is provided by ‘Ramadan’ in English (and </a:t>
            </a:r>
            <a:r>
              <a:rPr lang="ar-IQ" dirty="0"/>
              <a:t>رمضان </a:t>
            </a:r>
            <a:r>
              <a:rPr lang="en-US" dirty="0"/>
              <a:t>in Arabic). Westerners who know something about Islam might regard Ramadan as a time of self-denial and fasting, which it is. However, in Muslim countries, Ramadan is also a time of celebration, in which children are allowed to stay up late, when there is a lot going on in the streets into the middle of the night, when families who have been separated come together again, etc. These associations are likely to be missed, even by an informed Western readership of a text in which Ramadan figures, unless they have some personal experience of the Middle East.</a:t>
            </a:r>
          </a:p>
          <a:p>
            <a:r>
              <a:rPr lang="en-US" dirty="0"/>
              <a:t>given the relative cultural distance between the Arab world and the English speaking world, associative meanings are likely to be a problem. Consider the potential difficulty of translating </a:t>
            </a:r>
            <a:r>
              <a:rPr lang="ar-IQ" dirty="0"/>
              <a:t>مقھى </a:t>
            </a:r>
            <a:r>
              <a:rPr lang="en-US" dirty="0"/>
              <a:t>into English; a denotative near-equivalent might be ‘tea house’, ‘tea garden’, ‘coffee house’ or possibly ‘cafe’. However, in terms of the cultural status of the </a:t>
            </a:r>
            <a:r>
              <a:rPr lang="ar-IQ" dirty="0"/>
              <a:t>مقھى </a:t>
            </a:r>
            <a:r>
              <a:rPr lang="en-US" dirty="0"/>
              <a:t>as the center of informal male social life, the nearest equivalent in British culture might be the pub. Given the Islamic prohibition on the drinking of alcohol, however, such a translation would in most cases be ruled out.</a:t>
            </a:r>
          </a:p>
          <a:p>
            <a:r>
              <a:rPr lang="en-US" dirty="0"/>
              <a:t>another example of how associative meaning may motivate a shift in denotative meaning between the ST and the TT is provided by the following, which describes a young man tending his dying mother: </a:t>
            </a:r>
            <a:r>
              <a:rPr lang="ar-IQ" dirty="0"/>
              <a:t>ثم شد الغطاء على جسمھا الھرم . </a:t>
            </a:r>
            <a:r>
              <a:rPr lang="en-US" dirty="0"/>
              <a:t>This is translated ( Brown 1996: 32) as: ‘then pulling the covers over her frail body’. Here, the translator has not translated</a:t>
            </a:r>
            <a:r>
              <a:rPr lang="ar-IQ" dirty="0"/>
              <a:t>ھرم </a:t>
            </a:r>
            <a:r>
              <a:rPr lang="en-US" dirty="0"/>
              <a:t>by a TL term that is roughly synonymous with it, such as ‘old’ or ‘aged’. (‘Aged’ here is perhaps relatively acceptable, although it provides information that is already well known to the reader and therefore seems irrelevant in this context.</a:t>
            </a:r>
          </a:p>
        </p:txBody>
      </p:sp>
    </p:spTree>
    <p:extLst>
      <p:ext uri="{BB962C8B-B14F-4D97-AF65-F5344CB8AC3E}">
        <p14:creationId xmlns:p14="http://schemas.microsoft.com/office/powerpoint/2010/main" val="2448929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1654175" y="790575"/>
            <a:ext cx="7910513" cy="5641975"/>
          </a:xfrm>
        </p:spPr>
        <p:txBody>
          <a:bodyPr>
            <a:normAutofit fontScale="97500"/>
          </a:bodyPr>
          <a:lstStyle/>
          <a:p>
            <a:r>
              <a:rPr lang="en-US" dirty="0"/>
              <a:t>associative meanings that are linguistically determined. These can be seen in cases of what is sometimes termed imperfect synonymy. An example is the verbs </a:t>
            </a:r>
            <a:r>
              <a:rPr lang="en-US" i="1" dirty="0" err="1"/>
              <a:t>vernietigen</a:t>
            </a:r>
            <a:r>
              <a:rPr lang="en-US" i="1" dirty="0"/>
              <a:t> </a:t>
            </a:r>
            <a:r>
              <a:rPr lang="en-US" dirty="0"/>
              <a:t>and </a:t>
            </a:r>
            <a:r>
              <a:rPr lang="en-US" i="1" dirty="0" err="1"/>
              <a:t>vernielen</a:t>
            </a:r>
            <a:r>
              <a:rPr lang="en-US" i="1" dirty="0"/>
              <a:t>.</a:t>
            </a:r>
          </a:p>
          <a:p>
            <a:pPr marL="0" indent="0">
              <a:buNone/>
            </a:pPr>
            <a:r>
              <a:rPr lang="en-US" dirty="0"/>
              <a:t>these two words appear to have referred to exactly the same range of situations, even in the writings of one and the same author. However, differences become apparent when the frequencies of different senses are compared, </a:t>
            </a:r>
            <a:r>
              <a:rPr lang="en-US" i="1" dirty="0" err="1"/>
              <a:t>vernietigen</a:t>
            </a:r>
            <a:r>
              <a:rPr lang="en-US" i="1" dirty="0"/>
              <a:t> </a:t>
            </a:r>
            <a:r>
              <a:rPr lang="en-US" dirty="0"/>
              <a:t>being used typically in an abstract sense, </a:t>
            </a:r>
            <a:r>
              <a:rPr lang="en-US" i="1" dirty="0" err="1"/>
              <a:t>vernielen</a:t>
            </a:r>
            <a:r>
              <a:rPr lang="en-US" i="1" dirty="0"/>
              <a:t> </a:t>
            </a:r>
            <a:r>
              <a:rPr lang="en-US" dirty="0"/>
              <a:t>typically referring to an act of physical destruction.</a:t>
            </a:r>
          </a:p>
          <a:p>
            <a:r>
              <a:rPr lang="en-US" i="1" dirty="0" err="1"/>
              <a:t>vernietigen</a:t>
            </a:r>
            <a:r>
              <a:rPr lang="en-US" i="1" dirty="0"/>
              <a:t> </a:t>
            </a:r>
            <a:r>
              <a:rPr lang="en-US" dirty="0"/>
              <a:t>and </a:t>
            </a:r>
            <a:r>
              <a:rPr lang="en-US" i="1" dirty="0" err="1"/>
              <a:t>vernielen</a:t>
            </a:r>
            <a:r>
              <a:rPr lang="en-US" i="1" dirty="0"/>
              <a:t> </a:t>
            </a:r>
            <a:r>
              <a:rPr lang="en-US" dirty="0"/>
              <a:t>here have the same denotative meanings – that is, they cover the same range of referents and are thus synonyms . However, there is a tendency for </a:t>
            </a:r>
            <a:r>
              <a:rPr lang="en-US" i="1" dirty="0" err="1"/>
              <a:t>vernietigen</a:t>
            </a:r>
            <a:r>
              <a:rPr lang="en-US" i="1" dirty="0"/>
              <a:t> </a:t>
            </a:r>
            <a:r>
              <a:rPr lang="en-US" dirty="0"/>
              <a:t>to refer to abstract destruction and </a:t>
            </a:r>
            <a:r>
              <a:rPr lang="en-US" i="1" dirty="0" err="1"/>
              <a:t>vernielen</a:t>
            </a:r>
            <a:r>
              <a:rPr lang="en-US" i="1" dirty="0"/>
              <a:t> </a:t>
            </a:r>
            <a:r>
              <a:rPr lang="en-US" dirty="0"/>
              <a:t>to physical destruction. We may say that </a:t>
            </a:r>
            <a:r>
              <a:rPr lang="en-US" i="1" dirty="0" err="1"/>
              <a:t>vernietigen</a:t>
            </a:r>
            <a:r>
              <a:rPr lang="en-US" i="1" dirty="0"/>
              <a:t> </a:t>
            </a:r>
            <a:r>
              <a:rPr lang="en-US" dirty="0"/>
              <a:t>has an associative meaning of ‘abstract destruction’, while </a:t>
            </a:r>
            <a:r>
              <a:rPr lang="en-US" i="1" dirty="0" err="1"/>
              <a:t>vernielen</a:t>
            </a:r>
            <a:r>
              <a:rPr lang="en-US" i="1" dirty="0"/>
              <a:t> </a:t>
            </a:r>
            <a:r>
              <a:rPr lang="en-US" dirty="0"/>
              <a:t>has an associative meaning of ‘physical destruction’.</a:t>
            </a:r>
          </a:p>
          <a:p>
            <a:pPr marL="0" indent="0">
              <a:buNone/>
            </a:pPr>
            <a:endParaRPr lang="en-US" dirty="0"/>
          </a:p>
        </p:txBody>
      </p:sp>
    </p:spTree>
    <p:extLst>
      <p:ext uri="{BB962C8B-B14F-4D97-AF65-F5344CB8AC3E}">
        <p14:creationId xmlns:p14="http://schemas.microsoft.com/office/powerpoint/2010/main" val="375411824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1170</TotalTime>
  <Words>2522</Words>
  <Application>Microsoft Office PowerPoint</Application>
  <PresentationFormat>Widescreen</PresentationFormat>
  <Paragraphs>61</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Century Gothic</vt:lpstr>
      <vt:lpstr>Times New Roman</vt:lpstr>
      <vt:lpstr>Wingdings 3</vt:lpstr>
      <vt:lpstr>Wisp</vt:lpstr>
      <vt:lpstr>  Connotative meaning and translation issues    Course tutor: Prof. Ahmed Q. Abed, (PhD) Presented by: Aliaa A. Farook</vt:lpstr>
      <vt:lpstr>An overview  </vt:lpstr>
      <vt:lpstr>1- Attitudinal meaning</vt:lpstr>
      <vt:lpstr>PowerPoint Presentation</vt:lpstr>
      <vt:lpstr>PowerPoint Presentation</vt:lpstr>
      <vt:lpstr>2- Associative meaning</vt:lpstr>
      <vt:lpstr>Differences between associative meaning and polysemy</vt:lpstr>
      <vt:lpstr>Examples: </vt:lpstr>
      <vt:lpstr>PowerPoint Presentation</vt:lpstr>
      <vt:lpstr>PowerPoint Presentation</vt:lpstr>
      <vt:lpstr>3- Affective meaning</vt:lpstr>
      <vt:lpstr>PowerPoint Presentation</vt:lpstr>
      <vt:lpstr>Differences and similarities between attitudinal meaning and affective meaning</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Lexical Semantics</dc:title>
  <dc:creator>Maher</dc:creator>
  <cp:lastModifiedBy>ahmed qadoury</cp:lastModifiedBy>
  <cp:revision>156</cp:revision>
  <dcterms:created xsi:type="dcterms:W3CDTF">2021-09-29T18:51:06Z</dcterms:created>
  <dcterms:modified xsi:type="dcterms:W3CDTF">2021-12-13T19:06:33Z</dcterms:modified>
</cp:coreProperties>
</file>