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208" userDrawn="1">
          <p15:clr>
            <a:srgbClr val="A4A3A4"/>
          </p15:clr>
        </p15:guide>
        <p15:guide id="3" pos="39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3" d="100"/>
          <a:sy n="63" d="100"/>
        </p:scale>
        <p:origin x="724" y="56"/>
      </p:cViewPr>
      <p:guideLst>
        <p:guide pos="3840"/>
        <p:guide orient="horz" pos="2208"/>
        <p:guide pos="3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12/13/2021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0269" y="685800"/>
            <a:ext cx="10155302" cy="3329581"/>
          </a:xfrm>
        </p:spPr>
        <p:txBody>
          <a:bodyPr/>
          <a:lstStyle/>
          <a:p>
            <a:r>
              <a:rPr lang="en-US" sz="3200" b="1" dirty="0"/>
              <a:t>Connotative meaning and translation issues</a:t>
            </a:r>
            <a:br>
              <a:rPr lang="en-US" sz="3200" b="1" dirty="0"/>
            </a:br>
            <a:br>
              <a:rPr lang="en-US" sz="3200" b="1" dirty="0"/>
            </a:br>
            <a:r>
              <a:rPr lang="en-US" sz="3200" b="1" dirty="0"/>
              <a:t>By: Mohammed A. </a:t>
            </a:r>
            <a:r>
              <a:rPr lang="en-US" sz="3200" b="1" dirty="0" err="1"/>
              <a:t>Ayad</a:t>
            </a:r>
            <a:r>
              <a:rPr lang="en-US" sz="3200" b="1" dirty="0"/>
              <a:t>  </a:t>
            </a:r>
          </a:p>
        </p:txBody>
      </p:sp>
    </p:spTree>
    <p:extLst>
      <p:ext uri="{BB962C8B-B14F-4D97-AF65-F5344CB8AC3E}">
        <p14:creationId xmlns:p14="http://schemas.microsoft.com/office/powerpoint/2010/main" val="314478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5455" y="2303290"/>
            <a:ext cx="8946541" cy="4195481"/>
          </a:xfrm>
        </p:spPr>
        <p:txBody>
          <a:bodyPr/>
          <a:lstStyle/>
          <a:p>
            <a:pPr algn="just"/>
            <a:r>
              <a:rPr lang="en-US" b="1" dirty="0"/>
              <a:t>This is the meaning given to an expression over and above its denotative meaning by the meaning of some other expression with which it collocates to form a commonly used phrase. </a:t>
            </a:r>
          </a:p>
          <a:p>
            <a:pPr algn="just"/>
            <a:endParaRPr lang="en-US" b="1" dirty="0"/>
          </a:p>
        </p:txBody>
      </p:sp>
      <p:sp>
        <p:nvSpPr>
          <p:cNvPr id="4" name="Rectangle 3"/>
          <p:cNvSpPr/>
          <p:nvPr/>
        </p:nvSpPr>
        <p:spPr>
          <a:xfrm>
            <a:off x="1513115" y="1219200"/>
            <a:ext cx="3102429" cy="729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Collocative</a:t>
            </a:r>
            <a:r>
              <a:rPr lang="en-US" sz="2000" b="1" dirty="0"/>
              <a:t> meaning </a:t>
            </a:r>
          </a:p>
        </p:txBody>
      </p:sp>
      <p:sp>
        <p:nvSpPr>
          <p:cNvPr id="5" name="Rectangle 4"/>
          <p:cNvSpPr/>
          <p:nvPr/>
        </p:nvSpPr>
        <p:spPr>
          <a:xfrm>
            <a:off x="4931228" y="3646714"/>
            <a:ext cx="2329543" cy="718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Intercourse </a:t>
            </a:r>
          </a:p>
        </p:txBody>
      </p:sp>
      <p:sp>
        <p:nvSpPr>
          <p:cNvPr id="6" name="Down Arrow 5"/>
          <p:cNvSpPr/>
          <p:nvPr/>
        </p:nvSpPr>
        <p:spPr>
          <a:xfrm>
            <a:off x="5774871" y="4474029"/>
            <a:ext cx="642257" cy="925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4078" y="5421086"/>
            <a:ext cx="2443844" cy="751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sexual intercourse</a:t>
            </a:r>
          </a:p>
        </p:txBody>
      </p:sp>
    </p:spTree>
    <p:extLst>
      <p:ext uri="{BB962C8B-B14F-4D97-AF65-F5344CB8AC3E}">
        <p14:creationId xmlns:p14="http://schemas.microsoft.com/office/powerpoint/2010/main" val="16014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10185174" cy="4195481"/>
          </a:xfrm>
        </p:spPr>
        <p:txBody>
          <a:bodyPr/>
          <a:lstStyle/>
          <a:p>
            <a:pPr algn="just"/>
            <a:r>
              <a:rPr lang="en-US" b="1" dirty="0"/>
              <a:t>The translator must be able to recognize and render ST </a:t>
            </a:r>
            <a:r>
              <a:rPr lang="en-US" b="1" dirty="0" err="1"/>
              <a:t>collocative</a:t>
            </a:r>
            <a:r>
              <a:rPr lang="en-US" b="1" dirty="0"/>
              <a:t> meanings. But it is just as important to avoid unwanted </a:t>
            </a:r>
            <a:r>
              <a:rPr lang="en-US" b="1" dirty="0" err="1"/>
              <a:t>collocative</a:t>
            </a:r>
            <a:r>
              <a:rPr lang="en-US" b="1" dirty="0"/>
              <a:t> clashes in the TT.</a:t>
            </a:r>
          </a:p>
          <a:p>
            <a:pPr algn="just" rtl="1"/>
            <a:r>
              <a:rPr lang="ar-SA" b="1" dirty="0" err="1"/>
              <a:t>الایام</a:t>
            </a:r>
            <a:r>
              <a:rPr lang="ar-SA" b="1" dirty="0"/>
              <a:t> </a:t>
            </a:r>
            <a:r>
              <a:rPr lang="ar-SA" b="1" dirty="0" err="1"/>
              <a:t>الماضیة</a:t>
            </a:r>
            <a:r>
              <a:rPr lang="ar-SA" b="1" dirty="0"/>
              <a:t> بكل </a:t>
            </a:r>
            <a:r>
              <a:rPr lang="ar-SA" b="1" dirty="0" err="1"/>
              <a:t>دفقھا</a:t>
            </a:r>
            <a:r>
              <a:rPr lang="ar-SA" b="1" dirty="0"/>
              <a:t> الدموي </a:t>
            </a:r>
            <a:r>
              <a:rPr lang="ar-SA" b="1" dirty="0" err="1"/>
              <a:t>الشدید</a:t>
            </a:r>
            <a:r>
              <a:rPr lang="ar-SA" b="1" dirty="0"/>
              <a:t> الحرارة</a:t>
            </a:r>
            <a:endParaRPr lang="en-US" b="1" dirty="0"/>
          </a:p>
          <a:p>
            <a:pPr algn="just"/>
            <a:r>
              <a:rPr lang="en-US" b="1" dirty="0"/>
              <a:t>the past with all its extremely hot bloodshed</a:t>
            </a:r>
          </a:p>
          <a:p>
            <a:pPr algn="just"/>
            <a:r>
              <a:rPr lang="en-US" b="1" dirty="0"/>
              <a:t>‘The past with all its hot bloodshed’</a:t>
            </a:r>
          </a:p>
          <a:p>
            <a:pPr algn="just"/>
            <a:r>
              <a:rPr lang="en-US" b="1" dirty="0"/>
              <a:t>A more plausible translation of this phrase is something like: ‘[. . .] </a:t>
            </a:r>
            <a:r>
              <a:rPr lang="en-US" b="1" dirty="0">
                <a:solidFill>
                  <a:schemeClr val="accent6"/>
                </a:solidFill>
              </a:rPr>
              <a:t>the past with all its terrible bloodshed</a:t>
            </a:r>
          </a:p>
        </p:txBody>
      </p:sp>
    </p:spTree>
    <p:extLst>
      <p:ext uri="{BB962C8B-B14F-4D97-AF65-F5344CB8AC3E}">
        <p14:creationId xmlns:p14="http://schemas.microsoft.com/office/powerpoint/2010/main" val="382199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8112" y="2052918"/>
            <a:ext cx="8946541" cy="4195481"/>
          </a:xfrm>
        </p:spPr>
        <p:txBody>
          <a:bodyPr>
            <a:normAutofit lnSpcReduction="10000"/>
          </a:bodyPr>
          <a:lstStyle/>
          <a:p>
            <a:pPr algn="just"/>
            <a:r>
              <a:rPr lang="en-US" b="1" dirty="0"/>
              <a:t>Reflected meaning is the meaning given to an expression over and above the denotative meaning that it has in that context by the fact that it also calls to mind another meaning of the same word or phrase. </a:t>
            </a:r>
          </a:p>
          <a:p>
            <a:pPr algn="just"/>
            <a:r>
              <a:rPr lang="en-US" b="1" dirty="0"/>
              <a:t>Leech (1981:16) holds that “conceptual meaning is the meaning arises in cases of multiple conceptual meaning, when one sense of word forms part of our response to another sense” </a:t>
            </a:r>
          </a:p>
          <a:p>
            <a:pPr algn="just"/>
            <a:endParaRPr lang="en-US" dirty="0"/>
          </a:p>
          <a:p>
            <a:pPr algn="just"/>
            <a:r>
              <a:rPr lang="en-US" b="1" dirty="0"/>
              <a:t>Richard Nixon was a rat’</a:t>
            </a:r>
          </a:p>
          <a:p>
            <a:pPr algn="just"/>
            <a:endParaRPr lang="en-US" b="1" dirty="0"/>
          </a:p>
          <a:p>
            <a:pPr algn="just"/>
            <a:r>
              <a:rPr lang="en-US" b="1" dirty="0"/>
              <a:t>using ‘rat’ in the sense of ‘a person who deserts his friends or associates</a:t>
            </a:r>
          </a:p>
        </p:txBody>
      </p:sp>
      <p:sp>
        <p:nvSpPr>
          <p:cNvPr id="4" name="Rectangle 3"/>
          <p:cNvSpPr/>
          <p:nvPr/>
        </p:nvSpPr>
        <p:spPr>
          <a:xfrm>
            <a:off x="1360714" y="1186542"/>
            <a:ext cx="2438400" cy="63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Reflected meaning</a:t>
            </a:r>
          </a:p>
        </p:txBody>
      </p:sp>
    </p:spTree>
    <p:extLst>
      <p:ext uri="{BB962C8B-B14F-4D97-AF65-F5344CB8AC3E}">
        <p14:creationId xmlns:p14="http://schemas.microsoft.com/office/powerpoint/2010/main" val="222266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10762117" cy="4195481"/>
          </a:xfrm>
        </p:spPr>
        <p:txBody>
          <a:bodyPr/>
          <a:lstStyle/>
          <a:p>
            <a:pPr algn="just"/>
            <a:r>
              <a:rPr lang="en-US" b="1" dirty="0"/>
              <a:t>Reflected meaning is normally a function of polysemy – that is, the existence of two or more denotative meanings for a single word. </a:t>
            </a:r>
          </a:p>
          <a:p>
            <a:pPr algn="just"/>
            <a:r>
              <a:rPr lang="en-US" b="1" dirty="0"/>
              <a:t>The simplest forms of reflected meaning are when a single word has two or more senses, and its use in a particular context in one of its senses conjures up at least one of its other senses. </a:t>
            </a:r>
          </a:p>
          <a:p>
            <a:pPr algn="just"/>
            <a:endParaRPr lang="en-US" b="1" dirty="0"/>
          </a:p>
          <a:p>
            <a:pPr algn="just"/>
            <a:r>
              <a:rPr lang="en-US" b="1" dirty="0"/>
              <a:t>A similar example in Arabic is calling someone </a:t>
            </a:r>
            <a:r>
              <a:rPr lang="ar-IQ" b="1" dirty="0"/>
              <a:t> حمار</a:t>
            </a:r>
            <a:r>
              <a:rPr lang="en-US" b="1" dirty="0"/>
              <a:t>In colloquial Arabic, </a:t>
            </a:r>
            <a:r>
              <a:rPr lang="ar-SA" b="1" dirty="0"/>
              <a:t>حمار </a:t>
            </a:r>
            <a:r>
              <a:rPr lang="en-US" b="1" dirty="0"/>
              <a:t>applied to a person means ‘stupid’.</a:t>
            </a:r>
            <a:r>
              <a:rPr lang="ar-IQ" b="1" dirty="0"/>
              <a:t> </a:t>
            </a:r>
            <a:r>
              <a:rPr lang="en-US" b="1" dirty="0"/>
              <a:t>However, this metaphorical meaning also very strongly calls to mind the more</a:t>
            </a:r>
            <a:r>
              <a:rPr lang="ar-IQ" b="1" dirty="0"/>
              <a:t> </a:t>
            </a:r>
            <a:r>
              <a:rPr lang="en-US" b="1" dirty="0"/>
              <a:t>basic sense of </a:t>
            </a:r>
            <a:r>
              <a:rPr lang="ar-SA" b="1" dirty="0"/>
              <a:t>حمار ‘</a:t>
            </a:r>
            <a:r>
              <a:rPr lang="en-US" b="1" dirty="0"/>
              <a:t>donkey’.</a:t>
            </a:r>
          </a:p>
        </p:txBody>
      </p:sp>
    </p:spTree>
    <p:extLst>
      <p:ext uri="{BB962C8B-B14F-4D97-AF65-F5344CB8AC3E}">
        <p14:creationId xmlns:p14="http://schemas.microsoft.com/office/powerpoint/2010/main" val="197304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10740345" cy="4195481"/>
          </a:xfrm>
        </p:spPr>
        <p:txBody>
          <a:bodyPr/>
          <a:lstStyle/>
          <a:p>
            <a:pPr algn="just"/>
            <a:r>
              <a:rPr lang="en-US" dirty="0"/>
              <a:t>Reflected meanings do not usually occur spontaneously to the listener or reader. When an expression is taken in isolation, its reflected meaning or meanings are usually merely latent.</a:t>
            </a:r>
          </a:p>
          <a:p>
            <a:pPr algn="just"/>
            <a:endParaRPr lang="en-US" dirty="0"/>
          </a:p>
          <a:p>
            <a:r>
              <a:rPr lang="en-US" dirty="0"/>
              <a:t>It is the textual context that triggers these latent reflected meanings.</a:t>
            </a:r>
          </a:p>
        </p:txBody>
      </p:sp>
    </p:spTree>
    <p:extLst>
      <p:ext uri="{BB962C8B-B14F-4D97-AF65-F5344CB8AC3E}">
        <p14:creationId xmlns:p14="http://schemas.microsoft.com/office/powerpoint/2010/main" val="375249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084" y="1269147"/>
            <a:ext cx="10239602" cy="4195481"/>
          </a:xfrm>
        </p:spPr>
        <p:txBody>
          <a:bodyPr>
            <a:normAutofit fontScale="92500" lnSpcReduction="20000"/>
          </a:bodyPr>
          <a:lstStyle/>
          <a:p>
            <a:pPr algn="r" rtl="1"/>
            <a:r>
              <a:rPr lang="ar-IQ" b="1" dirty="0"/>
              <a:t>ثم شد الغطاء على جسمها الهرم </a:t>
            </a:r>
          </a:p>
          <a:p>
            <a:r>
              <a:rPr lang="en-US" b="1" dirty="0"/>
              <a:t>The reader has, in</a:t>
            </a:r>
            <a:r>
              <a:rPr lang="ar-IQ" b="1" dirty="0"/>
              <a:t> </a:t>
            </a:r>
            <a:r>
              <a:rPr lang="en-US" b="1" dirty="0"/>
              <a:t>fact, learnt earlier in the book that the mother of the central character </a:t>
            </a:r>
            <a:r>
              <a:rPr lang="ar-IQ" b="1" dirty="0"/>
              <a:t> </a:t>
            </a:r>
            <a:r>
              <a:rPr lang="ar-SA" b="1" dirty="0"/>
              <a:t>صابر </a:t>
            </a:r>
            <a:r>
              <a:rPr lang="en-US" b="1" dirty="0"/>
              <a:t>is old.</a:t>
            </a:r>
            <a:r>
              <a:rPr lang="ar-IQ" b="1" dirty="0"/>
              <a:t> </a:t>
            </a:r>
            <a:r>
              <a:rPr lang="en-US" b="1" dirty="0"/>
              <a:t>The statement that her body is old, therefore, does not provide any information in</a:t>
            </a:r>
            <a:r>
              <a:rPr lang="ar-IQ" b="1" dirty="0"/>
              <a:t> </a:t>
            </a:r>
            <a:r>
              <a:rPr lang="en-US" b="1" dirty="0"/>
              <a:t>this context.</a:t>
            </a:r>
          </a:p>
          <a:p>
            <a:endParaRPr lang="en-US" b="1" dirty="0"/>
          </a:p>
          <a:p>
            <a:r>
              <a:rPr lang="en-US" b="1" dirty="0"/>
              <a:t>In order to extract some meaning, or, more technically, to find some relevance for this comment, the reader therefore looks for another interpretation of ‘old’ in this context.</a:t>
            </a:r>
          </a:p>
          <a:p>
            <a:endParaRPr lang="en-US" b="1" dirty="0"/>
          </a:p>
          <a:p>
            <a:r>
              <a:rPr lang="en-US" b="1" dirty="0"/>
              <a:t>One possible interpretation that presents itself is that based on another sense of ‘old’, namely, ‘former’. That is to say, ‘old’ is </a:t>
            </a:r>
            <a:r>
              <a:rPr lang="en-US" b="1" dirty="0" err="1"/>
              <a:t>polysemous</a:t>
            </a:r>
            <a:r>
              <a:rPr lang="en-US" b="1" dirty="0"/>
              <a:t>, having senses ‘not new’ and ‘former’, amongst other senses (cf. Section 7.1.3). Thus, the interpretation ‘former body’ (i.e. not the one in which the lady is now incarnated) momentarily presents itself as a possibility. This is, of course, rejected in the context.</a:t>
            </a:r>
          </a:p>
        </p:txBody>
      </p:sp>
    </p:spTree>
    <p:extLst>
      <p:ext uri="{BB962C8B-B14F-4D97-AF65-F5344CB8AC3E}">
        <p14:creationId xmlns:p14="http://schemas.microsoft.com/office/powerpoint/2010/main" val="210513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254" y="2052918"/>
            <a:ext cx="10631488" cy="4195481"/>
          </a:xfrm>
        </p:spPr>
        <p:txBody>
          <a:bodyPr/>
          <a:lstStyle/>
          <a:p>
            <a:pPr algn="just"/>
            <a:r>
              <a:rPr lang="en-US" dirty="0"/>
              <a:t>However, this reflected meaning of ‘old’ has enough of an influence here, in combination with the oddity of ‘old’ in the sense of ‘not new’ (discussed earlier), to make the reader feel that ‘old’ is odd in this context.</a:t>
            </a:r>
          </a:p>
        </p:txBody>
      </p:sp>
    </p:spTree>
    <p:extLst>
      <p:ext uri="{BB962C8B-B14F-4D97-AF65-F5344CB8AC3E}">
        <p14:creationId xmlns:p14="http://schemas.microsoft.com/office/powerpoint/2010/main" val="414099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358" y="2107346"/>
            <a:ext cx="10449528" cy="4195481"/>
          </a:xfrm>
        </p:spPr>
        <p:txBody>
          <a:bodyPr/>
          <a:lstStyle/>
          <a:p>
            <a:pPr algn="just"/>
            <a:r>
              <a:rPr lang="en-US" dirty="0"/>
              <a:t>we consider three major additional types of connotative meaning.</a:t>
            </a:r>
          </a:p>
          <a:p>
            <a:pPr algn="just"/>
            <a:r>
              <a:rPr lang="en-US" dirty="0"/>
              <a:t>These are emphasis, presentation of information as predictable or unpredictable and presentation of information as foregrounded or </a:t>
            </a:r>
            <a:r>
              <a:rPr lang="en-US" dirty="0" err="1"/>
              <a:t>backgrounded</a:t>
            </a:r>
            <a:r>
              <a:rPr lang="en-US" dirty="0"/>
              <a:t>. </a:t>
            </a:r>
          </a:p>
          <a:p>
            <a:pPr algn="just"/>
            <a:r>
              <a:rPr lang="en-US" dirty="0"/>
              <a:t>Predictability and unpredictability are typically a function of the formal properties of theme and </a:t>
            </a:r>
            <a:r>
              <a:rPr lang="en-US" dirty="0" err="1"/>
              <a:t>rheme</a:t>
            </a:r>
            <a:r>
              <a:rPr lang="en-US" dirty="0"/>
              <a:t>, while foregrounding and </a:t>
            </a:r>
            <a:r>
              <a:rPr lang="en-US" dirty="0" err="1"/>
              <a:t>backgrounding</a:t>
            </a:r>
            <a:r>
              <a:rPr lang="en-US" dirty="0"/>
              <a:t> are typically a function of the formal features of </a:t>
            </a:r>
            <a:r>
              <a:rPr lang="en-US" dirty="0" err="1"/>
              <a:t>mainness</a:t>
            </a:r>
            <a:r>
              <a:rPr lang="en-US" dirty="0"/>
              <a:t> and subordination. </a:t>
            </a:r>
          </a:p>
        </p:txBody>
      </p:sp>
      <p:sp>
        <p:nvSpPr>
          <p:cNvPr id="4" name="Rectangle 3"/>
          <p:cNvSpPr/>
          <p:nvPr/>
        </p:nvSpPr>
        <p:spPr>
          <a:xfrm>
            <a:off x="1099459" y="1143000"/>
            <a:ext cx="4386942"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Other types of connotative meaning</a:t>
            </a:r>
          </a:p>
        </p:txBody>
      </p:sp>
    </p:spTree>
    <p:extLst>
      <p:ext uri="{BB962C8B-B14F-4D97-AF65-F5344CB8AC3E}">
        <p14:creationId xmlns:p14="http://schemas.microsoft.com/office/powerpoint/2010/main" val="289939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284" y="2063804"/>
            <a:ext cx="10718574" cy="4195481"/>
          </a:xfrm>
        </p:spPr>
        <p:txBody>
          <a:bodyPr/>
          <a:lstStyle/>
          <a:p>
            <a:endParaRPr lang="en-US" b="1" dirty="0"/>
          </a:p>
          <a:p>
            <a:endParaRPr lang="en-US" b="1" dirty="0"/>
          </a:p>
          <a:p>
            <a:r>
              <a:rPr lang="en-US" b="1" dirty="0"/>
              <a:t>is an </a:t>
            </a:r>
            <a:r>
              <a:rPr lang="en-US" b="1" dirty="0" err="1"/>
              <a:t>intertextual</a:t>
            </a:r>
            <a:r>
              <a:rPr lang="en-US" b="1" dirty="0"/>
              <a:t> feature. </a:t>
            </a:r>
          </a:p>
          <a:p>
            <a:pPr algn="just"/>
            <a:r>
              <a:rPr lang="en-US" b="1" dirty="0"/>
              <a:t>It occurs when an expression evokes an associated saying or quotation in such a way that the meaning of that saying or quotation becomes part of the overall meaning of the expression.</a:t>
            </a:r>
          </a:p>
          <a:p>
            <a:pPr algn="just"/>
            <a:endParaRPr lang="en-US" b="1" dirty="0"/>
          </a:p>
        </p:txBody>
      </p:sp>
      <p:sp>
        <p:nvSpPr>
          <p:cNvPr id="4" name="Rectangle 3"/>
          <p:cNvSpPr/>
          <p:nvPr/>
        </p:nvSpPr>
        <p:spPr>
          <a:xfrm>
            <a:off x="1264670" y="1682803"/>
            <a:ext cx="2674031" cy="64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Allusive meaning </a:t>
            </a:r>
            <a:endParaRPr lang="en-US" sz="2000" dirty="0"/>
          </a:p>
        </p:txBody>
      </p:sp>
    </p:spTree>
    <p:extLst>
      <p:ext uri="{BB962C8B-B14F-4D97-AF65-F5344CB8AC3E}">
        <p14:creationId xmlns:p14="http://schemas.microsoft.com/office/powerpoint/2010/main" val="366332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30086" y="1254126"/>
            <a:ext cx="2683042" cy="4553871"/>
          </a:xfrm>
          <a:prstGeom prst="rect">
            <a:avLst/>
          </a:prstGeom>
        </p:spPr>
      </p:pic>
      <p:pic>
        <p:nvPicPr>
          <p:cNvPr id="1028" name="Picture 4" descr="Social Futures, Global Visions by Cynthia Hewitt De Alcantara - Paperback -  1996 - from Riverwash Books (SKU: POL0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158" y="1434633"/>
            <a:ext cx="2881683" cy="43153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077200" y="1302308"/>
            <a:ext cx="3078255" cy="4338380"/>
          </a:xfrm>
          <a:prstGeom prst="rect">
            <a:avLst/>
          </a:prstGeom>
        </p:spPr>
      </p:pic>
      <p:sp>
        <p:nvSpPr>
          <p:cNvPr id="7" name="Rounded Rectangle 6"/>
          <p:cNvSpPr/>
          <p:nvPr/>
        </p:nvSpPr>
        <p:spPr>
          <a:xfrm>
            <a:off x="8153401" y="370115"/>
            <a:ext cx="2209800" cy="849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I’ve seen the future and it works</a:t>
            </a:r>
          </a:p>
        </p:txBody>
      </p:sp>
    </p:spTree>
    <p:extLst>
      <p:ext uri="{BB962C8B-B14F-4D97-AF65-F5344CB8AC3E}">
        <p14:creationId xmlns:p14="http://schemas.microsoft.com/office/powerpoint/2010/main" val="125136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089230" y="1555700"/>
            <a:ext cx="2493169" cy="4051400"/>
          </a:xfrm>
          <a:prstGeom prst="rect">
            <a:avLst/>
          </a:prstGeom>
        </p:spPr>
      </p:pic>
      <p:sp>
        <p:nvSpPr>
          <p:cNvPr id="4" name="Rectangle 3"/>
          <p:cNvSpPr/>
          <p:nvPr/>
        </p:nvSpPr>
        <p:spPr>
          <a:xfrm>
            <a:off x="1698172" y="1066799"/>
            <a:ext cx="3603171"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 Arabic (</a:t>
            </a:r>
            <a:r>
              <a:rPr lang="ar-IQ" sz="2800" dirty="0"/>
              <a:t>التلميح</a:t>
            </a:r>
            <a:r>
              <a:rPr lang="en-US" sz="2800" dirty="0"/>
              <a:t>) </a:t>
            </a:r>
          </a:p>
        </p:txBody>
      </p:sp>
      <p:sp>
        <p:nvSpPr>
          <p:cNvPr id="6" name="Rectangle 5"/>
          <p:cNvSpPr/>
          <p:nvPr/>
        </p:nvSpPr>
        <p:spPr>
          <a:xfrm>
            <a:off x="1915885" y="1986952"/>
            <a:ext cx="6814458" cy="3477875"/>
          </a:xfrm>
          <a:prstGeom prst="rect">
            <a:avLst/>
          </a:prstGeom>
        </p:spPr>
        <p:txBody>
          <a:bodyPr wrap="square">
            <a:spAutoFit/>
          </a:bodyPr>
          <a:lstStyle/>
          <a:p>
            <a:pPr algn="just" rtl="1"/>
            <a:r>
              <a:rPr lang="ar-SA" sz="2000" b="1" dirty="0"/>
              <a:t>قعد رجل على جسر بغداد ،فأقبلت امرأة بارعة في الجمال من جهة الرُّصافة إلى الجانب الغربي ،فاستقبلها شاب، فقال لها : رحم اللّه عليَّ بنَ الجهم ،فقالت له: رحم اللّه أبا العلاء المعري، وما وقفا ،بل سارا : مُشرِّقاً ومُغَرِّبةً ،قال الرجل : فتبعت المرأة فقلت لها: واللّه إن لم تقولي ما أراد بابن الجهم فضحْتُكِ ، قالت أراد به:</a:t>
            </a:r>
          </a:p>
          <a:p>
            <a:endParaRPr lang="ar-SA" sz="2000" b="1" dirty="0"/>
          </a:p>
          <a:p>
            <a:pPr algn="just" rtl="1"/>
            <a:r>
              <a:rPr lang="ar-SA" sz="2000" b="1" dirty="0"/>
              <a:t>عيون المها بين الرُّصافة والجسرِ ** جلَبْنَ الهوى من حيثُ أدري ولا أدري</a:t>
            </a:r>
          </a:p>
          <a:p>
            <a:endParaRPr lang="ar-SA" sz="2000" b="1" dirty="0"/>
          </a:p>
          <a:p>
            <a:pPr algn="r" rtl="1"/>
            <a:r>
              <a:rPr lang="ar-SA" sz="2000" b="1" dirty="0"/>
              <a:t>وأردت بأبي العلاء قوله:</a:t>
            </a:r>
          </a:p>
          <a:p>
            <a:endParaRPr lang="ar-SA" sz="2000" b="1" dirty="0"/>
          </a:p>
          <a:p>
            <a:pPr algn="r" rtl="1"/>
            <a:r>
              <a:rPr lang="ar-SA" sz="2000" b="1" dirty="0"/>
              <a:t>فيا دارها بالكَرْخ إن مزارها ** قريب ولكن دون ذلك أهوالُ</a:t>
            </a:r>
            <a:endParaRPr lang="en-US" b="1" dirty="0"/>
          </a:p>
        </p:txBody>
      </p:sp>
    </p:spTree>
    <p:extLst>
      <p:ext uri="{BB962C8B-B14F-4D97-AF65-F5344CB8AC3E}">
        <p14:creationId xmlns:p14="http://schemas.microsoft.com/office/powerpoint/2010/main" val="267330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729" y="2063804"/>
            <a:ext cx="8946541" cy="4195481"/>
          </a:xfrm>
        </p:spPr>
        <p:txBody>
          <a:bodyPr/>
          <a:lstStyle/>
          <a:p>
            <a:pPr algn="just"/>
            <a:r>
              <a:rPr lang="en-US" dirty="0"/>
              <a:t>Another example of allusive meaning is from the oath that members of the</a:t>
            </a:r>
            <a:r>
              <a:rPr lang="ar-IQ" dirty="0"/>
              <a:t> </a:t>
            </a:r>
            <a:r>
              <a:rPr lang="en-US" dirty="0"/>
              <a:t>Muslim Brotherhood swore to </a:t>
            </a:r>
            <a:r>
              <a:rPr lang="ar-SA" dirty="0"/>
              <a:t>حسن البنا </a:t>
            </a:r>
            <a:r>
              <a:rPr lang="en-US" dirty="0"/>
              <a:t> and that reads </a:t>
            </a:r>
            <a:r>
              <a:rPr lang="ar-IQ" b="1" dirty="0">
                <a:solidFill>
                  <a:schemeClr val="accent6"/>
                </a:solidFill>
              </a:rPr>
              <a:t>(( الالتزام التام بالأخلاق والثقة والسمع والطاعة في العسر واليسر والمنشط والمكره)) </a:t>
            </a:r>
            <a:r>
              <a:rPr lang="en-US" b="1" dirty="0">
                <a:solidFill>
                  <a:schemeClr val="accent6"/>
                </a:solidFill>
              </a:rPr>
              <a:t> </a:t>
            </a:r>
            <a:r>
              <a:rPr lang="en-US" dirty="0">
                <a:solidFill>
                  <a:schemeClr val="accent3"/>
                </a:solidFill>
              </a:rPr>
              <a:t> </a:t>
            </a:r>
            <a:r>
              <a:rPr lang="en-US" dirty="0"/>
              <a:t>This perhaps contains an allusion to the</a:t>
            </a:r>
            <a:r>
              <a:rPr lang="ar-IQ" dirty="0"/>
              <a:t> </a:t>
            </a:r>
            <a:r>
              <a:rPr lang="en-US" dirty="0"/>
              <a:t>Quran </a:t>
            </a:r>
            <a:r>
              <a:rPr lang="ar-IQ" dirty="0"/>
              <a:t>سورة الشرخ </a:t>
            </a:r>
            <a:r>
              <a:rPr lang="en-US" dirty="0"/>
              <a:t>, verse 5 </a:t>
            </a:r>
            <a:r>
              <a:rPr lang="ar-IQ" dirty="0"/>
              <a:t>فأن مع العسر يسرا </a:t>
            </a:r>
            <a:r>
              <a:rPr lang="en-US" dirty="0"/>
              <a:t> and verse 6 </a:t>
            </a:r>
            <a:r>
              <a:rPr lang="ar-SA" dirty="0"/>
              <a:t>.إِنَّ مَعَ العُسْرِ </a:t>
            </a:r>
            <a:r>
              <a:rPr lang="ar-SA" dirty="0" err="1"/>
              <a:t>یُسْرًا</a:t>
            </a:r>
            <a:endParaRPr lang="en-US" dirty="0"/>
          </a:p>
        </p:txBody>
      </p:sp>
    </p:spTree>
    <p:extLst>
      <p:ext uri="{BB962C8B-B14F-4D97-AF65-F5344CB8AC3E}">
        <p14:creationId xmlns:p14="http://schemas.microsoft.com/office/powerpoint/2010/main" val="190840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9140" y="2129118"/>
            <a:ext cx="10511745" cy="4195481"/>
          </a:xfrm>
        </p:spPr>
        <p:txBody>
          <a:bodyPr/>
          <a:lstStyle/>
          <a:p>
            <a:r>
              <a:rPr lang="en-US" b="1" dirty="0"/>
              <a:t>The term ‘to collocate’ means ‘to typically occur in close proximity with’; hence, a collocation is an occurrence of one word in close proximity to another.</a:t>
            </a:r>
          </a:p>
          <a:p>
            <a:endParaRPr lang="en-US" b="1" dirty="0"/>
          </a:p>
          <a:p>
            <a:r>
              <a:rPr lang="en-US" b="1" dirty="0"/>
              <a:t>Pretty &amp; Handsome </a:t>
            </a:r>
          </a:p>
          <a:p>
            <a:endParaRPr lang="en-US" b="1" dirty="0"/>
          </a:p>
          <a:p>
            <a:pPr marL="0" indent="0">
              <a:buNone/>
            </a:pPr>
            <a:r>
              <a:rPr lang="en-US" b="1" dirty="0"/>
              <a:t>                                                                                 </a:t>
            </a:r>
          </a:p>
          <a:p>
            <a:pPr marL="0" indent="0">
              <a:buNone/>
            </a:pPr>
            <a:r>
              <a:rPr lang="en-US" b="1" dirty="0"/>
              <a:t>Pretty </a:t>
            </a:r>
          </a:p>
        </p:txBody>
      </p:sp>
      <p:sp>
        <p:nvSpPr>
          <p:cNvPr id="4" name="Rectangle 3"/>
          <p:cNvSpPr/>
          <p:nvPr/>
        </p:nvSpPr>
        <p:spPr>
          <a:xfrm>
            <a:off x="1045028" y="1153885"/>
            <a:ext cx="4865914" cy="63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Collocation and </a:t>
            </a:r>
            <a:r>
              <a:rPr lang="en-US" sz="2000" b="1" dirty="0" err="1"/>
              <a:t>collocative</a:t>
            </a:r>
            <a:r>
              <a:rPr lang="en-US" sz="2000" b="1" dirty="0"/>
              <a:t> meaning</a:t>
            </a:r>
          </a:p>
        </p:txBody>
      </p:sp>
      <p:cxnSp>
        <p:nvCxnSpPr>
          <p:cNvPr id="10" name="Straight Connector 9"/>
          <p:cNvCxnSpPr/>
          <p:nvPr/>
        </p:nvCxnSpPr>
        <p:spPr>
          <a:xfrm flipV="1">
            <a:off x="1763486" y="3951515"/>
            <a:ext cx="10885" cy="1719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07029" y="3951514"/>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785257" y="5671457"/>
            <a:ext cx="152400" cy="2177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63486" y="3929744"/>
            <a:ext cx="1045028" cy="2057400"/>
          </a:xfrm>
          <a:prstGeom prst="rect">
            <a:avLst/>
          </a:prstGeom>
          <a:noFill/>
        </p:spPr>
        <p:txBody>
          <a:bodyPr wrap="square" rtlCol="0">
            <a:spAutoFit/>
          </a:bodyPr>
          <a:lstStyle/>
          <a:p>
            <a:r>
              <a:rPr lang="en-US" b="1" dirty="0"/>
              <a:t>girl </a:t>
            </a:r>
          </a:p>
          <a:p>
            <a:r>
              <a:rPr lang="en-US" b="1" dirty="0"/>
              <a:t>boy </a:t>
            </a:r>
          </a:p>
          <a:p>
            <a:r>
              <a:rPr lang="en-US" b="1" dirty="0"/>
              <a:t>woman</a:t>
            </a:r>
          </a:p>
          <a:p>
            <a:r>
              <a:rPr lang="en-US" b="1" dirty="0"/>
              <a:t>flower </a:t>
            </a:r>
          </a:p>
          <a:p>
            <a:r>
              <a:rPr lang="en-US" b="1" dirty="0"/>
              <a:t>garden </a:t>
            </a:r>
          </a:p>
          <a:p>
            <a:r>
              <a:rPr lang="en-US" b="1" dirty="0" err="1"/>
              <a:t>colour</a:t>
            </a:r>
            <a:r>
              <a:rPr lang="en-US" b="1" dirty="0"/>
              <a:t> </a:t>
            </a:r>
          </a:p>
          <a:p>
            <a:endParaRPr lang="en-US" b="1" dirty="0"/>
          </a:p>
        </p:txBody>
      </p:sp>
      <p:sp>
        <p:nvSpPr>
          <p:cNvPr id="21" name="TextBox 20"/>
          <p:cNvSpPr txBox="1"/>
          <p:nvPr/>
        </p:nvSpPr>
        <p:spPr>
          <a:xfrm>
            <a:off x="6781799" y="4463143"/>
            <a:ext cx="1426030" cy="369332"/>
          </a:xfrm>
          <a:prstGeom prst="rect">
            <a:avLst/>
          </a:prstGeom>
          <a:noFill/>
        </p:spPr>
        <p:txBody>
          <a:bodyPr wrap="square" rtlCol="0">
            <a:spAutoFit/>
          </a:bodyPr>
          <a:lstStyle/>
          <a:p>
            <a:r>
              <a:rPr lang="en-US" dirty="0"/>
              <a:t>Handsome</a:t>
            </a:r>
          </a:p>
        </p:txBody>
      </p:sp>
      <p:cxnSp>
        <p:nvCxnSpPr>
          <p:cNvPr id="23" name="Straight Connector 22"/>
          <p:cNvCxnSpPr/>
          <p:nvPr/>
        </p:nvCxnSpPr>
        <p:spPr>
          <a:xfrm>
            <a:off x="8131629" y="3614057"/>
            <a:ext cx="10885" cy="2253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131629" y="3635828"/>
            <a:ext cx="3374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64285" y="5834743"/>
            <a:ext cx="29391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142514" y="3788227"/>
            <a:ext cx="1382487" cy="1754326"/>
          </a:xfrm>
          <a:prstGeom prst="rect">
            <a:avLst/>
          </a:prstGeom>
          <a:noFill/>
        </p:spPr>
        <p:txBody>
          <a:bodyPr wrap="square" rtlCol="0">
            <a:spAutoFit/>
          </a:bodyPr>
          <a:lstStyle/>
          <a:p>
            <a:r>
              <a:rPr lang="en-US" b="1" dirty="0"/>
              <a:t>boy </a:t>
            </a:r>
          </a:p>
          <a:p>
            <a:r>
              <a:rPr lang="en-US" b="1" dirty="0"/>
              <a:t>Man </a:t>
            </a:r>
          </a:p>
          <a:p>
            <a:r>
              <a:rPr lang="en-US" b="1" dirty="0"/>
              <a:t>Car </a:t>
            </a:r>
          </a:p>
          <a:p>
            <a:r>
              <a:rPr lang="en-US" b="1" dirty="0"/>
              <a:t>Vessel </a:t>
            </a:r>
          </a:p>
          <a:p>
            <a:r>
              <a:rPr lang="en-US" b="1" dirty="0"/>
              <a:t>Overcoat</a:t>
            </a:r>
          </a:p>
          <a:p>
            <a:r>
              <a:rPr lang="en-US" b="1" dirty="0"/>
              <a:t>Typewriter </a:t>
            </a:r>
          </a:p>
        </p:txBody>
      </p:sp>
    </p:spTree>
    <p:extLst>
      <p:ext uri="{BB962C8B-B14F-4D97-AF65-F5344CB8AC3E}">
        <p14:creationId xmlns:p14="http://schemas.microsoft.com/office/powerpoint/2010/main" val="1582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135" y="1940858"/>
            <a:ext cx="11370129" cy="5602941"/>
          </a:xfrm>
        </p:spPr>
        <p:txBody>
          <a:bodyPr/>
          <a:lstStyle/>
          <a:p>
            <a:r>
              <a:rPr lang="en-US" dirty="0"/>
              <a:t>The importance of finding appropriate collocations in translation can be illustrated by the following examples:</a:t>
            </a:r>
          </a:p>
          <a:p>
            <a:r>
              <a:rPr lang="ar-IQ" b="1" dirty="0">
                <a:solidFill>
                  <a:schemeClr val="accent6"/>
                </a:solidFill>
              </a:rPr>
              <a:t>التعاون والتوثيق </a:t>
            </a:r>
            <a:r>
              <a:rPr lang="en-US" dirty="0"/>
              <a:t>‘close cooperation’ (not, for example, ‘firm</a:t>
            </a:r>
            <a:r>
              <a:rPr lang="ar-IQ" dirty="0"/>
              <a:t> </a:t>
            </a:r>
            <a:r>
              <a:rPr lang="en-US" dirty="0"/>
              <a:t>cooperation’)</a:t>
            </a:r>
            <a:endParaRPr lang="ar-IQ" dirty="0"/>
          </a:p>
          <a:p>
            <a:pPr algn="l"/>
            <a:r>
              <a:rPr lang="ar-IQ" dirty="0"/>
              <a:t> </a:t>
            </a:r>
            <a:r>
              <a:rPr lang="ar-IQ" b="1" dirty="0">
                <a:solidFill>
                  <a:schemeClr val="accent6"/>
                </a:solidFill>
              </a:rPr>
              <a:t>الذكاء التجاري </a:t>
            </a:r>
            <a:r>
              <a:rPr lang="en-US" dirty="0"/>
              <a:t>commercial acumen’ (cf. the slight oddity of ‘commercial</a:t>
            </a:r>
            <a:r>
              <a:rPr lang="ar-IQ" dirty="0"/>
              <a:t> </a:t>
            </a:r>
            <a:r>
              <a:rPr lang="en-US" dirty="0"/>
              <a:t>intelligence’),</a:t>
            </a:r>
            <a:endParaRPr lang="ar-IQ" dirty="0"/>
          </a:p>
          <a:p>
            <a:r>
              <a:rPr lang="en-US" dirty="0"/>
              <a:t> </a:t>
            </a:r>
            <a:r>
              <a:rPr lang="ar-IQ" dirty="0"/>
              <a:t> </a:t>
            </a:r>
            <a:r>
              <a:rPr lang="ar-IQ" b="1" dirty="0">
                <a:solidFill>
                  <a:schemeClr val="accent6"/>
                </a:solidFill>
              </a:rPr>
              <a:t>ابتسامة مصطنعة </a:t>
            </a:r>
            <a:r>
              <a:rPr lang="en-US" dirty="0"/>
              <a:t>forced smile’ (cf. the oddity of ‘artificial smile’).</a:t>
            </a:r>
          </a:p>
        </p:txBody>
      </p:sp>
    </p:spTree>
    <p:extLst>
      <p:ext uri="{BB962C8B-B14F-4D97-AF65-F5344CB8AC3E}">
        <p14:creationId xmlns:p14="http://schemas.microsoft.com/office/powerpoint/2010/main" val="81643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0140" y="2052918"/>
            <a:ext cx="8946541" cy="4195481"/>
          </a:xfrm>
        </p:spPr>
        <p:txBody>
          <a:bodyPr/>
          <a:lstStyle/>
          <a:p>
            <a:pPr algn="just"/>
            <a:r>
              <a:rPr lang="en-US" b="1" dirty="0"/>
              <a:t>An important area for collocation is the use of conjoined phrases on the pattern</a:t>
            </a:r>
            <a:r>
              <a:rPr lang="ar-IQ" b="1" dirty="0"/>
              <a:t> </a:t>
            </a:r>
            <a:r>
              <a:rPr lang="en-US" b="1" dirty="0"/>
              <a:t>‘X and Y’.</a:t>
            </a:r>
            <a:endParaRPr lang="ar-IQ" b="1" dirty="0"/>
          </a:p>
          <a:p>
            <a:pPr algn="just"/>
            <a:r>
              <a:rPr lang="en-US" b="1" dirty="0"/>
              <a:t>English tends to say ‘</a:t>
            </a:r>
            <a:r>
              <a:rPr lang="en-US" b="1" dirty="0">
                <a:solidFill>
                  <a:schemeClr val="accent6"/>
                </a:solidFill>
              </a:rPr>
              <a:t>knives and forks</a:t>
            </a:r>
            <a:r>
              <a:rPr lang="en-US" b="1" dirty="0"/>
              <a:t>’ rather than ‘</a:t>
            </a:r>
            <a:r>
              <a:rPr lang="en-US" b="1" dirty="0">
                <a:solidFill>
                  <a:schemeClr val="accent6"/>
                </a:solidFill>
              </a:rPr>
              <a:t>forks and</a:t>
            </a:r>
            <a:r>
              <a:rPr lang="ar-IQ" b="1" dirty="0">
                <a:solidFill>
                  <a:schemeClr val="accent6"/>
                </a:solidFill>
              </a:rPr>
              <a:t> </a:t>
            </a:r>
            <a:r>
              <a:rPr lang="en-US" b="1" dirty="0">
                <a:solidFill>
                  <a:schemeClr val="accent6"/>
                </a:solidFill>
              </a:rPr>
              <a:t>knives</a:t>
            </a:r>
            <a:r>
              <a:rPr lang="en-US" b="1" dirty="0"/>
              <a:t>’ and ‘</a:t>
            </a:r>
            <a:r>
              <a:rPr lang="en-US" b="1" dirty="0">
                <a:solidFill>
                  <a:schemeClr val="accent6"/>
                </a:solidFill>
              </a:rPr>
              <a:t>pots and pans</a:t>
            </a:r>
            <a:r>
              <a:rPr lang="en-US" b="1" dirty="0"/>
              <a:t>’ rather than ‘</a:t>
            </a:r>
            <a:r>
              <a:rPr lang="en-US" b="1" dirty="0">
                <a:solidFill>
                  <a:schemeClr val="accent6"/>
                </a:solidFill>
              </a:rPr>
              <a:t>pans and pots</a:t>
            </a:r>
            <a:r>
              <a:rPr lang="en-US" b="1" dirty="0"/>
              <a:t>’;</a:t>
            </a:r>
            <a:endParaRPr lang="ar-IQ" b="1" dirty="0"/>
          </a:p>
          <a:p>
            <a:pPr algn="just"/>
            <a:r>
              <a:rPr lang="ar-IQ" b="1" dirty="0">
                <a:solidFill>
                  <a:schemeClr val="accent6"/>
                </a:solidFill>
              </a:rPr>
              <a:t>أصحاب النفوذ واهل الود </a:t>
            </a:r>
            <a:r>
              <a:rPr lang="en-US" b="1" dirty="0"/>
              <a:t> one would expect ‘</a:t>
            </a:r>
            <a:r>
              <a:rPr lang="en-US" b="1" dirty="0">
                <a:solidFill>
                  <a:schemeClr val="accent6"/>
                </a:solidFill>
              </a:rPr>
              <a:t>the rich and powerful</a:t>
            </a:r>
            <a:r>
              <a:rPr lang="en-US" b="1" dirty="0"/>
              <a:t>’ (rather than ‘</a:t>
            </a:r>
            <a:r>
              <a:rPr lang="en-US" b="1" dirty="0">
                <a:solidFill>
                  <a:schemeClr val="accent6"/>
                </a:solidFill>
              </a:rPr>
              <a:t>the powerful and rich</a:t>
            </a:r>
            <a:r>
              <a:rPr lang="en-US" b="1" dirty="0"/>
              <a:t>’);</a:t>
            </a:r>
          </a:p>
        </p:txBody>
      </p:sp>
    </p:spTree>
    <p:extLst>
      <p:ext uri="{BB962C8B-B14F-4D97-AF65-F5344CB8AC3E}">
        <p14:creationId xmlns:p14="http://schemas.microsoft.com/office/powerpoint/2010/main" val="425847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729" y="2161776"/>
            <a:ext cx="8946541" cy="4195481"/>
          </a:xfrm>
        </p:spPr>
        <p:txBody>
          <a:bodyPr/>
          <a:lstStyle/>
          <a:p>
            <a:r>
              <a:rPr lang="en-US" b="1" dirty="0"/>
              <a:t>Some collocations of this kind have become established idioms. Thus,  </a:t>
            </a:r>
            <a:r>
              <a:rPr lang="ar-IQ" b="1" dirty="0"/>
              <a:t> </a:t>
            </a:r>
            <a:r>
              <a:rPr lang="ar-IQ" b="1" dirty="0">
                <a:solidFill>
                  <a:schemeClr val="accent6"/>
                </a:solidFill>
              </a:rPr>
              <a:t>من دمه ولحمه </a:t>
            </a:r>
            <a:r>
              <a:rPr lang="en-US" b="1" dirty="0"/>
              <a:t>has to be translated as ‘</a:t>
            </a:r>
            <a:r>
              <a:rPr lang="en-US" b="1" dirty="0">
                <a:solidFill>
                  <a:schemeClr val="accent6"/>
                </a:solidFill>
              </a:rPr>
              <a:t>his own flesh</a:t>
            </a:r>
            <a:r>
              <a:rPr lang="ar-IQ" b="1" dirty="0">
                <a:solidFill>
                  <a:schemeClr val="accent6"/>
                </a:solidFill>
              </a:rPr>
              <a:t> </a:t>
            </a:r>
            <a:r>
              <a:rPr lang="en-US" b="1" dirty="0">
                <a:solidFill>
                  <a:schemeClr val="accent6"/>
                </a:solidFill>
              </a:rPr>
              <a:t>and blood</a:t>
            </a:r>
            <a:r>
              <a:rPr lang="en-US" b="1" dirty="0"/>
              <a:t>’, rather than the reverse. </a:t>
            </a:r>
          </a:p>
        </p:txBody>
      </p:sp>
    </p:spTree>
    <p:extLst>
      <p:ext uri="{BB962C8B-B14F-4D97-AF65-F5344CB8AC3E}">
        <p14:creationId xmlns:p14="http://schemas.microsoft.com/office/powerpoint/2010/main" val="3613360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146</TotalTime>
  <Words>1098</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Connotative meaning and translation issues  By: Mohammed A. Ayad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Connotative meaning and translation issues  By: Mohammed A. Ayad</dc:title>
  <dc:creator>Mohammed</dc:creator>
  <cp:lastModifiedBy>ahmed qadoury</cp:lastModifiedBy>
  <cp:revision>12</cp:revision>
  <dcterms:created xsi:type="dcterms:W3CDTF">2021-11-28T02:04:49Z</dcterms:created>
  <dcterms:modified xsi:type="dcterms:W3CDTF">2021-12-13T19:03:07Z</dcterms:modified>
</cp:coreProperties>
</file>