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sldIdLst>
    <p:sldId id="256" r:id="rId2"/>
    <p:sldId id="257" r:id="rId3"/>
    <p:sldId id="258" r:id="rId4"/>
    <p:sldId id="275" r:id="rId5"/>
    <p:sldId id="259" r:id="rId6"/>
    <p:sldId id="260" r:id="rId7"/>
    <p:sldId id="261" r:id="rId8"/>
    <p:sldId id="262" r:id="rId9"/>
    <p:sldId id="263"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F722731-2C34-4D22-931F-105EDD4C0F10}" type="datetimeFigureOut">
              <a:rPr lang="ar-SA" smtClean="0"/>
              <a:pPr/>
              <a:t>17/04/39</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CFAE1E9B-CE44-484E-9A99-4D20ECEC805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F722731-2C34-4D22-931F-105EDD4C0F10}"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F722731-2C34-4D22-931F-105EDD4C0F10}"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F722731-2C34-4D22-931F-105EDD4C0F10}"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F722731-2C34-4D22-931F-105EDD4C0F10}" type="datetimeFigureOut">
              <a:rPr lang="ar-SA" smtClean="0"/>
              <a:pPr/>
              <a:t>17/04/39</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CFAE1E9B-CE44-484E-9A99-4D20ECEC8051}"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F722731-2C34-4D22-931F-105EDD4C0F10}" type="datetimeFigureOut">
              <a:rPr lang="ar-SA" smtClean="0"/>
              <a:pPr/>
              <a:t>17/04/39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F722731-2C34-4D22-931F-105EDD4C0F10}" type="datetimeFigureOut">
              <a:rPr lang="ar-SA" smtClean="0"/>
              <a:pPr/>
              <a:t>17/04/39</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F722731-2C34-4D22-931F-105EDD4C0F10}" type="datetimeFigureOut">
              <a:rPr lang="ar-SA" smtClean="0"/>
              <a:pPr/>
              <a:t>17/04/39</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F722731-2C34-4D22-931F-105EDD4C0F10}" type="datetimeFigureOut">
              <a:rPr lang="ar-SA" smtClean="0"/>
              <a:pPr/>
              <a:t>17/04/39</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F722731-2C34-4D22-931F-105EDD4C0F10}" type="datetimeFigureOut">
              <a:rPr lang="ar-SA" smtClean="0"/>
              <a:pPr/>
              <a:t>17/04/39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CFAE1E9B-CE44-484E-9A99-4D20ECEC8051}"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F722731-2C34-4D22-931F-105EDD4C0F10}" type="datetimeFigureOut">
              <a:rPr lang="ar-SA" smtClean="0"/>
              <a:pPr/>
              <a:t>17/04/39</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CFAE1E9B-CE44-484E-9A99-4D20ECEC8051}"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F722731-2C34-4D22-931F-105EDD4C0F10}" type="datetimeFigureOut">
              <a:rPr lang="ar-SA" smtClean="0"/>
              <a:pPr/>
              <a:t>17/04/39</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AE1E9B-CE44-484E-9A99-4D20ECEC8051}"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Autofit/>
          </a:bodyPr>
          <a:lstStyle/>
          <a:p>
            <a:r>
              <a:rPr lang="ar-SA" sz="4800" dirty="0" smtClean="0">
                <a:latin typeface="Arabic Typesetting" pitchFamily="66" charset="-78"/>
                <a:cs typeface="Arabic Typesetting" pitchFamily="66" charset="-78"/>
              </a:rPr>
              <a:t>الجامعة </a:t>
            </a:r>
            <a:r>
              <a:rPr lang="ar-SA" sz="4800" dirty="0" err="1" smtClean="0">
                <a:latin typeface="Arabic Typesetting" pitchFamily="66" charset="-78"/>
                <a:cs typeface="Arabic Typesetting" pitchFamily="66" charset="-78"/>
              </a:rPr>
              <a:t>المستنصرية</a:t>
            </a:r>
            <a:r>
              <a:rPr lang="ar-SA" sz="4800" dirty="0" smtClean="0">
                <a:latin typeface="Arabic Typesetting" pitchFamily="66" charset="-78"/>
                <a:cs typeface="Arabic Typesetting" pitchFamily="66" charset="-78"/>
              </a:rPr>
              <a:t>- كلية الآداب</a:t>
            </a:r>
            <a:br>
              <a:rPr lang="ar-SA" sz="4800" dirty="0" smtClean="0">
                <a:latin typeface="Arabic Typesetting" pitchFamily="66" charset="-78"/>
                <a:cs typeface="Arabic Typesetting" pitchFamily="66" charset="-78"/>
              </a:rPr>
            </a:br>
            <a:r>
              <a:rPr lang="ar-SA" sz="4800" dirty="0" smtClean="0">
                <a:latin typeface="Arabic Typesetting" pitchFamily="66" charset="-78"/>
                <a:cs typeface="Arabic Typesetting" pitchFamily="66" charset="-78"/>
              </a:rPr>
              <a:t>قسم </a:t>
            </a:r>
            <a:r>
              <a:rPr lang="ar-SA" sz="4800" dirty="0" err="1" smtClean="0">
                <a:latin typeface="Arabic Typesetting" pitchFamily="66" charset="-78"/>
                <a:cs typeface="Arabic Typesetting" pitchFamily="66" charset="-78"/>
              </a:rPr>
              <a:t>الأنثروبولوجيا</a:t>
            </a:r>
            <a:r>
              <a:rPr lang="ar-SA" sz="4800" dirty="0" smtClean="0">
                <a:latin typeface="Arabic Typesetting" pitchFamily="66" charset="-78"/>
                <a:cs typeface="Arabic Typesetting" pitchFamily="66" charset="-78"/>
              </a:rPr>
              <a:t> وعلم الاجتماع</a:t>
            </a:r>
            <a:endParaRPr lang="ar-SA" sz="4800" dirty="0">
              <a:latin typeface="Arabic Typesetting" pitchFamily="66" charset="-78"/>
              <a:cs typeface="Arabic Typesetting" pitchFamily="66" charset="-78"/>
            </a:endParaRPr>
          </a:p>
        </p:txBody>
      </p:sp>
      <p:sp>
        <p:nvSpPr>
          <p:cNvPr id="3" name="عنوان فرعي 2"/>
          <p:cNvSpPr>
            <a:spLocks noGrp="1"/>
          </p:cNvSpPr>
          <p:nvPr>
            <p:ph type="subTitle" idx="1"/>
          </p:nvPr>
        </p:nvSpPr>
        <p:spPr/>
        <p:txBody>
          <a:bodyPr>
            <a:normAutofit/>
          </a:bodyPr>
          <a:lstStyle/>
          <a:p>
            <a:r>
              <a:rPr lang="ar-SA" sz="4400" b="1" dirty="0" smtClean="0">
                <a:solidFill>
                  <a:schemeClr val="tx1"/>
                </a:solidFill>
                <a:latin typeface="Arabic Typesetting" pitchFamily="66" charset="-78"/>
                <a:cs typeface="Arabic Typesetting" pitchFamily="66" charset="-78"/>
              </a:rPr>
              <a:t>الدكتورة</a:t>
            </a:r>
          </a:p>
          <a:p>
            <a:r>
              <a:rPr lang="ar-SA" sz="4400" b="1" dirty="0" smtClean="0">
                <a:solidFill>
                  <a:schemeClr val="tx1"/>
                </a:solidFill>
                <a:latin typeface="Arabic Typesetting" pitchFamily="66" charset="-78"/>
                <a:cs typeface="Arabic Typesetting" pitchFamily="66" charset="-78"/>
              </a:rPr>
              <a:t>أحلام محمد </a:t>
            </a:r>
            <a:r>
              <a:rPr lang="ar-SA" sz="4400" b="1" dirty="0" err="1" smtClean="0">
                <a:solidFill>
                  <a:schemeClr val="tx1"/>
                </a:solidFill>
                <a:latin typeface="Arabic Typesetting" pitchFamily="66" charset="-78"/>
                <a:cs typeface="Arabic Typesetting" pitchFamily="66" charset="-78"/>
              </a:rPr>
              <a:t>شواي</a:t>
            </a:r>
            <a:endParaRPr lang="ar-SA" sz="4400" b="1" dirty="0">
              <a:solidFill>
                <a:schemeClr val="tx1"/>
              </a:solidFill>
              <a:latin typeface="Arabic Typesetting" pitchFamily="66" charset="-78"/>
              <a:cs typeface="Arabic Typesetting" pitchFamily="66"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par>
                                <p:cTn id="13" presetID="24"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SA" dirty="0" smtClean="0">
                <a:solidFill>
                  <a:srgbClr val="7030A0"/>
                </a:solidFill>
              </a:rPr>
              <a:t>ومن خلال ما تقدم يمكن تعريف علم الإحصاء بأنه</a:t>
            </a:r>
            <a:r>
              <a:rPr lang="en-US" dirty="0" smtClean="0">
                <a:solidFill>
                  <a:srgbClr val="7030A0"/>
                </a:solidFill>
              </a:rPr>
              <a:t>:</a:t>
            </a:r>
            <a:r>
              <a:rPr lang="en-US" dirty="0"/>
              <a:t/>
            </a:r>
            <a:br>
              <a:rPr lang="en-US" dirty="0"/>
            </a:br>
            <a:endParaRPr lang="ar-SA" dirty="0"/>
          </a:p>
        </p:txBody>
      </p:sp>
      <p:sp>
        <p:nvSpPr>
          <p:cNvPr id="3" name="عنصر نائب للمحتوى 2"/>
          <p:cNvSpPr>
            <a:spLocks noGrp="1"/>
          </p:cNvSpPr>
          <p:nvPr>
            <p:ph idx="1"/>
          </p:nvPr>
        </p:nvSpPr>
        <p:spPr/>
        <p:txBody>
          <a:bodyPr/>
          <a:lstStyle/>
          <a:p>
            <a:pPr algn="just">
              <a:buNone/>
            </a:pPr>
            <a:endParaRPr lang="en-US" sz="4400" dirty="0" smtClean="0">
              <a:latin typeface="Arabic Typesetting" pitchFamily="66" charset="-78"/>
              <a:cs typeface="Arabic Typesetting" pitchFamily="66" charset="-78"/>
            </a:endParaRPr>
          </a:p>
          <a:p>
            <a:pPr algn="just">
              <a:buNone/>
            </a:pPr>
            <a:r>
              <a:rPr lang="ar-SA" sz="4400" dirty="0" smtClean="0">
                <a:latin typeface="Arabic Typesetting" pitchFamily="66" charset="-78"/>
                <a:cs typeface="Arabic Typesetting" pitchFamily="66" charset="-78"/>
              </a:rPr>
              <a:t>   العلم </a:t>
            </a:r>
            <a:r>
              <a:rPr lang="ar-SA" sz="4400" dirty="0">
                <a:latin typeface="Arabic Typesetting" pitchFamily="66" charset="-78"/>
                <a:cs typeface="Arabic Typesetting" pitchFamily="66" charset="-78"/>
              </a:rPr>
              <a:t>الذي يهتم بطرق جمع البيانات، وتبويبها </a:t>
            </a:r>
            <a:r>
              <a:rPr lang="ar-SA" sz="4400" dirty="0" smtClean="0">
                <a:latin typeface="Arabic Typesetting" pitchFamily="66" charset="-78"/>
                <a:cs typeface="Arabic Typesetting" pitchFamily="66" charset="-78"/>
              </a:rPr>
              <a:t>وتلخيصها </a:t>
            </a:r>
            <a:r>
              <a:rPr lang="ar-SA" sz="4400" dirty="0">
                <a:latin typeface="Arabic Typesetting" pitchFamily="66" charset="-78"/>
                <a:cs typeface="Arabic Typesetting" pitchFamily="66" charset="-78"/>
              </a:rPr>
              <a:t>بشكل يمكن الاستفادة منها في وصف </a:t>
            </a:r>
            <a:r>
              <a:rPr lang="ar-SA" sz="4400" dirty="0" smtClean="0">
                <a:latin typeface="Arabic Typesetting" pitchFamily="66" charset="-78"/>
                <a:cs typeface="Arabic Typesetting" pitchFamily="66" charset="-78"/>
              </a:rPr>
              <a:t>البيانات</a:t>
            </a:r>
            <a:r>
              <a:rPr lang="ar-SA" sz="4400" dirty="0">
                <a:latin typeface="Arabic Typesetting" pitchFamily="66" charset="-78"/>
                <a:cs typeface="Arabic Typesetting" pitchFamily="66" charset="-78"/>
              </a:rPr>
              <a:t> </a:t>
            </a:r>
            <a:r>
              <a:rPr lang="ar-SA" sz="4400" dirty="0" smtClean="0">
                <a:latin typeface="Arabic Typesetting" pitchFamily="66" charset="-78"/>
                <a:cs typeface="Arabic Typesetting" pitchFamily="66" charset="-78"/>
              </a:rPr>
              <a:t>وتحليلها </a:t>
            </a:r>
            <a:r>
              <a:rPr lang="ar-SA" sz="4400" dirty="0">
                <a:latin typeface="Arabic Typesetting" pitchFamily="66" charset="-78"/>
                <a:cs typeface="Arabic Typesetting" pitchFamily="66" charset="-78"/>
              </a:rPr>
              <a:t>للوصول إلى قرارات سلمية في ظل ظروف عدم التأكد</a:t>
            </a:r>
            <a:r>
              <a:rPr lang="en-US" sz="4400" dirty="0">
                <a:latin typeface="Arabic Typesetting" pitchFamily="66" charset="-78"/>
                <a:cs typeface="Arabic Typesetting" pitchFamily="66" charset="-78"/>
              </a:rPr>
              <a:t>"</a:t>
            </a:r>
            <a:r>
              <a:rPr lang="ar-SA" sz="4400" dirty="0">
                <a:latin typeface="Arabic Typesetting" pitchFamily="66" charset="-78"/>
                <a:cs typeface="Arabic Typesetting" pitchFamily="66" charset="-78"/>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7030A0"/>
                </a:solidFill>
              </a:rPr>
              <a:t>ويعرف أيضاً</a:t>
            </a:r>
            <a:endParaRPr lang="ar-SA" dirty="0">
              <a:solidFill>
                <a:srgbClr val="7030A0"/>
              </a:solidFill>
            </a:endParaRPr>
          </a:p>
        </p:txBody>
      </p:sp>
      <p:sp>
        <p:nvSpPr>
          <p:cNvPr id="3" name="عنصر نائب للمحتوى 2"/>
          <p:cNvSpPr>
            <a:spLocks noGrp="1"/>
          </p:cNvSpPr>
          <p:nvPr>
            <p:ph idx="1"/>
          </p:nvPr>
        </p:nvSpPr>
        <p:spPr/>
        <p:txBody>
          <a:bodyPr>
            <a:normAutofit lnSpcReduction="10000"/>
          </a:bodyPr>
          <a:lstStyle/>
          <a:p>
            <a:pPr algn="just"/>
            <a:r>
              <a:rPr lang="ar-SA" sz="4000" dirty="0" smtClean="0">
                <a:latin typeface="Arabic Typesetting" pitchFamily="66" charset="-78"/>
                <a:cs typeface="Arabic Typesetting" pitchFamily="66" charset="-78"/>
              </a:rPr>
              <a:t>بأنه</a:t>
            </a:r>
            <a:r>
              <a:rPr lang="en-US" sz="4000" dirty="0" smtClean="0">
                <a:latin typeface="Arabic Typesetting" pitchFamily="66" charset="-78"/>
                <a:cs typeface="Arabic Typesetting" pitchFamily="66" charset="-78"/>
              </a:rPr>
              <a:t> </a:t>
            </a:r>
            <a:r>
              <a:rPr lang="en-US" sz="4000" dirty="0">
                <a:latin typeface="Arabic Typesetting" pitchFamily="66" charset="-78"/>
                <a:cs typeface="Arabic Typesetting" pitchFamily="66" charset="-78"/>
              </a:rPr>
              <a:t>" </a:t>
            </a:r>
            <a:r>
              <a:rPr lang="ar-SA" sz="4000" dirty="0">
                <a:solidFill>
                  <a:srgbClr val="FF0000"/>
                </a:solidFill>
                <a:latin typeface="Arabic Typesetting" pitchFamily="66" charset="-78"/>
                <a:cs typeface="Arabic Typesetting" pitchFamily="66" charset="-78"/>
              </a:rPr>
              <a:t>الطريقة</a:t>
            </a:r>
            <a:r>
              <a:rPr lang="ar-SA" sz="4000" dirty="0">
                <a:latin typeface="Arabic Typesetting" pitchFamily="66" charset="-78"/>
                <a:cs typeface="Arabic Typesetting" pitchFamily="66" charset="-78"/>
              </a:rPr>
              <a:t> التي تبحث في جمع البيانات حول خصائص الأشياء </a:t>
            </a:r>
            <a:r>
              <a:rPr lang="ar-SA" sz="4000" dirty="0" smtClean="0">
                <a:latin typeface="Arabic Typesetting" pitchFamily="66" charset="-78"/>
                <a:cs typeface="Arabic Typesetting" pitchFamily="66" charset="-78"/>
              </a:rPr>
              <a:t>وتنظيمها وعرضها وتحليلها </a:t>
            </a:r>
            <a:r>
              <a:rPr lang="ar-SA" sz="4000" dirty="0">
                <a:latin typeface="Arabic Typesetting" pitchFamily="66" charset="-78"/>
                <a:cs typeface="Arabic Typesetting" pitchFamily="66" charset="-78"/>
              </a:rPr>
              <a:t>واستقراء النتائج واتخاذ القرارات بناءً عليها. كما يعتبر </a:t>
            </a:r>
            <a:r>
              <a:rPr lang="ar-SA" sz="4000" dirty="0">
                <a:solidFill>
                  <a:srgbClr val="FF0000"/>
                </a:solidFill>
                <a:latin typeface="Arabic Typesetting" pitchFamily="66" charset="-78"/>
                <a:cs typeface="Arabic Typesetting" pitchFamily="66" charset="-78"/>
              </a:rPr>
              <a:t>الأداة </a:t>
            </a:r>
            <a:r>
              <a:rPr lang="ar-SA" sz="4000" dirty="0" smtClean="0">
                <a:solidFill>
                  <a:srgbClr val="FF0000"/>
                </a:solidFill>
                <a:latin typeface="Arabic Typesetting" pitchFamily="66" charset="-78"/>
                <a:cs typeface="Arabic Typesetting" pitchFamily="66" charset="-78"/>
              </a:rPr>
              <a:t>الرئيسة </a:t>
            </a:r>
            <a:r>
              <a:rPr lang="ar-SA" sz="4000" dirty="0">
                <a:solidFill>
                  <a:srgbClr val="FF0000"/>
                </a:solidFill>
                <a:latin typeface="Arabic Typesetting" pitchFamily="66" charset="-78"/>
                <a:cs typeface="Arabic Typesetting" pitchFamily="66" charset="-78"/>
              </a:rPr>
              <a:t>للتعبير الكمي </a:t>
            </a:r>
            <a:r>
              <a:rPr lang="ar-SA" sz="4000" dirty="0">
                <a:latin typeface="Arabic Typesetting" pitchFamily="66" charset="-78"/>
                <a:cs typeface="Arabic Typesetting" pitchFamily="66" charset="-78"/>
              </a:rPr>
              <a:t>عن مختلف الظواهر الإنسانية </a:t>
            </a:r>
            <a:r>
              <a:rPr lang="ar-SA" sz="4000" dirty="0" smtClean="0">
                <a:latin typeface="Arabic Typesetting" pitchFamily="66" charset="-78"/>
                <a:cs typeface="Arabic Typesetting" pitchFamily="66" charset="-78"/>
              </a:rPr>
              <a:t>والاجتماعية.</a:t>
            </a:r>
          </a:p>
          <a:p>
            <a:pPr algn="just"/>
            <a:r>
              <a:rPr lang="ar-SA" sz="4000" dirty="0" smtClean="0">
                <a:latin typeface="Arabic Typesetting" pitchFamily="66" charset="-78"/>
                <a:cs typeface="Arabic Typesetting" pitchFamily="66" charset="-78"/>
              </a:rPr>
              <a:t> ويحتل </a:t>
            </a:r>
            <a:r>
              <a:rPr lang="ar-SA" sz="4000" dirty="0">
                <a:latin typeface="Arabic Typesetting" pitchFamily="66" charset="-78"/>
                <a:cs typeface="Arabic Typesetting" pitchFamily="66" charset="-78"/>
              </a:rPr>
              <a:t>الإحصاء بمختلف مستوياته </a:t>
            </a:r>
            <a:r>
              <a:rPr lang="ar-SA" sz="4000" dirty="0" smtClean="0">
                <a:latin typeface="Arabic Typesetting" pitchFamily="66" charset="-78"/>
                <a:cs typeface="Arabic Typesetting" pitchFamily="66" charset="-78"/>
              </a:rPr>
              <a:t>الوصفي </a:t>
            </a:r>
            <a:r>
              <a:rPr lang="ar-SA" sz="4000" dirty="0">
                <a:latin typeface="Arabic Typesetting" pitchFamily="66" charset="-78"/>
                <a:cs typeface="Arabic Typesetting" pitchFamily="66" charset="-78"/>
              </a:rPr>
              <a:t>والاستدلالي مكانة مميزة في مختلف </a:t>
            </a:r>
            <a:r>
              <a:rPr lang="ar-SA" sz="4000" dirty="0" smtClean="0">
                <a:latin typeface="Arabic Typesetting" pitchFamily="66" charset="-78"/>
                <a:cs typeface="Arabic Typesetting" pitchFamily="66" charset="-78"/>
              </a:rPr>
              <a:t>مناهج الجامعات العراقية والعربية والعالمية، </a:t>
            </a:r>
            <a:r>
              <a:rPr lang="ar-SA" sz="4000" dirty="0">
                <a:latin typeface="Arabic Typesetting" pitchFamily="66" charset="-78"/>
                <a:cs typeface="Arabic Typesetting" pitchFamily="66" charset="-78"/>
              </a:rPr>
              <a:t>ومنها </a:t>
            </a:r>
            <a:r>
              <a:rPr lang="ar-SA" sz="4000" dirty="0" smtClean="0">
                <a:latin typeface="Arabic Typesetting" pitchFamily="66" charset="-78"/>
                <a:cs typeface="Arabic Typesetting" pitchFamily="66" charset="-78"/>
              </a:rPr>
              <a:t>المناهج الموجهة </a:t>
            </a:r>
            <a:r>
              <a:rPr lang="ar-SA" sz="4000" dirty="0">
                <a:latin typeface="Arabic Typesetting" pitchFamily="66" charset="-78"/>
                <a:cs typeface="Arabic Typesetting" pitchFamily="66" charset="-78"/>
              </a:rPr>
              <a:t>لطلبة </a:t>
            </a:r>
            <a:r>
              <a:rPr lang="ar-SA" sz="4000" dirty="0" smtClean="0">
                <a:latin typeface="Arabic Typesetting" pitchFamily="66" charset="-78"/>
                <a:cs typeface="Arabic Typesetting" pitchFamily="66" charset="-78"/>
              </a:rPr>
              <a:t>العلوم </a:t>
            </a:r>
            <a:r>
              <a:rPr lang="ar-SA" sz="4000" dirty="0">
                <a:latin typeface="Arabic Typesetting" pitchFamily="66" charset="-78"/>
                <a:cs typeface="Arabic Typesetting" pitchFamily="66" charset="-78"/>
              </a:rPr>
              <a:t>الإنسانية والاجتماعية وعلى رأسها علم الاجتماع.</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7030A0"/>
                </a:solidFill>
              </a:rPr>
              <a:t>وبناء على </a:t>
            </a:r>
            <a:r>
              <a:rPr lang="ar-SA" dirty="0" err="1" smtClean="0">
                <a:solidFill>
                  <a:srgbClr val="7030A0"/>
                </a:solidFill>
              </a:rPr>
              <a:t>التعاريف</a:t>
            </a:r>
            <a:r>
              <a:rPr lang="ar-SA" dirty="0" smtClean="0">
                <a:solidFill>
                  <a:srgbClr val="7030A0"/>
                </a:solidFill>
              </a:rPr>
              <a:t> السابقة:</a:t>
            </a:r>
            <a:endParaRPr lang="ar-SA" dirty="0">
              <a:solidFill>
                <a:srgbClr val="7030A0"/>
              </a:solidFill>
            </a:endParaRPr>
          </a:p>
        </p:txBody>
      </p:sp>
      <p:sp>
        <p:nvSpPr>
          <p:cNvPr id="3" name="عنصر نائب للمحتوى 2"/>
          <p:cNvSpPr>
            <a:spLocks noGrp="1"/>
          </p:cNvSpPr>
          <p:nvPr>
            <p:ph idx="1"/>
          </p:nvPr>
        </p:nvSpPr>
        <p:spPr/>
        <p:txBody>
          <a:bodyPr>
            <a:normAutofit/>
          </a:bodyPr>
          <a:lstStyle/>
          <a:p>
            <a:pPr algn="just">
              <a:buNone/>
            </a:pPr>
            <a:r>
              <a:rPr lang="ar-SA" sz="4000" dirty="0">
                <a:latin typeface="Arabic Typesetting" pitchFamily="66" charset="-78"/>
                <a:cs typeface="Arabic Typesetting" pitchFamily="66" charset="-78"/>
              </a:rPr>
              <a:t> </a:t>
            </a:r>
            <a:r>
              <a:rPr lang="ar-SA" sz="4000" dirty="0" smtClean="0">
                <a:latin typeface="Arabic Typesetting" pitchFamily="66" charset="-78"/>
                <a:cs typeface="Arabic Typesetting" pitchFamily="66" charset="-78"/>
              </a:rPr>
              <a:t> نستنتج </a:t>
            </a:r>
            <a:r>
              <a:rPr lang="ar-SA" sz="4000" dirty="0">
                <a:latin typeface="Arabic Typesetting" pitchFamily="66" charset="-78"/>
                <a:cs typeface="Arabic Typesetting" pitchFamily="66" charset="-78"/>
              </a:rPr>
              <a:t>أنّ الإحصاء هو طريقة تتضمن أربع خطوات هي</a:t>
            </a:r>
            <a:r>
              <a:rPr lang="en-US" sz="4000" dirty="0" smtClean="0">
                <a:latin typeface="Arabic Typesetting" pitchFamily="66" charset="-78"/>
                <a:cs typeface="Arabic Typesetting" pitchFamily="66" charset="-78"/>
              </a:rPr>
              <a:t>:</a:t>
            </a:r>
            <a:endParaRPr lang="ar-SA" sz="4000" dirty="0" smtClean="0">
              <a:latin typeface="Arabic Typesetting" pitchFamily="66" charset="-78"/>
              <a:cs typeface="Arabic Typesetting" pitchFamily="66" charset="-78"/>
            </a:endParaRPr>
          </a:p>
          <a:p>
            <a:pPr algn="just">
              <a:buNone/>
            </a:pPr>
            <a:r>
              <a:rPr lang="ar-SA" sz="4000" dirty="0" smtClean="0">
                <a:latin typeface="Arabic Typesetting" pitchFamily="66" charset="-78"/>
                <a:cs typeface="Arabic Typesetting" pitchFamily="66" charset="-78"/>
              </a:rPr>
              <a:t>1- </a:t>
            </a:r>
            <a:r>
              <a:rPr lang="ar-SA" sz="4000" dirty="0" smtClean="0">
                <a:solidFill>
                  <a:srgbClr val="FF0000"/>
                </a:solidFill>
                <a:latin typeface="Arabic Typesetting" pitchFamily="66" charset="-78"/>
                <a:cs typeface="Arabic Typesetting" pitchFamily="66" charset="-78"/>
              </a:rPr>
              <a:t>جمع </a:t>
            </a:r>
            <a:r>
              <a:rPr lang="ar-SA" sz="4000" dirty="0">
                <a:solidFill>
                  <a:srgbClr val="FF0000"/>
                </a:solidFill>
                <a:latin typeface="Arabic Typesetting" pitchFamily="66" charset="-78"/>
                <a:cs typeface="Arabic Typesetting" pitchFamily="66" charset="-78"/>
              </a:rPr>
              <a:t>البيانات- </a:t>
            </a:r>
            <a:r>
              <a:rPr lang="ar-SA" sz="4000" dirty="0">
                <a:latin typeface="Arabic Typesetting" pitchFamily="66" charset="-78"/>
                <a:cs typeface="Arabic Typesetting" pitchFamily="66" charset="-78"/>
              </a:rPr>
              <a:t>وتشمل الحصول على القياسات، أو القيم للمشاهدات والتجارب التي يجريها </a:t>
            </a:r>
            <a:r>
              <a:rPr lang="ar-SA" sz="4000" dirty="0" smtClean="0">
                <a:latin typeface="Arabic Typesetting" pitchFamily="66" charset="-78"/>
                <a:cs typeface="Arabic Typesetting" pitchFamily="66" charset="-78"/>
              </a:rPr>
              <a:t>الباحث.</a:t>
            </a:r>
          </a:p>
          <a:p>
            <a:pPr algn="just">
              <a:buNone/>
            </a:pPr>
            <a:r>
              <a:rPr lang="ar-SA" sz="4000" dirty="0" smtClean="0">
                <a:latin typeface="Arabic Typesetting" pitchFamily="66" charset="-78"/>
                <a:cs typeface="Arabic Typesetting" pitchFamily="66" charset="-78"/>
              </a:rPr>
              <a:t>2- </a:t>
            </a:r>
            <a:r>
              <a:rPr lang="ar-SA" sz="4000" dirty="0" smtClean="0">
                <a:solidFill>
                  <a:srgbClr val="FF0000"/>
                </a:solidFill>
                <a:latin typeface="Arabic Typesetting" pitchFamily="66" charset="-78"/>
                <a:cs typeface="Arabic Typesetting" pitchFamily="66" charset="-78"/>
              </a:rPr>
              <a:t>تنظيم </a:t>
            </a:r>
            <a:r>
              <a:rPr lang="ar-SA" sz="4000" dirty="0">
                <a:solidFill>
                  <a:srgbClr val="FF0000"/>
                </a:solidFill>
                <a:latin typeface="Arabic Typesetting" pitchFamily="66" charset="-78"/>
                <a:cs typeface="Arabic Typesetting" pitchFamily="66" charset="-78"/>
              </a:rPr>
              <a:t>البيانات وعرضها</a:t>
            </a:r>
            <a:r>
              <a:rPr lang="ar-SA" sz="4000" dirty="0">
                <a:latin typeface="Arabic Typesetting" pitchFamily="66" charset="-78"/>
                <a:cs typeface="Arabic Typesetting" pitchFamily="66" charset="-78"/>
              </a:rPr>
              <a:t>: وتعني وضع البيانات التي تم الحصول عليها في الخطوة الأولى في جداول معينة، يتم تصميمها لهذا الغرض وعرضها بطرق مناسبة مثل الرسوم البيانية </a:t>
            </a:r>
            <a:r>
              <a:rPr lang="ar-SA" sz="4000" dirty="0" smtClean="0">
                <a:latin typeface="Arabic Typesetting" pitchFamily="66" charset="-78"/>
                <a:cs typeface="Arabic Typesetting" pitchFamily="66" charset="-78"/>
              </a:rPr>
              <a:t>أو </a:t>
            </a:r>
            <a:r>
              <a:rPr lang="ar-SA" sz="4000" dirty="0">
                <a:latin typeface="Arabic Typesetting" pitchFamily="66" charset="-78"/>
                <a:cs typeface="Arabic Typesetting" pitchFamily="66" charset="-78"/>
              </a:rPr>
              <a:t>التوزيعات التكرارية.</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to="" calcmode="lin" valueType="num">
                                      <p:cBhvr>
                                        <p:cTn id="17" dur="1" fill="hold"/>
                                        <p:tgtEl>
                                          <p:spTgt spid="3">
                                            <p:txEl>
                                              <p:pRg st="1" end="1"/>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to="" calcmode="lin" valueType="num">
                                      <p:cBhvr>
                                        <p:cTn id="2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pPr algn="just">
              <a:buNone/>
            </a:pPr>
            <a:r>
              <a:rPr lang="ar-SA" dirty="0" smtClean="0"/>
              <a:t>3</a:t>
            </a:r>
            <a:r>
              <a:rPr lang="ar-SA" sz="4000" dirty="0" smtClean="0">
                <a:latin typeface="Arabic Typesetting" pitchFamily="66" charset="-78"/>
                <a:cs typeface="Arabic Typesetting" pitchFamily="66" charset="-78"/>
              </a:rPr>
              <a:t>- </a:t>
            </a:r>
            <a:r>
              <a:rPr lang="ar-SA" sz="4000" dirty="0" smtClean="0">
                <a:solidFill>
                  <a:srgbClr val="FF0000"/>
                </a:solidFill>
                <a:latin typeface="Arabic Typesetting" pitchFamily="66" charset="-78"/>
                <a:cs typeface="Arabic Typesetting" pitchFamily="66" charset="-78"/>
              </a:rPr>
              <a:t>تحليل </a:t>
            </a:r>
            <a:r>
              <a:rPr lang="ar-SA" sz="4000" dirty="0">
                <a:solidFill>
                  <a:srgbClr val="FF0000"/>
                </a:solidFill>
                <a:latin typeface="Arabic Typesetting" pitchFamily="66" charset="-78"/>
                <a:cs typeface="Arabic Typesetting" pitchFamily="66" charset="-78"/>
              </a:rPr>
              <a:t>البيانات- </a:t>
            </a:r>
            <a:r>
              <a:rPr lang="ar-SA" sz="4000" dirty="0">
                <a:latin typeface="Arabic Typesetting" pitchFamily="66" charset="-78"/>
                <a:cs typeface="Arabic Typesetting" pitchFamily="66" charset="-78"/>
              </a:rPr>
              <a:t>وتعني استخدام الأساليب الإحصائية المختلفة في تحليل البيانات التي تم جمعها وعرضها، وذلك بهدف إعطاء وصف لظواهر الدراسة.</a:t>
            </a:r>
            <a:endParaRPr lang="en-US" sz="4000" dirty="0">
              <a:latin typeface="Arabic Typesetting" pitchFamily="66" charset="-78"/>
              <a:cs typeface="Arabic Typesetting" pitchFamily="66" charset="-78"/>
            </a:endParaRPr>
          </a:p>
          <a:p>
            <a:pPr algn="just">
              <a:buNone/>
            </a:pPr>
            <a:r>
              <a:rPr lang="ar-SA" sz="4000" dirty="0" smtClean="0">
                <a:latin typeface="Arabic Typesetting" pitchFamily="66" charset="-78"/>
                <a:cs typeface="Arabic Typesetting" pitchFamily="66" charset="-78"/>
              </a:rPr>
              <a:t>4- </a:t>
            </a:r>
            <a:r>
              <a:rPr lang="ar-SA" sz="4000" dirty="0" smtClean="0">
                <a:solidFill>
                  <a:srgbClr val="FF0000"/>
                </a:solidFill>
                <a:latin typeface="Arabic Typesetting" pitchFamily="66" charset="-78"/>
                <a:cs typeface="Arabic Typesetting" pitchFamily="66" charset="-78"/>
              </a:rPr>
              <a:t>استقراء </a:t>
            </a:r>
            <a:r>
              <a:rPr lang="ar-SA" sz="4000" dirty="0">
                <a:solidFill>
                  <a:srgbClr val="FF0000"/>
                </a:solidFill>
                <a:latin typeface="Arabic Typesetting" pitchFamily="66" charset="-78"/>
                <a:cs typeface="Arabic Typesetting" pitchFamily="66" charset="-78"/>
              </a:rPr>
              <a:t>النتائج واتخاذ القرارات- </a:t>
            </a:r>
            <a:r>
              <a:rPr lang="ar-SA" sz="4000" dirty="0">
                <a:latin typeface="Arabic Typesetting" pitchFamily="66" charset="-78"/>
                <a:cs typeface="Arabic Typesetting" pitchFamily="66" charset="-78"/>
              </a:rPr>
              <a:t>ويقصد </a:t>
            </a:r>
            <a:r>
              <a:rPr lang="ar-SA" sz="4000" dirty="0" err="1">
                <a:latin typeface="Arabic Typesetting" pitchFamily="66" charset="-78"/>
                <a:cs typeface="Arabic Typesetting" pitchFamily="66" charset="-78"/>
              </a:rPr>
              <a:t>بها</a:t>
            </a:r>
            <a:r>
              <a:rPr lang="ar-SA" sz="4000" dirty="0">
                <a:latin typeface="Arabic Typesetting" pitchFamily="66" charset="-78"/>
                <a:cs typeface="Arabic Typesetting" pitchFamily="66" charset="-78"/>
              </a:rPr>
              <a:t> الاستنتاجات التي يتم التوصل إليها على شكل تقديرات أو تنبؤات. </a:t>
            </a:r>
            <a:r>
              <a:rPr lang="ar-SA" sz="4000" dirty="0" smtClean="0">
                <a:latin typeface="Arabic Typesetting" pitchFamily="66" charset="-78"/>
                <a:cs typeface="Arabic Typesetting" pitchFamily="66" charset="-78"/>
              </a:rPr>
              <a:t>وإنْ </a:t>
            </a:r>
            <a:r>
              <a:rPr lang="ar-SA" sz="4000" dirty="0">
                <a:latin typeface="Arabic Typesetting" pitchFamily="66" charset="-78"/>
                <a:cs typeface="Arabic Typesetting" pitchFamily="66" charset="-78"/>
              </a:rPr>
              <a:t>كانت هذه الخطوة تندرج ضمن الإحصاء الاستدلالي.</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SA" dirty="0" smtClean="0">
                <a:solidFill>
                  <a:srgbClr val="7030A0"/>
                </a:solidFill>
              </a:rPr>
              <a:t>وظائف </a:t>
            </a:r>
            <a:r>
              <a:rPr lang="ar-SA" dirty="0">
                <a:solidFill>
                  <a:srgbClr val="7030A0"/>
                </a:solidFill>
              </a:rPr>
              <a:t>علم </a:t>
            </a:r>
            <a:r>
              <a:rPr lang="ar-SA" dirty="0" smtClean="0">
                <a:solidFill>
                  <a:srgbClr val="7030A0"/>
                </a:solidFill>
              </a:rPr>
              <a:t>الإحصاء</a:t>
            </a:r>
            <a:r>
              <a:rPr lang="en-US" dirty="0"/>
              <a:t/>
            </a:r>
            <a:br>
              <a:rPr lang="en-US" dirty="0"/>
            </a:br>
            <a:endParaRPr lang="ar-SA" dirty="0"/>
          </a:p>
        </p:txBody>
      </p:sp>
      <p:sp>
        <p:nvSpPr>
          <p:cNvPr id="3" name="عنصر نائب للمحتوى 2"/>
          <p:cNvSpPr>
            <a:spLocks noGrp="1"/>
          </p:cNvSpPr>
          <p:nvPr>
            <p:ph idx="1"/>
          </p:nvPr>
        </p:nvSpPr>
        <p:spPr/>
        <p:txBody>
          <a:bodyPr>
            <a:normAutofit/>
          </a:bodyPr>
          <a:lstStyle/>
          <a:p>
            <a:endParaRPr lang="ar-SA" dirty="0" smtClean="0"/>
          </a:p>
          <a:p>
            <a:endParaRPr lang="ar-SA" dirty="0"/>
          </a:p>
          <a:p>
            <a:r>
              <a:rPr lang="ar-SA" sz="4000" dirty="0" smtClean="0">
                <a:latin typeface="Arabic Typesetting" pitchFamily="66" charset="-78"/>
                <a:cs typeface="Arabic Typesetting" pitchFamily="66" charset="-78"/>
              </a:rPr>
              <a:t>يمكن </a:t>
            </a:r>
            <a:r>
              <a:rPr lang="ar-SA" sz="4000" dirty="0">
                <a:latin typeface="Arabic Typesetting" pitchFamily="66" charset="-78"/>
                <a:cs typeface="Arabic Typesetting" pitchFamily="66" charset="-78"/>
              </a:rPr>
              <a:t>تحديد وظائف علم الإحصاء </a:t>
            </a:r>
            <a:r>
              <a:rPr lang="ar-SA" sz="4000" dirty="0" smtClean="0">
                <a:latin typeface="Arabic Typesetting" pitchFamily="66" charset="-78"/>
                <a:cs typeface="Arabic Typesetting" pitchFamily="66" charset="-78"/>
              </a:rPr>
              <a:t>انطلاقاً </a:t>
            </a:r>
            <a:r>
              <a:rPr lang="ar-SA" sz="4000" dirty="0">
                <a:latin typeface="Arabic Typesetting" pitchFamily="66" charset="-78"/>
                <a:cs typeface="Arabic Typesetting" pitchFamily="66" charset="-78"/>
              </a:rPr>
              <a:t>من </a:t>
            </a:r>
            <a:r>
              <a:rPr lang="ar-SA" sz="4000" dirty="0" err="1">
                <a:latin typeface="Arabic Typesetting" pitchFamily="66" charset="-78"/>
                <a:cs typeface="Arabic Typesetting" pitchFamily="66" charset="-78"/>
              </a:rPr>
              <a:t>التعاريف</a:t>
            </a:r>
            <a:r>
              <a:rPr lang="ar-SA" sz="4000" dirty="0">
                <a:latin typeface="Arabic Typesetting" pitchFamily="66" charset="-78"/>
                <a:cs typeface="Arabic Typesetting" pitchFamily="66" charset="-78"/>
              </a:rPr>
              <a:t> السابقة كما </a:t>
            </a:r>
            <a:r>
              <a:rPr lang="ar-SA" sz="4000" dirty="0" smtClean="0">
                <a:latin typeface="Arabic Typesetting" pitchFamily="66" charset="-78"/>
                <a:cs typeface="Arabic Typesetting" pitchFamily="66" charset="-78"/>
              </a:rPr>
              <a:t>يلي:</a:t>
            </a:r>
            <a:endParaRPr lang="en-US" sz="4000" dirty="0" smtClean="0">
              <a:latin typeface="Arabic Typesetting" pitchFamily="66" charset="-78"/>
              <a:cs typeface="Arabic Typesetting" pitchFamily="66" charset="-78"/>
            </a:endParaRPr>
          </a:p>
          <a:p>
            <a:r>
              <a:rPr lang="en-US" sz="4000" dirty="0" smtClean="0">
                <a:solidFill>
                  <a:srgbClr val="FF0000"/>
                </a:solidFill>
                <a:latin typeface="Arabic Typesetting" pitchFamily="66" charset="-78"/>
                <a:cs typeface="Arabic Typesetting" pitchFamily="66" charset="-78"/>
              </a:rPr>
              <a:t>  </a:t>
            </a:r>
            <a:r>
              <a:rPr lang="ar-SA" sz="4000" dirty="0" smtClean="0">
                <a:solidFill>
                  <a:srgbClr val="FF0000"/>
                </a:solidFill>
                <a:latin typeface="Arabic Typesetting" pitchFamily="66" charset="-78"/>
                <a:cs typeface="Arabic Typesetting" pitchFamily="66" charset="-78"/>
              </a:rPr>
              <a:t>وصف </a:t>
            </a:r>
            <a:r>
              <a:rPr lang="ar-SA" sz="4000" dirty="0">
                <a:solidFill>
                  <a:srgbClr val="FF0000"/>
                </a:solidFill>
                <a:latin typeface="Arabic Typesetting" pitchFamily="66" charset="-78"/>
                <a:cs typeface="Arabic Typesetting" pitchFamily="66" charset="-78"/>
              </a:rPr>
              <a:t>البيانات</a:t>
            </a:r>
            <a:r>
              <a:rPr lang="en-US" sz="4000" dirty="0" smtClean="0">
                <a:solidFill>
                  <a:srgbClr val="FF0000"/>
                </a:solidFill>
                <a:latin typeface="Arabic Typesetting" pitchFamily="66" charset="-78"/>
                <a:cs typeface="Arabic Typesetting" pitchFamily="66" charset="-78"/>
              </a:rPr>
              <a:t>.</a:t>
            </a:r>
          </a:p>
          <a:p>
            <a:r>
              <a:rPr lang="en-US" sz="4000" dirty="0" smtClean="0">
                <a:solidFill>
                  <a:srgbClr val="FF0000"/>
                </a:solidFill>
                <a:latin typeface="Arabic Typesetting" pitchFamily="66" charset="-78"/>
                <a:cs typeface="Arabic Typesetting" pitchFamily="66" charset="-78"/>
              </a:rPr>
              <a:t> </a:t>
            </a:r>
            <a:r>
              <a:rPr lang="ar-SA" sz="4000" dirty="0">
                <a:solidFill>
                  <a:srgbClr val="FF0000"/>
                </a:solidFill>
                <a:latin typeface="Arabic Typesetting" pitchFamily="66" charset="-78"/>
                <a:cs typeface="Arabic Typesetting" pitchFamily="66" charset="-78"/>
              </a:rPr>
              <a:t>الاستدلال </a:t>
            </a:r>
            <a:r>
              <a:rPr lang="ar-SA" sz="4000" dirty="0" smtClean="0">
                <a:solidFill>
                  <a:srgbClr val="FF0000"/>
                </a:solidFill>
                <a:latin typeface="Arabic Typesetting" pitchFamily="66" charset="-78"/>
                <a:cs typeface="Arabic Typesetting" pitchFamily="66" charset="-78"/>
              </a:rPr>
              <a:t>الإحصائي</a:t>
            </a:r>
            <a:r>
              <a:rPr lang="ar-SA" sz="4000" dirty="0">
                <a:solidFill>
                  <a:srgbClr val="FF0000"/>
                </a:solidFill>
                <a:latin typeface="Arabic Typesetting" pitchFamily="66" charset="-78"/>
                <a:cs typeface="Arabic Typesetting" pitchFamily="66" charset="-78"/>
              </a:rPr>
              <a:t>.</a:t>
            </a:r>
            <a:endParaRPr lang="ar-SA" sz="4000" dirty="0" smtClean="0">
              <a:solidFill>
                <a:srgbClr val="FF0000"/>
              </a:solidFill>
              <a:latin typeface="Arabic Typesetting" pitchFamily="66" charset="-78"/>
              <a:cs typeface="Arabic Typesetting" pitchFamily="66" charset="-78"/>
            </a:endParaRPr>
          </a:p>
          <a:p>
            <a:r>
              <a:rPr lang="ar-SA" sz="4000" dirty="0" smtClean="0">
                <a:solidFill>
                  <a:srgbClr val="FF0000"/>
                </a:solidFill>
                <a:latin typeface="Arabic Typesetting" pitchFamily="66" charset="-78"/>
                <a:cs typeface="Arabic Typesetting" pitchFamily="66" charset="-78"/>
              </a:rPr>
              <a:t> </a:t>
            </a:r>
            <a:r>
              <a:rPr lang="ar-SA" sz="4000" dirty="0">
                <a:solidFill>
                  <a:srgbClr val="FF0000"/>
                </a:solidFill>
                <a:latin typeface="Arabic Typesetting" pitchFamily="66" charset="-78"/>
                <a:cs typeface="Arabic Typesetting" pitchFamily="66" charset="-78"/>
              </a:rPr>
              <a:t>التنبؤ</a:t>
            </a:r>
            <a:r>
              <a:rPr lang="ar-SA" sz="4000" dirty="0">
                <a:latin typeface="Arabic Typesetting" pitchFamily="66" charset="-78"/>
                <a:cs typeface="Arabic Typesetting" pitchFamily="66" charset="-78"/>
              </a:rPr>
              <a:t>.</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to="" calcmode="lin" valueType="num">
                                      <p:cBhvr>
                                        <p:cTn id="17" dur="1" fill="hold"/>
                                        <p:tgtEl>
                                          <p:spTgt spid="3">
                                            <p:txEl>
                                              <p:pRg st="3" end="3"/>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 to="" calcmode="lin" valueType="num">
                                      <p:cBhvr>
                                        <p:cTn id="22" dur="1" fill="hold"/>
                                        <p:tgtEl>
                                          <p:spTgt spid="3">
                                            <p:txEl>
                                              <p:pRg st="4" end="4"/>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to="" calcmode="lin" valueType="num">
                                      <p:cBhvr>
                                        <p:cTn id="27" dur="1" fill="hold"/>
                                        <p:tgtEl>
                                          <p:spTgt spid="3">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r>
              <a:rPr lang="ar-SA" sz="4000" dirty="0">
                <a:solidFill>
                  <a:srgbClr val="FF0000"/>
                </a:solidFill>
                <a:latin typeface="Arabic Typesetting" pitchFamily="66" charset="-78"/>
                <a:cs typeface="Arabic Typesetting" pitchFamily="66" charset="-78"/>
              </a:rPr>
              <a:t>وصف البيانات:</a:t>
            </a:r>
            <a:endParaRPr lang="en-US" sz="4000" dirty="0">
              <a:solidFill>
                <a:srgbClr val="FF0000"/>
              </a:solidFill>
              <a:latin typeface="Arabic Typesetting" pitchFamily="66" charset="-78"/>
              <a:cs typeface="Arabic Typesetting" pitchFamily="66" charset="-78"/>
            </a:endParaRPr>
          </a:p>
          <a:p>
            <a:pPr algn="just">
              <a:buNone/>
            </a:pPr>
            <a:r>
              <a:rPr lang="ar-SA" sz="4000" dirty="0" smtClean="0">
                <a:latin typeface="Arabic Typesetting" pitchFamily="66" charset="-78"/>
                <a:cs typeface="Arabic Typesetting" pitchFamily="66" charset="-78"/>
              </a:rPr>
              <a:t>      تعتمد </a:t>
            </a:r>
            <a:r>
              <a:rPr lang="ar-SA" sz="4000" dirty="0">
                <a:latin typeface="Arabic Typesetting" pitchFamily="66" charset="-78"/>
                <a:cs typeface="Arabic Typesetting" pitchFamily="66" charset="-78"/>
              </a:rPr>
              <a:t>عملية وصف البيانات على جمعها، وتبويبها </a:t>
            </a:r>
            <a:r>
              <a:rPr lang="ar-SA" sz="4000" dirty="0" smtClean="0">
                <a:latin typeface="Arabic Typesetting" pitchFamily="66" charset="-78"/>
                <a:cs typeface="Arabic Typesetting" pitchFamily="66" charset="-78"/>
              </a:rPr>
              <a:t>وتلخيصها</a:t>
            </a:r>
            <a:r>
              <a:rPr lang="ar-SA" sz="4000" dirty="0">
                <a:latin typeface="Arabic Typesetting" pitchFamily="66" charset="-78"/>
                <a:cs typeface="Arabic Typesetting" pitchFamily="66" charset="-78"/>
              </a:rPr>
              <a:t>، إذ لا يمكن الاستفادة من البيانات إلا إذا تم جمعها </a:t>
            </a:r>
            <a:r>
              <a:rPr lang="ar-SA" sz="4000" dirty="0" smtClean="0">
                <a:latin typeface="Arabic Typesetting" pitchFamily="66" charset="-78"/>
                <a:cs typeface="Arabic Typesetting" pitchFamily="66" charset="-78"/>
              </a:rPr>
              <a:t>وعرضها </a:t>
            </a:r>
            <a:r>
              <a:rPr lang="ar-SA" sz="4000" dirty="0">
                <a:latin typeface="Arabic Typesetting" pitchFamily="66" charset="-78"/>
                <a:cs typeface="Arabic Typesetting" pitchFamily="66" charset="-78"/>
              </a:rPr>
              <a:t>في شكل جدولي أو بياني هذا من ناحية، </a:t>
            </a:r>
            <a:r>
              <a:rPr lang="ar-SA" sz="4000" dirty="0" smtClean="0">
                <a:latin typeface="Arabic Typesetting" pitchFamily="66" charset="-78"/>
                <a:cs typeface="Arabic Typesetting" pitchFamily="66" charset="-78"/>
              </a:rPr>
              <a:t>وحساب </a:t>
            </a:r>
            <a:r>
              <a:rPr lang="ar-SA" sz="4000" dirty="0">
                <a:latin typeface="Arabic Typesetting" pitchFamily="66" charset="-78"/>
                <a:cs typeface="Arabic Typesetting" pitchFamily="66" charset="-78"/>
              </a:rPr>
              <a:t>بعض المؤشرات الإحصائية البسيطة التي توضح طبيعة البيانات من ناحية أخرى</a:t>
            </a:r>
            <a:r>
              <a:rPr lang="en-US" sz="4000" dirty="0">
                <a:latin typeface="Arabic Typesetting" pitchFamily="66" charset="-78"/>
                <a:cs typeface="Arabic Typesetting" pitchFamily="66" charset="-78"/>
              </a:rPr>
              <a:t>.</a:t>
            </a: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endParaRPr lang="ar-SA" sz="4000" dirty="0" smtClean="0">
              <a:latin typeface="Arabic Typesetting" pitchFamily="66" charset="-78"/>
              <a:cs typeface="Arabic Typesetting" pitchFamily="66" charset="-78"/>
            </a:endParaRPr>
          </a:p>
          <a:p>
            <a:pPr algn="just"/>
            <a:r>
              <a:rPr lang="ar-SA" sz="4000" dirty="0" smtClean="0">
                <a:solidFill>
                  <a:srgbClr val="FF0000"/>
                </a:solidFill>
                <a:latin typeface="Arabic Typesetting" pitchFamily="66" charset="-78"/>
                <a:cs typeface="Arabic Typesetting" pitchFamily="66" charset="-78"/>
              </a:rPr>
              <a:t>الاستدلال الإحصائي:</a:t>
            </a:r>
            <a:endParaRPr lang="en-US" sz="4000" dirty="0" smtClean="0">
              <a:solidFill>
                <a:srgbClr val="FF0000"/>
              </a:solidFill>
              <a:latin typeface="Arabic Typesetting" pitchFamily="66" charset="-78"/>
              <a:cs typeface="Arabic Typesetting" pitchFamily="66" charset="-78"/>
            </a:endParaRPr>
          </a:p>
          <a:p>
            <a:pPr algn="just">
              <a:buNone/>
            </a:pPr>
            <a:r>
              <a:rPr lang="ar-SA" sz="4000" dirty="0">
                <a:latin typeface="Arabic Typesetting" pitchFamily="66" charset="-78"/>
                <a:cs typeface="Arabic Typesetting" pitchFamily="66" charset="-78"/>
              </a:rPr>
              <a:t> </a:t>
            </a:r>
            <a:r>
              <a:rPr lang="ar-SA" sz="4000" dirty="0" smtClean="0">
                <a:latin typeface="Arabic Typesetting" pitchFamily="66" charset="-78"/>
                <a:cs typeface="Arabic Typesetting" pitchFamily="66" charset="-78"/>
              </a:rPr>
              <a:t>  يرتكز </a:t>
            </a:r>
            <a:r>
              <a:rPr lang="ar-SA" sz="4000" dirty="0">
                <a:latin typeface="Arabic Typesetting" pitchFamily="66" charset="-78"/>
                <a:cs typeface="Arabic Typesetting" pitchFamily="66" charset="-78"/>
              </a:rPr>
              <a:t>الاستدلال الإحصائي على فكرة اختيار جزء من المجتمع يسمى عينة بطريقة علمية مناسبة، بغرض استخدام بيانات هذه العينة في التوصل إلى نتائج، يمكن تعميمها على مجتمع الدراسة</a:t>
            </a:r>
            <a:r>
              <a:rPr lang="en-US" sz="4000" dirty="0">
                <a:latin typeface="Arabic Typesetting" pitchFamily="66" charset="-78"/>
                <a:cs typeface="Arabic Typesetting" pitchFamily="66" charset="-78"/>
              </a:rPr>
              <a:t>.  </a:t>
            </a: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to="" calcmode="lin" valueType="num">
                                      <p:cBhvr>
                                        <p:cTn id="7" dur="1" fill="hold"/>
                                        <p:tgtEl>
                                          <p:spTgt spid="3">
                                            <p:txEl>
                                              <p:pRg st="1" end="1"/>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sz="4000" dirty="0">
                <a:solidFill>
                  <a:srgbClr val="FF0000"/>
                </a:solidFill>
                <a:latin typeface="Arabic Typesetting" pitchFamily="66" charset="-78"/>
                <a:cs typeface="Arabic Typesetting" pitchFamily="66" charset="-78"/>
              </a:rPr>
              <a:t>التنبؤ:</a:t>
            </a:r>
            <a:endParaRPr lang="en-US" sz="4000" dirty="0">
              <a:solidFill>
                <a:srgbClr val="FF0000"/>
              </a:solidFill>
              <a:latin typeface="Arabic Typesetting" pitchFamily="66" charset="-78"/>
              <a:cs typeface="Arabic Typesetting" pitchFamily="66" charset="-78"/>
            </a:endParaRPr>
          </a:p>
          <a:p>
            <a:pPr algn="just">
              <a:buNone/>
            </a:pPr>
            <a:r>
              <a:rPr lang="ar-SA" sz="4000" dirty="0" smtClean="0">
                <a:latin typeface="Arabic Typesetting" pitchFamily="66" charset="-78"/>
                <a:cs typeface="Arabic Typesetting" pitchFamily="66" charset="-78"/>
              </a:rPr>
              <a:t>   يعتمد </a:t>
            </a:r>
            <a:r>
              <a:rPr lang="ar-SA" sz="4000" dirty="0">
                <a:latin typeface="Arabic Typesetting" pitchFamily="66" charset="-78"/>
                <a:cs typeface="Arabic Typesetting" pitchFamily="66" charset="-78"/>
              </a:rPr>
              <a:t>على استخدام نتائج الاستدلال الإحصائي، وذلك بالاستناد على معطيات الظاهرة في الماضي لمعرفة ما يمكن </a:t>
            </a:r>
            <a:r>
              <a:rPr lang="ar-SA" sz="4000" dirty="0" smtClean="0">
                <a:latin typeface="Arabic Typesetting" pitchFamily="66" charset="-78"/>
                <a:cs typeface="Arabic Typesetting" pitchFamily="66" charset="-78"/>
              </a:rPr>
              <a:t>أنْ </a:t>
            </a:r>
            <a:r>
              <a:rPr lang="ar-SA" sz="4000" dirty="0">
                <a:latin typeface="Arabic Typesetting" pitchFamily="66" charset="-78"/>
                <a:cs typeface="Arabic Typesetting" pitchFamily="66" charset="-78"/>
              </a:rPr>
              <a:t>يحدث في الحاضر والمستقبل،</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buNone/>
            </a:pPr>
            <a:r>
              <a:rPr lang="ar-SA" dirty="0"/>
              <a:t> </a:t>
            </a:r>
            <a:r>
              <a:rPr lang="ar-SA" dirty="0" smtClean="0"/>
              <a:t>   </a:t>
            </a:r>
          </a:p>
          <a:p>
            <a:pPr algn="just">
              <a:buNone/>
            </a:pPr>
            <a:r>
              <a:rPr lang="ar-SA" dirty="0"/>
              <a:t> </a:t>
            </a:r>
            <a:r>
              <a:rPr lang="ar-SA" dirty="0" smtClean="0"/>
              <a:t>    </a:t>
            </a:r>
            <a:r>
              <a:rPr lang="ar-SA" sz="4000" dirty="0" smtClean="0">
                <a:latin typeface="Arabic Typesetting" pitchFamily="66" charset="-78"/>
                <a:cs typeface="Arabic Typesetting" pitchFamily="66" charset="-78"/>
              </a:rPr>
              <a:t>وانطلاقا </a:t>
            </a:r>
            <a:r>
              <a:rPr lang="ar-SA" sz="4000" dirty="0">
                <a:latin typeface="Arabic Typesetting" pitchFamily="66" charset="-78"/>
                <a:cs typeface="Arabic Typesetting" pitchFamily="66" charset="-78"/>
              </a:rPr>
              <a:t>من وظائف علم الإحصاء، ويمكن تقسيم الإحصاء إلى قسمين هما:</a:t>
            </a:r>
            <a:endParaRPr lang="en-US" sz="4000" dirty="0">
              <a:latin typeface="Arabic Typesetting" pitchFamily="66" charset="-78"/>
              <a:cs typeface="Arabic Typesetting" pitchFamily="66" charset="-78"/>
            </a:endParaRPr>
          </a:p>
          <a:p>
            <a:pPr algn="just"/>
            <a:r>
              <a:rPr lang="ar-SA" sz="4000" dirty="0">
                <a:latin typeface="Arabic Typesetting" pitchFamily="66" charset="-78"/>
                <a:cs typeface="Arabic Typesetting" pitchFamily="66" charset="-78"/>
              </a:rPr>
              <a:t> </a:t>
            </a:r>
            <a:r>
              <a:rPr lang="ar-SA" sz="4000" dirty="0">
                <a:solidFill>
                  <a:srgbClr val="FF0000"/>
                </a:solidFill>
                <a:latin typeface="Arabic Typesetting" pitchFamily="66" charset="-78"/>
                <a:cs typeface="Arabic Typesetting" pitchFamily="66" charset="-78"/>
              </a:rPr>
              <a:t>الإحصاء الوصفي والإحصاء الاستدلالي </a:t>
            </a:r>
            <a:r>
              <a:rPr lang="ar-SA" sz="4000" dirty="0">
                <a:latin typeface="Arabic Typesetting" pitchFamily="66" charset="-78"/>
                <a:cs typeface="Arabic Typesetting" pitchFamily="66" charset="-78"/>
              </a:rPr>
              <a:t>وسنتناول هذين القسمين في محاضراتنا القادمة بإذن الله تعالى. </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to="" calcmode="lin" valueType="num">
                                      <p:cBhvr>
                                        <p:cTn id="1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r>
              <a:rPr lang="ar-SA" dirty="0"/>
              <a:t> </a:t>
            </a:r>
            <a:endParaRPr lang="ar-SA" dirty="0" smtClean="0"/>
          </a:p>
          <a:p>
            <a:pPr algn="just">
              <a:buNone/>
            </a:pPr>
            <a:r>
              <a:rPr lang="ar-SA" sz="4400" dirty="0" smtClean="0">
                <a:latin typeface="Arabic Typesetting" pitchFamily="66" charset="-78"/>
                <a:cs typeface="Arabic Typesetting" pitchFamily="66" charset="-78"/>
              </a:rPr>
              <a:t>       لنا لقاءات ومحاضرات أخرى قادمة إنْ شاء الله تعالى</a:t>
            </a:r>
          </a:p>
          <a:p>
            <a:pPr algn="just">
              <a:buNone/>
            </a:pPr>
            <a:r>
              <a:rPr lang="ar-SA" sz="4400" dirty="0" smtClean="0">
                <a:solidFill>
                  <a:srgbClr val="7030A0"/>
                </a:solidFill>
                <a:latin typeface="Arabic Typesetting" pitchFamily="66" charset="-78"/>
                <a:cs typeface="Arabic Typesetting" pitchFamily="66" charset="-78"/>
              </a:rPr>
              <a:t>                 شكراً لكم...</a:t>
            </a:r>
            <a:endParaRPr lang="ar-SA" sz="4400" dirty="0">
              <a:solidFill>
                <a:srgbClr val="7030A0"/>
              </a:solidFill>
              <a:latin typeface="Arabic Typesetting" pitchFamily="66" charset="-78"/>
              <a:cs typeface="Arabic Typesetting" pitchFamily="66" charset="-78"/>
            </a:endParaRPr>
          </a:p>
          <a:p>
            <a:pPr algn="just">
              <a:buNone/>
            </a:pPr>
            <a:r>
              <a:rPr lang="ar-SA" sz="4400" dirty="0" smtClean="0">
                <a:solidFill>
                  <a:srgbClr val="7030A0"/>
                </a:solidFill>
                <a:latin typeface="Arabic Typesetting" pitchFamily="66" charset="-78"/>
                <a:cs typeface="Arabic Typesetting" pitchFamily="66" charset="-78"/>
              </a:rPr>
              <a:t>                            والسلام عليكم ورحمة الله وبركاته...</a:t>
            </a:r>
            <a:endParaRPr lang="ar-SA" sz="4400" dirty="0">
              <a:solidFill>
                <a:srgbClr val="7030A0"/>
              </a:solidFill>
              <a:latin typeface="Arabic Typesetting" pitchFamily="66" charset="-78"/>
              <a:cs typeface="Arabic Typesetting" pitchFamily="66"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xit" presetSubtype="0" fill="hold" nodeType="clickEffect">
                                  <p:stCondLst>
                                    <p:cond delay="0"/>
                                  </p:stCondLst>
                                  <p:iterate type="lt">
                                    <p:tmPct val="10000"/>
                                  </p:iterate>
                                  <p:childTnLst>
                                    <p:anim from="(ppt_w)" to="(-ppt_w*2)" calcmode="lin" valueType="num">
                                      <p:cBhvr rctx="PPT">
                                        <p:cTn id="6" dur="500" autoRev="1">
                                          <p:stCondLst>
                                            <p:cond delay="0"/>
                                          </p:stCondLst>
                                        </p:cTn>
                                        <p:tgtEl>
                                          <p:spTgt spid="3">
                                            <p:txEl>
                                              <p:pRg st="3" end="3"/>
                                            </p:txEl>
                                          </p:spTgt>
                                        </p:tgtEl>
                                        <p:attrNameLst>
                                          <p:attrName>ppt_w</p:attrName>
                                        </p:attrNameLst>
                                      </p:cBhvr>
                                    </p:anim>
                                    <p:anim by="(ppt_w*0.50)" calcmode="lin" valueType="num">
                                      <p:cBhvr>
                                        <p:cTn id="7" dur="500" decel="50000" autoRev="1">
                                          <p:stCondLst>
                                            <p:cond delay="0"/>
                                          </p:stCondLst>
                                        </p:cTn>
                                        <p:tgtEl>
                                          <p:spTgt spid="3">
                                            <p:txEl>
                                              <p:pRg st="3" end="3"/>
                                            </p:txEl>
                                          </p:spTgt>
                                        </p:tgtEl>
                                        <p:attrNameLst>
                                          <p:attrName>ppt_x</p:attrName>
                                        </p:attrNameLst>
                                      </p:cBhvr>
                                    </p:anim>
                                    <p:anim from="(ppt_y)" to="(1+ppt_h/2)" calcmode="lin" valueType="num">
                                      <p:cBhvr>
                                        <p:cTn id="8" dur="1000">
                                          <p:stCondLst>
                                            <p:cond delay="0"/>
                                          </p:stCondLst>
                                        </p:cTn>
                                        <p:tgtEl>
                                          <p:spTgt spid="3">
                                            <p:txEl>
                                              <p:pRg st="3" end="3"/>
                                            </p:txEl>
                                          </p:spTgt>
                                        </p:tgtEl>
                                        <p:attrNameLst>
                                          <p:attrName>ppt_y</p:attrName>
                                        </p:attrNameLst>
                                      </p:cBhvr>
                                    </p:anim>
                                    <p:animRot by="21600000">
                                      <p:cBhvr>
                                        <p:cTn id="9" dur="1000">
                                          <p:stCondLst>
                                            <p:cond delay="0"/>
                                          </p:stCondLst>
                                        </p:cTn>
                                        <p:tgtEl>
                                          <p:spTgt spid="3">
                                            <p:txEl>
                                              <p:pRg st="3" end="3"/>
                                            </p:txEl>
                                          </p:spTgt>
                                        </p:tgtEl>
                                        <p:attrNameLst>
                                          <p:attrName>r</p:attrName>
                                        </p:attrNameLst>
                                      </p:cBhvr>
                                    </p:animRot>
                                    <p:set>
                                      <p:cBhvr>
                                        <p:cTn id="10"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pPr>
              <a:buNone/>
            </a:pPr>
            <a:endParaRPr lang="ar-SA" dirty="0" smtClean="0"/>
          </a:p>
          <a:p>
            <a:pPr algn="ctr">
              <a:buNone/>
            </a:pPr>
            <a:r>
              <a:rPr lang="ar-SA" sz="4400" dirty="0" smtClean="0">
                <a:latin typeface="Arabic Typesetting" pitchFamily="66" charset="-78"/>
                <a:cs typeface="Arabic Typesetting" pitchFamily="66" charset="-78"/>
              </a:rPr>
              <a:t>محاضرة </a:t>
            </a:r>
          </a:p>
          <a:p>
            <a:pPr algn="ctr">
              <a:buNone/>
            </a:pPr>
            <a:r>
              <a:rPr lang="ar-SA" sz="4400" dirty="0" smtClean="0">
                <a:solidFill>
                  <a:srgbClr val="FF0000"/>
                </a:solidFill>
                <a:latin typeface="Arabic Typesetting" pitchFamily="66" charset="-78"/>
                <a:cs typeface="Arabic Typesetting" pitchFamily="66" charset="-78"/>
              </a:rPr>
              <a:t>الإحصاء الاجتماعي </a:t>
            </a:r>
            <a:r>
              <a:rPr lang="ar-SA" sz="4400" dirty="0" smtClean="0">
                <a:solidFill>
                  <a:srgbClr val="FF0000"/>
                </a:solidFill>
                <a:latin typeface="Arabic Typesetting" pitchFamily="66" charset="-78"/>
                <a:cs typeface="Arabic Typesetting" pitchFamily="66" charset="-78"/>
              </a:rPr>
              <a:t>.. التعريف </a:t>
            </a:r>
            <a:r>
              <a:rPr lang="ar-SA" sz="4400" smtClean="0">
                <a:solidFill>
                  <a:srgbClr val="FF0000"/>
                </a:solidFill>
                <a:latin typeface="Arabic Typesetting" pitchFamily="66" charset="-78"/>
                <a:cs typeface="Arabic Typesetting" pitchFamily="66" charset="-78"/>
              </a:rPr>
              <a:t>والأهمية والاستخدامات</a:t>
            </a:r>
            <a:endParaRPr lang="ar-SA" sz="4400" dirty="0" smtClean="0">
              <a:solidFill>
                <a:srgbClr val="FF0000"/>
              </a:solidFill>
              <a:latin typeface="Arabic Typesetting" pitchFamily="66" charset="-78"/>
              <a:cs typeface="Arabic Typesetting" pitchFamily="66" charset="-78"/>
            </a:endParaRPr>
          </a:p>
          <a:p>
            <a:pPr algn="ctr">
              <a:buNone/>
            </a:pPr>
            <a:r>
              <a:rPr lang="ar-SA" sz="4400" dirty="0" smtClean="0">
                <a:latin typeface="Arabic Typesetting" pitchFamily="66" charset="-78"/>
                <a:cs typeface="Arabic Typesetting" pitchFamily="66" charset="-78"/>
              </a:rPr>
              <a:t>لطلبة علم الاجتماع- السنة الثالثة</a:t>
            </a: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 to="" calcmode="lin" valueType="num">
                                      <p:cBhvr>
                                        <p:cTn id="12" dur="1" fill="hold"/>
                                        <p:tgtEl>
                                          <p:spTgt spid="3">
                                            <p:txEl>
                                              <p:pRg st="3" end="3"/>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to="" calcmode="lin" valueType="num">
                                      <p:cBhvr>
                                        <p:cTn id="17" dur="1" fill="hold"/>
                                        <p:tgtEl>
                                          <p:spTgt spid="3">
                                            <p:txEl>
                                              <p:pRg st="4" end="4"/>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sz="4800" b="1" dirty="0" smtClean="0">
                <a:solidFill>
                  <a:srgbClr val="7030A0"/>
                </a:solidFill>
                <a:latin typeface="Arabic Typesetting" pitchFamily="66" charset="-78"/>
                <a:cs typeface="Arabic Typesetting" pitchFamily="66" charset="-78"/>
              </a:rPr>
              <a:t/>
            </a:r>
            <a:br>
              <a:rPr lang="ar-SA" sz="4800" b="1" dirty="0" smtClean="0">
                <a:solidFill>
                  <a:srgbClr val="7030A0"/>
                </a:solidFill>
                <a:latin typeface="Arabic Typesetting" pitchFamily="66" charset="-78"/>
                <a:cs typeface="Arabic Typesetting" pitchFamily="66" charset="-78"/>
              </a:rPr>
            </a:br>
            <a:r>
              <a:rPr lang="ar-SA" sz="4800" b="1" dirty="0" smtClean="0">
                <a:solidFill>
                  <a:srgbClr val="7030A0"/>
                </a:solidFill>
                <a:latin typeface="Arabic Typesetting" pitchFamily="66" charset="-78"/>
                <a:cs typeface="Arabic Typesetting" pitchFamily="66" charset="-78"/>
              </a:rPr>
              <a:t/>
            </a:r>
            <a:br>
              <a:rPr lang="ar-SA" sz="4800" b="1" dirty="0" smtClean="0">
                <a:solidFill>
                  <a:srgbClr val="7030A0"/>
                </a:solidFill>
                <a:latin typeface="Arabic Typesetting" pitchFamily="66" charset="-78"/>
                <a:cs typeface="Arabic Typesetting" pitchFamily="66" charset="-78"/>
              </a:rPr>
            </a:br>
            <a:r>
              <a:rPr lang="ar-SA" sz="4800" b="1" dirty="0" smtClean="0">
                <a:solidFill>
                  <a:srgbClr val="7030A0"/>
                </a:solidFill>
                <a:latin typeface="Arabic Typesetting" pitchFamily="66" charset="-78"/>
                <a:cs typeface="Arabic Typesetting" pitchFamily="66" charset="-78"/>
              </a:rPr>
              <a:t>التعريف </a:t>
            </a:r>
            <a:r>
              <a:rPr lang="ar-SA" sz="4800" b="1" dirty="0">
                <a:solidFill>
                  <a:srgbClr val="7030A0"/>
                </a:solidFill>
                <a:latin typeface="Arabic Typesetting" pitchFamily="66" charset="-78"/>
                <a:cs typeface="Arabic Typesetting" pitchFamily="66" charset="-78"/>
              </a:rPr>
              <a:t>بعلم الإحصاء</a:t>
            </a:r>
          </a:p>
        </p:txBody>
      </p:sp>
      <p:sp>
        <p:nvSpPr>
          <p:cNvPr id="3" name="عنصر نائب للمحتوى 2"/>
          <p:cNvSpPr>
            <a:spLocks noGrp="1"/>
          </p:cNvSpPr>
          <p:nvPr>
            <p:ph idx="1"/>
          </p:nvPr>
        </p:nvSpPr>
        <p:spPr/>
        <p:txBody>
          <a:bodyPr/>
          <a:lstStyle/>
          <a:p>
            <a:pPr algn="just">
              <a:buNone/>
            </a:pPr>
            <a:r>
              <a:rPr lang="ar-SA" dirty="0" smtClean="0">
                <a:latin typeface="AngsanaUPC" pitchFamily="18" charset="-34"/>
              </a:rPr>
              <a:t>   </a:t>
            </a:r>
          </a:p>
          <a:p>
            <a:pPr algn="just"/>
            <a:r>
              <a:rPr lang="ar-SA" sz="4000" dirty="0" smtClean="0">
                <a:latin typeface="Arabic Typesetting" pitchFamily="66" charset="-78"/>
                <a:cs typeface="Arabic Typesetting" pitchFamily="66" charset="-78"/>
              </a:rPr>
              <a:t>كلمة </a:t>
            </a:r>
            <a:r>
              <a:rPr lang="ar-SA" sz="4000" dirty="0">
                <a:solidFill>
                  <a:srgbClr val="FF0000"/>
                </a:solidFill>
                <a:latin typeface="Arabic Typesetting" pitchFamily="66" charset="-78"/>
                <a:cs typeface="Arabic Typesetting" pitchFamily="66" charset="-78"/>
              </a:rPr>
              <a:t>الإحصاء قديماً </a:t>
            </a:r>
            <a:r>
              <a:rPr lang="ar-SA" sz="4000" dirty="0">
                <a:latin typeface="Arabic Typesetting" pitchFamily="66" charset="-78"/>
                <a:cs typeface="Arabic Typesetting" pitchFamily="66" charset="-78"/>
              </a:rPr>
              <a:t>تعني العد، وهو الاسم الذي تعني </a:t>
            </a:r>
            <a:r>
              <a:rPr lang="ar-SA" sz="4000" dirty="0" err="1">
                <a:latin typeface="Arabic Typesetting" pitchFamily="66" charset="-78"/>
                <a:cs typeface="Arabic Typesetting" pitchFamily="66" charset="-78"/>
              </a:rPr>
              <a:t>به</a:t>
            </a:r>
            <a:r>
              <a:rPr lang="ar-SA" sz="4000" dirty="0">
                <a:latin typeface="Arabic Typesetting" pitchFamily="66" charset="-78"/>
                <a:cs typeface="Arabic Typesetting" pitchFamily="66" charset="-78"/>
              </a:rPr>
              <a:t> الكلمة </a:t>
            </a:r>
            <a:r>
              <a:rPr lang="en-US" sz="4000" dirty="0">
                <a:latin typeface="Arabic Typesetting" pitchFamily="66" charset="-78"/>
                <a:cs typeface="Arabic Typesetting" pitchFamily="66" charset="-78"/>
              </a:rPr>
              <a:t>statistics</a:t>
            </a:r>
            <a:r>
              <a:rPr lang="ar-SA" sz="4000" dirty="0">
                <a:latin typeface="Arabic Typesetting" pitchFamily="66" charset="-78"/>
                <a:cs typeface="Arabic Typesetting" pitchFamily="66" charset="-78"/>
              </a:rPr>
              <a:t> المشتقة من كلمة </a:t>
            </a:r>
            <a:r>
              <a:rPr lang="en-US" sz="4000" dirty="0">
                <a:latin typeface="Arabic Typesetting" pitchFamily="66" charset="-78"/>
                <a:cs typeface="Arabic Typesetting" pitchFamily="66" charset="-78"/>
              </a:rPr>
              <a:t>state</a:t>
            </a:r>
            <a:r>
              <a:rPr lang="ar-SA" sz="4000" dirty="0">
                <a:latin typeface="Arabic Typesetting" pitchFamily="66" charset="-78"/>
                <a:cs typeface="Arabic Typesetting" pitchFamily="66" charset="-78"/>
              </a:rPr>
              <a:t> أي الدولة، ويعني إنَّ الإحصاء تقوم </a:t>
            </a:r>
            <a:r>
              <a:rPr lang="ar-SA" sz="4000" dirty="0" err="1">
                <a:latin typeface="Arabic Typesetting" pitchFamily="66" charset="-78"/>
                <a:cs typeface="Arabic Typesetting" pitchFamily="66" charset="-78"/>
              </a:rPr>
              <a:t>به</a:t>
            </a:r>
            <a:r>
              <a:rPr lang="ar-SA" sz="4000" dirty="0">
                <a:latin typeface="Arabic Typesetting" pitchFamily="66" charset="-78"/>
                <a:cs typeface="Arabic Typesetting" pitchFamily="66" charset="-78"/>
              </a:rPr>
              <a:t> الدولة، فقد كانت الدولة في القديم تعمل على جمع البيانات العددية عن السكان والثروة الموجودة فيها من أجل تنظيم ميزانيتها وإنجاز خططها ، ويُذكر أن القدماء المصريين هم أول من استخدم هذا النوع من الإحصاء.</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to="" calcmode="lin" valueType="num">
                                      <p:cBhvr>
                                        <p:cTn id="12"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SA" sz="3200" dirty="0" smtClean="0">
                <a:solidFill>
                  <a:srgbClr val="FF0000"/>
                </a:solidFill>
                <a:latin typeface="AngsanaUPC" pitchFamily="18" charset="-34"/>
                <a:cs typeface="Arabic Typesetting" pitchFamily="66" charset="-78"/>
              </a:rPr>
              <a:t>والإحصاء</a:t>
            </a:r>
            <a:r>
              <a:rPr lang="ar-SA" sz="3200" dirty="0" smtClean="0">
                <a:latin typeface="AngsanaUPC" pitchFamily="18" charset="-34"/>
                <a:cs typeface="Arabic Typesetting" pitchFamily="66" charset="-78"/>
              </a:rPr>
              <a:t> قديم قدم المجتمع البشري، حيث جرى استخدامه بصيغة العد وحصر الأفراد والأراضي والمنتجات من أجل بسط وتمكين النظام السياسي من التحكم والسيطرة على الموارد البشرية، للحفاظ على مقومات الدولة داخليا وخارجيا.</a:t>
            </a:r>
          </a:p>
          <a:p>
            <a:endParaRPr lang="ar-SA" sz="3200" dirty="0" smtClean="0">
              <a:latin typeface="AngsanaUPC" pitchFamily="18" charset="-34"/>
              <a:cs typeface="Arabic Typesetting" pitchFamily="66" charset="-78"/>
            </a:endParaRPr>
          </a:p>
          <a:p>
            <a:r>
              <a:rPr lang="ar-SA" sz="3200" dirty="0" smtClean="0">
                <a:latin typeface="AngsanaUPC" pitchFamily="18" charset="-34"/>
                <a:cs typeface="Arabic Typesetting" pitchFamily="66" charset="-78"/>
              </a:rPr>
              <a:t>ثم تطورت وتوسعت عمليات التعداد لتشمل بيانات عن الولادات والوفيات والإنتاج والاستهلاك وبذلك نشأت الحاجة إلى تنظيم وتلخيص هذه البيانات ووضعها في صورة جداول أو رسوم بيانية، حتى يسهل الرجوع إليها والاستفادة منها بأسرع وقت ممكن وقد أطلق على هذه الطرق </a:t>
            </a:r>
            <a:r>
              <a:rPr lang="ar-SA" sz="3200" dirty="0" smtClean="0">
                <a:solidFill>
                  <a:srgbClr val="FF0000"/>
                </a:solidFill>
                <a:latin typeface="AngsanaUPC" pitchFamily="18" charset="-34"/>
                <a:cs typeface="Arabic Typesetting" pitchFamily="66" charset="-78"/>
              </a:rPr>
              <a:t>علم الدولة</a:t>
            </a:r>
            <a:r>
              <a:rPr lang="ar-SA" sz="3200" dirty="0" smtClean="0">
                <a:latin typeface="AngsanaUPC" pitchFamily="18" charset="-34"/>
                <a:cs typeface="Arabic Typesetting" pitchFamily="66" charset="-78"/>
              </a:rPr>
              <a:t>، </a:t>
            </a:r>
            <a:r>
              <a:rPr lang="ar-SA" sz="3200" dirty="0" smtClean="0">
                <a:solidFill>
                  <a:srgbClr val="7030A0"/>
                </a:solidFill>
                <a:latin typeface="AngsanaUPC" pitchFamily="18" charset="-34"/>
                <a:cs typeface="Arabic Typesetting" pitchFamily="66" charset="-78"/>
              </a:rPr>
              <a:t>وعلم لملوك </a:t>
            </a:r>
            <a:r>
              <a:rPr lang="ar-SA" sz="3200" dirty="0" smtClean="0">
                <a:latin typeface="AngsanaUPC" pitchFamily="18" charset="-34"/>
                <a:cs typeface="Arabic Typesetting" pitchFamily="66" charset="-78"/>
              </a:rPr>
              <a:t>ثم </a:t>
            </a:r>
            <a:r>
              <a:rPr lang="ar-SA" sz="3200" dirty="0" smtClean="0">
                <a:solidFill>
                  <a:srgbClr val="FF0000"/>
                </a:solidFill>
                <a:latin typeface="AngsanaUPC" pitchFamily="18" charset="-34"/>
                <a:cs typeface="Arabic Typesetting" pitchFamily="66" charset="-78"/>
              </a:rPr>
              <a:t>علم الإحصاء.</a:t>
            </a:r>
            <a:endParaRPr lang="en-US" sz="3200" dirty="0" smtClean="0">
              <a:latin typeface="AngsanaUPC" pitchFamily="18" charset="-34"/>
              <a:cs typeface="AngsanaUPC" pitchFamily="18" charset="-34"/>
            </a:endParaRPr>
          </a:p>
          <a:p>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7030A0"/>
                </a:solidFill>
                <a:latin typeface="AngsanaUPC" pitchFamily="18" charset="-34"/>
              </a:rPr>
              <a:t/>
            </a:r>
            <a:br>
              <a:rPr lang="ar-SA" dirty="0" smtClean="0">
                <a:solidFill>
                  <a:srgbClr val="7030A0"/>
                </a:solidFill>
                <a:latin typeface="AngsanaUPC" pitchFamily="18" charset="-34"/>
              </a:rPr>
            </a:br>
            <a:r>
              <a:rPr lang="ar-SA" dirty="0" smtClean="0">
                <a:solidFill>
                  <a:srgbClr val="7030A0"/>
                </a:solidFill>
                <a:latin typeface="AngsanaUPC" pitchFamily="18" charset="-34"/>
              </a:rPr>
              <a:t/>
            </a:r>
            <a:br>
              <a:rPr lang="ar-SA" dirty="0" smtClean="0">
                <a:solidFill>
                  <a:srgbClr val="7030A0"/>
                </a:solidFill>
                <a:latin typeface="AngsanaUPC" pitchFamily="18" charset="-34"/>
              </a:rPr>
            </a:br>
            <a:r>
              <a:rPr lang="ar-SA" dirty="0" smtClean="0">
                <a:solidFill>
                  <a:srgbClr val="7030A0"/>
                </a:solidFill>
                <a:latin typeface="AngsanaUPC" pitchFamily="18" charset="-34"/>
              </a:rPr>
              <a:t>أهمية الإحصاء</a:t>
            </a:r>
            <a:r>
              <a:rPr lang="en-US" dirty="0"/>
              <a:t/>
            </a:r>
            <a:br>
              <a:rPr lang="en-US" dirty="0"/>
            </a:br>
            <a:endParaRPr lang="ar-SA" dirty="0"/>
          </a:p>
        </p:txBody>
      </p:sp>
      <p:sp>
        <p:nvSpPr>
          <p:cNvPr id="3" name="عنصر نائب للمحتوى 2"/>
          <p:cNvSpPr>
            <a:spLocks noGrp="1"/>
          </p:cNvSpPr>
          <p:nvPr>
            <p:ph idx="1"/>
          </p:nvPr>
        </p:nvSpPr>
        <p:spPr/>
        <p:txBody>
          <a:bodyPr/>
          <a:lstStyle/>
          <a:p>
            <a:endParaRPr lang="ar-SA" dirty="0" smtClean="0"/>
          </a:p>
          <a:p>
            <a:endParaRPr lang="ar-SA" dirty="0"/>
          </a:p>
          <a:p>
            <a:pPr algn="just"/>
            <a:r>
              <a:rPr lang="ar-SA" sz="4000" dirty="0" smtClean="0">
                <a:latin typeface="Arabic Typesetting" pitchFamily="66" charset="-78"/>
                <a:cs typeface="Arabic Typesetting" pitchFamily="66" charset="-78"/>
              </a:rPr>
              <a:t>الإحصاء </a:t>
            </a:r>
            <a:r>
              <a:rPr lang="ar-SA" sz="4000" dirty="0">
                <a:latin typeface="Arabic Typesetting" pitchFamily="66" charset="-78"/>
                <a:cs typeface="Arabic Typesetting" pitchFamily="66" charset="-78"/>
              </a:rPr>
              <a:t>من الوسائل المهمة التي يستخدمها الباحثون في مجالات المعرفة المختلفة، حيث يزودهم الإحصاء بالأدوات التي تساعدهم على تحليل المعطيات بشكل علمي دقيق، واستخراج النتائج التي على وفقها يتم اتخاذ القرارات الهامة.</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to="" calcmode="lin" valueType="num">
                                      <p:cBhvr>
                                        <p:cTn id="12"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FF0000"/>
                </a:solidFill>
              </a:rPr>
              <a:t/>
            </a:r>
            <a:br>
              <a:rPr lang="ar-SA" dirty="0" smtClean="0">
                <a:solidFill>
                  <a:srgbClr val="FF0000"/>
                </a:solidFill>
              </a:rPr>
            </a:br>
            <a:r>
              <a:rPr lang="ar-SA" dirty="0" smtClean="0">
                <a:solidFill>
                  <a:srgbClr val="FF0000"/>
                </a:solidFill>
              </a:rPr>
              <a:t>أين </a:t>
            </a:r>
            <a:r>
              <a:rPr lang="ar-SA" dirty="0">
                <a:solidFill>
                  <a:srgbClr val="FF0000"/>
                </a:solidFill>
              </a:rPr>
              <a:t>يستخدم الإحصاء؟</a:t>
            </a:r>
            <a:r>
              <a:rPr lang="en-US" dirty="0">
                <a:solidFill>
                  <a:srgbClr val="FF0000"/>
                </a:solidFill>
              </a:rPr>
              <a:t/>
            </a:r>
            <a:br>
              <a:rPr lang="en-US" dirty="0">
                <a:solidFill>
                  <a:srgbClr val="FF0000"/>
                </a:solidFill>
              </a:rPr>
            </a:br>
            <a:endParaRPr lang="ar-SA" dirty="0">
              <a:solidFill>
                <a:srgbClr val="FF0000"/>
              </a:solidFill>
            </a:endParaRPr>
          </a:p>
        </p:txBody>
      </p:sp>
      <p:sp>
        <p:nvSpPr>
          <p:cNvPr id="3" name="عنصر نائب للمحتوى 2"/>
          <p:cNvSpPr>
            <a:spLocks noGrp="1"/>
          </p:cNvSpPr>
          <p:nvPr>
            <p:ph idx="1"/>
          </p:nvPr>
        </p:nvSpPr>
        <p:spPr/>
        <p:txBody>
          <a:bodyPr/>
          <a:lstStyle/>
          <a:p>
            <a:r>
              <a:rPr lang="ar-SA" sz="4000" dirty="0">
                <a:latin typeface="Arabic Typesetting" pitchFamily="66" charset="-78"/>
                <a:cs typeface="Arabic Typesetting" pitchFamily="66" charset="-78"/>
              </a:rPr>
              <a:t>يستخدم الإحصاء في جوانب شتى لعل أهمها:</a:t>
            </a:r>
            <a:endParaRPr lang="en-US" sz="4000" dirty="0">
              <a:latin typeface="Arabic Typesetting" pitchFamily="66" charset="-78"/>
              <a:cs typeface="Arabic Typesetting" pitchFamily="66" charset="-78"/>
            </a:endParaRPr>
          </a:p>
          <a:p>
            <a:endParaRPr lang="ar-SA" sz="4000" dirty="0" smtClean="0">
              <a:latin typeface="Arabic Typesetting" pitchFamily="66" charset="-78"/>
              <a:cs typeface="Arabic Typesetting" pitchFamily="66" charset="-78"/>
            </a:endParaRPr>
          </a:p>
          <a:p>
            <a:pPr algn="just"/>
            <a:r>
              <a:rPr lang="ar-SA" sz="4000" dirty="0" err="1">
                <a:solidFill>
                  <a:srgbClr val="FF0000"/>
                </a:solidFill>
                <a:latin typeface="Arabic Typesetting" pitchFamily="66" charset="-78"/>
                <a:cs typeface="Arabic Typesetting" pitchFamily="66" charset="-78"/>
              </a:rPr>
              <a:t>النتبؤ</a:t>
            </a:r>
            <a:r>
              <a:rPr lang="ar-SA" sz="4000" dirty="0">
                <a:latin typeface="Arabic Typesetting" pitchFamily="66" charset="-78"/>
                <a:cs typeface="Arabic Typesetting" pitchFamily="66" charset="-78"/>
              </a:rPr>
              <a:t>: ونعني بذلك بصورة عامة توقع شيء في المستقبل بناءً على معطيات موجودة في الحاضر. أمّا مدلول التنبؤ في علم الإحصاء فيشير إلى استخدام النتائج في تقدير رقمي أي كمي وذلك لبيان أشياء في المستقبل غير محددة الآن.</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 to="" calcmode="lin" valueType="num">
                                      <p:cBhvr>
                                        <p:cTn id="10"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endParaRPr lang="ar-SA" dirty="0"/>
          </a:p>
          <a:p>
            <a:pPr algn="just"/>
            <a:r>
              <a:rPr lang="ar-SA" sz="4000" dirty="0" smtClean="0">
                <a:solidFill>
                  <a:srgbClr val="FF0000"/>
                </a:solidFill>
                <a:latin typeface="Arabic Typesetting" pitchFamily="66" charset="-78"/>
                <a:cs typeface="Arabic Typesetting" pitchFamily="66" charset="-78"/>
              </a:rPr>
              <a:t>اتخاذ </a:t>
            </a:r>
            <a:r>
              <a:rPr lang="ar-SA" sz="4000" dirty="0">
                <a:solidFill>
                  <a:srgbClr val="FF0000"/>
                </a:solidFill>
                <a:latin typeface="Arabic Typesetting" pitchFamily="66" charset="-78"/>
                <a:cs typeface="Arabic Typesetting" pitchFamily="66" charset="-78"/>
              </a:rPr>
              <a:t>القرارات</a:t>
            </a:r>
            <a:r>
              <a:rPr lang="ar-SA" sz="4000" dirty="0">
                <a:latin typeface="Arabic Typesetting" pitchFamily="66" charset="-78"/>
                <a:cs typeface="Arabic Typesetting" pitchFamily="66" charset="-78"/>
              </a:rPr>
              <a:t>: وهي العملية التي يتم من خلالها اختيار أحد البدائل المناسبة من بين عدة بدائل وذلك بناءً على المعلومات المتوفرة من خلال الإحصاء.</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dirty="0" smtClean="0"/>
          </a:p>
          <a:p>
            <a:endParaRPr lang="ar-SA" dirty="0"/>
          </a:p>
          <a:p>
            <a:pPr algn="just"/>
            <a:r>
              <a:rPr lang="ar-SA" sz="4000" dirty="0" smtClean="0">
                <a:solidFill>
                  <a:srgbClr val="FF0000"/>
                </a:solidFill>
                <a:latin typeface="Arabic Typesetting" pitchFamily="66" charset="-78"/>
                <a:cs typeface="Arabic Typesetting" pitchFamily="66" charset="-78"/>
              </a:rPr>
              <a:t>التحقق</a:t>
            </a:r>
            <a:r>
              <a:rPr lang="ar-SA" sz="4000" dirty="0">
                <a:latin typeface="Arabic Typesetting" pitchFamily="66" charset="-78"/>
                <a:cs typeface="Arabic Typesetting" pitchFamily="66" charset="-78"/>
              </a:rPr>
              <a:t>: وهي العملية التي يتبعها الباحث من أجل التأكد من صحة ما يبحث عنه.</a:t>
            </a:r>
            <a:endParaRPr lang="en-US" sz="4000" dirty="0">
              <a:latin typeface="Arabic Typesetting" pitchFamily="66" charset="-78"/>
              <a:cs typeface="Arabic Typesetting" pitchFamily="66" charset="-78"/>
            </a:endParaRPr>
          </a:p>
          <a:p>
            <a:pPr algn="just"/>
            <a:r>
              <a:rPr lang="ar-SA" sz="4000" dirty="0">
                <a:solidFill>
                  <a:srgbClr val="FF0000"/>
                </a:solidFill>
                <a:latin typeface="Arabic Typesetting" pitchFamily="66" charset="-78"/>
                <a:cs typeface="Arabic Typesetting" pitchFamily="66" charset="-78"/>
              </a:rPr>
              <a:t>الرقابة</a:t>
            </a:r>
            <a:r>
              <a:rPr lang="ar-SA" sz="4000" dirty="0">
                <a:latin typeface="Arabic Typesetting" pitchFamily="66" charset="-78"/>
                <a:cs typeface="Arabic Typesetting" pitchFamily="66" charset="-78"/>
              </a:rPr>
              <a:t>: وتشير إلى آلية التأكد من وجود المنتج أو الخدمة، وتعتمد على الإحصاء بوصفه الوسيلة لبلوغ ذلك الهدف.</a:t>
            </a:r>
            <a:endParaRPr lang="en-US" sz="4000" dirty="0">
              <a:latin typeface="Arabic Typesetting" pitchFamily="66" charset="-78"/>
              <a:cs typeface="Arabic Typesetting" pitchFamily="66" charset="-78"/>
            </a:endParaRPr>
          </a:p>
          <a:p>
            <a:endParaRPr lang="ar-SA"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to="" calcmode="lin" valueType="num">
                                      <p:cBhvr>
                                        <p:cTn id="7" dur="1" fill="hold"/>
                                        <p:tgtEl>
                                          <p:spTgt spid="3">
                                            <p:txEl>
                                              <p:pRg st="2" end="2"/>
                                            </p:txEl>
                                          </p:spTgt>
                                        </p:tgtEl>
                                        <p:attrNameLst>
                                          <p:attrName/>
                                        </p:attrNameLst>
                                      </p:cBhvr>
                                    </p:anim>
                                  </p:childTnLst>
                                </p:cTn>
                              </p:par>
                              <p:par>
                                <p:cTn id="8" presetID="24"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 to="" calcmode="lin" valueType="num">
                                      <p:cBhvr>
                                        <p:cTn id="10"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solidFill>
                  <a:srgbClr val="7030A0"/>
                </a:solidFill>
              </a:rPr>
              <a:t/>
            </a:r>
            <a:br>
              <a:rPr lang="ar-SA" dirty="0" smtClean="0">
                <a:solidFill>
                  <a:srgbClr val="7030A0"/>
                </a:solidFill>
              </a:rPr>
            </a:br>
            <a:r>
              <a:rPr lang="ar-SA" dirty="0" smtClean="0">
                <a:solidFill>
                  <a:srgbClr val="7030A0"/>
                </a:solidFill>
              </a:rPr>
              <a:t>أهمية </a:t>
            </a:r>
            <a:r>
              <a:rPr lang="ar-SA" dirty="0">
                <a:solidFill>
                  <a:srgbClr val="7030A0"/>
                </a:solidFill>
              </a:rPr>
              <a:t>الإحصاء في العلوم الإنسانية والاجتماعية</a:t>
            </a:r>
            <a:r>
              <a:rPr lang="en-US" dirty="0">
                <a:solidFill>
                  <a:srgbClr val="7030A0"/>
                </a:solidFill>
              </a:rPr>
              <a:t/>
            </a:r>
            <a:br>
              <a:rPr lang="en-US" dirty="0">
                <a:solidFill>
                  <a:srgbClr val="7030A0"/>
                </a:solidFill>
              </a:rPr>
            </a:br>
            <a:endParaRPr lang="ar-SA" dirty="0">
              <a:solidFill>
                <a:srgbClr val="7030A0"/>
              </a:solidFill>
            </a:endParaRPr>
          </a:p>
        </p:txBody>
      </p:sp>
      <p:sp>
        <p:nvSpPr>
          <p:cNvPr id="3" name="عنصر نائب للمحتوى 2"/>
          <p:cNvSpPr>
            <a:spLocks noGrp="1"/>
          </p:cNvSpPr>
          <p:nvPr>
            <p:ph idx="1"/>
          </p:nvPr>
        </p:nvSpPr>
        <p:spPr>
          <a:xfrm>
            <a:off x="457200" y="1600200"/>
            <a:ext cx="8186766" cy="4900634"/>
          </a:xfrm>
        </p:spPr>
        <p:txBody>
          <a:bodyPr>
            <a:noAutofit/>
          </a:bodyPr>
          <a:lstStyle/>
          <a:p>
            <a:pPr algn="just"/>
            <a:r>
              <a:rPr lang="ar-SA" sz="3600" dirty="0" smtClean="0">
                <a:solidFill>
                  <a:srgbClr val="FF0000"/>
                </a:solidFill>
                <a:latin typeface="Arabic Typesetting" pitchFamily="66" charset="-78"/>
                <a:cs typeface="Arabic Typesetting" pitchFamily="66" charset="-78"/>
              </a:rPr>
              <a:t>الإحصاء:  </a:t>
            </a:r>
            <a:r>
              <a:rPr lang="ar-SA" sz="3600" dirty="0" smtClean="0">
                <a:latin typeface="Arabic Typesetting" pitchFamily="66" charset="-78"/>
                <a:cs typeface="Arabic Typesetting" pitchFamily="66" charset="-78"/>
              </a:rPr>
              <a:t>علم </a:t>
            </a:r>
            <a:r>
              <a:rPr lang="ar-SA" sz="3600" dirty="0">
                <a:latin typeface="Arabic Typesetting" pitchFamily="66" charset="-78"/>
                <a:cs typeface="Arabic Typesetting" pitchFamily="66" charset="-78"/>
              </a:rPr>
              <a:t>لو قواعده </a:t>
            </a:r>
            <a:r>
              <a:rPr lang="ar-SA" sz="3600" dirty="0" smtClean="0">
                <a:latin typeface="Arabic Typesetting" pitchFamily="66" charset="-78"/>
                <a:cs typeface="Arabic Typesetting" pitchFamily="66" charset="-78"/>
              </a:rPr>
              <a:t>وقوانينه</a:t>
            </a:r>
            <a:r>
              <a:rPr lang="ar-SA" sz="3600" dirty="0">
                <a:latin typeface="Arabic Typesetting" pitchFamily="66" charset="-78"/>
                <a:cs typeface="Arabic Typesetting" pitchFamily="66" charset="-78"/>
              </a:rPr>
              <a:t>، كما أنه طريقة علمية تستخدم على الأغلب الأرقام لتحليل الصفات </a:t>
            </a:r>
            <a:r>
              <a:rPr lang="ar-SA" sz="3600" dirty="0" smtClean="0">
                <a:latin typeface="Arabic Typesetting" pitchFamily="66" charset="-78"/>
                <a:cs typeface="Arabic Typesetting" pitchFamily="66" charset="-78"/>
              </a:rPr>
              <a:t>والظواهر </a:t>
            </a:r>
            <a:r>
              <a:rPr lang="ar-SA" sz="3600" dirty="0">
                <a:latin typeface="Arabic Typesetting" pitchFamily="66" charset="-78"/>
                <a:cs typeface="Arabic Typesetting" pitchFamily="66" charset="-78"/>
              </a:rPr>
              <a:t>للبيانات التي يراد بحثها، ومن هذا الطرح يمكن اعتبار علم الإحصاء </a:t>
            </a:r>
            <a:r>
              <a:rPr lang="ar-SA" sz="3600" dirty="0" smtClean="0">
                <a:latin typeface="Arabic Typesetting" pitchFamily="66" charset="-78"/>
                <a:cs typeface="Arabic Typesetting" pitchFamily="66" charset="-78"/>
              </a:rPr>
              <a:t>وسيلةً وليس غرضاً، </a:t>
            </a:r>
            <a:r>
              <a:rPr lang="ar-SA" sz="3600" dirty="0">
                <a:latin typeface="Arabic Typesetting" pitchFamily="66" charset="-78"/>
                <a:cs typeface="Arabic Typesetting" pitchFamily="66" charset="-78"/>
              </a:rPr>
              <a:t>فهو يستخدم كوسيلة تساعد الباحثين </a:t>
            </a:r>
            <a:r>
              <a:rPr lang="ar-SA" sz="3600" dirty="0" smtClean="0">
                <a:latin typeface="Arabic Typesetting" pitchFamily="66" charset="-78"/>
                <a:cs typeface="Arabic Typesetting" pitchFamily="66" charset="-78"/>
              </a:rPr>
              <a:t>والمختصين </a:t>
            </a:r>
            <a:r>
              <a:rPr lang="ar-SA" sz="3600" dirty="0">
                <a:latin typeface="Arabic Typesetting" pitchFamily="66" charset="-78"/>
                <a:cs typeface="Arabic Typesetting" pitchFamily="66" charset="-78"/>
              </a:rPr>
              <a:t>في كافة </a:t>
            </a:r>
            <a:r>
              <a:rPr lang="ar-SA" sz="3600" dirty="0" smtClean="0">
                <a:latin typeface="Arabic Typesetting" pitchFamily="66" charset="-78"/>
                <a:cs typeface="Arabic Typesetting" pitchFamily="66" charset="-78"/>
              </a:rPr>
              <a:t>العلوم سواء </a:t>
            </a:r>
            <a:r>
              <a:rPr lang="ar-SA" sz="3600" dirty="0">
                <a:latin typeface="Arabic Typesetting" pitchFamily="66" charset="-78"/>
                <a:cs typeface="Arabic Typesetting" pitchFamily="66" charset="-78"/>
              </a:rPr>
              <a:t>كانت طبيعية، إنسانية أم اجتماعية على تفهم </a:t>
            </a:r>
            <a:r>
              <a:rPr lang="ar-SA" sz="3600" dirty="0" smtClean="0">
                <a:latin typeface="Arabic Typesetting" pitchFamily="66" charset="-78"/>
                <a:cs typeface="Arabic Typesetting" pitchFamily="66" charset="-78"/>
              </a:rPr>
              <a:t>وإنجاز </a:t>
            </a:r>
            <a:r>
              <a:rPr lang="ar-SA" sz="3600" dirty="0">
                <a:latin typeface="Arabic Typesetting" pitchFamily="66" charset="-78"/>
                <a:cs typeface="Arabic Typesetting" pitchFamily="66" charset="-78"/>
              </a:rPr>
              <a:t>البحوث بأيسر الطرق </a:t>
            </a:r>
            <a:r>
              <a:rPr lang="ar-SA" sz="3600" dirty="0" smtClean="0">
                <a:latin typeface="Arabic Typesetting" pitchFamily="66" charset="-78"/>
                <a:cs typeface="Arabic Typesetting" pitchFamily="66" charset="-78"/>
              </a:rPr>
              <a:t>وأقل </a:t>
            </a:r>
            <a:r>
              <a:rPr lang="ar-SA" sz="3600" dirty="0">
                <a:latin typeface="Arabic Typesetting" pitchFamily="66" charset="-78"/>
                <a:cs typeface="Arabic Typesetting" pitchFamily="66" charset="-78"/>
              </a:rPr>
              <a:t>التكاليف، إنَّ هذه الصفات جعلت استخداماته  في تزايد مستمر سواء </a:t>
            </a:r>
            <a:r>
              <a:rPr lang="ar-SA" sz="3600" dirty="0" smtClean="0">
                <a:latin typeface="Arabic Typesetting" pitchFamily="66" charset="-78"/>
                <a:cs typeface="Arabic Typesetting" pitchFamily="66" charset="-78"/>
              </a:rPr>
              <a:t>كان </a:t>
            </a:r>
            <a:r>
              <a:rPr lang="ar-SA" sz="3600" dirty="0">
                <a:latin typeface="Arabic Typesetting" pitchFamily="66" charset="-78"/>
                <a:cs typeface="Arabic Typesetting" pitchFamily="66" charset="-78"/>
              </a:rPr>
              <a:t>ذلك في العلوم الاجتماعية أو الإنسانية، إذ استخدمت الطرق الإحصائية لدراسة مختلف الظواهر التي تهتم </a:t>
            </a:r>
            <a:r>
              <a:rPr lang="ar-SA" sz="3600" dirty="0" err="1">
                <a:latin typeface="Arabic Typesetting" pitchFamily="66" charset="-78"/>
                <a:cs typeface="Arabic Typesetting" pitchFamily="66" charset="-78"/>
              </a:rPr>
              <a:t>بها</a:t>
            </a:r>
            <a:r>
              <a:rPr lang="ar-SA" sz="3600" dirty="0">
                <a:latin typeface="Arabic Typesetting" pitchFamily="66" charset="-78"/>
                <a:cs typeface="Arabic Typesetting" pitchFamily="66" charset="-78"/>
              </a:rPr>
              <a:t> هذه العلوم مثل</a:t>
            </a:r>
            <a:r>
              <a:rPr lang="en-US" sz="3600" dirty="0">
                <a:latin typeface="Arabic Typesetting" pitchFamily="66" charset="-78"/>
                <a:cs typeface="Arabic Typesetting" pitchFamily="66" charset="-78"/>
              </a:rPr>
              <a:t>: </a:t>
            </a:r>
            <a:r>
              <a:rPr lang="ar-SA" sz="3600" dirty="0">
                <a:latin typeface="Arabic Typesetting" pitchFamily="66" charset="-78"/>
                <a:cs typeface="Arabic Typesetting" pitchFamily="66" charset="-78"/>
              </a:rPr>
              <a:t>الجريمة، الزواج، الرسوب في الامتحانات إلى غير ذلك من </a:t>
            </a:r>
            <a:r>
              <a:rPr lang="ar-SA" sz="3600" dirty="0" smtClean="0">
                <a:latin typeface="Arabic Typesetting" pitchFamily="66" charset="-78"/>
                <a:cs typeface="Arabic Typesetting" pitchFamily="66" charset="-78"/>
              </a:rPr>
              <a:t>الظواهر. </a:t>
            </a:r>
            <a:endParaRPr lang="ar-SA" sz="3600" dirty="0">
              <a:latin typeface="Arabic Typesetting" pitchFamily="66" charset="-78"/>
              <a:cs typeface="Arabic Typesetting" pitchFamily="66" charset="-78"/>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104</TotalTime>
  <Words>810</Words>
  <Application>Microsoft Office PowerPoint</Application>
  <PresentationFormat>عرض على الشاشة (3:4)‏</PresentationFormat>
  <Paragraphs>65</Paragraphs>
  <Slides>19</Slides>
  <Notes>0</Notes>
  <HiddenSlides>0</HiddenSlides>
  <MMClips>0</MMClips>
  <ScaleCrop>false</ScaleCrop>
  <HeadingPairs>
    <vt:vector size="4" baseType="variant">
      <vt:variant>
        <vt:lpstr>سمة</vt:lpstr>
      </vt:variant>
      <vt:variant>
        <vt:i4>1</vt:i4>
      </vt:variant>
      <vt:variant>
        <vt:lpstr>عناوين الشرائح</vt:lpstr>
      </vt:variant>
      <vt:variant>
        <vt:i4>19</vt:i4>
      </vt:variant>
    </vt:vector>
  </HeadingPairs>
  <TitlesOfParts>
    <vt:vector size="20" baseType="lpstr">
      <vt:lpstr>تدفق</vt:lpstr>
      <vt:lpstr>الجامعة المستنصرية- كلية الآداب قسم الأنثروبولوجيا وعلم الاجتماع</vt:lpstr>
      <vt:lpstr>الشريحة 2</vt:lpstr>
      <vt:lpstr>  التعريف بعلم الإحصاء</vt:lpstr>
      <vt:lpstr>الشريحة 4</vt:lpstr>
      <vt:lpstr>  أهمية الإحصاء </vt:lpstr>
      <vt:lpstr> أين يستخدم الإحصاء؟ </vt:lpstr>
      <vt:lpstr>الشريحة 7</vt:lpstr>
      <vt:lpstr>الشريحة 8</vt:lpstr>
      <vt:lpstr> أهمية الإحصاء في العلوم الإنسانية والاجتماعية </vt:lpstr>
      <vt:lpstr> ومن خلال ما تقدم يمكن تعريف علم الإحصاء بأنه: </vt:lpstr>
      <vt:lpstr>ويعرف أيضاً</vt:lpstr>
      <vt:lpstr>وبناء على التعاريف السابقة:</vt:lpstr>
      <vt:lpstr>الشريحة 13</vt:lpstr>
      <vt:lpstr> وظائف علم الإحصاء </vt:lpstr>
      <vt:lpstr>الشريحة 15</vt:lpstr>
      <vt:lpstr>الشريحة 16</vt:lpstr>
      <vt:lpstr>الشريحة 17</vt:lpstr>
      <vt:lpstr>الشريحة 18</vt:lpstr>
      <vt:lpstr>الشريحة 19</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الجامعة المستنصرية- كلية الآداب قسم الأنثروبولوجيا وعلم الاجتماع</dc:title>
  <dc:creator>hp</dc:creator>
  <cp:lastModifiedBy>hp</cp:lastModifiedBy>
  <cp:revision>11</cp:revision>
  <dcterms:created xsi:type="dcterms:W3CDTF">2017-12-16T11:36:39Z</dcterms:created>
  <dcterms:modified xsi:type="dcterms:W3CDTF">2018-01-04T18:16:46Z</dcterms:modified>
</cp:coreProperties>
</file>