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7" r:id="rId22"/>
    <p:sldId id="278" r:id="rId23"/>
    <p:sldId id="282" r:id="rId24"/>
    <p:sldId id="285" r:id="rId25"/>
    <p:sldId id="283" r:id="rId26"/>
    <p:sldId id="286" r:id="rId27"/>
    <p:sldId id="287" r:id="rId28"/>
    <p:sldId id="288" r:id="rId29"/>
    <p:sldId id="289"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60"/>
  </p:normalViewPr>
  <p:slideViewPr>
    <p:cSldViewPr snapToGrid="0">
      <p:cViewPr varScale="1">
        <p:scale>
          <a:sx n="59" d="100"/>
          <a:sy n="59" d="100"/>
        </p:scale>
        <p:origin x="94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9199E9-7E77-462F-A90D-CF2D03B91507}" type="datetimeFigureOut">
              <a:rPr lang="en-US" smtClean="0"/>
              <a:t>7/3/2021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DDA300-39A7-4384-B77E-E58090521D42}" type="slidenum">
              <a:rPr lang="en-US" smtClean="0"/>
              <a:t>‹#›</a:t>
            </a:fld>
            <a:endParaRPr lang="en-US"/>
          </a:p>
        </p:txBody>
      </p:sp>
    </p:spTree>
    <p:extLst>
      <p:ext uri="{BB962C8B-B14F-4D97-AF65-F5344CB8AC3E}">
        <p14:creationId xmlns:p14="http://schemas.microsoft.com/office/powerpoint/2010/main" val="2547981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DDA300-39A7-4384-B77E-E58090521D42}" type="slidenum">
              <a:rPr lang="en-US" smtClean="0"/>
              <a:t>26</a:t>
            </a:fld>
            <a:endParaRPr lang="en-US"/>
          </a:p>
        </p:txBody>
      </p:sp>
    </p:spTree>
    <p:extLst>
      <p:ext uri="{BB962C8B-B14F-4D97-AF65-F5344CB8AC3E}">
        <p14:creationId xmlns:p14="http://schemas.microsoft.com/office/powerpoint/2010/main" val="18975003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3FCD95-1B4D-4109-81B8-EAA46D5DC8D5}" type="datetimeFigureOut">
              <a:rPr lang="en-US" smtClean="0"/>
              <a:t>7/3/2021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66ACC2-2B47-44DC-9B2A-A072A81DF711}" type="slidenum">
              <a:rPr lang="en-US" smtClean="0"/>
              <a:t>‹#›</a:t>
            </a:fld>
            <a:endParaRPr lang="en-US"/>
          </a:p>
        </p:txBody>
      </p:sp>
    </p:spTree>
    <p:extLst>
      <p:ext uri="{BB962C8B-B14F-4D97-AF65-F5344CB8AC3E}">
        <p14:creationId xmlns:p14="http://schemas.microsoft.com/office/powerpoint/2010/main" val="4078962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3FCD95-1B4D-4109-81B8-EAA46D5DC8D5}" type="datetimeFigureOut">
              <a:rPr lang="en-US" smtClean="0"/>
              <a:t>7/3/2021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66ACC2-2B47-44DC-9B2A-A072A81DF711}" type="slidenum">
              <a:rPr lang="en-US" smtClean="0"/>
              <a:t>‹#›</a:t>
            </a:fld>
            <a:endParaRPr lang="en-US"/>
          </a:p>
        </p:txBody>
      </p:sp>
    </p:spTree>
    <p:extLst>
      <p:ext uri="{BB962C8B-B14F-4D97-AF65-F5344CB8AC3E}">
        <p14:creationId xmlns:p14="http://schemas.microsoft.com/office/powerpoint/2010/main" val="3316479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3FCD95-1B4D-4109-81B8-EAA46D5DC8D5}" type="datetimeFigureOut">
              <a:rPr lang="en-US" smtClean="0"/>
              <a:t>7/3/2021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66ACC2-2B47-44DC-9B2A-A072A81DF711}" type="slidenum">
              <a:rPr lang="en-US" smtClean="0"/>
              <a:t>‹#›</a:t>
            </a:fld>
            <a:endParaRPr lang="en-US"/>
          </a:p>
        </p:txBody>
      </p:sp>
    </p:spTree>
    <p:extLst>
      <p:ext uri="{BB962C8B-B14F-4D97-AF65-F5344CB8AC3E}">
        <p14:creationId xmlns:p14="http://schemas.microsoft.com/office/powerpoint/2010/main" val="2378886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3FCD95-1B4D-4109-81B8-EAA46D5DC8D5}" type="datetimeFigureOut">
              <a:rPr lang="en-US" smtClean="0"/>
              <a:t>7/3/2021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66ACC2-2B47-44DC-9B2A-A072A81DF711}"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9979663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3FCD95-1B4D-4109-81B8-EAA46D5DC8D5}" type="datetimeFigureOut">
              <a:rPr lang="en-US" smtClean="0"/>
              <a:t>7/3/2021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66ACC2-2B47-44DC-9B2A-A072A81DF711}" type="slidenum">
              <a:rPr lang="en-US" smtClean="0"/>
              <a:t>‹#›</a:t>
            </a:fld>
            <a:endParaRPr lang="en-US"/>
          </a:p>
        </p:txBody>
      </p:sp>
    </p:spTree>
    <p:extLst>
      <p:ext uri="{BB962C8B-B14F-4D97-AF65-F5344CB8AC3E}">
        <p14:creationId xmlns:p14="http://schemas.microsoft.com/office/powerpoint/2010/main" val="3816738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33FCD95-1B4D-4109-81B8-EAA46D5DC8D5}" type="datetimeFigureOut">
              <a:rPr lang="en-US" smtClean="0"/>
              <a:t>7/3/2021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66ACC2-2B47-44DC-9B2A-A072A81DF711}" type="slidenum">
              <a:rPr lang="en-US" smtClean="0"/>
              <a:t>‹#›</a:t>
            </a:fld>
            <a:endParaRPr lang="en-US"/>
          </a:p>
        </p:txBody>
      </p:sp>
    </p:spTree>
    <p:extLst>
      <p:ext uri="{BB962C8B-B14F-4D97-AF65-F5344CB8AC3E}">
        <p14:creationId xmlns:p14="http://schemas.microsoft.com/office/powerpoint/2010/main" val="34794867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33FCD95-1B4D-4109-81B8-EAA46D5DC8D5}" type="datetimeFigureOut">
              <a:rPr lang="en-US" smtClean="0"/>
              <a:t>7/3/2021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66ACC2-2B47-44DC-9B2A-A072A81DF711}" type="slidenum">
              <a:rPr lang="en-US" smtClean="0"/>
              <a:t>‹#›</a:t>
            </a:fld>
            <a:endParaRPr lang="en-US"/>
          </a:p>
        </p:txBody>
      </p:sp>
    </p:spTree>
    <p:extLst>
      <p:ext uri="{BB962C8B-B14F-4D97-AF65-F5344CB8AC3E}">
        <p14:creationId xmlns:p14="http://schemas.microsoft.com/office/powerpoint/2010/main" val="36387562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FCD95-1B4D-4109-81B8-EAA46D5DC8D5}" type="datetimeFigureOut">
              <a:rPr lang="en-US" smtClean="0"/>
              <a:t>7/3/2021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66ACC2-2B47-44DC-9B2A-A072A81DF711}" type="slidenum">
              <a:rPr lang="en-US" smtClean="0"/>
              <a:t>‹#›</a:t>
            </a:fld>
            <a:endParaRPr lang="en-US"/>
          </a:p>
        </p:txBody>
      </p:sp>
    </p:spTree>
    <p:extLst>
      <p:ext uri="{BB962C8B-B14F-4D97-AF65-F5344CB8AC3E}">
        <p14:creationId xmlns:p14="http://schemas.microsoft.com/office/powerpoint/2010/main" val="23873920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FCD95-1B4D-4109-81B8-EAA46D5DC8D5}" type="datetimeFigureOut">
              <a:rPr lang="en-US" smtClean="0"/>
              <a:t>7/3/2021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66ACC2-2B47-44DC-9B2A-A072A81DF711}" type="slidenum">
              <a:rPr lang="en-US" smtClean="0"/>
              <a:t>‹#›</a:t>
            </a:fld>
            <a:endParaRPr lang="en-US"/>
          </a:p>
        </p:txBody>
      </p:sp>
    </p:spTree>
    <p:extLst>
      <p:ext uri="{BB962C8B-B14F-4D97-AF65-F5344CB8AC3E}">
        <p14:creationId xmlns:p14="http://schemas.microsoft.com/office/powerpoint/2010/main" val="2492420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FCD95-1B4D-4109-81B8-EAA46D5DC8D5}" type="datetimeFigureOut">
              <a:rPr lang="en-US" smtClean="0"/>
              <a:t>7/3/2021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66ACC2-2B47-44DC-9B2A-A072A81DF711}" type="slidenum">
              <a:rPr lang="en-US" smtClean="0"/>
              <a:t>‹#›</a:t>
            </a:fld>
            <a:endParaRPr lang="en-US"/>
          </a:p>
        </p:txBody>
      </p:sp>
    </p:spTree>
    <p:extLst>
      <p:ext uri="{BB962C8B-B14F-4D97-AF65-F5344CB8AC3E}">
        <p14:creationId xmlns:p14="http://schemas.microsoft.com/office/powerpoint/2010/main" val="2903351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3FCD95-1B4D-4109-81B8-EAA46D5DC8D5}" type="datetimeFigureOut">
              <a:rPr lang="en-US" smtClean="0"/>
              <a:t>7/3/2021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66ACC2-2B47-44DC-9B2A-A072A81DF711}" type="slidenum">
              <a:rPr lang="en-US" smtClean="0"/>
              <a:t>‹#›</a:t>
            </a:fld>
            <a:endParaRPr lang="en-US"/>
          </a:p>
        </p:txBody>
      </p:sp>
    </p:spTree>
    <p:extLst>
      <p:ext uri="{BB962C8B-B14F-4D97-AF65-F5344CB8AC3E}">
        <p14:creationId xmlns:p14="http://schemas.microsoft.com/office/powerpoint/2010/main" val="3898975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3FCD95-1B4D-4109-81B8-EAA46D5DC8D5}" type="datetimeFigureOut">
              <a:rPr lang="en-US" smtClean="0"/>
              <a:t>7/3/2021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66ACC2-2B47-44DC-9B2A-A072A81DF711}" type="slidenum">
              <a:rPr lang="en-US" smtClean="0"/>
              <a:t>‹#›</a:t>
            </a:fld>
            <a:endParaRPr lang="en-US"/>
          </a:p>
        </p:txBody>
      </p:sp>
    </p:spTree>
    <p:extLst>
      <p:ext uri="{BB962C8B-B14F-4D97-AF65-F5344CB8AC3E}">
        <p14:creationId xmlns:p14="http://schemas.microsoft.com/office/powerpoint/2010/main" val="1046691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3FCD95-1B4D-4109-81B8-EAA46D5DC8D5}" type="datetimeFigureOut">
              <a:rPr lang="en-US" smtClean="0"/>
              <a:t>7/3/2021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66ACC2-2B47-44DC-9B2A-A072A81DF711}" type="slidenum">
              <a:rPr lang="en-US" smtClean="0"/>
              <a:t>‹#›</a:t>
            </a:fld>
            <a:endParaRPr lang="en-US"/>
          </a:p>
        </p:txBody>
      </p:sp>
    </p:spTree>
    <p:extLst>
      <p:ext uri="{BB962C8B-B14F-4D97-AF65-F5344CB8AC3E}">
        <p14:creationId xmlns:p14="http://schemas.microsoft.com/office/powerpoint/2010/main" val="2344493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3FCD95-1B4D-4109-81B8-EAA46D5DC8D5}" type="datetimeFigureOut">
              <a:rPr lang="en-US" smtClean="0"/>
              <a:t>7/3/2021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66ACC2-2B47-44DC-9B2A-A072A81DF711}" type="slidenum">
              <a:rPr lang="en-US" smtClean="0"/>
              <a:t>‹#›</a:t>
            </a:fld>
            <a:endParaRPr lang="en-US"/>
          </a:p>
        </p:txBody>
      </p:sp>
    </p:spTree>
    <p:extLst>
      <p:ext uri="{BB962C8B-B14F-4D97-AF65-F5344CB8AC3E}">
        <p14:creationId xmlns:p14="http://schemas.microsoft.com/office/powerpoint/2010/main" val="236454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733FCD95-1B4D-4109-81B8-EAA46D5DC8D5}" type="datetimeFigureOut">
              <a:rPr lang="en-US" smtClean="0"/>
              <a:t>7/3/2021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66ACC2-2B47-44DC-9B2A-A072A81DF711}" type="slidenum">
              <a:rPr lang="en-US" smtClean="0"/>
              <a:t>‹#›</a:t>
            </a:fld>
            <a:endParaRPr lang="en-US"/>
          </a:p>
        </p:txBody>
      </p:sp>
    </p:spTree>
    <p:extLst>
      <p:ext uri="{BB962C8B-B14F-4D97-AF65-F5344CB8AC3E}">
        <p14:creationId xmlns:p14="http://schemas.microsoft.com/office/powerpoint/2010/main" val="3681701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3FCD95-1B4D-4109-81B8-EAA46D5DC8D5}" type="datetimeFigureOut">
              <a:rPr lang="en-US" smtClean="0"/>
              <a:t>7/3/2021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66ACC2-2B47-44DC-9B2A-A072A81DF711}" type="slidenum">
              <a:rPr lang="en-US" smtClean="0"/>
              <a:t>‹#›</a:t>
            </a:fld>
            <a:endParaRPr lang="en-US"/>
          </a:p>
        </p:txBody>
      </p:sp>
    </p:spTree>
    <p:extLst>
      <p:ext uri="{BB962C8B-B14F-4D97-AF65-F5344CB8AC3E}">
        <p14:creationId xmlns:p14="http://schemas.microsoft.com/office/powerpoint/2010/main" val="1020853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3FCD95-1B4D-4109-81B8-EAA46D5DC8D5}" type="datetimeFigureOut">
              <a:rPr lang="en-US" smtClean="0"/>
              <a:t>7/3/2021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66ACC2-2B47-44DC-9B2A-A072A81DF711}" type="slidenum">
              <a:rPr lang="en-US" smtClean="0"/>
              <a:t>‹#›</a:t>
            </a:fld>
            <a:endParaRPr lang="en-US"/>
          </a:p>
        </p:txBody>
      </p:sp>
    </p:spTree>
    <p:extLst>
      <p:ext uri="{BB962C8B-B14F-4D97-AF65-F5344CB8AC3E}">
        <p14:creationId xmlns:p14="http://schemas.microsoft.com/office/powerpoint/2010/main" val="2237837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733FCD95-1B4D-4109-81B8-EAA46D5DC8D5}" type="datetimeFigureOut">
              <a:rPr lang="en-US" smtClean="0"/>
              <a:t>7/3/2021</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2166ACC2-2B47-44DC-9B2A-A072A81DF711}" type="slidenum">
              <a:rPr lang="en-US" smtClean="0"/>
              <a:t>‹#›</a:t>
            </a:fld>
            <a:endParaRPr lang="en-US"/>
          </a:p>
        </p:txBody>
      </p:sp>
    </p:spTree>
    <p:extLst>
      <p:ext uri="{BB962C8B-B14F-4D97-AF65-F5344CB8AC3E}">
        <p14:creationId xmlns:p14="http://schemas.microsoft.com/office/powerpoint/2010/main" val="2463532013"/>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96" r:id="rId12"/>
    <p:sldLayoutId id="2147483797" r:id="rId13"/>
    <p:sldLayoutId id="2147483798" r:id="rId14"/>
    <p:sldLayoutId id="2147483799" r:id="rId15"/>
    <p:sldLayoutId id="2147483800" r:id="rId16"/>
    <p:sldLayoutId id="2147483801"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311B4-B8B8-444C-88D5-A90471635061}"/>
              </a:ext>
            </a:extLst>
          </p:cNvPr>
          <p:cNvSpPr>
            <a:spLocks noGrp="1"/>
          </p:cNvSpPr>
          <p:nvPr>
            <p:ph type="ctrTitle"/>
          </p:nvPr>
        </p:nvSpPr>
        <p:spPr>
          <a:xfrm>
            <a:off x="273269" y="220717"/>
            <a:ext cx="11382703" cy="1618593"/>
          </a:xfrm>
        </p:spPr>
        <p:txBody>
          <a:bodyPr/>
          <a:lstStyle/>
          <a:p>
            <a:r>
              <a:rPr lang="en-US" cap="none" dirty="0">
                <a:solidFill>
                  <a:srgbClr val="0070C0"/>
                </a:solidFill>
                <a:latin typeface="Algerian" panose="04020705040A02060702" pitchFamily="82" charset="0"/>
              </a:rPr>
              <a:t>critical discourse analysis</a:t>
            </a:r>
            <a:br>
              <a:rPr lang="en-US" cap="none" dirty="0">
                <a:solidFill>
                  <a:srgbClr val="0070C0"/>
                </a:solidFill>
                <a:latin typeface="Algerian" panose="04020705040A02060702" pitchFamily="82" charset="0"/>
              </a:rPr>
            </a:br>
            <a:r>
              <a:rPr lang="en-US" cap="none" dirty="0">
                <a:solidFill>
                  <a:srgbClr val="0070C0"/>
                </a:solidFill>
                <a:latin typeface="Algerian" panose="04020705040A02060702" pitchFamily="82" charset="0"/>
              </a:rPr>
              <a:t>Part / 2</a:t>
            </a:r>
          </a:p>
        </p:txBody>
      </p:sp>
      <p:sp>
        <p:nvSpPr>
          <p:cNvPr id="3" name="Subtitle 2">
            <a:extLst>
              <a:ext uri="{FF2B5EF4-FFF2-40B4-BE49-F238E27FC236}">
                <a16:creationId xmlns:a16="http://schemas.microsoft.com/office/drawing/2014/main" id="{0D6DE7B9-9201-48E6-8C72-AB276DF41D43}"/>
              </a:ext>
            </a:extLst>
          </p:cNvPr>
          <p:cNvSpPr>
            <a:spLocks noGrp="1"/>
          </p:cNvSpPr>
          <p:nvPr>
            <p:ph type="subTitle" idx="1"/>
          </p:nvPr>
        </p:nvSpPr>
        <p:spPr>
          <a:xfrm>
            <a:off x="935421" y="2333296"/>
            <a:ext cx="10720551" cy="3993931"/>
          </a:xfrm>
        </p:spPr>
        <p:txBody>
          <a:bodyPr>
            <a:normAutofit/>
          </a:bodyPr>
          <a:lstStyle/>
          <a:p>
            <a:r>
              <a:rPr lang="en-US" sz="3200" dirty="0">
                <a:solidFill>
                  <a:schemeClr val="tx1">
                    <a:lumMod val="95000"/>
                  </a:schemeClr>
                </a:solidFill>
                <a:latin typeface="Algerian" panose="04020705040A02060702" pitchFamily="82" charset="0"/>
              </a:rPr>
              <a:t>Presented by</a:t>
            </a:r>
          </a:p>
          <a:p>
            <a:r>
              <a:rPr lang="en-US" sz="3200" dirty="0">
                <a:solidFill>
                  <a:schemeClr val="tx1">
                    <a:lumMod val="95000"/>
                  </a:schemeClr>
                </a:solidFill>
                <a:latin typeface="Algerian" panose="04020705040A02060702" pitchFamily="82" charset="0"/>
              </a:rPr>
              <a:t>Mohammed </a:t>
            </a:r>
            <a:r>
              <a:rPr lang="en-US" sz="3200" dirty="0" err="1">
                <a:solidFill>
                  <a:schemeClr val="tx1">
                    <a:lumMod val="95000"/>
                  </a:schemeClr>
                </a:solidFill>
                <a:latin typeface="Algerian" panose="04020705040A02060702" pitchFamily="82" charset="0"/>
              </a:rPr>
              <a:t>i</a:t>
            </a:r>
            <a:r>
              <a:rPr lang="en-US" sz="3200" dirty="0">
                <a:solidFill>
                  <a:schemeClr val="tx1">
                    <a:lumMod val="95000"/>
                  </a:schemeClr>
                </a:solidFill>
                <a:latin typeface="Algerian" panose="04020705040A02060702" pitchFamily="82" charset="0"/>
              </a:rPr>
              <a:t>. Khalil</a:t>
            </a:r>
          </a:p>
          <a:p>
            <a:endParaRPr lang="en-US" sz="1400" dirty="0">
              <a:solidFill>
                <a:srgbClr val="FFFF00"/>
              </a:solidFill>
              <a:latin typeface="Algerian" panose="04020705040A02060702" pitchFamily="82" charset="0"/>
            </a:endParaRPr>
          </a:p>
          <a:p>
            <a:r>
              <a:rPr lang="en-US" sz="4000" dirty="0">
                <a:solidFill>
                  <a:srgbClr val="FF0000"/>
                </a:solidFill>
                <a:latin typeface="Algerian" panose="04020705040A02060702" pitchFamily="82" charset="0"/>
              </a:rPr>
              <a:t>Course tutor</a:t>
            </a:r>
          </a:p>
          <a:p>
            <a:r>
              <a:rPr lang="en-US" sz="4000" dirty="0">
                <a:solidFill>
                  <a:srgbClr val="FF0000"/>
                </a:solidFill>
                <a:latin typeface="Algerian" panose="04020705040A02060702" pitchFamily="82" charset="0"/>
              </a:rPr>
              <a:t>   Prof. dr. </a:t>
            </a:r>
            <a:r>
              <a:rPr lang="en-US" sz="4000" dirty="0" err="1">
                <a:solidFill>
                  <a:srgbClr val="FF0000"/>
                </a:solidFill>
                <a:latin typeface="Algerian" panose="04020705040A02060702" pitchFamily="82" charset="0"/>
              </a:rPr>
              <a:t>ahmed</a:t>
            </a:r>
            <a:r>
              <a:rPr lang="en-US" sz="4000" dirty="0">
                <a:solidFill>
                  <a:srgbClr val="FF0000"/>
                </a:solidFill>
                <a:latin typeface="Algerian" panose="04020705040A02060702" pitchFamily="82" charset="0"/>
              </a:rPr>
              <a:t> Q. Abid</a:t>
            </a:r>
          </a:p>
          <a:p>
            <a:endParaRPr lang="en-US" sz="4000" dirty="0">
              <a:solidFill>
                <a:srgbClr val="FFC000"/>
              </a:solidFill>
              <a:latin typeface="Algerian" panose="04020705040A02060702" pitchFamily="82" charset="0"/>
            </a:endParaRPr>
          </a:p>
          <a:p>
            <a:endParaRPr lang="en-US" sz="4000" dirty="0">
              <a:solidFill>
                <a:srgbClr val="FFFF00"/>
              </a:solidFill>
              <a:latin typeface="Algerian" panose="04020705040A02060702" pitchFamily="82" charset="0"/>
            </a:endParaRPr>
          </a:p>
          <a:p>
            <a:endParaRPr lang="en-US" sz="3600" dirty="0"/>
          </a:p>
        </p:txBody>
      </p:sp>
    </p:spTree>
    <p:extLst>
      <p:ext uri="{BB962C8B-B14F-4D97-AF65-F5344CB8AC3E}">
        <p14:creationId xmlns:p14="http://schemas.microsoft.com/office/powerpoint/2010/main" val="3305944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59B12-55B6-46D9-8308-6F0CD8C8BC09}"/>
              </a:ext>
            </a:extLst>
          </p:cNvPr>
          <p:cNvSpPr>
            <a:spLocks noGrp="1"/>
          </p:cNvSpPr>
          <p:nvPr>
            <p:ph type="title"/>
          </p:nvPr>
        </p:nvSpPr>
        <p:spPr>
          <a:xfrm>
            <a:off x="913775" y="367863"/>
            <a:ext cx="10364451" cy="977461"/>
          </a:xfrm>
        </p:spPr>
        <p:txBody>
          <a:bodyPr>
            <a:normAutofit/>
          </a:bodyPr>
          <a:lstStyle/>
          <a:p>
            <a:r>
              <a:rPr lang="en-US" sz="4400" b="1" i="1" dirty="0">
                <a:solidFill>
                  <a:srgbClr val="FF0000"/>
                </a:solidFill>
                <a:latin typeface="Arabic Typesetting" panose="03020402040406030203" pitchFamily="66" charset="-78"/>
                <a:cs typeface="Arabic Typesetting" panose="03020402040406030203" pitchFamily="66" charset="-78"/>
              </a:rPr>
              <a:t>The Cognitive Functions of Ideology</a:t>
            </a:r>
            <a:endParaRPr lang="en-US" sz="4400" dirty="0"/>
          </a:p>
        </p:txBody>
      </p:sp>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546538" y="1481959"/>
            <a:ext cx="11225048" cy="5008177"/>
          </a:xfrm>
        </p:spPr>
        <p:txBody>
          <a:bodyPr>
            <a:normAutofit fontScale="92500" lnSpcReduction="10000"/>
          </a:bodyPr>
          <a:lstStyle/>
          <a:p>
            <a:r>
              <a:rPr lang="en-US" sz="3200" cap="none" dirty="0">
                <a:latin typeface="Andalus" panose="02020603050405020304" pitchFamily="18" charset="-78"/>
                <a:cs typeface="Andalus" panose="02020603050405020304" pitchFamily="18" charset="-78"/>
              </a:rPr>
              <a:t>The concept of ‘</a:t>
            </a:r>
            <a:r>
              <a:rPr lang="en-US" sz="3200" b="1" cap="none" dirty="0">
                <a:solidFill>
                  <a:srgbClr val="00B0F0"/>
                </a:solidFill>
                <a:latin typeface="Andalus" panose="02020603050405020304" pitchFamily="18" charset="-78"/>
                <a:cs typeface="Andalus" panose="02020603050405020304" pitchFamily="18" charset="-78"/>
              </a:rPr>
              <a:t>ideology</a:t>
            </a:r>
            <a:r>
              <a:rPr lang="en-US" sz="3200" cap="none" dirty="0">
                <a:latin typeface="Andalus" panose="02020603050405020304" pitchFamily="18" charset="-78"/>
                <a:cs typeface="Andalus" panose="02020603050405020304" pitchFamily="18" charset="-78"/>
              </a:rPr>
              <a:t>’ as false consciousness has been associated with Marx and Engels’ conception of truth and falsity of beliefs. To Van Dijk the term ‘false’ is assigned two meanings:</a:t>
            </a:r>
          </a:p>
          <a:p>
            <a:endParaRPr lang="en-US" sz="1300" cap="none" dirty="0">
              <a:latin typeface="Andalus" panose="02020603050405020304" pitchFamily="18" charset="-78"/>
              <a:cs typeface="Andalus" panose="02020603050405020304" pitchFamily="18" charset="-78"/>
            </a:endParaRPr>
          </a:p>
          <a:p>
            <a:r>
              <a:rPr lang="en-US" sz="3200" b="1" cap="none" dirty="0">
                <a:latin typeface="Andalus" panose="02020603050405020304" pitchFamily="18" charset="-78"/>
                <a:cs typeface="Andalus" panose="02020603050405020304" pitchFamily="18" charset="-78"/>
              </a:rPr>
              <a:t>	</a:t>
            </a:r>
            <a:r>
              <a:rPr lang="en-US" sz="3200" b="1" u="sng" cap="none" dirty="0">
                <a:solidFill>
                  <a:srgbClr val="00B050"/>
                </a:solidFill>
                <a:latin typeface="Andalus" panose="02020603050405020304" pitchFamily="18" charset="-78"/>
                <a:cs typeface="Andalus" panose="02020603050405020304" pitchFamily="18" charset="-78"/>
              </a:rPr>
              <a:t>Misguided factual </a:t>
            </a:r>
            <a:r>
              <a:rPr lang="en-US" sz="3200" cap="none" dirty="0">
                <a:latin typeface="Andalus" panose="02020603050405020304" pitchFamily="18" charset="-78"/>
                <a:cs typeface="Andalus" panose="02020603050405020304" pitchFamily="18" charset="-78"/>
              </a:rPr>
              <a:t>beliefs indicate wrong, partial and biased information, in contrast with true information and facts.</a:t>
            </a:r>
          </a:p>
          <a:p>
            <a:r>
              <a:rPr lang="en-US" sz="3200" cap="none" dirty="0">
                <a:latin typeface="Andalus" panose="02020603050405020304" pitchFamily="18" charset="-78"/>
                <a:cs typeface="Andalus" panose="02020603050405020304" pitchFamily="18" charset="-78"/>
              </a:rPr>
              <a:t>	</a:t>
            </a:r>
            <a:r>
              <a:rPr lang="en-US" sz="3200" b="1" u="sng" cap="none" dirty="0">
                <a:solidFill>
                  <a:srgbClr val="00B050"/>
                </a:solidFill>
                <a:latin typeface="Andalus" panose="02020603050405020304" pitchFamily="18" charset="-78"/>
                <a:cs typeface="Andalus" panose="02020603050405020304" pitchFamily="18" charset="-78"/>
              </a:rPr>
              <a:t>Evaluative beliefs </a:t>
            </a:r>
            <a:r>
              <a:rPr lang="en-US" sz="3200" cap="none" dirty="0">
                <a:latin typeface="Andalus" panose="02020603050405020304" pitchFamily="18" charset="-78"/>
                <a:cs typeface="Andalus" panose="02020603050405020304" pitchFamily="18" charset="-78"/>
              </a:rPr>
              <a:t>are those which entail attitudes, opinions and social practices which are not necessarily in the concern of the dominated group.</a:t>
            </a:r>
          </a:p>
          <a:p>
            <a:endParaRPr lang="en-US" sz="3200" cap="none"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725521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59B12-55B6-46D9-8308-6F0CD8C8BC09}"/>
              </a:ext>
            </a:extLst>
          </p:cNvPr>
          <p:cNvSpPr>
            <a:spLocks noGrp="1"/>
          </p:cNvSpPr>
          <p:nvPr>
            <p:ph type="title"/>
          </p:nvPr>
        </p:nvSpPr>
        <p:spPr>
          <a:xfrm>
            <a:off x="913775" y="126125"/>
            <a:ext cx="10364451" cy="840827"/>
          </a:xfrm>
        </p:spPr>
        <p:txBody>
          <a:bodyPr>
            <a:normAutofit/>
          </a:bodyPr>
          <a:lstStyle/>
          <a:p>
            <a:r>
              <a:rPr lang="en-US" sz="4800" b="1" i="1" dirty="0">
                <a:solidFill>
                  <a:srgbClr val="FF0000"/>
                </a:solidFill>
                <a:latin typeface="Arabic Typesetting" panose="03020402040406030203" pitchFamily="66" charset="-78"/>
                <a:cs typeface="Arabic Typesetting" panose="03020402040406030203" pitchFamily="66" charset="-78"/>
              </a:rPr>
              <a:t>The Cognitive Functions of Ideology</a:t>
            </a:r>
            <a:endParaRPr lang="en-US" sz="4800" dirty="0"/>
          </a:p>
        </p:txBody>
      </p:sp>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546538" y="1072055"/>
            <a:ext cx="11225048" cy="5418081"/>
          </a:xfrm>
        </p:spPr>
        <p:txBody>
          <a:bodyPr>
            <a:normAutofit fontScale="92500" lnSpcReduction="10000"/>
          </a:bodyPr>
          <a:lstStyle/>
          <a:p>
            <a:pPr algn="just"/>
            <a:r>
              <a:rPr lang="en-US" sz="3600" cap="none" dirty="0">
                <a:latin typeface="Andalus" panose="02020603050405020304" pitchFamily="18" charset="-78"/>
                <a:cs typeface="Andalus" panose="02020603050405020304" pitchFamily="18" charset="-78"/>
              </a:rPr>
              <a:t>Furthermore, the term ‘</a:t>
            </a:r>
            <a:r>
              <a:rPr lang="en-US" sz="3600" b="1" u="sng" cap="none" dirty="0">
                <a:solidFill>
                  <a:srgbClr val="00B0F0"/>
                </a:solidFill>
                <a:latin typeface="Andalus" panose="02020603050405020304" pitchFamily="18" charset="-78"/>
                <a:cs typeface="Andalus" panose="02020603050405020304" pitchFamily="18" charset="-78"/>
              </a:rPr>
              <a:t>consciousness</a:t>
            </a:r>
            <a:r>
              <a:rPr lang="en-US" sz="3600" cap="none" dirty="0">
                <a:latin typeface="Andalus" panose="02020603050405020304" pitchFamily="18" charset="-78"/>
                <a:cs typeface="Andalus" panose="02020603050405020304" pitchFamily="18" charset="-78"/>
              </a:rPr>
              <a:t>’ indicates that ideologies can be either explicit, i.e., In the consciousness of social members of society, or implicit. That is, social members of society are either aware of the ideologies which they have or not. </a:t>
            </a:r>
          </a:p>
          <a:p>
            <a:pPr algn="just"/>
            <a:endParaRPr lang="en-US" sz="1900" cap="none" dirty="0">
              <a:latin typeface="Andalus" panose="02020603050405020304" pitchFamily="18" charset="-78"/>
              <a:cs typeface="Andalus" panose="02020603050405020304" pitchFamily="18" charset="-78"/>
            </a:endParaRPr>
          </a:p>
          <a:p>
            <a:pPr algn="just"/>
            <a:r>
              <a:rPr lang="en-US" sz="3600" cap="none" dirty="0">
                <a:latin typeface="Andalus" panose="02020603050405020304" pitchFamily="18" charset="-78"/>
                <a:cs typeface="Andalus" panose="02020603050405020304" pitchFamily="18" charset="-78"/>
              </a:rPr>
              <a:t>However, self-awareness is frequently rare. It can also signify oppression, manipulation, or inculcation by the dominant and powerful group.</a:t>
            </a:r>
          </a:p>
        </p:txBody>
      </p:sp>
    </p:spTree>
    <p:extLst>
      <p:ext uri="{BB962C8B-B14F-4D97-AF65-F5344CB8AC3E}">
        <p14:creationId xmlns:p14="http://schemas.microsoft.com/office/powerpoint/2010/main" val="3671417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59B12-55B6-46D9-8308-6F0CD8C8BC09}"/>
              </a:ext>
            </a:extLst>
          </p:cNvPr>
          <p:cNvSpPr>
            <a:spLocks noGrp="1"/>
          </p:cNvSpPr>
          <p:nvPr>
            <p:ph type="title"/>
          </p:nvPr>
        </p:nvSpPr>
        <p:spPr>
          <a:xfrm>
            <a:off x="913775" y="367863"/>
            <a:ext cx="10364451" cy="977461"/>
          </a:xfrm>
        </p:spPr>
        <p:txBody>
          <a:bodyPr>
            <a:normAutofit/>
          </a:bodyPr>
          <a:lstStyle/>
          <a:p>
            <a:r>
              <a:rPr lang="en-US" sz="4800" b="1" i="1" dirty="0">
                <a:solidFill>
                  <a:srgbClr val="FF0000"/>
                </a:solidFill>
                <a:latin typeface="Arabic Typesetting" panose="03020402040406030203" pitchFamily="66" charset="-78"/>
                <a:cs typeface="Arabic Typesetting" panose="03020402040406030203" pitchFamily="66" charset="-78"/>
              </a:rPr>
              <a:t>The Cognitive Functions of Ideology</a:t>
            </a:r>
            <a:endParaRPr lang="en-US" sz="4800" dirty="0"/>
          </a:p>
        </p:txBody>
      </p:sp>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546538" y="1481959"/>
            <a:ext cx="11225048" cy="5008177"/>
          </a:xfrm>
        </p:spPr>
        <p:txBody>
          <a:bodyPr>
            <a:normAutofit fontScale="92500" lnSpcReduction="10000"/>
          </a:bodyPr>
          <a:lstStyle/>
          <a:p>
            <a:r>
              <a:rPr lang="en-US" sz="3200" cap="none" dirty="0">
                <a:solidFill>
                  <a:srgbClr val="002060"/>
                </a:solidFill>
                <a:latin typeface="Algerian" panose="04020705040A02060702" pitchFamily="82" charset="0"/>
                <a:cs typeface="Andalus" panose="02020603050405020304" pitchFamily="18" charset="-78"/>
              </a:rPr>
              <a:t>Further marks: -</a:t>
            </a:r>
          </a:p>
          <a:p>
            <a:r>
              <a:rPr lang="en-US" sz="3200" cap="none" dirty="0">
                <a:latin typeface="Andalus" panose="02020603050405020304" pitchFamily="18" charset="-78"/>
                <a:cs typeface="Andalus" panose="02020603050405020304" pitchFamily="18" charset="-78"/>
              </a:rPr>
              <a:t>1-ideologies as false consciousness are very influential when the dominated group is beyond being able to distinguish their own interests, attitudes, and ends from those of the dominating group.</a:t>
            </a:r>
          </a:p>
          <a:p>
            <a:r>
              <a:rPr lang="en-US" sz="3200" cap="none" dirty="0">
                <a:latin typeface="Andalus" panose="02020603050405020304" pitchFamily="18" charset="-78"/>
                <a:cs typeface="Andalus" panose="02020603050405020304" pitchFamily="18" charset="-78"/>
              </a:rPr>
              <a:t>2- ideologies become part of everyday life and everyday social practice and experience to the degree that people will not realize that they have them. </a:t>
            </a:r>
          </a:p>
          <a:p>
            <a:r>
              <a:rPr lang="en-US" sz="3200" cap="none" dirty="0">
                <a:latin typeface="Andalus" panose="02020603050405020304" pitchFamily="18" charset="-78"/>
                <a:cs typeface="Andalus" panose="02020603050405020304" pitchFamily="18" charset="-78"/>
              </a:rPr>
              <a:t>3- ideologies become common sense assumptions and ‘taken-for-granted beliefs.</a:t>
            </a:r>
          </a:p>
          <a:p>
            <a:endParaRPr lang="en-US" sz="3200" cap="none"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054316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59B12-55B6-46D9-8308-6F0CD8C8BC09}"/>
              </a:ext>
            </a:extLst>
          </p:cNvPr>
          <p:cNvSpPr>
            <a:spLocks noGrp="1"/>
          </p:cNvSpPr>
          <p:nvPr>
            <p:ph type="title"/>
          </p:nvPr>
        </p:nvSpPr>
        <p:spPr>
          <a:xfrm>
            <a:off x="913775" y="367863"/>
            <a:ext cx="10364451" cy="977461"/>
          </a:xfrm>
        </p:spPr>
        <p:txBody>
          <a:bodyPr>
            <a:normAutofit/>
          </a:bodyPr>
          <a:lstStyle/>
          <a:p>
            <a:r>
              <a:rPr lang="en-US" sz="4400" b="1" i="1" dirty="0">
                <a:solidFill>
                  <a:srgbClr val="FF0000"/>
                </a:solidFill>
                <a:latin typeface="Arabic Typesetting" panose="03020402040406030203" pitchFamily="66" charset="-78"/>
                <a:cs typeface="Arabic Typesetting" panose="03020402040406030203" pitchFamily="66" charset="-78"/>
              </a:rPr>
              <a:t>The Cognitive Functions of Ideology</a:t>
            </a:r>
            <a:endParaRPr lang="en-US" sz="4400" dirty="0">
              <a:solidFill>
                <a:srgbClr val="FF0000"/>
              </a:solidFill>
            </a:endParaRPr>
          </a:p>
        </p:txBody>
      </p:sp>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546538" y="1481959"/>
            <a:ext cx="11225048" cy="5008177"/>
          </a:xfrm>
        </p:spPr>
        <p:txBody>
          <a:bodyPr>
            <a:normAutofit fontScale="92500" lnSpcReduction="10000"/>
          </a:bodyPr>
          <a:lstStyle/>
          <a:p>
            <a:pPr algn="just"/>
            <a:r>
              <a:rPr lang="en-US" sz="4000" cap="none" dirty="0">
                <a:latin typeface="Andalus" panose="02020603050405020304" pitchFamily="18" charset="-78"/>
                <a:cs typeface="Andalus" panose="02020603050405020304" pitchFamily="18" charset="-78"/>
              </a:rPr>
              <a:t>However, not all ideologies are common sense assumptions and implicit beliefs. Leaders and elites tend to be more aware of the ideological beliefs and representations that they try to inculcate among members.</a:t>
            </a:r>
          </a:p>
          <a:p>
            <a:pPr algn="just"/>
            <a:endParaRPr lang="en-US" sz="1500" cap="none" dirty="0">
              <a:latin typeface="Andalus" panose="02020603050405020304" pitchFamily="18" charset="-78"/>
              <a:cs typeface="Andalus" panose="02020603050405020304" pitchFamily="18" charset="-78"/>
            </a:endParaRPr>
          </a:p>
          <a:p>
            <a:pPr algn="just"/>
            <a:r>
              <a:rPr lang="en-US" sz="4000" cap="none" dirty="0">
                <a:latin typeface="Andalus" panose="02020603050405020304" pitchFamily="18" charset="-78"/>
                <a:cs typeface="Andalus" panose="02020603050405020304" pitchFamily="18" charset="-78"/>
              </a:rPr>
              <a:t>Dominant ideologies tend to be implicit, while oppositional ideologies tend to be explicit.</a:t>
            </a:r>
          </a:p>
        </p:txBody>
      </p:sp>
    </p:spTree>
    <p:extLst>
      <p:ext uri="{BB962C8B-B14F-4D97-AF65-F5344CB8AC3E}">
        <p14:creationId xmlns:p14="http://schemas.microsoft.com/office/powerpoint/2010/main" val="10751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59B12-55B6-46D9-8308-6F0CD8C8BC09}"/>
              </a:ext>
            </a:extLst>
          </p:cNvPr>
          <p:cNvSpPr>
            <a:spLocks noGrp="1"/>
          </p:cNvSpPr>
          <p:nvPr>
            <p:ph type="title"/>
          </p:nvPr>
        </p:nvSpPr>
        <p:spPr>
          <a:xfrm>
            <a:off x="913775" y="367863"/>
            <a:ext cx="10364451" cy="977461"/>
          </a:xfrm>
        </p:spPr>
        <p:txBody>
          <a:bodyPr>
            <a:normAutofit/>
          </a:bodyPr>
          <a:lstStyle/>
          <a:p>
            <a:r>
              <a:rPr lang="en-US" sz="4800" b="1" i="1" dirty="0">
                <a:solidFill>
                  <a:srgbClr val="FF0000"/>
                </a:solidFill>
                <a:latin typeface="Arabic Typesetting" panose="03020402040406030203" pitchFamily="66" charset="-78"/>
                <a:cs typeface="Arabic Typesetting" panose="03020402040406030203" pitchFamily="66" charset="-78"/>
              </a:rPr>
              <a:t>The Cognitive Functions of Ideology</a:t>
            </a:r>
            <a:endParaRPr lang="en-US" sz="4800" dirty="0"/>
          </a:p>
        </p:txBody>
      </p:sp>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546538" y="1481959"/>
            <a:ext cx="11225048" cy="5008177"/>
          </a:xfrm>
        </p:spPr>
        <p:txBody>
          <a:bodyPr>
            <a:normAutofit lnSpcReduction="10000"/>
          </a:bodyPr>
          <a:lstStyle/>
          <a:p>
            <a:pPr algn="just"/>
            <a:r>
              <a:rPr lang="en-US" sz="3600" b="1" cap="none" dirty="0">
                <a:solidFill>
                  <a:srgbClr val="0070C0"/>
                </a:solidFill>
                <a:latin typeface="Andalus" panose="02020603050405020304" pitchFamily="18" charset="-78"/>
                <a:cs typeface="Andalus" panose="02020603050405020304" pitchFamily="18" charset="-78"/>
              </a:rPr>
              <a:t>Ideological awareness </a:t>
            </a:r>
            <a:r>
              <a:rPr lang="en-US" sz="3600" cap="none" dirty="0">
                <a:latin typeface="Andalus" panose="02020603050405020304" pitchFamily="18" charset="-78"/>
                <a:cs typeface="Andalus" panose="02020603050405020304" pitchFamily="18" charset="-78"/>
              </a:rPr>
              <a:t>can be enhanced through discursive and social practices such as communication, group parties, meetings, seminars and media messages. Implicit beliefs and opinions are rare, especially in modern democratic societies, where mass media and new media are accessed and available for people. In news media reports, </a:t>
            </a:r>
            <a:r>
              <a:rPr lang="en-US" sz="3600" b="1" cap="none" dirty="0">
                <a:latin typeface="Andalus" panose="02020603050405020304" pitchFamily="18" charset="-78"/>
                <a:cs typeface="Andalus" panose="02020603050405020304" pitchFamily="18" charset="-78"/>
              </a:rPr>
              <a:t>ideological awareness can be enhanced by the textual and linguistic analysis of discourse</a:t>
            </a:r>
            <a:r>
              <a:rPr lang="en-US" sz="3600" cap="none" dirty="0">
                <a:latin typeface="Andalus" panose="02020603050405020304" pitchFamily="18" charset="-78"/>
                <a:cs typeface="Andalus" panose="02020603050405020304" pitchFamily="18" charset="-78"/>
              </a:rPr>
              <a:t>.</a:t>
            </a:r>
          </a:p>
        </p:txBody>
      </p:sp>
    </p:spTree>
    <p:extLst>
      <p:ext uri="{BB962C8B-B14F-4D97-AF65-F5344CB8AC3E}">
        <p14:creationId xmlns:p14="http://schemas.microsoft.com/office/powerpoint/2010/main" val="534603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59B12-55B6-46D9-8308-6F0CD8C8BC09}"/>
              </a:ext>
            </a:extLst>
          </p:cNvPr>
          <p:cNvSpPr>
            <a:spLocks noGrp="1"/>
          </p:cNvSpPr>
          <p:nvPr>
            <p:ph type="title"/>
          </p:nvPr>
        </p:nvSpPr>
        <p:spPr>
          <a:xfrm>
            <a:off x="913775" y="189186"/>
            <a:ext cx="10364451" cy="746235"/>
          </a:xfrm>
        </p:spPr>
        <p:txBody>
          <a:bodyPr>
            <a:normAutofit fontScale="90000"/>
          </a:bodyPr>
          <a:lstStyle/>
          <a:p>
            <a:r>
              <a:rPr lang="en-US" sz="4800" b="1" dirty="0">
                <a:solidFill>
                  <a:srgbClr val="FF0000"/>
                </a:solidFill>
                <a:latin typeface="Arabic Typesetting" panose="03020402040406030203" pitchFamily="66" charset="-78"/>
                <a:cs typeface="Arabic Typesetting" panose="03020402040406030203" pitchFamily="66" charset="-78"/>
              </a:rPr>
              <a:t>The Social Function of Ideology</a:t>
            </a:r>
            <a:endParaRPr lang="en-US" sz="4800" dirty="0"/>
          </a:p>
        </p:txBody>
      </p:sp>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546538" y="1166649"/>
            <a:ext cx="11225048" cy="5323488"/>
          </a:xfrm>
        </p:spPr>
        <p:txBody>
          <a:bodyPr>
            <a:normAutofit fontScale="92500" lnSpcReduction="10000"/>
          </a:bodyPr>
          <a:lstStyle/>
          <a:p>
            <a:pPr algn="just"/>
            <a:r>
              <a:rPr lang="en-US" sz="3200" cap="none" dirty="0">
                <a:latin typeface="Andalus" panose="02020603050405020304" pitchFamily="18" charset="-78"/>
                <a:cs typeface="Andalus" panose="02020603050405020304" pitchFamily="18" charset="-78"/>
              </a:rPr>
              <a:t>Another form of power, which is associated with ideology and the Gramscian theory of hegemony, </a:t>
            </a:r>
            <a:r>
              <a:rPr lang="en-US" sz="3500" b="1" cap="none" dirty="0">
                <a:solidFill>
                  <a:srgbClr val="00B050"/>
                </a:solidFill>
                <a:latin typeface="Andalus" panose="02020603050405020304" pitchFamily="18" charset="-78"/>
                <a:cs typeface="Andalus" panose="02020603050405020304" pitchFamily="18" charset="-78"/>
              </a:rPr>
              <a:t>is persuasion</a:t>
            </a:r>
            <a:r>
              <a:rPr lang="en-US" sz="3200" cap="none" dirty="0">
                <a:latin typeface="Andalus" panose="02020603050405020304" pitchFamily="18" charset="-78"/>
                <a:cs typeface="Andalus" panose="02020603050405020304" pitchFamily="18" charset="-78"/>
              </a:rPr>
              <a:t>.</a:t>
            </a:r>
          </a:p>
          <a:p>
            <a:pPr algn="just"/>
            <a:r>
              <a:rPr lang="en-US" sz="3200" cap="none" dirty="0">
                <a:latin typeface="Andalus" panose="02020603050405020304" pitchFamily="18" charset="-78"/>
                <a:cs typeface="Andalus" panose="02020603050405020304" pitchFamily="18" charset="-78"/>
              </a:rPr>
              <a:t>Jowett &amp; </a:t>
            </a:r>
            <a:r>
              <a:rPr lang="en-US" sz="3200" cap="none" dirty="0" err="1">
                <a:latin typeface="Andalus" panose="02020603050405020304" pitchFamily="18" charset="-78"/>
                <a:cs typeface="Andalus" panose="02020603050405020304" pitchFamily="18" charset="-78"/>
              </a:rPr>
              <a:t>O'donnell</a:t>
            </a:r>
            <a:r>
              <a:rPr lang="en-US" sz="3200" cap="none" dirty="0">
                <a:latin typeface="Andalus" panose="02020603050405020304" pitchFamily="18" charset="-78"/>
                <a:cs typeface="Andalus" panose="02020603050405020304" pitchFamily="18" charset="-78"/>
              </a:rPr>
              <a:t> have examined the use of the terms 'propaganda' and ' </a:t>
            </a:r>
            <a:r>
              <a:rPr lang="en-US" sz="3200" b="1" cap="none" dirty="0">
                <a:solidFill>
                  <a:srgbClr val="00B050"/>
                </a:solidFill>
                <a:latin typeface="Andalus" panose="02020603050405020304" pitchFamily="18" charset="-78"/>
                <a:cs typeface="Andalus" panose="02020603050405020304" pitchFamily="18" charset="-78"/>
              </a:rPr>
              <a:t>persuasion</a:t>
            </a:r>
            <a:r>
              <a:rPr lang="en-US" sz="3200" cap="none" dirty="0">
                <a:latin typeface="Andalus" panose="02020603050405020304" pitchFamily="18" charset="-78"/>
                <a:cs typeface="Andalus" panose="02020603050405020304" pitchFamily="18" charset="-78"/>
              </a:rPr>
              <a:t>'; and these in turn "have been used interchangeably in the literature on propaganda and everyday speech.</a:t>
            </a:r>
          </a:p>
          <a:p>
            <a:pPr algn="just"/>
            <a:r>
              <a:rPr lang="en-US" sz="3200" cap="none" dirty="0">
                <a:latin typeface="Andalus" panose="02020603050405020304" pitchFamily="18" charset="-78"/>
                <a:cs typeface="Andalus" panose="02020603050405020304" pitchFamily="18" charset="-78"/>
              </a:rPr>
              <a:t> Propaganda employs </a:t>
            </a:r>
            <a:r>
              <a:rPr lang="en-US" sz="3200" b="1" cap="none" dirty="0">
                <a:solidFill>
                  <a:srgbClr val="00B050"/>
                </a:solidFill>
                <a:latin typeface="Andalus" panose="02020603050405020304" pitchFamily="18" charset="-78"/>
                <a:cs typeface="Andalus" panose="02020603050405020304" pitchFamily="18" charset="-78"/>
              </a:rPr>
              <a:t>persuasive</a:t>
            </a:r>
            <a:r>
              <a:rPr lang="en-US" sz="3200" cap="none" dirty="0">
                <a:latin typeface="Andalus" panose="02020603050405020304" pitchFamily="18" charset="-78"/>
                <a:cs typeface="Andalus" panose="02020603050405020304" pitchFamily="18" charset="-78"/>
              </a:rPr>
              <a:t> strategies, but it differs from persuasion in purpose".</a:t>
            </a:r>
          </a:p>
          <a:p>
            <a:pPr algn="just"/>
            <a:r>
              <a:rPr lang="en-US" sz="3200" cap="none" dirty="0">
                <a:latin typeface="Andalus" panose="02020603050405020304" pitchFamily="18" charset="-78"/>
                <a:cs typeface="Andalus" panose="02020603050405020304" pitchFamily="18" charset="-78"/>
              </a:rPr>
              <a:t>Unlike power, </a:t>
            </a:r>
            <a:r>
              <a:rPr lang="en-US" sz="3200" b="1" cap="none" dirty="0">
                <a:solidFill>
                  <a:srgbClr val="00B050"/>
                </a:solidFill>
                <a:latin typeface="Andalus" panose="02020603050405020304" pitchFamily="18" charset="-78"/>
                <a:cs typeface="Andalus" panose="02020603050405020304" pitchFamily="18" charset="-78"/>
              </a:rPr>
              <a:t>persuasion</a:t>
            </a:r>
            <a:r>
              <a:rPr lang="en-US" sz="3200" cap="none" dirty="0">
                <a:latin typeface="Andalus" panose="02020603050405020304" pitchFamily="18" charset="-78"/>
                <a:cs typeface="Andalus" panose="02020603050405020304" pitchFamily="18" charset="-78"/>
              </a:rPr>
              <a:t> indirectly controls people’s actions by winning their consent</a:t>
            </a:r>
          </a:p>
        </p:txBody>
      </p:sp>
    </p:spTree>
    <p:extLst>
      <p:ext uri="{BB962C8B-B14F-4D97-AF65-F5344CB8AC3E}">
        <p14:creationId xmlns:p14="http://schemas.microsoft.com/office/powerpoint/2010/main" val="1340560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59B12-55B6-46D9-8308-6F0CD8C8BC09}"/>
              </a:ext>
            </a:extLst>
          </p:cNvPr>
          <p:cNvSpPr>
            <a:spLocks noGrp="1"/>
          </p:cNvSpPr>
          <p:nvPr>
            <p:ph type="title"/>
          </p:nvPr>
        </p:nvSpPr>
        <p:spPr>
          <a:xfrm>
            <a:off x="913775" y="252249"/>
            <a:ext cx="10364451" cy="767254"/>
          </a:xfrm>
        </p:spPr>
        <p:txBody>
          <a:bodyPr>
            <a:normAutofit/>
          </a:bodyPr>
          <a:lstStyle/>
          <a:p>
            <a:r>
              <a:rPr lang="en-US" sz="4400" b="1" dirty="0">
                <a:solidFill>
                  <a:srgbClr val="FF0000"/>
                </a:solidFill>
                <a:latin typeface="Arabic Typesetting" panose="03020402040406030203" pitchFamily="66" charset="-78"/>
                <a:cs typeface="Arabic Typesetting" panose="03020402040406030203" pitchFamily="66" charset="-78"/>
              </a:rPr>
              <a:t>The Social Function of Ideology</a:t>
            </a:r>
            <a:endParaRPr lang="en-US" sz="4400" dirty="0"/>
          </a:p>
        </p:txBody>
      </p:sp>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546538" y="1156139"/>
            <a:ext cx="11225048" cy="5333998"/>
          </a:xfrm>
        </p:spPr>
        <p:txBody>
          <a:bodyPr>
            <a:normAutofit/>
          </a:bodyPr>
          <a:lstStyle/>
          <a:p>
            <a:pPr marL="0" indent="0">
              <a:buNone/>
            </a:pPr>
            <a:r>
              <a:rPr lang="en-US" sz="3200" cap="none" dirty="0">
                <a:latin typeface="Andalus" panose="02020603050405020304" pitchFamily="18" charset="-78"/>
                <a:cs typeface="Andalus" panose="02020603050405020304" pitchFamily="18" charset="-78"/>
              </a:rPr>
              <a:t>Q: What are the certain conditions and techniques for successful </a:t>
            </a:r>
            <a:r>
              <a:rPr lang="en-US" sz="3200" b="1" cap="none" dirty="0">
                <a:solidFill>
                  <a:srgbClr val="00B050"/>
                </a:solidFill>
                <a:latin typeface="Andalus" panose="02020603050405020304" pitchFamily="18" charset="-78"/>
                <a:cs typeface="Andalus" panose="02020603050405020304" pitchFamily="18" charset="-78"/>
              </a:rPr>
              <a:t>persuasion</a:t>
            </a:r>
            <a:r>
              <a:rPr lang="en-US" sz="3200" cap="none" dirty="0">
                <a:latin typeface="Andalus" panose="02020603050405020304" pitchFamily="18" charset="-78"/>
                <a:cs typeface="Andalus" panose="02020603050405020304" pitchFamily="18" charset="-78"/>
              </a:rPr>
              <a:t>?</a:t>
            </a:r>
          </a:p>
          <a:p>
            <a:endParaRPr lang="en-US" sz="300" cap="none" dirty="0">
              <a:latin typeface="Andalus" panose="02020603050405020304" pitchFamily="18" charset="-78"/>
              <a:cs typeface="Andalus" panose="02020603050405020304" pitchFamily="18" charset="-78"/>
            </a:endParaRPr>
          </a:p>
          <a:p>
            <a:pPr marL="0" indent="0">
              <a:buNone/>
            </a:pPr>
            <a:r>
              <a:rPr lang="en-US" sz="3200" cap="none" dirty="0">
                <a:latin typeface="Andalus" panose="02020603050405020304" pitchFamily="18" charset="-78"/>
                <a:cs typeface="Andalus" panose="02020603050405020304" pitchFamily="18" charset="-78"/>
              </a:rPr>
              <a:t>1-deception .</a:t>
            </a:r>
          </a:p>
          <a:p>
            <a:pPr marL="0" indent="0">
              <a:buNone/>
            </a:pPr>
            <a:r>
              <a:rPr lang="en-US" sz="3200" cap="none" dirty="0">
                <a:latin typeface="Andalus" panose="02020603050405020304" pitchFamily="18" charset="-78"/>
                <a:cs typeface="Andalus" panose="02020603050405020304" pitchFamily="18" charset="-78"/>
              </a:rPr>
              <a:t>2-emotions .</a:t>
            </a:r>
          </a:p>
          <a:p>
            <a:pPr marL="0" indent="0">
              <a:buNone/>
            </a:pPr>
            <a:r>
              <a:rPr lang="en-US" sz="3200" cap="none" dirty="0">
                <a:latin typeface="Andalus" panose="02020603050405020304" pitchFamily="18" charset="-78"/>
                <a:cs typeface="Andalus" panose="02020603050405020304" pitchFamily="18" charset="-78"/>
              </a:rPr>
              <a:t>3-implications .</a:t>
            </a:r>
          </a:p>
          <a:p>
            <a:pPr marL="0" indent="0">
              <a:buNone/>
            </a:pPr>
            <a:r>
              <a:rPr lang="en-US" sz="3200" cap="none" dirty="0">
                <a:latin typeface="Andalus" panose="02020603050405020304" pitchFamily="18" charset="-78"/>
                <a:cs typeface="Andalus" panose="02020603050405020304" pitchFamily="18" charset="-78"/>
              </a:rPr>
              <a:t>4-direct repetition and interpretations .</a:t>
            </a:r>
          </a:p>
          <a:p>
            <a:endParaRPr lang="en-US" sz="3200" cap="none"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275091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304801" y="599090"/>
            <a:ext cx="11624440" cy="6258910"/>
          </a:xfrm>
        </p:spPr>
        <p:txBody>
          <a:bodyPr>
            <a:normAutofit/>
          </a:bodyPr>
          <a:lstStyle/>
          <a:p>
            <a:pPr algn="just"/>
            <a:endParaRPr lang="en-US" sz="3600" b="1" cap="none" dirty="0">
              <a:latin typeface="Andalus" panose="02020603050405020304" pitchFamily="18" charset="-78"/>
              <a:cs typeface="Andalus" panose="02020603050405020304" pitchFamily="18" charset="-78"/>
            </a:endParaRPr>
          </a:p>
          <a:p>
            <a:pPr algn="just"/>
            <a:endParaRPr lang="en-US" sz="100" b="1" cap="none" dirty="0">
              <a:latin typeface="Andalus" panose="02020603050405020304" pitchFamily="18" charset="-78"/>
              <a:cs typeface="Andalus" panose="02020603050405020304" pitchFamily="18" charset="-78"/>
            </a:endParaRPr>
          </a:p>
          <a:p>
            <a:pPr algn="just"/>
            <a:r>
              <a:rPr lang="en-US" sz="3600" b="1" cap="none" dirty="0">
                <a:solidFill>
                  <a:srgbClr val="FF0000"/>
                </a:solidFill>
                <a:latin typeface="Andalus" panose="02020603050405020304" pitchFamily="18" charset="-78"/>
                <a:cs typeface="Andalus" panose="02020603050405020304" pitchFamily="18" charset="-78"/>
              </a:rPr>
              <a:t>Van Dijk </a:t>
            </a:r>
            <a:r>
              <a:rPr lang="en-US" sz="3600" cap="none" dirty="0">
                <a:latin typeface="Andalus" panose="02020603050405020304" pitchFamily="18" charset="-78"/>
                <a:cs typeface="Andalus" panose="02020603050405020304" pitchFamily="18" charset="-78"/>
              </a:rPr>
              <a:t>demonstrated that rational discourse is "the ultimate force of persuasion". However, the persuaders deceive the </a:t>
            </a:r>
            <a:r>
              <a:rPr lang="en-US" sz="3600" cap="none" dirty="0" err="1">
                <a:latin typeface="Andalus" panose="02020603050405020304" pitchFamily="18" charset="-78"/>
                <a:cs typeface="Andalus" panose="02020603050405020304" pitchFamily="18" charset="-78"/>
              </a:rPr>
              <a:t>persuadees</a:t>
            </a:r>
            <a:r>
              <a:rPr lang="en-US" sz="3600" cap="none" dirty="0">
                <a:latin typeface="Andalus" panose="02020603050405020304" pitchFamily="18" charset="-78"/>
                <a:cs typeface="Andalus" panose="02020603050405020304" pitchFamily="18" charset="-78"/>
              </a:rPr>
              <a:t> by denying any intention for persuasion. As a result, the </a:t>
            </a:r>
            <a:r>
              <a:rPr lang="en-US" sz="3600" cap="none" dirty="0" err="1">
                <a:latin typeface="Andalus" panose="02020603050405020304" pitchFamily="18" charset="-78"/>
                <a:cs typeface="Andalus" panose="02020603050405020304" pitchFamily="18" charset="-78"/>
              </a:rPr>
              <a:t>persuadees</a:t>
            </a:r>
            <a:r>
              <a:rPr lang="en-US" sz="3600" cap="none" dirty="0">
                <a:latin typeface="Andalus" panose="02020603050405020304" pitchFamily="18" charset="-78"/>
                <a:cs typeface="Andalus" panose="02020603050405020304" pitchFamily="18" charset="-78"/>
              </a:rPr>
              <a:t> rationalize, legitimate and justify the facts and statements presented in the persuasive discourse.</a:t>
            </a:r>
          </a:p>
        </p:txBody>
      </p:sp>
    </p:spTree>
    <p:extLst>
      <p:ext uri="{BB962C8B-B14F-4D97-AF65-F5344CB8AC3E}">
        <p14:creationId xmlns:p14="http://schemas.microsoft.com/office/powerpoint/2010/main" val="3973538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59B12-55B6-46D9-8308-6F0CD8C8BC09}"/>
              </a:ext>
            </a:extLst>
          </p:cNvPr>
          <p:cNvSpPr>
            <a:spLocks noGrp="1"/>
          </p:cNvSpPr>
          <p:nvPr>
            <p:ph type="title"/>
          </p:nvPr>
        </p:nvSpPr>
        <p:spPr>
          <a:xfrm>
            <a:off x="913775" y="220717"/>
            <a:ext cx="10364451" cy="945931"/>
          </a:xfrm>
        </p:spPr>
        <p:txBody>
          <a:bodyPr>
            <a:normAutofit/>
          </a:bodyPr>
          <a:lstStyle/>
          <a:p>
            <a:r>
              <a:rPr lang="en-US" sz="4400" b="1" dirty="0">
                <a:solidFill>
                  <a:srgbClr val="FF0000"/>
                </a:solidFill>
                <a:latin typeface="Arabic Typesetting" panose="03020402040406030203" pitchFamily="66" charset="-78"/>
                <a:cs typeface="Arabic Typesetting" panose="03020402040406030203" pitchFamily="66" charset="-78"/>
              </a:rPr>
              <a:t>The Social Function of Ideology</a:t>
            </a:r>
            <a:endParaRPr lang="en-US" sz="4400" dirty="0"/>
          </a:p>
        </p:txBody>
      </p:sp>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546538" y="1481959"/>
            <a:ext cx="11225048" cy="5008177"/>
          </a:xfrm>
        </p:spPr>
        <p:txBody>
          <a:bodyPr>
            <a:normAutofit/>
          </a:bodyPr>
          <a:lstStyle/>
          <a:p>
            <a:r>
              <a:rPr lang="en-US" sz="3200" cap="none" dirty="0">
                <a:latin typeface="Andalus" panose="02020603050405020304" pitchFamily="18" charset="-78"/>
                <a:cs typeface="Andalus" panose="02020603050405020304" pitchFamily="18" charset="-78"/>
              </a:rPr>
              <a:t>Another condition for successful persuasion is to encourage interpretation. The persuaders never present facts in isolation. Facts are presented with other propositions, assumptions and beliefs, which the persuades join together to formulate particular views and opinions. These conditions and techniques give the persuades the illusion that they are actively involved in discourse rather than passively absorbing what is provided by the persuaders.</a:t>
            </a:r>
          </a:p>
        </p:txBody>
      </p:sp>
    </p:spTree>
    <p:extLst>
      <p:ext uri="{BB962C8B-B14F-4D97-AF65-F5344CB8AC3E}">
        <p14:creationId xmlns:p14="http://schemas.microsoft.com/office/powerpoint/2010/main" val="12818312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59B12-55B6-46D9-8308-6F0CD8C8BC09}"/>
              </a:ext>
            </a:extLst>
          </p:cNvPr>
          <p:cNvSpPr>
            <a:spLocks noGrp="1"/>
          </p:cNvSpPr>
          <p:nvPr>
            <p:ph type="title"/>
          </p:nvPr>
        </p:nvSpPr>
        <p:spPr>
          <a:xfrm>
            <a:off x="913774" y="73573"/>
            <a:ext cx="10364451" cy="1072055"/>
          </a:xfrm>
        </p:spPr>
        <p:txBody>
          <a:bodyPr>
            <a:normAutofit/>
          </a:bodyPr>
          <a:lstStyle/>
          <a:p>
            <a:r>
              <a:rPr lang="en-US" sz="4400" b="1" dirty="0">
                <a:solidFill>
                  <a:srgbClr val="FF0000"/>
                </a:solidFill>
                <a:latin typeface="Arabic Typesetting" panose="03020402040406030203" pitchFamily="66" charset="-78"/>
                <a:cs typeface="Arabic Typesetting" panose="03020402040406030203" pitchFamily="66" charset="-78"/>
              </a:rPr>
              <a:t>The Social Function of Ideology</a:t>
            </a:r>
            <a:endParaRPr lang="en-US" sz="4400" dirty="0"/>
          </a:p>
        </p:txBody>
      </p:sp>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546538" y="1145629"/>
            <a:ext cx="11225048" cy="5344508"/>
          </a:xfrm>
        </p:spPr>
        <p:txBody>
          <a:bodyPr>
            <a:normAutofit/>
          </a:bodyPr>
          <a:lstStyle/>
          <a:p>
            <a:r>
              <a:rPr lang="en-US" sz="3600" b="1" cap="none" dirty="0">
                <a:latin typeface="Andalus" panose="02020603050405020304" pitchFamily="18" charset="-78"/>
                <a:cs typeface="Andalus" panose="02020603050405020304" pitchFamily="18" charset="-78"/>
              </a:rPr>
              <a:t>Van </a:t>
            </a:r>
            <a:r>
              <a:rPr lang="en-US" sz="3600" b="1" cap="none" dirty="0" err="1">
                <a:latin typeface="Andalus" panose="02020603050405020304" pitchFamily="18" charset="-78"/>
                <a:cs typeface="Andalus" panose="02020603050405020304" pitchFamily="18" charset="-78"/>
              </a:rPr>
              <a:t>dijk</a:t>
            </a:r>
            <a:r>
              <a:rPr lang="en-US" sz="3600" b="1" cap="none" dirty="0">
                <a:latin typeface="Andalus" panose="02020603050405020304" pitchFamily="18" charset="-78"/>
                <a:cs typeface="Andalus" panose="02020603050405020304" pitchFamily="18" charset="-78"/>
              </a:rPr>
              <a:t> </a:t>
            </a:r>
            <a:r>
              <a:rPr lang="en-US" sz="3200" cap="none" dirty="0">
                <a:latin typeface="Andalus" panose="02020603050405020304" pitchFamily="18" charset="-78"/>
                <a:cs typeface="Andalus" panose="02020603050405020304" pitchFamily="18" charset="-78"/>
              </a:rPr>
              <a:t>argued other forms of ideology are </a:t>
            </a:r>
            <a:r>
              <a:rPr lang="en-US" sz="3200" b="1" cap="none" dirty="0">
                <a:solidFill>
                  <a:srgbClr val="0070C0"/>
                </a:solidFill>
                <a:latin typeface="Andalus" panose="02020603050405020304" pitchFamily="18" charset="-78"/>
                <a:cs typeface="Andalus" panose="02020603050405020304" pitchFamily="18" charset="-78"/>
              </a:rPr>
              <a:t>manipulation</a:t>
            </a:r>
            <a:r>
              <a:rPr lang="en-US" sz="3200" cap="none" dirty="0">
                <a:latin typeface="Andalus" panose="02020603050405020304" pitchFamily="18" charset="-78"/>
                <a:cs typeface="Andalus" panose="02020603050405020304" pitchFamily="18" charset="-78"/>
              </a:rPr>
              <a:t> and </a:t>
            </a:r>
            <a:r>
              <a:rPr lang="en-US" sz="3200" b="1" cap="none" dirty="0">
                <a:solidFill>
                  <a:srgbClr val="0070C0"/>
                </a:solidFill>
                <a:latin typeface="Andalus" panose="02020603050405020304" pitchFamily="18" charset="-78"/>
                <a:cs typeface="Andalus" panose="02020603050405020304" pitchFamily="18" charset="-78"/>
              </a:rPr>
              <a:t>propaganda</a:t>
            </a:r>
            <a:r>
              <a:rPr lang="en-US" sz="3200" cap="none" dirty="0">
                <a:latin typeface="Andalus" panose="02020603050405020304" pitchFamily="18" charset="-78"/>
                <a:cs typeface="Andalus" panose="02020603050405020304" pitchFamily="18" charset="-78"/>
              </a:rPr>
              <a:t>. Unlike persuasion, manipulation has negative moral implications. It implies that:</a:t>
            </a:r>
          </a:p>
          <a:p>
            <a:r>
              <a:rPr lang="en-US" sz="3200" cap="none" dirty="0">
                <a:solidFill>
                  <a:srgbClr val="FF0000"/>
                </a:solidFill>
                <a:latin typeface="Andalus" panose="02020603050405020304" pitchFamily="18" charset="-78"/>
                <a:cs typeface="Andalus" panose="02020603050405020304" pitchFamily="18" charset="-78"/>
              </a:rPr>
              <a:t>1- </a:t>
            </a:r>
            <a:r>
              <a:rPr lang="en-US" sz="3200" cap="none" dirty="0">
                <a:latin typeface="Andalus" panose="02020603050405020304" pitchFamily="18" charset="-78"/>
                <a:cs typeface="Andalus" panose="02020603050405020304" pitchFamily="18" charset="-78"/>
              </a:rPr>
              <a:t>the listeners are unaware of the manipulative act which is exerted upon them.</a:t>
            </a:r>
          </a:p>
          <a:p>
            <a:r>
              <a:rPr lang="en-US" sz="3200" cap="none" dirty="0">
                <a:solidFill>
                  <a:srgbClr val="FF0000"/>
                </a:solidFill>
                <a:latin typeface="Andalus" panose="02020603050405020304" pitchFamily="18" charset="-78"/>
                <a:cs typeface="Andalus" panose="02020603050405020304" pitchFamily="18" charset="-78"/>
              </a:rPr>
              <a:t>2-</a:t>
            </a:r>
            <a:r>
              <a:rPr lang="en-US" sz="3200" cap="none" dirty="0">
                <a:latin typeface="Andalus" panose="02020603050405020304" pitchFamily="18" charset="-78"/>
                <a:cs typeface="Andalus" panose="02020603050405020304" pitchFamily="18" charset="-78"/>
              </a:rPr>
              <a:t> the effects of a successful manipulation are only in the concern of the manipulators, but unlikely in the best interest of the listeners. </a:t>
            </a:r>
          </a:p>
          <a:p>
            <a:endParaRPr lang="en-US" sz="3200" cap="none"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212407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59B12-55B6-46D9-8308-6F0CD8C8BC09}"/>
              </a:ext>
            </a:extLst>
          </p:cNvPr>
          <p:cNvSpPr>
            <a:spLocks noGrp="1"/>
          </p:cNvSpPr>
          <p:nvPr>
            <p:ph type="title"/>
          </p:nvPr>
        </p:nvSpPr>
        <p:spPr>
          <a:xfrm>
            <a:off x="913775" y="704193"/>
            <a:ext cx="10364451" cy="641131"/>
          </a:xfrm>
        </p:spPr>
        <p:txBody>
          <a:bodyPr>
            <a:noAutofit/>
          </a:bodyPr>
          <a:lstStyle/>
          <a:p>
            <a:r>
              <a:rPr lang="en-US" sz="4400" b="1" i="1" dirty="0">
                <a:solidFill>
                  <a:srgbClr val="002060"/>
                </a:solidFill>
                <a:latin typeface="Arabic Typesetting" panose="03020402040406030203" pitchFamily="66" charset="-78"/>
                <a:cs typeface="Arabic Typesetting" panose="03020402040406030203" pitchFamily="66" charset="-78"/>
              </a:rPr>
              <a:t>Van Dijk’s Multidisciplinary Theory of Ideology</a:t>
            </a:r>
            <a:br>
              <a:rPr lang="en-US" sz="4400" b="1" dirty="0">
                <a:solidFill>
                  <a:srgbClr val="002060"/>
                </a:solidFill>
                <a:latin typeface="Arabic Typesetting" panose="03020402040406030203" pitchFamily="66" charset="-78"/>
                <a:cs typeface="Arabic Typesetting" panose="03020402040406030203" pitchFamily="66" charset="-78"/>
              </a:rPr>
            </a:br>
            <a:endParaRPr lang="en-US" sz="4400" b="1" dirty="0">
              <a:solidFill>
                <a:srgbClr val="00206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546538" y="1345325"/>
            <a:ext cx="11225048" cy="5144812"/>
          </a:xfrm>
        </p:spPr>
        <p:txBody>
          <a:bodyPr>
            <a:normAutofit fontScale="92500" lnSpcReduction="10000"/>
          </a:bodyPr>
          <a:lstStyle/>
          <a:p>
            <a:pPr algn="just"/>
            <a:r>
              <a:rPr lang="en-US" sz="3200" cap="none" dirty="0">
                <a:latin typeface="Andalus" panose="02020603050405020304" pitchFamily="18" charset="-78"/>
                <a:cs typeface="Andalus" panose="02020603050405020304" pitchFamily="18" charset="-78"/>
              </a:rPr>
              <a:t>The notion of ‘</a:t>
            </a:r>
            <a:r>
              <a:rPr lang="en-US" sz="3200" b="1" cap="none" dirty="0">
                <a:solidFill>
                  <a:srgbClr val="FF0000"/>
                </a:solidFill>
                <a:latin typeface="Andalus" panose="02020603050405020304" pitchFamily="18" charset="-78"/>
                <a:cs typeface="Andalus" panose="02020603050405020304" pitchFamily="18" charset="-78"/>
              </a:rPr>
              <a:t>power</a:t>
            </a:r>
            <a:r>
              <a:rPr lang="en-US" sz="3200" cap="none" dirty="0">
                <a:latin typeface="Andalus" panose="02020603050405020304" pitchFamily="18" charset="-78"/>
                <a:cs typeface="Andalus" panose="02020603050405020304" pitchFamily="18" charset="-78"/>
              </a:rPr>
              <a:t>’ is very essential in CDA studies, to the extent that it has been interchanged with terms like ‘hegemony’, ‘dominance’ and ‘control; even Chomsky is not a CD analyst but his use of the term ‘control’ in his media control involves many common themes with CDA studies. The most common theme is that </a:t>
            </a:r>
            <a:r>
              <a:rPr lang="en-US" sz="3200" b="1" cap="none" dirty="0">
                <a:solidFill>
                  <a:srgbClr val="FF0000"/>
                </a:solidFill>
                <a:latin typeface="Andalus" panose="02020603050405020304" pitchFamily="18" charset="-78"/>
                <a:cs typeface="Andalus" panose="02020603050405020304" pitchFamily="18" charset="-78"/>
              </a:rPr>
              <a:t>“groups have more or less power if they are able to more or less control the acts and minds of other groups</a:t>
            </a:r>
            <a:r>
              <a:rPr lang="en-US" sz="3200" cap="none" dirty="0">
                <a:latin typeface="Andalus" panose="02020603050405020304" pitchFamily="18" charset="-78"/>
                <a:cs typeface="Andalus" panose="02020603050405020304" pitchFamily="18" charset="-78"/>
              </a:rPr>
              <a:t>”. That is, the dominating groups could not have more power control than the dominated groups unless they have particular privileges in all fields. And one of those influential privileges is holding ideology. </a:t>
            </a:r>
          </a:p>
        </p:txBody>
      </p:sp>
    </p:spTree>
    <p:extLst>
      <p:ext uri="{BB962C8B-B14F-4D97-AF65-F5344CB8AC3E}">
        <p14:creationId xmlns:p14="http://schemas.microsoft.com/office/powerpoint/2010/main" val="128681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59B12-55B6-46D9-8308-6F0CD8C8BC09}"/>
              </a:ext>
            </a:extLst>
          </p:cNvPr>
          <p:cNvSpPr>
            <a:spLocks noGrp="1"/>
          </p:cNvSpPr>
          <p:nvPr>
            <p:ph type="title"/>
          </p:nvPr>
        </p:nvSpPr>
        <p:spPr>
          <a:xfrm>
            <a:off x="913775" y="147145"/>
            <a:ext cx="10364451" cy="893379"/>
          </a:xfrm>
        </p:spPr>
        <p:txBody>
          <a:bodyPr>
            <a:normAutofit/>
          </a:bodyPr>
          <a:lstStyle/>
          <a:p>
            <a:r>
              <a:rPr lang="en-US" sz="4400" b="1" dirty="0">
                <a:solidFill>
                  <a:srgbClr val="FF0000"/>
                </a:solidFill>
                <a:latin typeface="Arabic Typesetting" panose="03020402040406030203" pitchFamily="66" charset="-78"/>
                <a:cs typeface="Arabic Typesetting" panose="03020402040406030203" pitchFamily="66" charset="-78"/>
              </a:rPr>
              <a:t>The Social Function of Ideology</a:t>
            </a:r>
            <a:endParaRPr lang="en-US" sz="4400" dirty="0"/>
          </a:p>
        </p:txBody>
      </p:sp>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546538" y="1040525"/>
            <a:ext cx="11225048" cy="5449612"/>
          </a:xfrm>
        </p:spPr>
        <p:txBody>
          <a:bodyPr>
            <a:normAutofit fontScale="85000" lnSpcReduction="10000"/>
          </a:bodyPr>
          <a:lstStyle/>
          <a:p>
            <a:pPr algn="just"/>
            <a:r>
              <a:rPr lang="en-US" sz="4000" b="1" cap="none" dirty="0">
                <a:latin typeface="Andalus" panose="02020603050405020304" pitchFamily="18" charset="-78"/>
                <a:cs typeface="Andalus" panose="02020603050405020304" pitchFamily="18" charset="-78"/>
              </a:rPr>
              <a:t>Van Dijk </a:t>
            </a:r>
            <a:r>
              <a:rPr lang="en-US" sz="4000" cap="none" dirty="0">
                <a:latin typeface="Andalus" panose="02020603050405020304" pitchFamily="18" charset="-78"/>
                <a:cs typeface="Andalus" panose="02020603050405020304" pitchFamily="18" charset="-78"/>
              </a:rPr>
              <a:t>defined </a:t>
            </a:r>
            <a:r>
              <a:rPr lang="en-US" sz="4000" b="1" cap="none" dirty="0">
                <a:solidFill>
                  <a:srgbClr val="0070C0"/>
                </a:solidFill>
                <a:latin typeface="Andalus" panose="02020603050405020304" pitchFamily="18" charset="-78"/>
                <a:cs typeface="Andalus" panose="02020603050405020304" pitchFamily="18" charset="-78"/>
              </a:rPr>
              <a:t>social representations </a:t>
            </a:r>
            <a:r>
              <a:rPr lang="en-US" sz="4000" cap="none" dirty="0">
                <a:latin typeface="Andalus" panose="02020603050405020304" pitchFamily="18" charset="-78"/>
                <a:cs typeface="Andalus" panose="02020603050405020304" pitchFamily="18" charset="-78"/>
              </a:rPr>
              <a:t>as: social members who can express and articulate the goals and interests of the group can persuade others of their ideologies. Thus, in order to communicate effectively, social members must have common knowledge and shared social beliefs.</a:t>
            </a:r>
          </a:p>
          <a:p>
            <a:pPr marL="0" indent="0" algn="just">
              <a:buNone/>
            </a:pPr>
            <a:endParaRPr lang="en-US" sz="1900" cap="none" dirty="0">
              <a:latin typeface="Andalus" panose="02020603050405020304" pitchFamily="18" charset="-78"/>
              <a:cs typeface="Andalus" panose="02020603050405020304" pitchFamily="18" charset="-78"/>
            </a:endParaRPr>
          </a:p>
          <a:p>
            <a:pPr algn="just"/>
            <a:r>
              <a:rPr lang="en-US" sz="4000" cap="none" dirty="0">
                <a:latin typeface="Andalus" panose="02020603050405020304" pitchFamily="18" charset="-78"/>
                <a:cs typeface="Andalus" panose="02020603050405020304" pitchFamily="18" charset="-78"/>
              </a:rPr>
              <a:t> In a mass society, social representations, information and facts are mainly obtained through public discourse, such as </a:t>
            </a:r>
            <a:r>
              <a:rPr lang="en-US" sz="4000" b="1" u="sng" cap="none" dirty="0">
                <a:solidFill>
                  <a:srgbClr val="002060"/>
                </a:solidFill>
                <a:latin typeface="Andalus" panose="02020603050405020304" pitchFamily="18" charset="-78"/>
                <a:cs typeface="Andalus" panose="02020603050405020304" pitchFamily="18" charset="-78"/>
              </a:rPr>
              <a:t>education</a:t>
            </a:r>
            <a:r>
              <a:rPr lang="en-US" sz="4000" cap="none" dirty="0">
                <a:latin typeface="Andalus" panose="02020603050405020304" pitchFamily="18" charset="-78"/>
                <a:cs typeface="Andalus" panose="02020603050405020304" pitchFamily="18" charset="-78"/>
              </a:rPr>
              <a:t>, </a:t>
            </a:r>
            <a:r>
              <a:rPr lang="en-US" sz="4000" b="1" u="sng" cap="none" dirty="0">
                <a:solidFill>
                  <a:srgbClr val="002060"/>
                </a:solidFill>
                <a:latin typeface="Andalus" panose="02020603050405020304" pitchFamily="18" charset="-78"/>
                <a:cs typeface="Andalus" panose="02020603050405020304" pitchFamily="18" charset="-78"/>
              </a:rPr>
              <a:t>information campaigns</a:t>
            </a:r>
            <a:r>
              <a:rPr lang="en-US" sz="4000" cap="none" dirty="0">
                <a:latin typeface="Andalus" panose="02020603050405020304" pitchFamily="18" charset="-78"/>
                <a:cs typeface="Andalus" panose="02020603050405020304" pitchFamily="18" charset="-78"/>
              </a:rPr>
              <a:t>, and </a:t>
            </a:r>
            <a:r>
              <a:rPr lang="en-US" sz="4000" b="1" u="sng" cap="none" dirty="0">
                <a:solidFill>
                  <a:srgbClr val="002060"/>
                </a:solidFill>
                <a:latin typeface="Andalus" panose="02020603050405020304" pitchFamily="18" charset="-78"/>
                <a:cs typeface="Andalus" panose="02020603050405020304" pitchFamily="18" charset="-78"/>
              </a:rPr>
              <a:t>the media</a:t>
            </a:r>
            <a:r>
              <a:rPr lang="en-US" sz="4000" cap="none" dirty="0">
                <a:latin typeface="Andalus" panose="02020603050405020304" pitchFamily="18" charset="-78"/>
                <a:cs typeface="Andalus" panose="02020603050405020304" pitchFamily="18" charset="-78"/>
              </a:rPr>
              <a:t>.</a:t>
            </a:r>
            <a:endParaRPr lang="en-US" sz="4400" cap="none"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8986347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59B12-55B6-46D9-8308-6F0CD8C8BC09}"/>
              </a:ext>
            </a:extLst>
          </p:cNvPr>
          <p:cNvSpPr>
            <a:spLocks noGrp="1"/>
          </p:cNvSpPr>
          <p:nvPr>
            <p:ph type="title"/>
          </p:nvPr>
        </p:nvSpPr>
        <p:spPr>
          <a:xfrm>
            <a:off x="913775" y="168167"/>
            <a:ext cx="10364451" cy="819805"/>
          </a:xfrm>
        </p:spPr>
        <p:txBody>
          <a:bodyPr>
            <a:normAutofit/>
          </a:bodyPr>
          <a:lstStyle/>
          <a:p>
            <a:r>
              <a:rPr lang="en-US" sz="4400" b="1" dirty="0">
                <a:solidFill>
                  <a:srgbClr val="FF0000"/>
                </a:solidFill>
                <a:latin typeface="Arabic Typesetting" panose="03020402040406030203" pitchFamily="66" charset="-78"/>
                <a:cs typeface="Arabic Typesetting" panose="03020402040406030203" pitchFamily="66" charset="-78"/>
              </a:rPr>
              <a:t>The Social Function of Ideology</a:t>
            </a:r>
            <a:endParaRPr lang="en-US" sz="4400" dirty="0"/>
          </a:p>
        </p:txBody>
      </p:sp>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546538" y="1061545"/>
            <a:ext cx="11225048" cy="5428591"/>
          </a:xfrm>
        </p:spPr>
        <p:txBody>
          <a:bodyPr>
            <a:normAutofit/>
          </a:bodyPr>
          <a:lstStyle/>
          <a:p>
            <a:pPr algn="just"/>
            <a:r>
              <a:rPr lang="en-US" sz="2800" cap="none" dirty="0">
                <a:latin typeface="Andalus" panose="02020603050405020304" pitchFamily="18" charset="-78"/>
                <a:cs typeface="Andalus" panose="02020603050405020304" pitchFamily="18" charset="-78"/>
              </a:rPr>
              <a:t>Groups, social movements, elites, institutions and organizations which have control on public discourse and mass media can in turn influence and manipulate the public by various mechanisms</a:t>
            </a:r>
          </a:p>
          <a:p>
            <a:pPr algn="just"/>
            <a:endParaRPr lang="en-US" sz="1050" cap="none" dirty="0">
              <a:latin typeface="Andalus" panose="02020603050405020304" pitchFamily="18" charset="-78"/>
              <a:cs typeface="Andalus" panose="02020603050405020304" pitchFamily="18" charset="-78"/>
            </a:endParaRPr>
          </a:p>
          <a:p>
            <a:pPr algn="just"/>
            <a:r>
              <a:rPr lang="en-US" sz="2800" cap="none" dirty="0">
                <a:latin typeface="Andalus" panose="02020603050405020304" pitchFamily="18" charset="-78"/>
                <a:cs typeface="Andalus" panose="02020603050405020304" pitchFamily="18" charset="-78"/>
              </a:rPr>
              <a:t>Media language is also influenced by a tendency towards ‘marketization’, i.e. Information is presented as a branch of entertainment and a commodity, as a result of commercial pressure and competition among institutions. The marketization of media language subjects information to the values of the market to persuade the public into accepting their statements and beliefs.</a:t>
            </a:r>
          </a:p>
          <a:p>
            <a:pPr marL="0" indent="0" algn="just">
              <a:buNone/>
            </a:pPr>
            <a:endParaRPr lang="en-US" sz="2800" cap="none"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3934960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59B12-55B6-46D9-8308-6F0CD8C8BC09}"/>
              </a:ext>
            </a:extLst>
          </p:cNvPr>
          <p:cNvSpPr>
            <a:spLocks noGrp="1"/>
          </p:cNvSpPr>
          <p:nvPr>
            <p:ph type="title"/>
          </p:nvPr>
        </p:nvSpPr>
        <p:spPr>
          <a:xfrm>
            <a:off x="913775" y="578069"/>
            <a:ext cx="10364451" cy="536028"/>
          </a:xfrm>
        </p:spPr>
        <p:txBody>
          <a:bodyPr>
            <a:noAutofit/>
          </a:bodyPr>
          <a:lstStyle/>
          <a:p>
            <a:r>
              <a:rPr lang="en-US" sz="4800" b="1" cap="none" dirty="0">
                <a:solidFill>
                  <a:srgbClr val="FF0000"/>
                </a:solidFill>
                <a:latin typeface="Andalus" panose="02020603050405020304" pitchFamily="18" charset="-78"/>
                <a:cs typeface="Andalus" panose="02020603050405020304" pitchFamily="18" charset="-78"/>
              </a:rPr>
              <a:t>The ideological square</a:t>
            </a:r>
            <a:br>
              <a:rPr lang="en-US" sz="4800" b="1" cap="none" dirty="0">
                <a:solidFill>
                  <a:srgbClr val="FF0000"/>
                </a:solidFill>
                <a:latin typeface="Andalus" panose="02020603050405020304" pitchFamily="18" charset="-78"/>
                <a:cs typeface="Andalus" panose="02020603050405020304" pitchFamily="18" charset="-78"/>
              </a:rPr>
            </a:br>
            <a:endParaRPr lang="en-US" sz="4800" b="1" cap="none" dirty="0">
              <a:solidFill>
                <a:srgbClr val="FF0000"/>
              </a:solidFill>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546538" y="1019503"/>
            <a:ext cx="11225048" cy="5470633"/>
          </a:xfrm>
        </p:spPr>
        <p:txBody>
          <a:bodyPr>
            <a:normAutofit fontScale="77500" lnSpcReduction="20000"/>
          </a:bodyPr>
          <a:lstStyle/>
          <a:p>
            <a:r>
              <a:rPr lang="en-US" sz="3200" b="1" cap="none" dirty="0">
                <a:latin typeface="Andalus" panose="02020603050405020304" pitchFamily="18" charset="-78"/>
                <a:cs typeface="Andalus" panose="02020603050405020304" pitchFamily="18" charset="-78"/>
              </a:rPr>
              <a:t>Van Dijk’s </a:t>
            </a:r>
            <a:r>
              <a:rPr lang="en-US" sz="3200" cap="none" dirty="0">
                <a:latin typeface="Andalus" panose="02020603050405020304" pitchFamily="18" charset="-78"/>
                <a:cs typeface="Andalus" panose="02020603050405020304" pitchFamily="18" charset="-78"/>
              </a:rPr>
              <a:t>theory of ideology is directly connected to his notion of </a:t>
            </a:r>
            <a:r>
              <a:rPr lang="en-US" sz="3500" b="1" cap="none" dirty="0">
                <a:solidFill>
                  <a:srgbClr val="0070C0"/>
                </a:solidFill>
                <a:latin typeface="Andalus" panose="02020603050405020304" pitchFamily="18" charset="-78"/>
                <a:cs typeface="Andalus" panose="02020603050405020304" pitchFamily="18" charset="-78"/>
              </a:rPr>
              <a:t>‘ideological square’. </a:t>
            </a:r>
            <a:r>
              <a:rPr lang="en-US" sz="3200" cap="none" dirty="0">
                <a:latin typeface="Andalus" panose="02020603050405020304" pitchFamily="18" charset="-78"/>
                <a:cs typeface="Andalus" panose="02020603050405020304" pitchFamily="18" charset="-78"/>
              </a:rPr>
              <a:t>To him, in a discourse, one needs to look at:</a:t>
            </a:r>
          </a:p>
          <a:p>
            <a:pPr marL="0" indent="0">
              <a:buNone/>
            </a:pPr>
            <a:r>
              <a:rPr lang="en-US" sz="3400" cap="none" dirty="0">
                <a:latin typeface="Andalus" panose="02020603050405020304" pitchFamily="18" charset="-78"/>
                <a:cs typeface="Andalus" panose="02020603050405020304" pitchFamily="18" charset="-78"/>
              </a:rPr>
              <a:t>1- topics, schematic structures </a:t>
            </a:r>
          </a:p>
          <a:p>
            <a:pPr marL="0" indent="0">
              <a:buNone/>
            </a:pPr>
            <a:r>
              <a:rPr lang="en-US" sz="3400" cap="none" dirty="0">
                <a:latin typeface="Andalus" panose="02020603050405020304" pitchFamily="18" charset="-78"/>
                <a:cs typeface="Andalus" panose="02020603050405020304" pitchFamily="18" charset="-78"/>
              </a:rPr>
              <a:t>2- implicit and explicit expressions</a:t>
            </a:r>
          </a:p>
          <a:p>
            <a:pPr marL="0" indent="0">
              <a:buNone/>
            </a:pPr>
            <a:r>
              <a:rPr lang="en-US" sz="3400" cap="none" dirty="0">
                <a:latin typeface="Andalus" panose="02020603050405020304" pitchFamily="18" charset="-78"/>
                <a:cs typeface="Andalus" panose="02020603050405020304" pitchFamily="18" charset="-78"/>
              </a:rPr>
              <a:t>3-coherence </a:t>
            </a:r>
          </a:p>
          <a:p>
            <a:pPr marL="0" indent="0">
              <a:buNone/>
            </a:pPr>
            <a:r>
              <a:rPr lang="en-US" sz="3400" cap="none" dirty="0">
                <a:latin typeface="Andalus" panose="02020603050405020304" pitchFamily="18" charset="-78"/>
                <a:cs typeface="Andalus" panose="02020603050405020304" pitchFamily="18" charset="-78"/>
              </a:rPr>
              <a:t>4- lexical items </a:t>
            </a:r>
          </a:p>
          <a:p>
            <a:pPr marL="0" indent="0">
              <a:buNone/>
            </a:pPr>
            <a:r>
              <a:rPr lang="en-US" sz="3400" cap="none" dirty="0">
                <a:latin typeface="Andalus" panose="02020603050405020304" pitchFamily="18" charset="-78"/>
                <a:cs typeface="Andalus" panose="02020603050405020304" pitchFamily="18" charset="-78"/>
              </a:rPr>
              <a:t>5- syntactic structures </a:t>
            </a:r>
          </a:p>
          <a:p>
            <a:pPr marL="0" indent="0">
              <a:buNone/>
            </a:pPr>
            <a:r>
              <a:rPr lang="en-US" sz="3400" cap="none" dirty="0">
                <a:latin typeface="Andalus" panose="02020603050405020304" pitchFamily="18" charset="-78"/>
                <a:cs typeface="Andalus" panose="02020603050405020304" pitchFamily="18" charset="-78"/>
              </a:rPr>
              <a:t>6- rhetoric, and interaction strategies in spoken communication to the text and the message.</a:t>
            </a:r>
          </a:p>
          <a:p>
            <a:pPr marL="0" indent="0">
              <a:buNone/>
            </a:pPr>
            <a:r>
              <a:rPr lang="en-US" sz="3400" cap="none" dirty="0">
                <a:latin typeface="Andalus" panose="02020603050405020304" pitchFamily="18" charset="-78"/>
                <a:cs typeface="Andalus" panose="02020603050405020304" pitchFamily="18" charset="-78"/>
              </a:rPr>
              <a:t>* </a:t>
            </a:r>
            <a:r>
              <a:rPr lang="en-US" sz="3400" b="1" cap="none" dirty="0">
                <a:latin typeface="Andalus" panose="02020603050405020304" pitchFamily="18" charset="-78"/>
                <a:cs typeface="Andalus" panose="02020603050405020304" pitchFamily="18" charset="-78"/>
              </a:rPr>
              <a:t>Van Dijk </a:t>
            </a:r>
            <a:r>
              <a:rPr lang="en-US" sz="3400" cap="none" dirty="0">
                <a:latin typeface="Andalus" panose="02020603050405020304" pitchFamily="18" charset="-78"/>
                <a:cs typeface="Andalus" panose="02020603050405020304" pitchFamily="18" charset="-78"/>
              </a:rPr>
              <a:t>considers the above-mentioned points as an important analytical tool in the discoursal function of ideology. </a:t>
            </a:r>
          </a:p>
          <a:p>
            <a:endParaRPr lang="en-US" sz="3200" cap="none"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0639646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59B12-55B6-46D9-8308-6F0CD8C8BC09}"/>
              </a:ext>
            </a:extLst>
          </p:cNvPr>
          <p:cNvSpPr>
            <a:spLocks noGrp="1"/>
          </p:cNvSpPr>
          <p:nvPr>
            <p:ph type="title"/>
          </p:nvPr>
        </p:nvSpPr>
        <p:spPr>
          <a:xfrm>
            <a:off x="913775" y="367863"/>
            <a:ext cx="10364451" cy="977461"/>
          </a:xfrm>
        </p:spPr>
        <p:txBody>
          <a:bodyPr>
            <a:normAutofit/>
          </a:bodyPr>
          <a:lstStyle/>
          <a:p>
            <a:r>
              <a:rPr lang="en-US" b="1" cap="none" dirty="0">
                <a:solidFill>
                  <a:srgbClr val="FF0000"/>
                </a:solidFill>
                <a:latin typeface="Andalus" panose="02020603050405020304" pitchFamily="18" charset="-78"/>
                <a:cs typeface="Andalus" panose="02020603050405020304" pitchFamily="18" charset="-78"/>
              </a:rPr>
              <a:t>The ideological square</a:t>
            </a:r>
            <a:endParaRPr lang="en-US" dirty="0"/>
          </a:p>
        </p:txBody>
      </p:sp>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578069" y="1481960"/>
            <a:ext cx="11225048" cy="5008177"/>
          </a:xfrm>
        </p:spPr>
        <p:txBody>
          <a:bodyPr>
            <a:normAutofit/>
          </a:bodyPr>
          <a:lstStyle/>
          <a:p>
            <a:pPr algn="just"/>
            <a:r>
              <a:rPr lang="en-US" sz="3600" cap="none" dirty="0">
                <a:latin typeface="Andalus" panose="02020603050405020304" pitchFamily="18" charset="-78"/>
                <a:cs typeface="Andalus" panose="02020603050405020304" pitchFamily="18" charset="-78"/>
              </a:rPr>
              <a:t>This ideological square is summarized as “the strategy of positive self –representation or face-keeping when describing the in-group members, and negatives other –representation when describing the out-group members”. He also states that there should be particular lexical items describing in-group members, while both negative and neutral ones for out-group members. </a:t>
            </a:r>
          </a:p>
        </p:txBody>
      </p:sp>
    </p:spTree>
    <p:extLst>
      <p:ext uri="{BB962C8B-B14F-4D97-AF65-F5344CB8AC3E}">
        <p14:creationId xmlns:p14="http://schemas.microsoft.com/office/powerpoint/2010/main" val="401418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704192" y="746233"/>
            <a:ext cx="11067393" cy="5743903"/>
          </a:xfrm>
        </p:spPr>
        <p:txBody>
          <a:bodyPr>
            <a:normAutofit fontScale="92500" lnSpcReduction="20000"/>
          </a:bodyPr>
          <a:lstStyle/>
          <a:p>
            <a:pPr algn="just"/>
            <a:r>
              <a:rPr lang="en-US" sz="2800" b="1" cap="none" dirty="0">
                <a:latin typeface="Andalus" panose="02020603050405020304" pitchFamily="18" charset="-78"/>
                <a:cs typeface="Andalus" panose="02020603050405020304" pitchFamily="18" charset="-78"/>
              </a:rPr>
              <a:t>We have seen above that one crucial power resource is privileged or preferential access to discourse. some (elite) participants may control the occasion, time, place, setting and the presence or absence of participants in events. Thus, In some such situations in parliamentary hearings, court trials, the presence of specific participants may be legally required, and their absence may be sanctioned.</a:t>
            </a:r>
          </a:p>
          <a:p>
            <a:pPr algn="just"/>
            <a:endParaRPr lang="en-US" sz="500" b="1" cap="none" dirty="0">
              <a:latin typeface="Andalus" panose="02020603050405020304" pitchFamily="18" charset="-78"/>
              <a:cs typeface="Andalus" panose="02020603050405020304" pitchFamily="18" charset="-78"/>
            </a:endParaRPr>
          </a:p>
          <a:p>
            <a:pPr algn="just"/>
            <a:r>
              <a:rPr lang="en-US" sz="2800" b="1" cap="none" dirty="0">
                <a:latin typeface="Andalus" panose="02020603050405020304" pitchFamily="18" charset="-78"/>
                <a:cs typeface="Andalus" panose="02020603050405020304" pitchFamily="18" charset="-78"/>
              </a:rPr>
              <a:t> A critical analysis of such access modes to communicative events pays special attention to those forms of context control that are legally or morally illegitimate or otherwise unacceptable. For instance, if men exclude women from meetings, whites restrict the access of blacks to the press, or immigration officers do not allow lawyers or social workers to interrogations of refugees, we have instances of discourse dominance, namely communicative discrimination or other forms of marginalization and exclusion.</a:t>
            </a:r>
          </a:p>
        </p:txBody>
      </p:sp>
    </p:spTree>
    <p:extLst>
      <p:ext uri="{BB962C8B-B14F-4D97-AF65-F5344CB8AC3E}">
        <p14:creationId xmlns:p14="http://schemas.microsoft.com/office/powerpoint/2010/main" val="13900508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567559" y="693684"/>
            <a:ext cx="11225048" cy="5449612"/>
          </a:xfrm>
        </p:spPr>
        <p:txBody>
          <a:bodyPr>
            <a:normAutofit/>
          </a:bodyPr>
          <a:lstStyle/>
          <a:p>
            <a:pPr algn="just"/>
            <a:r>
              <a:rPr lang="en-US" sz="3600" cap="none" dirty="0">
                <a:latin typeface="Andalus" panose="02020603050405020304" pitchFamily="18" charset="-78"/>
                <a:cs typeface="Andalus" panose="02020603050405020304" pitchFamily="18" charset="-78"/>
              </a:rPr>
              <a:t>Another example, if immigrants, refugees and (other) minorities suffer from prejudice, discrimination and racism, and if women continue to be subjected to male dominance, violence it will be essential to examine and evaluate such events and their consequences essentially from their point of view. </a:t>
            </a:r>
          </a:p>
        </p:txBody>
      </p:sp>
    </p:spTree>
    <p:extLst>
      <p:ext uri="{BB962C8B-B14F-4D97-AF65-F5344CB8AC3E}">
        <p14:creationId xmlns:p14="http://schemas.microsoft.com/office/powerpoint/2010/main" val="34220959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59B12-55B6-46D9-8308-6F0CD8C8BC09}"/>
              </a:ext>
            </a:extLst>
          </p:cNvPr>
          <p:cNvSpPr>
            <a:spLocks noGrp="1"/>
          </p:cNvSpPr>
          <p:nvPr>
            <p:ph type="title"/>
          </p:nvPr>
        </p:nvSpPr>
        <p:spPr>
          <a:xfrm>
            <a:off x="913775" y="367863"/>
            <a:ext cx="10364451" cy="714703"/>
          </a:xfrm>
        </p:spPr>
        <p:txBody>
          <a:bodyPr>
            <a:normAutofit/>
          </a:bodyPr>
          <a:lstStyle/>
          <a:p>
            <a:r>
              <a:rPr lang="en-US" sz="4400" cap="none" dirty="0">
                <a:solidFill>
                  <a:schemeClr val="accent5">
                    <a:lumMod val="75000"/>
                  </a:schemeClr>
                </a:solidFill>
                <a:latin typeface="Algerian" panose="04020705040A02060702" pitchFamily="82" charset="0"/>
              </a:rPr>
              <a:t>Example</a:t>
            </a:r>
          </a:p>
        </p:txBody>
      </p:sp>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546538" y="1177159"/>
            <a:ext cx="11225048" cy="5312977"/>
          </a:xfrm>
        </p:spPr>
        <p:txBody>
          <a:bodyPr>
            <a:normAutofit fontScale="85000" lnSpcReduction="20000"/>
          </a:bodyPr>
          <a:lstStyle/>
          <a:p>
            <a:pPr algn="just"/>
            <a:r>
              <a:rPr lang="en-US" sz="3200" cap="none" dirty="0">
                <a:latin typeface="Andalus" panose="02020603050405020304" pitchFamily="18" charset="-78"/>
                <a:cs typeface="Andalus" panose="02020603050405020304" pitchFamily="18" charset="-78"/>
              </a:rPr>
              <a:t>To illustrate the general approach to critical discourse analysis above mentioned, let us finally discuss the following examples  on discourse, communication and racism:</a:t>
            </a:r>
          </a:p>
          <a:p>
            <a:pPr algn="just"/>
            <a:r>
              <a:rPr lang="en-US" sz="3200" cap="none" dirty="0">
                <a:solidFill>
                  <a:srgbClr val="002060"/>
                </a:solidFill>
                <a:latin typeface="Andalus" panose="02020603050405020304" pitchFamily="18" charset="-78"/>
                <a:cs typeface="Andalus" panose="02020603050405020304" pitchFamily="18" charset="-78"/>
              </a:rPr>
              <a:t>The study of parliamentary discourse focused on debates during the 1980s on immigration, ethnic relations, affirmative action and civil rights in the Netherlands, the UK. France. Germany and the USA. </a:t>
            </a:r>
          </a:p>
          <a:p>
            <a:pPr algn="just"/>
            <a:endParaRPr lang="en-US" sz="3200" cap="none" dirty="0">
              <a:latin typeface="Andalus" panose="02020603050405020304" pitchFamily="18" charset="-78"/>
              <a:cs typeface="Andalus" panose="02020603050405020304" pitchFamily="18" charset="-78"/>
            </a:endParaRPr>
          </a:p>
          <a:p>
            <a:pPr algn="just"/>
            <a:r>
              <a:rPr lang="en-US" sz="4200" b="1" cap="none" dirty="0">
                <a:solidFill>
                  <a:srgbClr val="FF0000"/>
                </a:solidFill>
                <a:latin typeface="Cambria" panose="02040503050406030204" pitchFamily="18" charset="0"/>
                <a:ea typeface="Cambria" panose="02040503050406030204" pitchFamily="18" charset="0"/>
                <a:cs typeface="Andalus" panose="02020603050405020304" pitchFamily="18" charset="-78"/>
              </a:rPr>
              <a:t>I know no other country on this earth that gives more prominence to the rights of resident foreigners as does this bill in our country.</a:t>
            </a:r>
          </a:p>
        </p:txBody>
      </p:sp>
    </p:spTree>
    <p:extLst>
      <p:ext uri="{BB962C8B-B14F-4D97-AF65-F5344CB8AC3E}">
        <p14:creationId xmlns:p14="http://schemas.microsoft.com/office/powerpoint/2010/main" val="20414712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273269" y="283779"/>
            <a:ext cx="11225048" cy="6337738"/>
          </a:xfrm>
        </p:spPr>
        <p:txBody>
          <a:bodyPr>
            <a:normAutofit/>
          </a:bodyPr>
          <a:lstStyle/>
          <a:p>
            <a:pPr algn="just"/>
            <a:r>
              <a:rPr lang="en-US" sz="3200" cap="none" dirty="0">
                <a:latin typeface="Andalus" panose="02020603050405020304" pitchFamily="18" charset="-78"/>
                <a:cs typeface="Andalus" panose="02020603050405020304" pitchFamily="18" charset="-78"/>
              </a:rPr>
              <a:t>such nationalist rhetoric may also function as disclaimers that precede negative statements and decisions about minorities or immigrants. the decisions advocated by such speakers restrict the immigration and litigation rights of immigrants or minorities. Similarly, all speakers, including the most racist ones, will emphatically deny that they or their country are racist. Even the leader of the Front National will say so:</a:t>
            </a:r>
          </a:p>
          <a:p>
            <a:pPr algn="just"/>
            <a:r>
              <a:rPr lang="en-US" sz="3200" b="1" cap="none" dirty="0">
                <a:solidFill>
                  <a:srgbClr val="002060"/>
                </a:solidFill>
                <a:latin typeface="Andalus" panose="02020603050405020304" pitchFamily="18" charset="-78"/>
                <a:cs typeface="Andalus" panose="02020603050405020304" pitchFamily="18" charset="-78"/>
              </a:rPr>
              <a:t>((We are neither racist nor xenophobic. Our aim is only that, quite naturally. there be a hierarchy, because we are dealing with France, and France is the country of the French)). </a:t>
            </a:r>
          </a:p>
        </p:txBody>
      </p:sp>
    </p:spTree>
    <p:extLst>
      <p:ext uri="{BB962C8B-B14F-4D97-AF65-F5344CB8AC3E}">
        <p14:creationId xmlns:p14="http://schemas.microsoft.com/office/powerpoint/2010/main" val="1325883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483476" y="210208"/>
            <a:ext cx="11225048" cy="6463861"/>
          </a:xfrm>
        </p:spPr>
        <p:txBody>
          <a:bodyPr>
            <a:normAutofit lnSpcReduction="10000"/>
          </a:bodyPr>
          <a:lstStyle/>
          <a:p>
            <a:pPr algn="just"/>
            <a:r>
              <a:rPr lang="en-US" sz="3200" cap="none" dirty="0">
                <a:latin typeface="Andalus" panose="02020603050405020304" pitchFamily="18" charset="-78"/>
                <a:cs typeface="Andalus" panose="02020603050405020304" pitchFamily="18" charset="-78"/>
              </a:rPr>
              <a:t>such nationalist rhetoric may also function as disclaimers that precede negative statements and decisions about minorities or immigrants. the decisions advocated by such speakers restrict the immigration and litigation rights of immigrants or minorities. Similarly, all speakers will emphatically deny that they or their country are racist. Even the leader of the Front National will say so:</a:t>
            </a:r>
          </a:p>
          <a:p>
            <a:pPr algn="just"/>
            <a:r>
              <a:rPr lang="en-US" sz="3200" cap="none" dirty="0">
                <a:latin typeface="Andalus" panose="02020603050405020304" pitchFamily="18" charset="-78"/>
                <a:cs typeface="Andalus" panose="02020603050405020304" pitchFamily="18" charset="-78"/>
              </a:rPr>
              <a:t>(Instead of an Apparent Denial, we here find an Apparent Concession. That is, although racism as such is denied. This concession, however, is embedded in euphemism and indirectness).</a:t>
            </a:r>
          </a:p>
        </p:txBody>
      </p:sp>
    </p:spTree>
    <p:extLst>
      <p:ext uri="{BB962C8B-B14F-4D97-AF65-F5344CB8AC3E}">
        <p14:creationId xmlns:p14="http://schemas.microsoft.com/office/powerpoint/2010/main" val="9156296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483476" y="262759"/>
            <a:ext cx="11225048" cy="6716110"/>
          </a:xfrm>
        </p:spPr>
        <p:txBody>
          <a:bodyPr>
            <a:normAutofit fontScale="92500"/>
          </a:bodyPr>
          <a:lstStyle/>
          <a:p>
            <a:pPr algn="just"/>
            <a:r>
              <a:rPr lang="en-US" sz="3500" b="1" cap="none" dirty="0">
                <a:solidFill>
                  <a:srgbClr val="FF0000"/>
                </a:solidFill>
                <a:latin typeface="Andalus" panose="02020603050405020304" pitchFamily="18" charset="-78"/>
                <a:cs typeface="Andalus" panose="02020603050405020304" pitchFamily="18" charset="-78"/>
              </a:rPr>
              <a:t>First</a:t>
            </a:r>
            <a:r>
              <a:rPr lang="en-US" sz="3200" b="1" cap="none" dirty="0">
                <a:latin typeface="Andalus" panose="02020603050405020304" pitchFamily="18" charset="-78"/>
                <a:cs typeface="Andalus" panose="02020603050405020304" pitchFamily="18" charset="-78"/>
              </a:rPr>
              <a:t>, racism is redefined as less serious sounding xenophobia.</a:t>
            </a:r>
          </a:p>
          <a:p>
            <a:pPr algn="just"/>
            <a:r>
              <a:rPr lang="en-US" sz="3500" b="1" cap="none" dirty="0">
                <a:solidFill>
                  <a:srgbClr val="FF0000"/>
                </a:solidFill>
                <a:latin typeface="Andalus" panose="02020603050405020304" pitchFamily="18" charset="-78"/>
                <a:cs typeface="Andalus" panose="02020603050405020304" pitchFamily="18" charset="-78"/>
              </a:rPr>
              <a:t>Secondly</a:t>
            </a:r>
            <a:r>
              <a:rPr lang="en-US" sz="3200" b="1" cap="none" dirty="0">
                <a:latin typeface="Andalus" panose="02020603050405020304" pitchFamily="18" charset="-78"/>
                <a:cs typeface="Andalus" panose="02020603050405020304" pitchFamily="18" charset="-78"/>
              </a:rPr>
              <a:t>, however, even this concessions hedged by the phrase reactions that come close to .</a:t>
            </a:r>
          </a:p>
          <a:p>
            <a:pPr algn="just"/>
            <a:r>
              <a:rPr lang="en-US" sz="3200" b="1" cap="none" dirty="0">
                <a:latin typeface="Andalus" panose="02020603050405020304" pitchFamily="18" charset="-78"/>
                <a:cs typeface="Andalus" panose="02020603050405020304" pitchFamily="18" charset="-78"/>
              </a:rPr>
              <a:t> </a:t>
            </a:r>
            <a:r>
              <a:rPr lang="en-US" sz="3500" b="1" cap="none" dirty="0">
                <a:solidFill>
                  <a:srgbClr val="FF0000"/>
                </a:solidFill>
                <a:latin typeface="Andalus" panose="02020603050405020304" pitchFamily="18" charset="-78"/>
                <a:cs typeface="Andalus" panose="02020603050405020304" pitchFamily="18" charset="-78"/>
              </a:rPr>
              <a:t>Thirdly</a:t>
            </a:r>
            <a:r>
              <a:rPr lang="en-US" sz="3200" b="1" cap="none" dirty="0">
                <a:latin typeface="Andalus" panose="02020603050405020304" pitchFamily="18" charset="-78"/>
                <a:cs typeface="Andalus" panose="02020603050405020304" pitchFamily="18" charset="-78"/>
              </a:rPr>
              <a:t>, xenophobia is restricted by localization: in certain cities and neighborhoods , which usually implies poor white inner city neighborhoods. That is, as usual, the elites transfer racism down to the lower class. </a:t>
            </a:r>
          </a:p>
          <a:p>
            <a:pPr algn="just"/>
            <a:r>
              <a:rPr lang="en-US" sz="3500" b="1" cap="none" dirty="0">
                <a:solidFill>
                  <a:srgbClr val="FF0000"/>
                </a:solidFill>
                <a:latin typeface="Andalus" panose="02020603050405020304" pitchFamily="18" charset="-78"/>
                <a:cs typeface="Andalus" panose="02020603050405020304" pitchFamily="18" charset="-78"/>
              </a:rPr>
              <a:t>Finally</a:t>
            </a:r>
            <a:r>
              <a:rPr lang="en-US" sz="3200" b="1" cap="none" dirty="0">
                <a:latin typeface="Andalus" panose="02020603050405020304" pitchFamily="18" charset="-78"/>
                <a:cs typeface="Andalus" panose="02020603050405020304" pitchFamily="18" charset="-78"/>
              </a:rPr>
              <a:t>, xenophobia is explained and thereby half-excused by the initial clause facing this continuous increase of the foreign population in France , a presupposition which incidentally is false: compared to previous decades the percentage of immigrants has barely increased.</a:t>
            </a:r>
          </a:p>
        </p:txBody>
      </p:sp>
    </p:spTree>
    <p:extLst>
      <p:ext uri="{BB962C8B-B14F-4D97-AF65-F5344CB8AC3E}">
        <p14:creationId xmlns:p14="http://schemas.microsoft.com/office/powerpoint/2010/main" val="73242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59B12-55B6-46D9-8308-6F0CD8C8BC09}"/>
              </a:ext>
            </a:extLst>
          </p:cNvPr>
          <p:cNvSpPr>
            <a:spLocks noGrp="1"/>
          </p:cNvSpPr>
          <p:nvPr>
            <p:ph type="title"/>
          </p:nvPr>
        </p:nvSpPr>
        <p:spPr>
          <a:xfrm>
            <a:off x="913775" y="367863"/>
            <a:ext cx="10364451" cy="977461"/>
          </a:xfrm>
        </p:spPr>
        <p:txBody>
          <a:bodyPr>
            <a:normAutofit fontScale="90000"/>
          </a:bodyPr>
          <a:lstStyle/>
          <a:p>
            <a:r>
              <a:rPr lang="en-US" sz="4400" b="1" i="1" dirty="0">
                <a:solidFill>
                  <a:srgbClr val="FF0000"/>
                </a:solidFill>
                <a:latin typeface="Arabic Typesetting" panose="03020402040406030203" pitchFamily="66" charset="-78"/>
                <a:cs typeface="Arabic Typesetting" panose="03020402040406030203" pitchFamily="66" charset="-78"/>
              </a:rPr>
              <a:t>Van Dijk’s Multidisciplinary Theory of Ideology</a:t>
            </a:r>
            <a:endParaRPr lang="en-US" dirty="0">
              <a:solidFill>
                <a:srgbClr val="FF0000"/>
              </a:solidFill>
            </a:endParaRPr>
          </a:p>
        </p:txBody>
      </p:sp>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546538" y="1481959"/>
            <a:ext cx="11225048" cy="5008177"/>
          </a:xfrm>
        </p:spPr>
        <p:txBody>
          <a:bodyPr>
            <a:normAutofit fontScale="92500"/>
          </a:bodyPr>
          <a:lstStyle/>
          <a:p>
            <a:pPr algn="just"/>
            <a:r>
              <a:rPr lang="en-US" sz="4400" cap="none" dirty="0">
                <a:latin typeface="Arabic Typesetting" panose="03020402040406030203" pitchFamily="66" charset="-78"/>
                <a:cs typeface="Arabic Typesetting" panose="03020402040406030203" pitchFamily="66" charset="-78"/>
              </a:rPr>
              <a:t>A vast majority of works on </a:t>
            </a:r>
            <a:r>
              <a:rPr lang="en-US" sz="4400" u="sng" cap="none" dirty="0">
                <a:latin typeface="Arabic Typesetting" panose="03020402040406030203" pitchFamily="66" charset="-78"/>
                <a:cs typeface="Arabic Typesetting" panose="03020402040406030203" pitchFamily="66" charset="-78"/>
              </a:rPr>
              <a:t>ideologies</a:t>
            </a:r>
            <a:r>
              <a:rPr lang="en-US" sz="4400" cap="none" dirty="0">
                <a:latin typeface="Arabic Typesetting" panose="03020402040406030203" pitchFamily="66" charset="-78"/>
                <a:cs typeface="Arabic Typesetting" panose="03020402040406030203" pitchFamily="66" charset="-78"/>
              </a:rPr>
              <a:t> pay extensive attention to the social, political, economic and cultural dimensions of </a:t>
            </a:r>
            <a:r>
              <a:rPr lang="en-US" sz="4400" u="sng" cap="none" dirty="0">
                <a:latin typeface="Arabic Typesetting" panose="03020402040406030203" pitchFamily="66" charset="-78"/>
                <a:cs typeface="Arabic Typesetting" panose="03020402040406030203" pitchFamily="66" charset="-78"/>
              </a:rPr>
              <a:t>ideology</a:t>
            </a:r>
            <a:r>
              <a:rPr lang="en-US" sz="4400" cap="none" dirty="0">
                <a:latin typeface="Arabic Typesetting" panose="03020402040406030203" pitchFamily="66" charset="-78"/>
                <a:cs typeface="Arabic Typesetting" panose="03020402040406030203" pitchFamily="66" charset="-78"/>
              </a:rPr>
              <a:t> and relations of power and domination in society, the most important who focused on ideology van Dijk’s 1998 who defined it as </a:t>
            </a:r>
          </a:p>
          <a:p>
            <a:pPr marL="0" indent="0" algn="just">
              <a:buNone/>
            </a:pPr>
            <a:endParaRPr lang="en-US" sz="1500" cap="none" dirty="0">
              <a:latin typeface="Arabic Typesetting" panose="03020402040406030203" pitchFamily="66" charset="-78"/>
              <a:cs typeface="Arabic Typesetting" panose="03020402040406030203" pitchFamily="66" charset="-78"/>
            </a:endParaRPr>
          </a:p>
          <a:p>
            <a:pPr algn="just"/>
            <a:r>
              <a:rPr lang="en-US" sz="4400" cap="none" dirty="0">
                <a:latin typeface="Arabic Typesetting" panose="03020402040406030203" pitchFamily="66" charset="-78"/>
                <a:cs typeface="Arabic Typesetting" panose="03020402040406030203" pitchFamily="66" charset="-78"/>
              </a:rPr>
              <a:t> “</a:t>
            </a:r>
            <a:r>
              <a:rPr lang="en-US" sz="5200" b="1" cap="none" dirty="0">
                <a:solidFill>
                  <a:srgbClr val="FF0000"/>
                </a:solidFill>
                <a:latin typeface="Arabic Typesetting" panose="03020402040406030203" pitchFamily="66" charset="-78"/>
                <a:cs typeface="Arabic Typesetting" panose="03020402040406030203" pitchFamily="66" charset="-78"/>
              </a:rPr>
              <a:t>Social beliefs which are shared by members of society”</a:t>
            </a:r>
          </a:p>
          <a:p>
            <a:pPr algn="just"/>
            <a:endParaRPr lang="en-US" sz="4400" cap="none"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902422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59B12-55B6-46D9-8308-6F0CD8C8BC09}"/>
              </a:ext>
            </a:extLst>
          </p:cNvPr>
          <p:cNvSpPr>
            <a:spLocks noGrp="1"/>
          </p:cNvSpPr>
          <p:nvPr>
            <p:ph type="title"/>
          </p:nvPr>
        </p:nvSpPr>
        <p:spPr>
          <a:xfrm>
            <a:off x="913775" y="367864"/>
            <a:ext cx="10364451" cy="693682"/>
          </a:xfrm>
        </p:spPr>
        <p:txBody>
          <a:bodyPr>
            <a:normAutofit fontScale="90000"/>
          </a:bodyPr>
          <a:lstStyle/>
          <a:p>
            <a:r>
              <a:rPr lang="en-US" sz="4400" b="1" i="1" dirty="0">
                <a:solidFill>
                  <a:srgbClr val="FF0000"/>
                </a:solidFill>
                <a:latin typeface="Arabic Typesetting" panose="03020402040406030203" pitchFamily="66" charset="-78"/>
                <a:cs typeface="Arabic Typesetting" panose="03020402040406030203" pitchFamily="66" charset="-78"/>
              </a:rPr>
              <a:t>Van Dijk’s Multidisciplinary Theory of Ideology</a:t>
            </a:r>
            <a:endParaRPr lang="en-US" sz="4400" dirty="0">
              <a:solidFill>
                <a:srgbClr val="FF0000"/>
              </a:solidFill>
            </a:endParaRPr>
          </a:p>
        </p:txBody>
      </p:sp>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546538" y="1177159"/>
            <a:ext cx="11225048" cy="5312977"/>
          </a:xfrm>
        </p:spPr>
        <p:txBody>
          <a:bodyPr>
            <a:normAutofit/>
          </a:bodyPr>
          <a:lstStyle/>
          <a:p>
            <a:pPr algn="just"/>
            <a:r>
              <a:rPr lang="en-US" sz="3600" b="1" cap="none" dirty="0">
                <a:latin typeface="Andalus" panose="02020603050405020304" pitchFamily="18" charset="-78"/>
                <a:cs typeface="Andalus" panose="02020603050405020304" pitchFamily="18" charset="-78"/>
              </a:rPr>
              <a:t>Ideologies are not personal beliefs of individual people; they are not necessarily ‘negative’; they are not some kind of ‘false consciousness’ ; they are not necessarily dominant, but may also define resistance and opposition; they are not the same as discourses or other social practices that express, reproduce or enact them; and they are not the same as any other socially shared beliefs.</a:t>
            </a:r>
          </a:p>
        </p:txBody>
      </p:sp>
    </p:spTree>
    <p:extLst>
      <p:ext uri="{BB962C8B-B14F-4D97-AF65-F5344CB8AC3E}">
        <p14:creationId xmlns:p14="http://schemas.microsoft.com/office/powerpoint/2010/main" val="1599103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59B12-55B6-46D9-8308-6F0CD8C8BC09}"/>
              </a:ext>
            </a:extLst>
          </p:cNvPr>
          <p:cNvSpPr>
            <a:spLocks noGrp="1"/>
          </p:cNvSpPr>
          <p:nvPr>
            <p:ph type="title"/>
          </p:nvPr>
        </p:nvSpPr>
        <p:spPr>
          <a:xfrm>
            <a:off x="913775" y="367863"/>
            <a:ext cx="10364451" cy="977461"/>
          </a:xfrm>
        </p:spPr>
        <p:txBody>
          <a:bodyPr/>
          <a:lstStyle/>
          <a:p>
            <a:r>
              <a:rPr lang="en-US" b="1" i="1" dirty="0">
                <a:solidFill>
                  <a:srgbClr val="FF0000"/>
                </a:solidFill>
                <a:latin typeface="Arabic Typesetting" panose="03020402040406030203" pitchFamily="66" charset="-78"/>
                <a:cs typeface="Arabic Typesetting" panose="03020402040406030203" pitchFamily="66" charset="-78"/>
              </a:rPr>
              <a:t>Van Dijk’s Multidisciplinary Theory of Ideology</a:t>
            </a:r>
            <a:endParaRPr lang="en-US" dirty="0"/>
          </a:p>
        </p:txBody>
      </p:sp>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546538" y="1481959"/>
            <a:ext cx="11225048" cy="5008177"/>
          </a:xfrm>
        </p:spPr>
        <p:txBody>
          <a:bodyPr>
            <a:normAutofit lnSpcReduction="10000"/>
          </a:bodyPr>
          <a:lstStyle/>
          <a:p>
            <a:pPr algn="just"/>
            <a:r>
              <a:rPr lang="en-US" sz="4000" cap="none" dirty="0">
                <a:latin typeface="Andalus" panose="02020603050405020304" pitchFamily="18" charset="-78"/>
                <a:cs typeface="Andalus" panose="02020603050405020304" pitchFamily="18" charset="-78"/>
              </a:rPr>
              <a:t>He locates ideology in a </a:t>
            </a:r>
            <a:r>
              <a:rPr lang="en-US" sz="4000" b="1" cap="none" dirty="0">
                <a:solidFill>
                  <a:srgbClr val="FF0000"/>
                </a:solidFill>
                <a:latin typeface="Andalus" panose="02020603050405020304" pitchFamily="18" charset="-78"/>
                <a:cs typeface="Andalus" panose="02020603050405020304" pitchFamily="18" charset="-78"/>
              </a:rPr>
              <a:t>triangle which relates cognition, society and discourse</a:t>
            </a:r>
            <a:r>
              <a:rPr lang="en-US" sz="4000" cap="none" dirty="0">
                <a:latin typeface="Andalus" panose="02020603050405020304" pitchFamily="18" charset="-78"/>
                <a:cs typeface="Andalus" panose="02020603050405020304" pitchFamily="18" charset="-78"/>
              </a:rPr>
              <a:t>; therefore, he calls his theory ‘</a:t>
            </a:r>
            <a:r>
              <a:rPr lang="en-US" sz="4000" b="1" cap="none" dirty="0">
                <a:solidFill>
                  <a:srgbClr val="002060"/>
                </a:solidFill>
                <a:latin typeface="Andalus" panose="02020603050405020304" pitchFamily="18" charset="-78"/>
                <a:cs typeface="Andalus" panose="02020603050405020304" pitchFamily="18" charset="-78"/>
              </a:rPr>
              <a:t>multidisciplinary</a:t>
            </a:r>
            <a:r>
              <a:rPr lang="en-US" sz="4000" cap="none" dirty="0">
                <a:latin typeface="Andalus" panose="02020603050405020304" pitchFamily="18" charset="-78"/>
                <a:cs typeface="Andalus" panose="02020603050405020304" pitchFamily="18" charset="-78"/>
              </a:rPr>
              <a:t>’. In his words, </a:t>
            </a:r>
            <a:r>
              <a:rPr lang="en-US" sz="4000" b="1" i="1" cap="none" dirty="0">
                <a:latin typeface="Andalus" panose="02020603050405020304" pitchFamily="18" charset="-78"/>
                <a:cs typeface="Andalus" panose="02020603050405020304" pitchFamily="18" charset="-78"/>
              </a:rPr>
              <a:t>“ideologies are not merely defined in cognitive terms, but also in terms of social groups, group relations, institutions, at the macro-level and in terms of social practices at the micro-level”.</a:t>
            </a:r>
            <a:endParaRPr lang="en-US" sz="4000" cap="none" dirty="0">
              <a:latin typeface="Andalus" panose="02020603050405020304" pitchFamily="18" charset="-78"/>
              <a:cs typeface="Andalus" panose="02020603050405020304" pitchFamily="18" charset="-78"/>
            </a:endParaRPr>
          </a:p>
          <a:p>
            <a:pPr algn="just"/>
            <a:endParaRPr lang="en-US" sz="4000" cap="none"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28826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59B12-55B6-46D9-8308-6F0CD8C8BC09}"/>
              </a:ext>
            </a:extLst>
          </p:cNvPr>
          <p:cNvSpPr>
            <a:spLocks noGrp="1"/>
          </p:cNvSpPr>
          <p:nvPr>
            <p:ph type="title"/>
          </p:nvPr>
        </p:nvSpPr>
        <p:spPr>
          <a:xfrm>
            <a:off x="913775" y="367863"/>
            <a:ext cx="10364451" cy="977461"/>
          </a:xfrm>
        </p:spPr>
        <p:txBody>
          <a:bodyPr>
            <a:normAutofit/>
          </a:bodyPr>
          <a:lstStyle/>
          <a:p>
            <a:r>
              <a:rPr lang="en-US" sz="4000" b="1" i="1" dirty="0">
                <a:solidFill>
                  <a:srgbClr val="FF0000"/>
                </a:solidFill>
                <a:latin typeface="Arabic Typesetting" panose="03020402040406030203" pitchFamily="66" charset="-78"/>
                <a:cs typeface="Arabic Typesetting" panose="03020402040406030203" pitchFamily="66" charset="-78"/>
              </a:rPr>
              <a:t>Van Dijk’s Multidisciplinary Theory of Ideology</a:t>
            </a:r>
            <a:endParaRPr lang="en-US" sz="4000" dirty="0"/>
          </a:p>
        </p:txBody>
      </p:sp>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546538" y="1481959"/>
            <a:ext cx="11225048" cy="5008177"/>
          </a:xfrm>
        </p:spPr>
        <p:txBody>
          <a:bodyPr>
            <a:normAutofit fontScale="92500"/>
          </a:bodyPr>
          <a:lstStyle/>
          <a:p>
            <a:pPr algn="just"/>
            <a:r>
              <a:rPr lang="en-US" sz="4300" b="1" cap="none" dirty="0">
                <a:solidFill>
                  <a:srgbClr val="00B0F0"/>
                </a:solidFill>
                <a:latin typeface="Andalus" panose="02020603050405020304" pitchFamily="18" charset="-78"/>
                <a:cs typeface="Andalus" panose="02020603050405020304" pitchFamily="18" charset="-78"/>
              </a:rPr>
              <a:t>The cognitive level </a:t>
            </a:r>
            <a:r>
              <a:rPr lang="en-US" sz="4000" cap="none" dirty="0">
                <a:latin typeface="Andalus" panose="02020603050405020304" pitchFamily="18" charset="-78"/>
                <a:cs typeface="Andalus" panose="02020603050405020304" pitchFamily="18" charset="-78"/>
              </a:rPr>
              <a:t>involves ‘social representations’, namely socially shared beliefs, values, attitudes and opinions. </a:t>
            </a:r>
            <a:r>
              <a:rPr lang="en-US" sz="4000" b="1" u="sng" cap="none" dirty="0">
                <a:solidFill>
                  <a:srgbClr val="00B050"/>
                </a:solidFill>
                <a:latin typeface="Andalus" panose="02020603050405020304" pitchFamily="18" charset="-78"/>
                <a:cs typeface="Andalus" panose="02020603050405020304" pitchFamily="18" charset="-78"/>
              </a:rPr>
              <a:t>Examples</a:t>
            </a:r>
            <a:r>
              <a:rPr lang="en-US" sz="4000" cap="none" dirty="0">
                <a:latin typeface="Andalus" panose="02020603050405020304" pitchFamily="18" charset="-78"/>
                <a:cs typeface="Andalus" panose="02020603050405020304" pitchFamily="18" charset="-78"/>
              </a:rPr>
              <a:t> of these social representations are religious beliefs, communism, feminism and racism. </a:t>
            </a:r>
            <a:r>
              <a:rPr lang="en-US" sz="4000" i="1" cap="none" dirty="0">
                <a:latin typeface="Andalus" panose="02020603050405020304" pitchFamily="18" charset="-78"/>
                <a:cs typeface="Andalus" panose="02020603050405020304" pitchFamily="18" charset="-78"/>
              </a:rPr>
              <a:t>Notions</a:t>
            </a:r>
            <a:r>
              <a:rPr lang="en-US" sz="4000" cap="none" dirty="0">
                <a:latin typeface="Andalus" panose="02020603050405020304" pitchFamily="18" charset="-78"/>
                <a:cs typeface="Andalus" panose="02020603050405020304" pitchFamily="18" charset="-78"/>
              </a:rPr>
              <a:t> which are associated with the cognitive and mental functions of ideology include truth, falsity, ‘false consciousnesses’ and common sense.</a:t>
            </a:r>
          </a:p>
          <a:p>
            <a:pPr algn="just"/>
            <a:endParaRPr lang="en-US" sz="4000" cap="none"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967610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59B12-55B6-46D9-8308-6F0CD8C8BC09}"/>
              </a:ext>
            </a:extLst>
          </p:cNvPr>
          <p:cNvSpPr>
            <a:spLocks noGrp="1"/>
          </p:cNvSpPr>
          <p:nvPr>
            <p:ph type="title"/>
          </p:nvPr>
        </p:nvSpPr>
        <p:spPr>
          <a:xfrm>
            <a:off x="913775" y="367863"/>
            <a:ext cx="10364451" cy="977461"/>
          </a:xfrm>
        </p:spPr>
        <p:txBody>
          <a:bodyPr>
            <a:normAutofit/>
          </a:bodyPr>
          <a:lstStyle/>
          <a:p>
            <a:r>
              <a:rPr lang="en-US" sz="4000" b="1" i="1" dirty="0">
                <a:solidFill>
                  <a:srgbClr val="FF0000"/>
                </a:solidFill>
                <a:latin typeface="Arabic Typesetting" panose="03020402040406030203" pitchFamily="66" charset="-78"/>
                <a:cs typeface="Arabic Typesetting" panose="03020402040406030203" pitchFamily="66" charset="-78"/>
              </a:rPr>
              <a:t>Van Dijk’s Multidisciplinary Theory of Ideology</a:t>
            </a:r>
            <a:endParaRPr lang="en-US" sz="4000" dirty="0"/>
          </a:p>
        </p:txBody>
      </p:sp>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546538" y="1481959"/>
            <a:ext cx="11225048" cy="5008177"/>
          </a:xfrm>
        </p:spPr>
        <p:txBody>
          <a:bodyPr>
            <a:normAutofit lnSpcReduction="10000"/>
          </a:bodyPr>
          <a:lstStyle/>
          <a:p>
            <a:pPr algn="just"/>
            <a:r>
              <a:rPr lang="en-US" sz="3600" b="1" cap="none" dirty="0">
                <a:solidFill>
                  <a:srgbClr val="00B0F0"/>
                </a:solidFill>
                <a:latin typeface="Andalus" panose="02020603050405020304" pitchFamily="18" charset="-78"/>
                <a:cs typeface="Andalus" panose="02020603050405020304" pitchFamily="18" charset="-78"/>
              </a:rPr>
              <a:t>The social level </a:t>
            </a:r>
            <a:r>
              <a:rPr lang="en-US" sz="3200" cap="none" dirty="0">
                <a:latin typeface="Andalus" panose="02020603050405020304" pitchFamily="18" charset="-78"/>
                <a:cs typeface="Andalus" panose="02020603050405020304" pitchFamily="18" charset="-78"/>
              </a:rPr>
              <a:t>(the macro-level) involves the social structures of society, namely social groups, group relations, classes, institutions and organizations, such as school, nursing, church or news media. The social functions of ideology include power, control, etc. Van Dijk prefers the term ‘beliefs’ to ‘ideas’, since beliefs can be true or false, whereas ideas are normally associated with new thoughts or knowledge, hegemony, inculcation, and imposition. To him, </a:t>
            </a:r>
            <a:r>
              <a:rPr lang="en-US" sz="3200" b="1" cap="none" dirty="0">
                <a:solidFill>
                  <a:srgbClr val="C00000"/>
                </a:solidFill>
                <a:latin typeface="Andalus" panose="02020603050405020304" pitchFamily="18" charset="-78"/>
                <a:cs typeface="Andalus" panose="02020603050405020304" pitchFamily="18" charset="-78"/>
              </a:rPr>
              <a:t>“these belief systems are socially shared by members of a collectivity of social actors”.</a:t>
            </a:r>
          </a:p>
          <a:p>
            <a:pPr algn="just"/>
            <a:endParaRPr lang="en-US" sz="3200" cap="none"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267048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59B12-55B6-46D9-8308-6F0CD8C8BC09}"/>
              </a:ext>
            </a:extLst>
          </p:cNvPr>
          <p:cNvSpPr>
            <a:spLocks noGrp="1"/>
          </p:cNvSpPr>
          <p:nvPr>
            <p:ph type="title"/>
          </p:nvPr>
        </p:nvSpPr>
        <p:spPr>
          <a:xfrm>
            <a:off x="913775" y="367863"/>
            <a:ext cx="10364451" cy="861847"/>
          </a:xfrm>
        </p:spPr>
        <p:txBody>
          <a:bodyPr>
            <a:normAutofit/>
          </a:bodyPr>
          <a:lstStyle/>
          <a:p>
            <a:r>
              <a:rPr lang="en-US" sz="4000" b="1" i="1" dirty="0">
                <a:solidFill>
                  <a:srgbClr val="FF0000"/>
                </a:solidFill>
                <a:latin typeface="Arabic Typesetting" panose="03020402040406030203" pitchFamily="66" charset="-78"/>
                <a:cs typeface="Arabic Typesetting" panose="03020402040406030203" pitchFamily="66" charset="-78"/>
              </a:rPr>
              <a:t>Van Dijk’s Multidisciplinary Theory of Ideology</a:t>
            </a:r>
            <a:endParaRPr lang="en-US" sz="4000" dirty="0"/>
          </a:p>
        </p:txBody>
      </p:sp>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546538" y="1481959"/>
            <a:ext cx="11225048" cy="5008177"/>
          </a:xfrm>
        </p:spPr>
        <p:txBody>
          <a:bodyPr>
            <a:normAutofit lnSpcReduction="10000"/>
          </a:bodyPr>
          <a:lstStyle/>
          <a:p>
            <a:pPr algn="just"/>
            <a:r>
              <a:rPr lang="en-US" sz="4400" b="1" cap="none" dirty="0">
                <a:solidFill>
                  <a:srgbClr val="00B0F0"/>
                </a:solidFill>
                <a:latin typeface="Andalus" panose="02020603050405020304" pitchFamily="18" charset="-78"/>
                <a:cs typeface="Andalus" panose="02020603050405020304" pitchFamily="18" charset="-78"/>
              </a:rPr>
              <a:t>The discursive level </a:t>
            </a:r>
            <a:r>
              <a:rPr lang="en-US" sz="4000" cap="none" dirty="0">
                <a:latin typeface="Andalus" panose="02020603050405020304" pitchFamily="18" charset="-78"/>
                <a:cs typeface="Andalus" panose="02020603050405020304" pitchFamily="18" charset="-78"/>
              </a:rPr>
              <a:t>(the micro-level) involves language use, or discourse, among other forms of interpersonal interactions, i.e. Discursive practices. To Van Dijk, ideology does not only stabilize society, but also regulates social practices, and legitimate, or conceal, relations of power and dominance. This function is primarily manifested in discourse.</a:t>
            </a:r>
          </a:p>
        </p:txBody>
      </p:sp>
    </p:spTree>
    <p:extLst>
      <p:ext uri="{BB962C8B-B14F-4D97-AF65-F5344CB8AC3E}">
        <p14:creationId xmlns:p14="http://schemas.microsoft.com/office/powerpoint/2010/main" val="1155205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59B12-55B6-46D9-8308-6F0CD8C8BC09}"/>
              </a:ext>
            </a:extLst>
          </p:cNvPr>
          <p:cNvSpPr>
            <a:spLocks noGrp="1"/>
          </p:cNvSpPr>
          <p:nvPr>
            <p:ph type="title"/>
          </p:nvPr>
        </p:nvSpPr>
        <p:spPr>
          <a:xfrm>
            <a:off x="913775" y="367863"/>
            <a:ext cx="10364451" cy="977461"/>
          </a:xfrm>
        </p:spPr>
        <p:txBody>
          <a:bodyPr>
            <a:normAutofit fontScale="90000"/>
          </a:bodyPr>
          <a:lstStyle/>
          <a:p>
            <a:r>
              <a:rPr lang="en-US" sz="4400" b="1" i="1" dirty="0">
                <a:solidFill>
                  <a:srgbClr val="FF0000"/>
                </a:solidFill>
                <a:latin typeface="Arabic Typesetting" panose="03020402040406030203" pitchFamily="66" charset="-78"/>
                <a:cs typeface="Arabic Typesetting" panose="03020402040406030203" pitchFamily="66" charset="-78"/>
              </a:rPr>
              <a:t>Van Dijk’s Multidisciplinary Theory of Ideology</a:t>
            </a:r>
            <a:endParaRPr lang="en-US" sz="4400" dirty="0"/>
          </a:p>
        </p:txBody>
      </p:sp>
      <p:sp>
        <p:nvSpPr>
          <p:cNvPr id="3" name="Content Placeholder 2">
            <a:extLst>
              <a:ext uri="{FF2B5EF4-FFF2-40B4-BE49-F238E27FC236}">
                <a16:creationId xmlns:a16="http://schemas.microsoft.com/office/drawing/2014/main" id="{598F396B-4BD0-4CDB-90F3-A93EE7D4DA3D}"/>
              </a:ext>
            </a:extLst>
          </p:cNvPr>
          <p:cNvSpPr>
            <a:spLocks noGrp="1"/>
          </p:cNvSpPr>
          <p:nvPr>
            <p:ph sz="quarter" idx="13"/>
          </p:nvPr>
        </p:nvSpPr>
        <p:spPr>
          <a:xfrm>
            <a:off x="546538" y="1481959"/>
            <a:ext cx="11225048" cy="5376041"/>
          </a:xfrm>
        </p:spPr>
        <p:txBody>
          <a:bodyPr>
            <a:normAutofit fontScale="85000" lnSpcReduction="20000"/>
          </a:bodyPr>
          <a:lstStyle/>
          <a:p>
            <a:pPr algn="just"/>
            <a:r>
              <a:rPr lang="en-US" sz="3600" cap="none" dirty="0">
                <a:latin typeface="Andalus" panose="02020603050405020304" pitchFamily="18" charset="-78"/>
                <a:cs typeface="Andalus" panose="02020603050405020304" pitchFamily="18" charset="-78"/>
              </a:rPr>
              <a:t>Discursive practices, as explained earlier, express, produce and reproduce ideologies through the use of language. To Van Dijk:</a:t>
            </a:r>
          </a:p>
          <a:p>
            <a:pPr algn="just"/>
            <a:r>
              <a:rPr lang="en-US" sz="3600" cap="none" dirty="0">
                <a:solidFill>
                  <a:srgbClr val="002060"/>
                </a:solidFill>
                <a:latin typeface="Andalus" panose="02020603050405020304" pitchFamily="18" charset="-78"/>
                <a:cs typeface="Andalus" panose="02020603050405020304" pitchFamily="18" charset="-78"/>
              </a:rPr>
              <a:t>Ideologies are not any kind of socially shared beliefs, such as sociocultural knowledge or social attitudes, but more fundamental or axiomatic. They control and organize other socially shared beliefs…ideologies are foundational social beliefs of a rather general and abstract nature.</a:t>
            </a:r>
            <a:endParaRPr lang="ar-IQ" sz="3600" cap="none" dirty="0">
              <a:solidFill>
                <a:srgbClr val="002060"/>
              </a:solidFill>
              <a:latin typeface="Andalus" panose="02020603050405020304" pitchFamily="18" charset="-78"/>
              <a:cs typeface="Andalus" panose="02020603050405020304" pitchFamily="18" charset="-78"/>
            </a:endParaRPr>
          </a:p>
          <a:p>
            <a:pPr algn="just"/>
            <a:r>
              <a:rPr lang="en-US" sz="3600" cap="none" dirty="0">
                <a:latin typeface="Andalus" panose="02020603050405020304" pitchFamily="18" charset="-78"/>
                <a:cs typeface="Andalus" panose="02020603050405020304" pitchFamily="18" charset="-78"/>
              </a:rPr>
              <a:t>Ideological representations refer to the socially shared beliefs, values and opinions which are expressed at the textual, structural and linguistic levels of discourse analysis</a:t>
            </a:r>
          </a:p>
          <a:p>
            <a:pPr algn="just"/>
            <a:endParaRPr lang="en-US" sz="3600" cap="none"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4012502641"/>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659</TotalTime>
  <Words>2337</Words>
  <Application>Microsoft Office PowerPoint</Application>
  <PresentationFormat>Widescreen</PresentationFormat>
  <Paragraphs>105</Paragraphs>
  <Slides>29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Algerian</vt:lpstr>
      <vt:lpstr>Andalus</vt:lpstr>
      <vt:lpstr>Arabic Typesetting</vt:lpstr>
      <vt:lpstr>Arial</vt:lpstr>
      <vt:lpstr>Calibri</vt:lpstr>
      <vt:lpstr>Cambria</vt:lpstr>
      <vt:lpstr>Tw Cen MT</vt:lpstr>
      <vt:lpstr>Droplet</vt:lpstr>
      <vt:lpstr>critical discourse analysis Part / 2</vt:lpstr>
      <vt:lpstr>Van Dijk’s Multidisciplinary Theory of Ideology </vt:lpstr>
      <vt:lpstr>Van Dijk’s Multidisciplinary Theory of Ideology</vt:lpstr>
      <vt:lpstr>Van Dijk’s Multidisciplinary Theory of Ideology</vt:lpstr>
      <vt:lpstr>Van Dijk’s Multidisciplinary Theory of Ideology</vt:lpstr>
      <vt:lpstr>Van Dijk’s Multidisciplinary Theory of Ideology</vt:lpstr>
      <vt:lpstr>Van Dijk’s Multidisciplinary Theory of Ideology</vt:lpstr>
      <vt:lpstr>Van Dijk’s Multidisciplinary Theory of Ideology</vt:lpstr>
      <vt:lpstr>Van Dijk’s Multidisciplinary Theory of Ideology</vt:lpstr>
      <vt:lpstr>The Cognitive Functions of Ideology</vt:lpstr>
      <vt:lpstr>The Cognitive Functions of Ideology</vt:lpstr>
      <vt:lpstr>The Cognitive Functions of Ideology</vt:lpstr>
      <vt:lpstr>The Cognitive Functions of Ideology</vt:lpstr>
      <vt:lpstr>The Cognitive Functions of Ideology</vt:lpstr>
      <vt:lpstr>The Social Function of Ideology</vt:lpstr>
      <vt:lpstr>The Social Function of Ideology</vt:lpstr>
      <vt:lpstr>PowerPoint Presentation</vt:lpstr>
      <vt:lpstr>The Social Function of Ideology</vt:lpstr>
      <vt:lpstr>The Social Function of Ideology</vt:lpstr>
      <vt:lpstr>The Social Function of Ideology</vt:lpstr>
      <vt:lpstr>The Social Function of Ideology</vt:lpstr>
      <vt:lpstr>The ideological square </vt:lpstr>
      <vt:lpstr>The ideological square</vt:lpstr>
      <vt:lpstr>PowerPoint Presentation</vt:lpstr>
      <vt:lpstr>PowerPoint Presentation</vt:lpstr>
      <vt:lpstr>Example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discourse analysis Part / 2</dc:title>
  <dc:creator>mohammed ibrahim</dc:creator>
  <cp:lastModifiedBy>ahmed qadoury</cp:lastModifiedBy>
  <cp:revision>40</cp:revision>
  <dcterms:created xsi:type="dcterms:W3CDTF">2021-05-30T19:41:26Z</dcterms:created>
  <dcterms:modified xsi:type="dcterms:W3CDTF">2021-07-03T19:23:58Z</dcterms:modified>
</cp:coreProperties>
</file>