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9" r:id="rId3"/>
    <p:sldId id="264" r:id="rId4"/>
    <p:sldId id="262" r:id="rId5"/>
    <p:sldId id="265" r:id="rId6"/>
    <p:sldId id="266" r:id="rId7"/>
    <p:sldId id="267" r:id="rId8"/>
    <p:sldId id="268" r:id="rId9"/>
    <p:sldId id="275" r:id="rId10"/>
    <p:sldId id="269" r:id="rId11"/>
    <p:sldId id="270" r:id="rId12"/>
    <p:sldId id="271" r:id="rId13"/>
    <p:sldId id="272" r:id="rId14"/>
    <p:sldId id="257" r:id="rId15"/>
    <p:sldId id="273" r:id="rId16"/>
    <p:sldId id="274" r:id="rId17"/>
    <p:sldId id="276" r:id="rId18"/>
    <p:sldId id="277" r:id="rId19"/>
    <p:sldId id="278" r:id="rId20"/>
    <p:sldId id="279" r:id="rId21"/>
    <p:sldId id="281" r:id="rId22"/>
    <p:sldId id="280" r:id="rId23"/>
    <p:sldId id="283" r:id="rId24"/>
    <p:sldId id="285" r:id="rId25"/>
    <p:sldId id="286" r:id="rId26"/>
    <p:sldId id="287" r:id="rId27"/>
    <p:sldId id="288" r:id="rId28"/>
    <p:sldId id="289" r:id="rId29"/>
    <p:sldId id="282"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9100"/>
    <a:srgbClr val="FF9E1D"/>
    <a:srgbClr val="D68B1C"/>
    <a:srgbClr val="D09622"/>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6"/>
      </p:cViewPr>
      <p:guideLst>
        <p:guide orient="horz" pos="216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B1B7A3-9942-419A-BC33-6437665F64A7}" type="datetimeFigureOut">
              <a:rPr lang="en-US" smtClean="0"/>
              <a:t>7/3/2021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892C83-954E-42A5-B004-BD32180481ED}" type="slidenum">
              <a:rPr lang="en-US" smtClean="0"/>
              <a:t>‹#›</a:t>
            </a:fld>
            <a:endParaRPr lang="en-US"/>
          </a:p>
        </p:txBody>
      </p:sp>
    </p:spTree>
    <p:extLst>
      <p:ext uri="{BB962C8B-B14F-4D97-AF65-F5344CB8AC3E}">
        <p14:creationId xmlns:p14="http://schemas.microsoft.com/office/powerpoint/2010/main" val="4023654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892C83-954E-42A5-B004-BD32180481ED}" type="slidenum">
              <a:rPr lang="en-US" smtClean="0"/>
              <a:t>2</a:t>
            </a:fld>
            <a:endParaRPr lang="en-US"/>
          </a:p>
        </p:txBody>
      </p:sp>
    </p:spTree>
    <p:extLst>
      <p:ext uri="{BB962C8B-B14F-4D97-AF65-F5344CB8AC3E}">
        <p14:creationId xmlns:p14="http://schemas.microsoft.com/office/powerpoint/2010/main" val="23824707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892C83-954E-42A5-B004-BD32180481ED}" type="slidenum">
              <a:rPr lang="en-US" smtClean="0"/>
              <a:t>8</a:t>
            </a:fld>
            <a:endParaRPr lang="en-US"/>
          </a:p>
        </p:txBody>
      </p:sp>
    </p:spTree>
    <p:extLst>
      <p:ext uri="{BB962C8B-B14F-4D97-AF65-F5344CB8AC3E}">
        <p14:creationId xmlns:p14="http://schemas.microsoft.com/office/powerpoint/2010/main" val="2676162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892C83-954E-42A5-B004-BD32180481ED}" type="slidenum">
              <a:rPr lang="en-US" smtClean="0"/>
              <a:t>9</a:t>
            </a:fld>
            <a:endParaRPr lang="en-US"/>
          </a:p>
        </p:txBody>
      </p:sp>
    </p:spTree>
    <p:extLst>
      <p:ext uri="{BB962C8B-B14F-4D97-AF65-F5344CB8AC3E}">
        <p14:creationId xmlns:p14="http://schemas.microsoft.com/office/powerpoint/2010/main" val="795779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892C83-954E-42A5-B004-BD32180481ED}" type="slidenum">
              <a:rPr lang="en-US" smtClean="0"/>
              <a:t>24</a:t>
            </a:fld>
            <a:endParaRPr lang="en-US"/>
          </a:p>
        </p:txBody>
      </p:sp>
    </p:spTree>
    <p:extLst>
      <p:ext uri="{BB962C8B-B14F-4D97-AF65-F5344CB8AC3E}">
        <p14:creationId xmlns:p14="http://schemas.microsoft.com/office/powerpoint/2010/main" val="2297626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75" y="4650640"/>
            <a:ext cx="7772400" cy="859205"/>
          </a:xfrm>
          <a:effectLst>
            <a:outerShdw blurRad="50800" dist="38100" dir="2700000" algn="tl" rotWithShape="0">
              <a:prstClr val="black">
                <a:alpha val="40000"/>
              </a:prstClr>
            </a:outerShdw>
          </a:effectLst>
        </p:spPr>
        <p:txBody>
          <a:bodyPr>
            <a:normAutofit/>
          </a:bodyPr>
          <a:lstStyle>
            <a:lvl1pPr algn="ctr">
              <a:defRPr sz="3600">
                <a:solidFill>
                  <a:srgbClr val="FF9E1D"/>
                </a:solidFill>
              </a:defRPr>
            </a:lvl1pPr>
          </a:lstStyle>
          <a:p>
            <a:r>
              <a:rPr lang="en-US" dirty="0"/>
              <a:t>Click to edit Master title style</a:t>
            </a:r>
          </a:p>
        </p:txBody>
      </p:sp>
      <p:sp>
        <p:nvSpPr>
          <p:cNvPr id="3" name="Subtitle 2"/>
          <p:cNvSpPr>
            <a:spLocks noGrp="1"/>
          </p:cNvSpPr>
          <p:nvPr>
            <p:ph type="subTitle" idx="1"/>
          </p:nvPr>
        </p:nvSpPr>
        <p:spPr>
          <a:xfrm>
            <a:off x="1378005" y="5566870"/>
            <a:ext cx="6400800" cy="835455"/>
          </a:xfrm>
        </p:spPr>
        <p:txBody>
          <a:bodyPr>
            <a:normAutofit/>
          </a:bodyPr>
          <a:lstStyle>
            <a:lvl1pPr marL="0" indent="0" algn="ctr">
              <a:buNone/>
              <a:defRPr sz="2800">
                <a:solidFill>
                  <a:schemeClr val="bg1">
                    <a:lumMod val="9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7/3/2021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7/3/2021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7/3/2021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7/3/2021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91130"/>
            <a:ext cx="8229600" cy="1143000"/>
          </a:xfrm>
        </p:spPr>
        <p:txBody>
          <a:bodyPr>
            <a:normAutofit/>
          </a:bodyPr>
          <a:lstStyle>
            <a:lvl1pPr algn="l">
              <a:defRPr sz="3600">
                <a:solidFill>
                  <a:srgbClr val="FF9E1D"/>
                </a:solidFill>
              </a:defRPr>
            </a:lvl1pPr>
          </a:lstStyle>
          <a:p>
            <a:r>
              <a:rPr lang="en-US" dirty="0"/>
              <a:t>Click to edit Master title style</a:t>
            </a:r>
          </a:p>
        </p:txBody>
      </p:sp>
      <p:sp>
        <p:nvSpPr>
          <p:cNvPr id="3" name="Content Placeholder 2"/>
          <p:cNvSpPr>
            <a:spLocks noGrp="1"/>
          </p:cNvSpPr>
          <p:nvPr>
            <p:ph idx="1"/>
          </p:nvPr>
        </p:nvSpPr>
        <p:spPr>
          <a:xfrm>
            <a:off x="457200" y="2512770"/>
            <a:ext cx="8229600" cy="3918803"/>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7/3/2021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31544" y="374900"/>
            <a:ext cx="7016195" cy="1143000"/>
          </a:xfrm>
        </p:spPr>
        <p:txBody>
          <a:bodyPr>
            <a:normAutofit/>
          </a:bodyPr>
          <a:lstStyle>
            <a:lvl1pPr algn="l">
              <a:defRPr sz="3600">
                <a:solidFill>
                  <a:srgbClr val="FF9E1D"/>
                </a:solidFill>
              </a:defRPr>
            </a:lvl1pPr>
          </a:lstStyle>
          <a:p>
            <a:r>
              <a:rPr lang="en-US" dirty="0"/>
              <a:t>Click to edit Master title style</a:t>
            </a:r>
          </a:p>
        </p:txBody>
      </p:sp>
      <p:sp>
        <p:nvSpPr>
          <p:cNvPr id="3" name="Content Placeholder 2"/>
          <p:cNvSpPr>
            <a:spLocks noGrp="1"/>
          </p:cNvSpPr>
          <p:nvPr>
            <p:ph idx="1"/>
          </p:nvPr>
        </p:nvSpPr>
        <p:spPr>
          <a:xfrm>
            <a:off x="1831545" y="1544098"/>
            <a:ext cx="7016195" cy="4275740"/>
          </a:xfrm>
        </p:spPr>
        <p:txBody>
          <a:bodyPr/>
          <a:lstStyle>
            <a:lvl1pPr>
              <a:defRPr sz="2800">
                <a:solidFill>
                  <a:schemeClr val="tx1">
                    <a:lumMod val="95000"/>
                    <a:lumOff val="5000"/>
                  </a:schemeClr>
                </a:solidFill>
              </a:defRPr>
            </a:lvl1pPr>
            <a:lvl2pPr>
              <a:defRPr>
                <a:solidFill>
                  <a:schemeClr val="tx1">
                    <a:lumMod val="95000"/>
                    <a:lumOff val="5000"/>
                  </a:schemeClr>
                </a:solidFill>
              </a:defRPr>
            </a:lvl2pPr>
            <a:lvl3pPr>
              <a:defRPr>
                <a:solidFill>
                  <a:schemeClr val="tx1">
                    <a:lumMod val="95000"/>
                    <a:lumOff val="5000"/>
                  </a:schemeClr>
                </a:solidFill>
              </a:defRPr>
            </a:lvl3pPr>
            <a:lvl4pPr>
              <a:defRPr>
                <a:solidFill>
                  <a:schemeClr val="tx1">
                    <a:lumMod val="95000"/>
                    <a:lumOff val="5000"/>
                  </a:schemeClr>
                </a:solidFill>
              </a:defRPr>
            </a:lvl4pPr>
            <a:lvl5pPr>
              <a:defRPr>
                <a:solidFill>
                  <a:schemeClr val="tx1">
                    <a:lumMod val="95000"/>
                    <a:lumOff val="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7/3/2021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7/3/2021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7/3/2021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1217065"/>
            <a:ext cx="8229600" cy="1143000"/>
          </a:xfrm>
        </p:spPr>
        <p:txBody>
          <a:bodyPr>
            <a:normAutofit/>
          </a:bodyPr>
          <a:lstStyle>
            <a:lvl1pPr algn="l">
              <a:defRPr sz="3600">
                <a:solidFill>
                  <a:srgbClr val="FF9E1D"/>
                </a:solidFill>
              </a:defRPr>
            </a:lvl1pPr>
          </a:lstStyle>
          <a:p>
            <a:r>
              <a:rPr lang="en-US" dirty="0"/>
              <a:t>Click to edit Master title style</a:t>
            </a:r>
          </a:p>
        </p:txBody>
      </p:sp>
      <p:sp>
        <p:nvSpPr>
          <p:cNvPr id="3" name="Text Placeholder 2"/>
          <p:cNvSpPr>
            <a:spLocks noGrp="1"/>
          </p:cNvSpPr>
          <p:nvPr>
            <p:ph type="body" idx="1"/>
          </p:nvPr>
        </p:nvSpPr>
        <p:spPr>
          <a:xfrm>
            <a:off x="448965" y="2341022"/>
            <a:ext cx="4040188"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48965" y="2970885"/>
            <a:ext cx="4040188"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36790" y="2341022"/>
            <a:ext cx="4041775"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36790" y="2970885"/>
            <a:ext cx="4041775"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7/3/2021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7/3/2021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7/3/2021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7/3/2021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7/3/2021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92205" y="4497935"/>
            <a:ext cx="7772400" cy="859205"/>
          </a:xfrm>
        </p:spPr>
        <p:txBody>
          <a:bodyPr>
            <a:normAutofit/>
          </a:bodyPr>
          <a:lstStyle/>
          <a:p>
            <a:r>
              <a:rPr lang="en-US" sz="4000" dirty="0">
                <a:latin typeface="Forte" panose="03060902040502070203" pitchFamily="66" charset="0"/>
              </a:rPr>
              <a:t>Translation and Ideology </a:t>
            </a:r>
            <a:endParaRPr lang="en-US" sz="4000" dirty="0"/>
          </a:p>
        </p:txBody>
      </p:sp>
      <p:sp>
        <p:nvSpPr>
          <p:cNvPr id="3" name="Subtitle 2"/>
          <p:cNvSpPr>
            <a:spLocks noGrp="1"/>
          </p:cNvSpPr>
          <p:nvPr>
            <p:ph type="subTitle" idx="1"/>
          </p:nvPr>
        </p:nvSpPr>
        <p:spPr>
          <a:xfrm>
            <a:off x="1378005" y="5261460"/>
            <a:ext cx="6400800" cy="835455"/>
          </a:xfrm>
        </p:spPr>
        <p:txBody>
          <a:bodyPr>
            <a:noAutofit/>
          </a:bodyPr>
          <a:lstStyle/>
          <a:p>
            <a:r>
              <a:rPr lang="en-US" sz="2000" b="1" dirty="0">
                <a:solidFill>
                  <a:schemeClr val="bg1"/>
                </a:solidFill>
              </a:rPr>
              <a:t>Presented by </a:t>
            </a:r>
            <a:br>
              <a:rPr lang="en-US" sz="2000" b="1" dirty="0">
                <a:solidFill>
                  <a:schemeClr val="bg1"/>
                </a:solidFill>
              </a:rPr>
            </a:br>
            <a:r>
              <a:rPr lang="en-US" sz="2000" b="1" dirty="0" err="1">
                <a:solidFill>
                  <a:schemeClr val="bg1"/>
                </a:solidFill>
              </a:rPr>
              <a:t>Zahraa</a:t>
            </a:r>
            <a:r>
              <a:rPr lang="en-US" sz="2000" b="1" dirty="0">
                <a:solidFill>
                  <a:schemeClr val="bg1"/>
                </a:solidFill>
              </a:rPr>
              <a:t> Abdul </a:t>
            </a:r>
            <a:r>
              <a:rPr lang="en-US" sz="2000" b="1" dirty="0" err="1">
                <a:solidFill>
                  <a:schemeClr val="bg1"/>
                </a:solidFill>
              </a:rPr>
              <a:t>Elah</a:t>
            </a:r>
            <a:r>
              <a:rPr lang="en-US" sz="2000" b="1" dirty="0">
                <a:solidFill>
                  <a:schemeClr val="bg1"/>
                </a:solidFill>
              </a:rPr>
              <a:t> Kareem</a:t>
            </a:r>
            <a:br>
              <a:rPr lang="en-US" sz="2000" b="1" dirty="0">
                <a:solidFill>
                  <a:schemeClr val="bg1"/>
                </a:solidFill>
              </a:rPr>
            </a:br>
            <a:r>
              <a:rPr lang="en-US" sz="2000" b="1" dirty="0" err="1">
                <a:solidFill>
                  <a:schemeClr val="bg1"/>
                </a:solidFill>
                <a:latin typeface="+mj-lt"/>
              </a:rPr>
              <a:t>Coures</a:t>
            </a:r>
            <a:r>
              <a:rPr lang="en-US" sz="2000" b="1" dirty="0">
                <a:solidFill>
                  <a:schemeClr val="bg1"/>
                </a:solidFill>
              </a:rPr>
              <a:t> </a:t>
            </a:r>
            <a:r>
              <a:rPr lang="en-US" sz="2000" b="1" dirty="0" err="1">
                <a:solidFill>
                  <a:schemeClr val="bg1"/>
                </a:solidFill>
              </a:rPr>
              <a:t>Touter</a:t>
            </a:r>
            <a:r>
              <a:rPr lang="en-US" sz="2000" b="1" dirty="0">
                <a:solidFill>
                  <a:schemeClr val="bg1"/>
                </a:solidFill>
              </a:rPr>
              <a:t>:</a:t>
            </a:r>
            <a:br>
              <a:rPr lang="en-US" sz="2000" b="1" dirty="0">
                <a:solidFill>
                  <a:schemeClr val="bg1"/>
                </a:solidFill>
              </a:rPr>
            </a:br>
            <a:r>
              <a:rPr lang="en-US" sz="2000" b="1" dirty="0" err="1">
                <a:solidFill>
                  <a:schemeClr val="bg1"/>
                </a:solidFill>
              </a:rPr>
              <a:t>Prof.Ahmed</a:t>
            </a:r>
            <a:r>
              <a:rPr lang="en-US" sz="2000" b="1" dirty="0">
                <a:solidFill>
                  <a:schemeClr val="bg1"/>
                </a:solidFill>
              </a:rPr>
              <a:t> Q. </a:t>
            </a:r>
            <a:r>
              <a:rPr lang="en-US" sz="2000" b="1" dirty="0" err="1">
                <a:solidFill>
                  <a:schemeClr val="bg1"/>
                </a:solidFill>
              </a:rPr>
              <a:t>Abed</a:t>
            </a:r>
            <a:r>
              <a:rPr lang="en-US" sz="2000" b="1" dirty="0" err="1">
                <a:solidFill>
                  <a:schemeClr val="bg1"/>
                </a:solidFill>
                <a:latin typeface="Futura Md BT" pitchFamily="34" charset="0"/>
              </a:rPr>
              <a:t>Subtitle</a:t>
            </a:r>
            <a:endParaRPr lang="en-US" sz="2000" b="1" dirty="0">
              <a:solidFill>
                <a:schemeClr val="bg1"/>
              </a:solidFill>
              <a:latin typeface="Futura Md BT" pitchFamily="34" charset="0"/>
            </a:endParaRPr>
          </a:p>
        </p:txBody>
      </p:sp>
    </p:spTree>
    <p:extLst>
      <p:ext uri="{BB962C8B-B14F-4D97-AF65-F5344CB8AC3E}">
        <p14:creationId xmlns:p14="http://schemas.microsoft.com/office/powerpoint/2010/main"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flipH="1">
            <a:off x="10222085" y="374900"/>
            <a:ext cx="763524" cy="1143000"/>
          </a:xfrm>
        </p:spPr>
        <p:txBody>
          <a:bodyPr>
            <a:normAutofit/>
          </a:bodyPr>
          <a:lstStyle/>
          <a:p>
            <a:pPr algn="l"/>
            <a:endParaRPr lang="en-US" sz="800" dirty="0"/>
          </a:p>
        </p:txBody>
      </p:sp>
      <p:sp>
        <p:nvSpPr>
          <p:cNvPr id="5" name="Content Placeholder 4"/>
          <p:cNvSpPr>
            <a:spLocks noGrp="1"/>
          </p:cNvSpPr>
          <p:nvPr>
            <p:ph idx="1"/>
          </p:nvPr>
        </p:nvSpPr>
        <p:spPr>
          <a:xfrm>
            <a:off x="1365195" y="222195"/>
            <a:ext cx="7482546" cy="5955495"/>
          </a:xfrm>
        </p:spPr>
        <p:txBody>
          <a:bodyPr>
            <a:normAutofit/>
          </a:bodyPr>
          <a:lstStyle/>
          <a:p>
            <a:pPr algn="just">
              <a:buFont typeface="Wingdings" panose="05000000000000000000" pitchFamily="2" charset="2"/>
              <a:buChar char="v"/>
            </a:pPr>
            <a:r>
              <a:rPr lang="en-US" dirty="0"/>
              <a:t>The manipulator is:</a:t>
            </a:r>
          </a:p>
          <a:p>
            <a:pPr marL="514350" indent="-514350" algn="just">
              <a:buFont typeface="+mj-lt"/>
              <a:buAutoNum type="arabicParenR"/>
            </a:pPr>
            <a:r>
              <a:rPr lang="en-US" dirty="0"/>
              <a:t> assigned a particular social position that is different-privileged-from that of his recipients (whether dominated or clients),</a:t>
            </a:r>
          </a:p>
          <a:p>
            <a:pPr marL="514350" indent="-514350" algn="just">
              <a:buFont typeface="+mj-lt"/>
              <a:buAutoNum type="arabicParenR"/>
            </a:pPr>
            <a:r>
              <a:rPr lang="en-US" dirty="0"/>
              <a:t> expressing power or abuse of power through text and oral communication or even visual messages.</a:t>
            </a:r>
          </a:p>
          <a:p>
            <a:pPr marL="514350" indent="-514350" algn="just">
              <a:buFont typeface="+mj-lt"/>
              <a:buAutoNum type="arabicParenR"/>
            </a:pPr>
            <a:endParaRPr lang="en-US" dirty="0"/>
          </a:p>
          <a:p>
            <a:pPr algn="just">
              <a:buFont typeface="Wingdings" panose="05000000000000000000" pitchFamily="2" charset="2"/>
              <a:buChar char="v"/>
            </a:pPr>
            <a:r>
              <a:rPr lang="en-US" dirty="0"/>
              <a:t> Crucially, s/he engages in communication and interaction with the recipients of the interpreting event to affect their mental models (experiences). </a:t>
            </a:r>
            <a:endParaRPr lang="en-US" u="sng" dirty="0"/>
          </a:p>
        </p:txBody>
      </p:sp>
    </p:spTree>
    <p:extLst>
      <p:ext uri="{BB962C8B-B14F-4D97-AF65-F5344CB8AC3E}">
        <p14:creationId xmlns:p14="http://schemas.microsoft.com/office/powerpoint/2010/main" val="1885384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flipH="1">
            <a:off x="10222085" y="374900"/>
            <a:ext cx="763524" cy="1143000"/>
          </a:xfrm>
        </p:spPr>
        <p:txBody>
          <a:bodyPr>
            <a:normAutofit/>
          </a:bodyPr>
          <a:lstStyle/>
          <a:p>
            <a:pPr algn="l"/>
            <a:endParaRPr lang="en-US" sz="800" dirty="0"/>
          </a:p>
        </p:txBody>
      </p:sp>
      <p:sp>
        <p:nvSpPr>
          <p:cNvPr id="5" name="Content Placeholder 4"/>
          <p:cNvSpPr>
            <a:spLocks noGrp="1"/>
          </p:cNvSpPr>
          <p:nvPr>
            <p:ph idx="1"/>
          </p:nvPr>
        </p:nvSpPr>
        <p:spPr>
          <a:xfrm>
            <a:off x="1365195" y="222194"/>
            <a:ext cx="7482545" cy="6260905"/>
          </a:xfrm>
        </p:spPr>
        <p:txBody>
          <a:bodyPr>
            <a:normAutofit/>
          </a:bodyPr>
          <a:lstStyle/>
          <a:p>
            <a:pPr algn="just">
              <a:buFont typeface="Wingdings" panose="05000000000000000000" pitchFamily="2" charset="2"/>
              <a:buChar char="v"/>
            </a:pPr>
            <a:r>
              <a:rPr lang="en-US" dirty="0"/>
              <a:t> In the context of manipulation, as far as interpreting as a profession is concerned, </a:t>
            </a:r>
            <a:r>
              <a:rPr lang="en-US" dirty="0">
                <a:solidFill>
                  <a:srgbClr val="FF0000"/>
                </a:solidFill>
              </a:rPr>
              <a:t>the</a:t>
            </a:r>
            <a:r>
              <a:rPr lang="en-US" dirty="0"/>
              <a:t> </a:t>
            </a:r>
            <a:r>
              <a:rPr lang="en-US" dirty="0">
                <a:solidFill>
                  <a:srgbClr val="FF0000"/>
                </a:solidFill>
              </a:rPr>
              <a:t>institutions</a:t>
            </a:r>
            <a:r>
              <a:rPr lang="en-US" dirty="0"/>
              <a:t> for which interpreters work have a marked influence on their performance. </a:t>
            </a:r>
          </a:p>
          <a:p>
            <a:pPr marL="0" indent="0" algn="just">
              <a:buNone/>
            </a:pPr>
            <a:endParaRPr lang="en-US" dirty="0"/>
          </a:p>
          <a:p>
            <a:pPr algn="just">
              <a:buFont typeface="Wingdings" panose="05000000000000000000" pitchFamily="2" charset="2"/>
              <a:buChar char="v"/>
            </a:pPr>
            <a:r>
              <a:rPr lang="en-US" dirty="0"/>
              <a:t>The interpreter </a:t>
            </a:r>
            <a:r>
              <a:rPr lang="en-US" u="sng" dirty="0"/>
              <a:t>must obey his institution’s policy</a:t>
            </a:r>
            <a:r>
              <a:rPr lang="en-US" dirty="0"/>
              <a:t> so as to stay in work. </a:t>
            </a:r>
          </a:p>
          <a:p>
            <a:pPr algn="just">
              <a:buFont typeface="Wingdings" panose="05000000000000000000" pitchFamily="2" charset="2"/>
              <a:buChar char="v"/>
            </a:pPr>
            <a:endParaRPr lang="en-US" dirty="0"/>
          </a:p>
          <a:p>
            <a:pPr algn="just">
              <a:buFont typeface="Wingdings" panose="05000000000000000000" pitchFamily="2" charset="2"/>
              <a:buChar char="v"/>
            </a:pPr>
            <a:r>
              <a:rPr lang="en-US" dirty="0"/>
              <a:t>The manipulative power applied by his institution makes the interpreter a </a:t>
            </a:r>
            <a:r>
              <a:rPr lang="en-US" u="sng" dirty="0"/>
              <a:t>consumer of ideologies, digested and stored in his mind and then reproduced as though his or her own. </a:t>
            </a:r>
          </a:p>
        </p:txBody>
      </p:sp>
    </p:spTree>
    <p:extLst>
      <p:ext uri="{BB962C8B-B14F-4D97-AF65-F5344CB8AC3E}">
        <p14:creationId xmlns:p14="http://schemas.microsoft.com/office/powerpoint/2010/main" val="1431145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flipH="1">
            <a:off x="1212490" y="0"/>
            <a:ext cx="4428446" cy="833015"/>
          </a:xfrm>
        </p:spPr>
        <p:style>
          <a:lnRef idx="2">
            <a:schemeClr val="accent6"/>
          </a:lnRef>
          <a:fillRef idx="1">
            <a:schemeClr val="lt1"/>
          </a:fillRef>
          <a:effectRef idx="0">
            <a:schemeClr val="accent6"/>
          </a:effectRef>
          <a:fontRef idx="minor">
            <a:schemeClr val="dk1"/>
          </a:fontRef>
        </p:style>
        <p:txBody>
          <a:bodyPr>
            <a:normAutofit fontScale="90000"/>
          </a:bodyPr>
          <a:lstStyle/>
          <a:p>
            <a:r>
              <a:rPr lang="en-US" dirty="0">
                <a:solidFill>
                  <a:srgbClr val="FE9100"/>
                </a:solidFill>
              </a:rPr>
              <a:t> Ideology in Translation </a:t>
            </a:r>
            <a:br>
              <a:rPr lang="en-US" dirty="0">
                <a:solidFill>
                  <a:srgbClr val="FE9100"/>
                </a:solidFill>
              </a:rPr>
            </a:br>
            <a:endParaRPr lang="en-US" sz="2000" dirty="0">
              <a:solidFill>
                <a:srgbClr val="FE9100"/>
              </a:solidFill>
            </a:endParaRPr>
          </a:p>
        </p:txBody>
      </p:sp>
      <p:sp>
        <p:nvSpPr>
          <p:cNvPr id="5" name="Content Placeholder 4"/>
          <p:cNvSpPr>
            <a:spLocks noGrp="1"/>
          </p:cNvSpPr>
          <p:nvPr>
            <p:ph idx="1"/>
          </p:nvPr>
        </p:nvSpPr>
        <p:spPr>
          <a:xfrm>
            <a:off x="1212490" y="985721"/>
            <a:ext cx="7635249" cy="5497380"/>
          </a:xfrm>
        </p:spPr>
        <p:txBody>
          <a:bodyPr>
            <a:normAutofit fontScale="92500" lnSpcReduction="10000"/>
          </a:bodyPr>
          <a:lstStyle/>
          <a:p>
            <a:pPr algn="just">
              <a:buFont typeface="Wingdings" panose="05000000000000000000" pitchFamily="2" charset="2"/>
              <a:buChar char="v"/>
            </a:pPr>
            <a:r>
              <a:rPr lang="en-US" dirty="0"/>
              <a:t> </a:t>
            </a:r>
            <a:r>
              <a:rPr lang="en-US" dirty="0" err="1"/>
              <a:t>Hatim</a:t>
            </a:r>
            <a:r>
              <a:rPr lang="en-US" dirty="0"/>
              <a:t> and Mason have helped to ‘</a:t>
            </a:r>
            <a:r>
              <a:rPr lang="en-US" u="sng" dirty="0"/>
              <a:t>advance our understanding of the way ideology shapes discourse and the way discourse practices help to </a:t>
            </a:r>
            <a:r>
              <a:rPr lang="en-US" u="sng" dirty="0">
                <a:solidFill>
                  <a:srgbClr val="FF0000"/>
                </a:solidFill>
              </a:rPr>
              <a:t>maintain</a:t>
            </a:r>
            <a:r>
              <a:rPr lang="en-US" u="sng" dirty="0"/>
              <a:t>, </a:t>
            </a:r>
            <a:r>
              <a:rPr lang="en-US" u="sng" dirty="0">
                <a:solidFill>
                  <a:srgbClr val="FF0000"/>
                </a:solidFill>
              </a:rPr>
              <a:t>reinforce</a:t>
            </a:r>
            <a:r>
              <a:rPr lang="en-US" u="sng" dirty="0"/>
              <a:t> or </a:t>
            </a:r>
            <a:r>
              <a:rPr lang="en-US" u="sng" dirty="0">
                <a:solidFill>
                  <a:srgbClr val="FF0000"/>
                </a:solidFill>
              </a:rPr>
              <a:t>challenge</a:t>
            </a:r>
            <a:r>
              <a:rPr lang="en-US" u="sng" dirty="0"/>
              <a:t> ideologies</a:t>
            </a:r>
            <a:r>
              <a:rPr lang="en-US" dirty="0"/>
              <a:t>’. </a:t>
            </a:r>
          </a:p>
          <a:p>
            <a:pPr marL="0" indent="0" algn="just">
              <a:buNone/>
            </a:pPr>
            <a:endParaRPr lang="en-US" dirty="0"/>
          </a:p>
          <a:p>
            <a:pPr algn="just">
              <a:buFont typeface="Wingdings" panose="05000000000000000000" pitchFamily="2" charset="2"/>
              <a:buChar char="v"/>
            </a:pPr>
            <a:r>
              <a:rPr lang="en-US" dirty="0"/>
              <a:t>Their conclusion is that there is an </a:t>
            </a:r>
            <a:r>
              <a:rPr lang="en-US" u="sng" dirty="0"/>
              <a:t>undeniable</a:t>
            </a:r>
            <a:r>
              <a:rPr lang="en-US" dirty="0"/>
              <a:t> </a:t>
            </a:r>
            <a:r>
              <a:rPr lang="en-US" u="sng" dirty="0"/>
              <a:t>connection</a:t>
            </a:r>
            <a:r>
              <a:rPr lang="en-US" dirty="0"/>
              <a:t> between </a:t>
            </a:r>
            <a:r>
              <a:rPr lang="en-US" dirty="0">
                <a:solidFill>
                  <a:srgbClr val="FF0000"/>
                </a:solidFill>
              </a:rPr>
              <a:t>ideology</a:t>
            </a:r>
            <a:r>
              <a:rPr lang="en-US" dirty="0"/>
              <a:t> and </a:t>
            </a:r>
            <a:r>
              <a:rPr lang="en-US" dirty="0">
                <a:solidFill>
                  <a:srgbClr val="FF0000"/>
                </a:solidFill>
              </a:rPr>
              <a:t>discourse</a:t>
            </a:r>
            <a:r>
              <a:rPr lang="en-US" dirty="0"/>
              <a:t>. </a:t>
            </a:r>
          </a:p>
          <a:p>
            <a:pPr algn="just">
              <a:buFont typeface="Wingdings" panose="05000000000000000000" pitchFamily="2" charset="2"/>
              <a:buChar char="v"/>
            </a:pPr>
            <a:endParaRPr lang="en-US" dirty="0"/>
          </a:p>
          <a:p>
            <a:pPr algn="just">
              <a:buFont typeface="Wingdings" panose="05000000000000000000" pitchFamily="2" charset="2"/>
              <a:buChar char="v"/>
            </a:pPr>
            <a:r>
              <a:rPr lang="en-US" dirty="0"/>
              <a:t>They see </a:t>
            </a:r>
            <a:r>
              <a:rPr lang="en-US" dirty="0">
                <a:solidFill>
                  <a:srgbClr val="FF0000"/>
                </a:solidFill>
              </a:rPr>
              <a:t>ideology</a:t>
            </a:r>
            <a:r>
              <a:rPr lang="en-US" dirty="0"/>
              <a:t> as </a:t>
            </a:r>
            <a:r>
              <a:rPr lang="en-US" u="sng" dirty="0"/>
              <a:t>‘the tacit assumptions, beliefs and value systems which are collectively shared by a social group</a:t>
            </a:r>
            <a:r>
              <a:rPr lang="en-US" dirty="0"/>
              <a:t>’ while </a:t>
            </a:r>
            <a:r>
              <a:rPr lang="en-US" dirty="0">
                <a:solidFill>
                  <a:srgbClr val="FF0000"/>
                </a:solidFill>
              </a:rPr>
              <a:t>discourse</a:t>
            </a:r>
            <a:r>
              <a:rPr lang="en-US" dirty="0"/>
              <a:t> is, , ‘</a:t>
            </a:r>
            <a:r>
              <a:rPr lang="en-US" u="sng" dirty="0"/>
              <a:t>institutionalized modes of speaking and writing which give expression to particular attitudes towards areas of socio-cultural activity’.</a:t>
            </a:r>
            <a:r>
              <a:rPr lang="en-US" dirty="0"/>
              <a:t> </a:t>
            </a:r>
          </a:p>
        </p:txBody>
      </p:sp>
    </p:spTree>
    <p:extLst>
      <p:ext uri="{BB962C8B-B14F-4D97-AF65-F5344CB8AC3E}">
        <p14:creationId xmlns:p14="http://schemas.microsoft.com/office/powerpoint/2010/main" val="3817292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flipH="1">
            <a:off x="10222085" y="374900"/>
            <a:ext cx="763524" cy="1143000"/>
          </a:xfrm>
        </p:spPr>
        <p:txBody>
          <a:bodyPr>
            <a:normAutofit/>
          </a:bodyPr>
          <a:lstStyle/>
          <a:p>
            <a:pPr algn="l"/>
            <a:endParaRPr lang="en-US" sz="800" dirty="0"/>
          </a:p>
        </p:txBody>
      </p:sp>
      <p:sp>
        <p:nvSpPr>
          <p:cNvPr id="5" name="Content Placeholder 4"/>
          <p:cNvSpPr>
            <a:spLocks noGrp="1"/>
          </p:cNvSpPr>
          <p:nvPr>
            <p:ph idx="1"/>
          </p:nvPr>
        </p:nvSpPr>
        <p:spPr>
          <a:xfrm>
            <a:off x="1212490" y="222195"/>
            <a:ext cx="7482546" cy="6566315"/>
          </a:xfrm>
        </p:spPr>
        <p:txBody>
          <a:bodyPr>
            <a:normAutofit/>
          </a:bodyPr>
          <a:lstStyle/>
          <a:p>
            <a:pPr algn="just">
              <a:buFont typeface="Wingdings" panose="05000000000000000000" pitchFamily="2" charset="2"/>
              <a:buChar char="v"/>
            </a:pPr>
            <a:r>
              <a:rPr lang="en-US" dirty="0"/>
              <a:t>The implication is that to trace ideology is to carry out an analysis of discourse. </a:t>
            </a:r>
          </a:p>
          <a:p>
            <a:pPr algn="just">
              <a:buFont typeface="Wingdings" panose="05000000000000000000" pitchFamily="2" charset="2"/>
              <a:buChar char="v"/>
            </a:pPr>
            <a:r>
              <a:rPr lang="en-US" dirty="0"/>
              <a:t>They proceed to outline the model that they will use to discern and track ideologically-generated variations in translation.</a:t>
            </a:r>
          </a:p>
          <a:p>
            <a:pPr algn="just">
              <a:buFont typeface="Wingdings" panose="05000000000000000000" pitchFamily="2" charset="2"/>
              <a:buChar char="v"/>
            </a:pPr>
            <a:r>
              <a:rPr lang="en-US" dirty="0"/>
              <a:t>The model carefully differentiates between the </a:t>
            </a:r>
            <a:r>
              <a:rPr lang="en-US" u="sng" dirty="0"/>
              <a:t>ideology of translating </a:t>
            </a:r>
            <a:r>
              <a:rPr lang="en-US" dirty="0"/>
              <a:t>and</a:t>
            </a:r>
            <a:r>
              <a:rPr lang="en-US" u="sng" dirty="0"/>
              <a:t> the translation of ideology</a:t>
            </a:r>
            <a:r>
              <a:rPr lang="en-US" dirty="0"/>
              <a:t>.</a:t>
            </a:r>
          </a:p>
        </p:txBody>
      </p:sp>
      <p:cxnSp>
        <p:nvCxnSpPr>
          <p:cNvPr id="3" name="Straight Arrow Connector 2"/>
          <p:cNvCxnSpPr/>
          <p:nvPr/>
        </p:nvCxnSpPr>
        <p:spPr>
          <a:xfrm flipH="1">
            <a:off x="2968594" y="3505352"/>
            <a:ext cx="458115" cy="76352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a:off x="6099048" y="3505352"/>
            <a:ext cx="458114" cy="76352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8" name="Rectangle 17"/>
          <p:cNvSpPr/>
          <p:nvPr/>
        </p:nvSpPr>
        <p:spPr>
          <a:xfrm>
            <a:off x="1365195" y="4268877"/>
            <a:ext cx="3206804" cy="1908813"/>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000" dirty="0"/>
              <a:t>translation decisions are examined to identify the overriding translational strategy (i.e. foreignization or domestication) </a:t>
            </a:r>
          </a:p>
        </p:txBody>
      </p:sp>
      <p:sp>
        <p:nvSpPr>
          <p:cNvPr id="19" name="Rectangle 18"/>
          <p:cNvSpPr/>
          <p:nvPr/>
        </p:nvSpPr>
        <p:spPr>
          <a:xfrm>
            <a:off x="5335525" y="4292600"/>
            <a:ext cx="3148075" cy="19177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000" dirty="0"/>
              <a:t>translator mediation is put under examination to assess how it ranges between low and high degrees of mediation in order to affect the transfer of ideologies</a:t>
            </a:r>
          </a:p>
        </p:txBody>
      </p:sp>
    </p:spTree>
    <p:extLst>
      <p:ext uri="{BB962C8B-B14F-4D97-AF65-F5344CB8AC3E}">
        <p14:creationId xmlns:p14="http://schemas.microsoft.com/office/powerpoint/2010/main" val="26883312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Slide Title</a:t>
            </a:r>
          </a:p>
        </p:txBody>
      </p:sp>
      <p:sp>
        <p:nvSpPr>
          <p:cNvPr id="3" name="Content Placeholder 2"/>
          <p:cNvSpPr>
            <a:spLocks noGrp="1"/>
          </p:cNvSpPr>
          <p:nvPr>
            <p:ph idx="1"/>
          </p:nvPr>
        </p:nvSpPr>
        <p:spPr>
          <a:xfrm>
            <a:off x="457200" y="1901950"/>
            <a:ext cx="8229600" cy="4529623"/>
          </a:xfrm>
        </p:spPr>
        <p:txBody>
          <a:bodyPr/>
          <a:lstStyle/>
          <a:p>
            <a:endParaRPr lang="en-US" dirty="0"/>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7263" y="1443835"/>
            <a:ext cx="7227887" cy="4510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33094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flipH="1">
            <a:off x="10222085" y="374900"/>
            <a:ext cx="763524" cy="1143000"/>
          </a:xfrm>
        </p:spPr>
        <p:txBody>
          <a:bodyPr>
            <a:normAutofit/>
          </a:bodyPr>
          <a:lstStyle/>
          <a:p>
            <a:pPr algn="l"/>
            <a:endParaRPr lang="en-US" sz="800" dirty="0"/>
          </a:p>
        </p:txBody>
      </p:sp>
      <p:sp>
        <p:nvSpPr>
          <p:cNvPr id="5" name="Content Placeholder 4"/>
          <p:cNvSpPr>
            <a:spLocks noGrp="1"/>
          </p:cNvSpPr>
          <p:nvPr>
            <p:ph idx="1"/>
          </p:nvPr>
        </p:nvSpPr>
        <p:spPr>
          <a:xfrm>
            <a:off x="1365195" y="222195"/>
            <a:ext cx="7482546" cy="5955495"/>
          </a:xfrm>
        </p:spPr>
        <p:txBody>
          <a:bodyPr>
            <a:normAutofit/>
          </a:bodyPr>
          <a:lstStyle/>
          <a:p>
            <a:pPr algn="just">
              <a:buFont typeface="Wingdings" panose="05000000000000000000" pitchFamily="2" charset="2"/>
              <a:buChar char="v"/>
            </a:pPr>
            <a:r>
              <a:rPr lang="en-US" sz="3200" dirty="0"/>
              <a:t> As a human being living in a certain society at a particular time, there are specific constraints and obligations that simultaneous interpreters cannot avoid, such as the </a:t>
            </a:r>
            <a:r>
              <a:rPr lang="en-US" sz="3200" dirty="0">
                <a:solidFill>
                  <a:srgbClr val="FF0000"/>
                </a:solidFill>
              </a:rPr>
              <a:t>ethnic</a:t>
            </a:r>
            <a:r>
              <a:rPr lang="en-US" sz="3200" dirty="0"/>
              <a:t>, </a:t>
            </a:r>
            <a:r>
              <a:rPr lang="en-US" sz="3200" dirty="0">
                <a:solidFill>
                  <a:srgbClr val="FF0000"/>
                </a:solidFill>
              </a:rPr>
              <a:t>social</a:t>
            </a:r>
            <a:r>
              <a:rPr lang="en-US" sz="3200" dirty="0"/>
              <a:t>, or </a:t>
            </a:r>
            <a:r>
              <a:rPr lang="en-US" sz="3200" dirty="0">
                <a:solidFill>
                  <a:srgbClr val="FF0000"/>
                </a:solidFill>
              </a:rPr>
              <a:t>political</a:t>
            </a:r>
            <a:r>
              <a:rPr lang="en-US" sz="3200" dirty="0"/>
              <a:t> determinants that are rooted in their knowledge of the world, and the </a:t>
            </a:r>
            <a:r>
              <a:rPr lang="en-US" sz="3200" dirty="0" err="1"/>
              <a:t>interpretants</a:t>
            </a:r>
            <a:r>
              <a:rPr lang="en-US" sz="3200" dirty="0"/>
              <a:t> arising from these determinations are reflected within their work, again as we have noted whether consciously or unconsciously. </a:t>
            </a:r>
          </a:p>
          <a:p>
            <a:pPr marL="0" indent="0" algn="just">
              <a:buNone/>
            </a:pPr>
            <a:endParaRPr lang="en-US" dirty="0"/>
          </a:p>
        </p:txBody>
      </p:sp>
    </p:spTree>
    <p:extLst>
      <p:ext uri="{BB962C8B-B14F-4D97-AF65-F5344CB8AC3E}">
        <p14:creationId xmlns:p14="http://schemas.microsoft.com/office/powerpoint/2010/main" val="3111866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flipH="1">
            <a:off x="1365192" y="70711"/>
            <a:ext cx="4428447" cy="762304"/>
          </a:xfrm>
        </p:spPr>
        <p:style>
          <a:lnRef idx="2">
            <a:schemeClr val="accent6"/>
          </a:lnRef>
          <a:fillRef idx="1">
            <a:schemeClr val="lt1"/>
          </a:fillRef>
          <a:effectRef idx="0">
            <a:schemeClr val="accent6"/>
          </a:effectRef>
          <a:fontRef idx="minor">
            <a:schemeClr val="dk1"/>
          </a:fontRef>
        </p:style>
        <p:txBody>
          <a:bodyPr>
            <a:normAutofit/>
          </a:bodyPr>
          <a:lstStyle/>
          <a:p>
            <a:r>
              <a:rPr lang="en-US" sz="2400" b="1" dirty="0">
                <a:solidFill>
                  <a:srgbClr val="FE9100"/>
                </a:solidFill>
              </a:rPr>
              <a:t> The Ideology of Translating </a:t>
            </a:r>
          </a:p>
        </p:txBody>
      </p:sp>
      <p:sp>
        <p:nvSpPr>
          <p:cNvPr id="5" name="Content Placeholder 4"/>
          <p:cNvSpPr>
            <a:spLocks noGrp="1"/>
          </p:cNvSpPr>
          <p:nvPr>
            <p:ph idx="1"/>
          </p:nvPr>
        </p:nvSpPr>
        <p:spPr>
          <a:xfrm>
            <a:off x="1365192" y="1138425"/>
            <a:ext cx="7482549" cy="5344675"/>
          </a:xfrm>
        </p:spPr>
        <p:txBody>
          <a:bodyPr>
            <a:normAutofit fontScale="92500" lnSpcReduction="10000"/>
          </a:bodyPr>
          <a:lstStyle/>
          <a:p>
            <a:pPr algn="just">
              <a:buFont typeface="Wingdings" panose="05000000000000000000" pitchFamily="2" charset="2"/>
              <a:buChar char="v"/>
            </a:pPr>
            <a:r>
              <a:rPr lang="en-US" dirty="0"/>
              <a:t>Translator choice has always implied a certain ideology.</a:t>
            </a:r>
          </a:p>
          <a:p>
            <a:pPr algn="just">
              <a:buFont typeface="Wingdings" panose="05000000000000000000" pitchFamily="2" charset="2"/>
              <a:buChar char="v"/>
            </a:pPr>
            <a:r>
              <a:rPr lang="en-US" dirty="0"/>
              <a:t> To choose between apparently essential strategic positions - for example, free vs. literal, formal vs. dynamic, or communicative vs. semantic - in practice, implies choices that reveal ideological positions.</a:t>
            </a:r>
          </a:p>
          <a:p>
            <a:pPr algn="just">
              <a:buFont typeface="Wingdings" panose="05000000000000000000" pitchFamily="2" charset="2"/>
              <a:buChar char="v"/>
            </a:pPr>
            <a:r>
              <a:rPr lang="en-US" dirty="0"/>
              <a:t> </a:t>
            </a:r>
            <a:r>
              <a:rPr lang="en-US" dirty="0" err="1"/>
              <a:t>Hatim</a:t>
            </a:r>
            <a:r>
              <a:rPr lang="en-US" dirty="0"/>
              <a:t> and Mason  review these critical functions of ideology, acknowledging that Venuti is the first scholar to demonstrate ‘the ideological consequences of this choice’ through what they consider to be the dichotomy he establishes between </a:t>
            </a:r>
            <a:r>
              <a:rPr lang="en-US" dirty="0" err="1">
                <a:solidFill>
                  <a:srgbClr val="FF0000"/>
                </a:solidFill>
              </a:rPr>
              <a:t>foreignizing</a:t>
            </a:r>
            <a:r>
              <a:rPr lang="en-US" dirty="0"/>
              <a:t> and </a:t>
            </a:r>
            <a:r>
              <a:rPr lang="en-US" dirty="0">
                <a:solidFill>
                  <a:srgbClr val="FF0000"/>
                </a:solidFill>
              </a:rPr>
              <a:t>domesticating</a:t>
            </a:r>
            <a:r>
              <a:rPr lang="en-US" dirty="0"/>
              <a:t> translation. </a:t>
            </a:r>
          </a:p>
        </p:txBody>
      </p:sp>
    </p:spTree>
    <p:extLst>
      <p:ext uri="{BB962C8B-B14F-4D97-AF65-F5344CB8AC3E}">
        <p14:creationId xmlns:p14="http://schemas.microsoft.com/office/powerpoint/2010/main" val="864380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flipH="1">
            <a:off x="10222085" y="374900"/>
            <a:ext cx="763524" cy="1143000"/>
          </a:xfrm>
        </p:spPr>
        <p:txBody>
          <a:bodyPr>
            <a:normAutofit/>
          </a:bodyPr>
          <a:lstStyle/>
          <a:p>
            <a:pPr algn="l"/>
            <a:endParaRPr lang="en-US" sz="800" dirty="0"/>
          </a:p>
        </p:txBody>
      </p:sp>
      <p:sp>
        <p:nvSpPr>
          <p:cNvPr id="5" name="Content Placeholder 4"/>
          <p:cNvSpPr>
            <a:spLocks noGrp="1"/>
          </p:cNvSpPr>
          <p:nvPr>
            <p:ph idx="1"/>
          </p:nvPr>
        </p:nvSpPr>
        <p:spPr>
          <a:xfrm>
            <a:off x="1365195" y="222195"/>
            <a:ext cx="7482546" cy="6413610"/>
          </a:xfrm>
        </p:spPr>
        <p:txBody>
          <a:bodyPr>
            <a:normAutofit/>
          </a:bodyPr>
          <a:lstStyle/>
          <a:p>
            <a:pPr algn="just">
              <a:buFont typeface="Wingdings" panose="05000000000000000000" pitchFamily="2" charset="2"/>
              <a:buChar char="v"/>
            </a:pPr>
            <a:r>
              <a:rPr lang="en-US" dirty="0"/>
              <a:t>Schleiermacher saw translation strategy</a:t>
            </a:r>
            <a:r>
              <a:rPr lang="en-US" u="sng" dirty="0"/>
              <a:t> as serving a critical ideological function within the receiving audience </a:t>
            </a:r>
            <a:r>
              <a:rPr lang="en-US" dirty="0"/>
              <a:t>(in this case, the relationship between France and Germany as political and cultural rivals was the central issue).</a:t>
            </a:r>
          </a:p>
          <a:p>
            <a:pPr algn="just">
              <a:buFont typeface="Wingdings" panose="05000000000000000000" pitchFamily="2" charset="2"/>
              <a:buChar char="v"/>
            </a:pPr>
            <a:r>
              <a:rPr lang="en-US" dirty="0"/>
              <a:t> Schleiermacher famously puts forward the idea that there are two primary translating strategies:</a:t>
            </a:r>
          </a:p>
          <a:p>
            <a:pPr marL="514350" indent="-514350" algn="just">
              <a:buFont typeface="+mj-lt"/>
              <a:buAutoNum type="arabicParenR"/>
            </a:pPr>
            <a:r>
              <a:rPr lang="en-US" dirty="0"/>
              <a:t> ‘[e]</a:t>
            </a:r>
            <a:r>
              <a:rPr lang="en-US" dirty="0" err="1"/>
              <a:t>ither</a:t>
            </a:r>
            <a:r>
              <a:rPr lang="en-US" dirty="0"/>
              <a:t> the translator leaves the author in peace, as much as possible, and moves the reader towards him; or</a:t>
            </a:r>
          </a:p>
          <a:p>
            <a:pPr marL="514350" indent="-514350" algn="just">
              <a:buFont typeface="+mj-lt"/>
              <a:buAutoNum type="arabicParenR"/>
            </a:pPr>
            <a:r>
              <a:rPr lang="en-US" dirty="0"/>
              <a:t> leaves the reader in peace, as much as possible, and moves the author towards him’</a:t>
            </a:r>
          </a:p>
        </p:txBody>
      </p:sp>
    </p:spTree>
    <p:extLst>
      <p:ext uri="{BB962C8B-B14F-4D97-AF65-F5344CB8AC3E}">
        <p14:creationId xmlns:p14="http://schemas.microsoft.com/office/powerpoint/2010/main" val="3469846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flipH="1">
            <a:off x="10222085" y="374900"/>
            <a:ext cx="763524" cy="1143000"/>
          </a:xfrm>
        </p:spPr>
        <p:txBody>
          <a:bodyPr>
            <a:normAutofit/>
          </a:bodyPr>
          <a:lstStyle/>
          <a:p>
            <a:pPr algn="l"/>
            <a:endParaRPr lang="en-US" sz="800" dirty="0"/>
          </a:p>
        </p:txBody>
      </p:sp>
      <p:sp>
        <p:nvSpPr>
          <p:cNvPr id="5" name="Content Placeholder 4"/>
          <p:cNvSpPr>
            <a:spLocks noGrp="1"/>
          </p:cNvSpPr>
          <p:nvPr>
            <p:ph idx="1"/>
          </p:nvPr>
        </p:nvSpPr>
        <p:spPr>
          <a:xfrm>
            <a:off x="1365195" y="222195"/>
            <a:ext cx="7482546" cy="6413610"/>
          </a:xfrm>
        </p:spPr>
        <p:txBody>
          <a:bodyPr>
            <a:normAutofit/>
          </a:bodyPr>
          <a:lstStyle/>
          <a:p>
            <a:pPr algn="just">
              <a:buFont typeface="Wingdings" panose="05000000000000000000" pitchFamily="2" charset="2"/>
              <a:buChar char="v"/>
            </a:pPr>
            <a:r>
              <a:rPr lang="en-US" dirty="0"/>
              <a:t> Venuti offers his dichotomy of </a:t>
            </a:r>
            <a:r>
              <a:rPr lang="en-US" dirty="0">
                <a:solidFill>
                  <a:srgbClr val="FF0000"/>
                </a:solidFill>
              </a:rPr>
              <a:t>foreignization</a:t>
            </a:r>
            <a:r>
              <a:rPr lang="en-US" dirty="0"/>
              <a:t> and </a:t>
            </a:r>
            <a:r>
              <a:rPr lang="en-US" dirty="0">
                <a:solidFill>
                  <a:srgbClr val="FF0000"/>
                </a:solidFill>
              </a:rPr>
              <a:t>domestication</a:t>
            </a:r>
            <a:r>
              <a:rPr lang="en-US" dirty="0"/>
              <a:t>, where</a:t>
            </a:r>
          </a:p>
          <a:p>
            <a:pPr marL="0" indent="0" algn="just">
              <a:buNone/>
            </a:pPr>
            <a:r>
              <a:rPr lang="en-US" dirty="0"/>
              <a:t> </a:t>
            </a:r>
            <a:r>
              <a:rPr lang="en-US" dirty="0">
                <a:solidFill>
                  <a:srgbClr val="FF0000"/>
                </a:solidFill>
              </a:rPr>
              <a:t>foreignization</a:t>
            </a:r>
            <a:r>
              <a:rPr lang="en-US" dirty="0"/>
              <a:t> is seen as </a:t>
            </a:r>
            <a:r>
              <a:rPr lang="en-US" u="sng" dirty="0"/>
              <a:t>‘an ethnodeviant pressure on these values to register the linguistic and cultural differences of the foreign text, sending the reader abroad</a:t>
            </a:r>
            <a:r>
              <a:rPr lang="en-US" dirty="0"/>
              <a:t>’ while </a:t>
            </a:r>
          </a:p>
          <a:p>
            <a:pPr marL="0" indent="0" algn="just">
              <a:buNone/>
            </a:pPr>
            <a:r>
              <a:rPr lang="en-US" dirty="0">
                <a:solidFill>
                  <a:srgbClr val="FF0000"/>
                </a:solidFill>
              </a:rPr>
              <a:t>domestication</a:t>
            </a:r>
            <a:r>
              <a:rPr lang="en-US" dirty="0"/>
              <a:t> is characterized as </a:t>
            </a:r>
            <a:r>
              <a:rPr lang="en-US" u="sng" dirty="0"/>
              <a:t>‘an ethnocentric reduction of the foreign text to target language cultural values, bringing the author back home’.</a:t>
            </a:r>
          </a:p>
        </p:txBody>
      </p:sp>
    </p:spTree>
    <p:extLst>
      <p:ext uri="{BB962C8B-B14F-4D97-AF65-F5344CB8AC3E}">
        <p14:creationId xmlns:p14="http://schemas.microsoft.com/office/powerpoint/2010/main" val="33212805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flipH="1">
            <a:off x="1365196" y="6905"/>
            <a:ext cx="4123034" cy="833015"/>
          </a:xfrm>
        </p:spPr>
        <p:style>
          <a:lnRef idx="2">
            <a:schemeClr val="accent6"/>
          </a:lnRef>
          <a:fillRef idx="1">
            <a:schemeClr val="lt1"/>
          </a:fillRef>
          <a:effectRef idx="0">
            <a:schemeClr val="accent6"/>
          </a:effectRef>
          <a:fontRef idx="minor">
            <a:schemeClr val="dk1"/>
          </a:fontRef>
        </p:style>
        <p:txBody>
          <a:bodyPr>
            <a:normAutofit/>
          </a:bodyPr>
          <a:lstStyle/>
          <a:p>
            <a:r>
              <a:rPr lang="en-US" sz="2400" b="1" dirty="0">
                <a:solidFill>
                  <a:srgbClr val="FE9100"/>
                </a:solidFill>
              </a:rPr>
              <a:t> The Translation of Ideology </a:t>
            </a:r>
          </a:p>
        </p:txBody>
      </p:sp>
      <p:sp>
        <p:nvSpPr>
          <p:cNvPr id="5" name="Content Placeholder 4"/>
          <p:cNvSpPr>
            <a:spLocks noGrp="1"/>
          </p:cNvSpPr>
          <p:nvPr>
            <p:ph idx="1"/>
          </p:nvPr>
        </p:nvSpPr>
        <p:spPr>
          <a:xfrm>
            <a:off x="1365196" y="1138425"/>
            <a:ext cx="7329840" cy="5497379"/>
          </a:xfrm>
        </p:spPr>
        <p:txBody>
          <a:bodyPr>
            <a:normAutofit/>
          </a:bodyPr>
          <a:lstStyle/>
          <a:p>
            <a:pPr algn="just">
              <a:buFont typeface="Wingdings" panose="05000000000000000000" pitchFamily="2" charset="2"/>
              <a:buChar char="v"/>
            </a:pPr>
            <a:r>
              <a:rPr lang="en-US" dirty="0" err="1"/>
              <a:t>Hatim</a:t>
            </a:r>
            <a:r>
              <a:rPr lang="en-US" dirty="0"/>
              <a:t> and Mason investigate a number of linguistic features that account for the translator intervention, including </a:t>
            </a:r>
            <a:r>
              <a:rPr lang="en-US" dirty="0">
                <a:solidFill>
                  <a:srgbClr val="FF0000"/>
                </a:solidFill>
              </a:rPr>
              <a:t>recurrence</a:t>
            </a:r>
            <a:r>
              <a:rPr lang="en-US" dirty="0"/>
              <a:t>, </a:t>
            </a:r>
            <a:r>
              <a:rPr lang="en-US" dirty="0">
                <a:solidFill>
                  <a:srgbClr val="FF0000"/>
                </a:solidFill>
              </a:rPr>
              <a:t>parallelisms</a:t>
            </a:r>
            <a:r>
              <a:rPr lang="en-US" dirty="0"/>
              <a:t>, </a:t>
            </a:r>
            <a:r>
              <a:rPr lang="en-US" dirty="0" err="1">
                <a:solidFill>
                  <a:srgbClr val="FF0000"/>
                </a:solidFill>
              </a:rPr>
              <a:t>overlexicalization</a:t>
            </a:r>
            <a:r>
              <a:rPr lang="en-US" dirty="0"/>
              <a:t>, </a:t>
            </a:r>
            <a:r>
              <a:rPr lang="en-US" dirty="0">
                <a:solidFill>
                  <a:srgbClr val="FF0000"/>
                </a:solidFill>
              </a:rPr>
              <a:t>transitivity</a:t>
            </a:r>
            <a:r>
              <a:rPr lang="en-US" dirty="0"/>
              <a:t>, </a:t>
            </a:r>
            <a:r>
              <a:rPr lang="en-US" dirty="0">
                <a:solidFill>
                  <a:srgbClr val="FF0000"/>
                </a:solidFill>
              </a:rPr>
              <a:t>style</a:t>
            </a:r>
            <a:r>
              <a:rPr lang="en-US" dirty="0"/>
              <a:t> </a:t>
            </a:r>
            <a:r>
              <a:rPr lang="en-US" dirty="0">
                <a:solidFill>
                  <a:srgbClr val="FF0000"/>
                </a:solidFill>
              </a:rPr>
              <a:t>shifting</a:t>
            </a:r>
            <a:r>
              <a:rPr lang="en-US" dirty="0"/>
              <a:t>, and </a:t>
            </a:r>
            <a:r>
              <a:rPr lang="en-US" dirty="0">
                <a:solidFill>
                  <a:srgbClr val="FF0000"/>
                </a:solidFill>
              </a:rPr>
              <a:t>cohesion</a:t>
            </a:r>
            <a:r>
              <a:rPr lang="en-US" dirty="0"/>
              <a:t> to identify shifts in ideology.</a:t>
            </a:r>
          </a:p>
          <a:p>
            <a:pPr algn="just">
              <a:buFont typeface="Wingdings" panose="05000000000000000000" pitchFamily="2" charset="2"/>
              <a:buChar char="v"/>
            </a:pPr>
            <a:r>
              <a:rPr lang="en-US" dirty="0"/>
              <a:t>The samples they use consist of </a:t>
            </a:r>
            <a:r>
              <a:rPr lang="en-US" dirty="0">
                <a:solidFill>
                  <a:srgbClr val="FF0000"/>
                </a:solidFill>
              </a:rPr>
              <a:t>Farsi</a:t>
            </a:r>
            <a:r>
              <a:rPr lang="en-US" dirty="0"/>
              <a:t>, </a:t>
            </a:r>
            <a:r>
              <a:rPr lang="en-US" dirty="0">
                <a:solidFill>
                  <a:srgbClr val="FF0000"/>
                </a:solidFill>
              </a:rPr>
              <a:t>Spanish</a:t>
            </a:r>
            <a:r>
              <a:rPr lang="en-US" dirty="0"/>
              <a:t>, and </a:t>
            </a:r>
            <a:r>
              <a:rPr lang="en-US" dirty="0">
                <a:solidFill>
                  <a:srgbClr val="FF0000"/>
                </a:solidFill>
              </a:rPr>
              <a:t>French</a:t>
            </a:r>
            <a:r>
              <a:rPr lang="en-US" dirty="0"/>
              <a:t> texts translated into English.</a:t>
            </a:r>
          </a:p>
          <a:p>
            <a:pPr algn="just">
              <a:buFont typeface="Wingdings" panose="05000000000000000000" pitchFamily="2" charset="2"/>
              <a:buChar char="v"/>
            </a:pPr>
            <a:r>
              <a:rPr lang="en-US" dirty="0"/>
              <a:t>They identify three degrees (</a:t>
            </a:r>
            <a:r>
              <a:rPr lang="en-US" dirty="0">
                <a:solidFill>
                  <a:srgbClr val="FF0000"/>
                </a:solidFill>
              </a:rPr>
              <a:t>minimal</a:t>
            </a:r>
            <a:r>
              <a:rPr lang="en-US" dirty="0"/>
              <a:t>, </a:t>
            </a:r>
            <a:r>
              <a:rPr lang="en-US" dirty="0">
                <a:solidFill>
                  <a:srgbClr val="FF0000"/>
                </a:solidFill>
              </a:rPr>
              <a:t>maximal</a:t>
            </a:r>
            <a:r>
              <a:rPr lang="en-US" dirty="0"/>
              <a:t>, and </a:t>
            </a:r>
            <a:r>
              <a:rPr lang="en-US" dirty="0">
                <a:solidFill>
                  <a:srgbClr val="FF0000"/>
                </a:solidFill>
              </a:rPr>
              <a:t>partial</a:t>
            </a:r>
            <a:r>
              <a:rPr lang="en-US" dirty="0"/>
              <a:t>) of translator mediation. </a:t>
            </a:r>
          </a:p>
        </p:txBody>
      </p:sp>
    </p:spTree>
    <p:extLst>
      <p:ext uri="{BB962C8B-B14F-4D97-AF65-F5344CB8AC3E}">
        <p14:creationId xmlns:p14="http://schemas.microsoft.com/office/powerpoint/2010/main" val="2096839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412271" y="130516"/>
            <a:ext cx="2854320" cy="702499"/>
          </a:xfrm>
        </p:spPr>
        <p:style>
          <a:lnRef idx="2">
            <a:schemeClr val="accent6"/>
          </a:lnRef>
          <a:fillRef idx="1">
            <a:schemeClr val="lt1"/>
          </a:fillRef>
          <a:effectRef idx="0">
            <a:schemeClr val="accent6"/>
          </a:effectRef>
          <a:fontRef idx="minor">
            <a:schemeClr val="dk1"/>
          </a:fontRef>
        </p:style>
        <p:txBody>
          <a:bodyPr/>
          <a:lstStyle/>
          <a:p>
            <a:pPr algn="l"/>
            <a:r>
              <a:rPr lang="en-US" dirty="0">
                <a:solidFill>
                  <a:srgbClr val="FE9100"/>
                </a:solidFill>
              </a:rPr>
              <a:t>Introduction </a:t>
            </a:r>
          </a:p>
        </p:txBody>
      </p:sp>
      <p:sp>
        <p:nvSpPr>
          <p:cNvPr id="5" name="Content Placeholder 4"/>
          <p:cNvSpPr>
            <a:spLocks noGrp="1"/>
          </p:cNvSpPr>
          <p:nvPr>
            <p:ph idx="1"/>
          </p:nvPr>
        </p:nvSpPr>
        <p:spPr>
          <a:xfrm>
            <a:off x="1371600" y="1046746"/>
            <a:ext cx="7476140" cy="5436354"/>
          </a:xfrm>
        </p:spPr>
        <p:txBody>
          <a:bodyPr>
            <a:normAutofit/>
          </a:bodyPr>
          <a:lstStyle/>
          <a:p>
            <a:pPr algn="just">
              <a:buFont typeface="Wingdings" panose="05000000000000000000" pitchFamily="2" charset="2"/>
              <a:buChar char="v"/>
            </a:pPr>
            <a:r>
              <a:rPr lang="en-US" dirty="0"/>
              <a:t>The discourse of </a:t>
            </a:r>
            <a:r>
              <a:rPr lang="en-US" dirty="0">
                <a:solidFill>
                  <a:srgbClr val="FF0000"/>
                </a:solidFill>
              </a:rPr>
              <a:t>political</a:t>
            </a:r>
            <a:r>
              <a:rPr lang="en-US" dirty="0"/>
              <a:t> </a:t>
            </a:r>
            <a:r>
              <a:rPr lang="en-US" dirty="0">
                <a:solidFill>
                  <a:srgbClr val="FF0000"/>
                </a:solidFill>
              </a:rPr>
              <a:t>speeches</a:t>
            </a:r>
            <a:r>
              <a:rPr lang="en-US" dirty="0"/>
              <a:t> is a highly intentional form, geared to maximize audience constituency.</a:t>
            </a:r>
          </a:p>
          <a:p>
            <a:pPr algn="just">
              <a:buFont typeface="Wingdings" panose="05000000000000000000" pitchFamily="2" charset="2"/>
              <a:buChar char="v"/>
            </a:pPr>
            <a:r>
              <a:rPr lang="en-US" dirty="0"/>
              <a:t>A range of rhetorical and communicative devices tends to characterize such discourse, their frame of reference sharpened by </a:t>
            </a:r>
            <a:r>
              <a:rPr lang="en-US" dirty="0">
                <a:solidFill>
                  <a:srgbClr val="FF0000"/>
                </a:solidFill>
              </a:rPr>
              <a:t>professional speech-writers</a:t>
            </a:r>
            <a:r>
              <a:rPr lang="en-US" dirty="0"/>
              <a:t>, to be delivered:</a:t>
            </a:r>
          </a:p>
          <a:p>
            <a:pPr>
              <a:buFont typeface="Wingdings" panose="05000000000000000000" pitchFamily="2" charset="2"/>
              <a:buChar char="ü"/>
            </a:pPr>
            <a:r>
              <a:rPr lang="en-US" dirty="0"/>
              <a:t>at certain times,</a:t>
            </a:r>
          </a:p>
          <a:p>
            <a:pPr>
              <a:buFont typeface="Wingdings" panose="05000000000000000000" pitchFamily="2" charset="2"/>
              <a:buChar char="ü"/>
            </a:pPr>
            <a:r>
              <a:rPr lang="en-US" dirty="0"/>
              <a:t> in certain places and</a:t>
            </a:r>
          </a:p>
          <a:p>
            <a:pPr>
              <a:buFont typeface="Wingdings" panose="05000000000000000000" pitchFamily="2" charset="2"/>
              <a:buChar char="ü"/>
            </a:pPr>
            <a:r>
              <a:rPr lang="en-US" dirty="0"/>
              <a:t> directed to an identified group of people.</a:t>
            </a:r>
          </a:p>
          <a:p>
            <a:pPr>
              <a:buFont typeface="Wingdings" panose="05000000000000000000" pitchFamily="2" charset="2"/>
              <a:buChar char="v"/>
            </a:pPr>
            <a:endParaRPr lang="en-US" dirty="0"/>
          </a:p>
        </p:txBody>
      </p:sp>
    </p:spTree>
    <p:extLst>
      <p:ext uri="{BB962C8B-B14F-4D97-AF65-F5344CB8AC3E}">
        <p14:creationId xmlns:p14="http://schemas.microsoft.com/office/powerpoint/2010/main" val="11016338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flipH="1">
            <a:off x="10222085" y="374900"/>
            <a:ext cx="763524" cy="1143000"/>
          </a:xfrm>
        </p:spPr>
        <p:txBody>
          <a:bodyPr>
            <a:normAutofit/>
          </a:bodyPr>
          <a:lstStyle/>
          <a:p>
            <a:pPr algn="l"/>
            <a:endParaRPr lang="en-US" sz="800" dirty="0"/>
          </a:p>
        </p:txBody>
      </p:sp>
      <p:sp>
        <p:nvSpPr>
          <p:cNvPr id="5" name="Content Placeholder 4"/>
          <p:cNvSpPr>
            <a:spLocks noGrp="1"/>
          </p:cNvSpPr>
          <p:nvPr>
            <p:ph idx="1"/>
          </p:nvPr>
        </p:nvSpPr>
        <p:spPr>
          <a:xfrm>
            <a:off x="1365195" y="222195"/>
            <a:ext cx="7482546" cy="6413610"/>
          </a:xfrm>
        </p:spPr>
        <p:txBody>
          <a:bodyPr>
            <a:normAutofit/>
          </a:bodyPr>
          <a:lstStyle/>
          <a:p>
            <a:pPr algn="just">
              <a:buFont typeface="Wingdings" panose="05000000000000000000" pitchFamily="2" charset="2"/>
              <a:buChar char="v"/>
            </a:pPr>
            <a:r>
              <a:rPr lang="en-US" dirty="0"/>
              <a:t>They relate translators’ interventions to their role as mediators, where </a:t>
            </a:r>
            <a:r>
              <a:rPr lang="en-US" dirty="0">
                <a:solidFill>
                  <a:srgbClr val="FF0000"/>
                </a:solidFill>
              </a:rPr>
              <a:t>mediation</a:t>
            </a:r>
            <a:r>
              <a:rPr lang="en-US" dirty="0"/>
              <a:t> refers to </a:t>
            </a:r>
            <a:r>
              <a:rPr lang="en-US" u="sng" dirty="0"/>
              <a:t>‘the extent to which translators intervene in the transfer process feeding their knowledge and beliefs into the processing of texts</a:t>
            </a:r>
            <a:r>
              <a:rPr lang="en-US" dirty="0"/>
              <a:t>’.</a:t>
            </a:r>
          </a:p>
          <a:p>
            <a:pPr algn="just">
              <a:buFont typeface="Wingdings" panose="05000000000000000000" pitchFamily="2" charset="2"/>
              <a:buChar char="v"/>
            </a:pPr>
            <a:endParaRPr lang="en-US" dirty="0"/>
          </a:p>
          <a:p>
            <a:pPr algn="just">
              <a:buFont typeface="Wingdings" panose="05000000000000000000" pitchFamily="2" charset="2"/>
              <a:buChar char="v"/>
            </a:pPr>
            <a:r>
              <a:rPr lang="en-US" dirty="0"/>
              <a:t>The simultaneous interpreter reproduces the speech of others, and in that capacity, in terms of the </a:t>
            </a:r>
            <a:r>
              <a:rPr lang="en-US" dirty="0" err="1"/>
              <a:t>aforegoing</a:t>
            </a:r>
            <a:r>
              <a:rPr lang="en-US" dirty="0"/>
              <a:t> theoretical positions, the simultaneous interpreter’s agency inevitably entails significant degrees of </a:t>
            </a:r>
            <a:r>
              <a:rPr lang="en-US" dirty="0">
                <a:solidFill>
                  <a:srgbClr val="FF0000"/>
                </a:solidFill>
              </a:rPr>
              <a:t>manipulation</a:t>
            </a:r>
            <a:r>
              <a:rPr lang="en-US" dirty="0"/>
              <a:t>. </a:t>
            </a:r>
          </a:p>
        </p:txBody>
      </p:sp>
    </p:spTree>
    <p:extLst>
      <p:ext uri="{BB962C8B-B14F-4D97-AF65-F5344CB8AC3E}">
        <p14:creationId xmlns:p14="http://schemas.microsoft.com/office/powerpoint/2010/main" val="1439601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flipH="1">
            <a:off x="10222085" y="374900"/>
            <a:ext cx="763524" cy="1143000"/>
          </a:xfrm>
        </p:spPr>
        <p:txBody>
          <a:bodyPr>
            <a:normAutofit/>
          </a:bodyPr>
          <a:lstStyle/>
          <a:p>
            <a:pPr algn="l"/>
            <a:endParaRPr lang="en-US" sz="800" dirty="0"/>
          </a:p>
        </p:txBody>
      </p:sp>
      <p:sp>
        <p:nvSpPr>
          <p:cNvPr id="5" name="Content Placeholder 4"/>
          <p:cNvSpPr>
            <a:spLocks noGrp="1"/>
          </p:cNvSpPr>
          <p:nvPr>
            <p:ph idx="1"/>
          </p:nvPr>
        </p:nvSpPr>
        <p:spPr>
          <a:xfrm>
            <a:off x="1365195" y="222195"/>
            <a:ext cx="7482546" cy="6413610"/>
          </a:xfrm>
        </p:spPr>
        <p:txBody>
          <a:bodyPr>
            <a:normAutofit/>
          </a:bodyPr>
          <a:lstStyle/>
          <a:p>
            <a:pPr algn="just">
              <a:buFont typeface="Wingdings" panose="05000000000000000000" pitchFamily="2" charset="2"/>
              <a:buChar char="v"/>
            </a:pPr>
            <a:r>
              <a:rPr lang="en-US" dirty="0"/>
              <a:t>This is not to say, of course, that the entire simultaneous outcome is manipulated, but violation of the speaker’s ideological position may well be manipulated. </a:t>
            </a:r>
          </a:p>
          <a:p>
            <a:pPr algn="just">
              <a:buFont typeface="Wingdings" panose="05000000000000000000" pitchFamily="2" charset="2"/>
              <a:buChar char="v"/>
            </a:pPr>
            <a:r>
              <a:rPr lang="en-US" dirty="0"/>
              <a:t> In this sense there are two manipulators,</a:t>
            </a:r>
          </a:p>
          <a:p>
            <a:pPr marL="514350" indent="-514350" algn="just">
              <a:buFont typeface="+mj-lt"/>
              <a:buAutoNum type="arabicParenR"/>
            </a:pPr>
            <a:r>
              <a:rPr lang="en-US" dirty="0"/>
              <a:t> The first being the speaker, who intends to practice a kind of influence on his recipients,</a:t>
            </a:r>
          </a:p>
          <a:p>
            <a:pPr marL="514350" indent="-514350" algn="just">
              <a:buFont typeface="+mj-lt"/>
              <a:buAutoNum type="arabicParenR"/>
            </a:pPr>
            <a:r>
              <a:rPr lang="en-US" dirty="0"/>
              <a:t>The second being the translator or interpreter who, consciously or not, absorbs these manipulations (including ideologies) and portrays them according to what we have termed his or her mental models, in which modification or replacement is an ever-present likelihood.   </a:t>
            </a:r>
          </a:p>
          <a:p>
            <a:pPr marL="514350" indent="-514350" algn="just">
              <a:buFont typeface="+mj-lt"/>
              <a:buAutoNum type="arabicParenR"/>
            </a:pPr>
            <a:endParaRPr lang="en-US" dirty="0"/>
          </a:p>
        </p:txBody>
      </p:sp>
    </p:spTree>
    <p:extLst>
      <p:ext uri="{BB962C8B-B14F-4D97-AF65-F5344CB8AC3E}">
        <p14:creationId xmlns:p14="http://schemas.microsoft.com/office/powerpoint/2010/main" val="527249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flipH="1">
            <a:off x="10222085" y="374900"/>
            <a:ext cx="763524" cy="1143000"/>
          </a:xfrm>
        </p:spPr>
        <p:txBody>
          <a:bodyPr>
            <a:normAutofit/>
          </a:bodyPr>
          <a:lstStyle/>
          <a:p>
            <a:pPr algn="l"/>
            <a:endParaRPr lang="en-US" sz="800" dirty="0"/>
          </a:p>
        </p:txBody>
      </p:sp>
      <p:sp>
        <p:nvSpPr>
          <p:cNvPr id="5" name="Content Placeholder 4"/>
          <p:cNvSpPr>
            <a:spLocks noGrp="1"/>
          </p:cNvSpPr>
          <p:nvPr>
            <p:ph idx="1"/>
          </p:nvPr>
        </p:nvSpPr>
        <p:spPr>
          <a:xfrm>
            <a:off x="1365195" y="222195"/>
            <a:ext cx="7482546" cy="6413610"/>
          </a:xfrm>
        </p:spPr>
        <p:txBody>
          <a:bodyPr>
            <a:normAutofit/>
          </a:bodyPr>
          <a:lstStyle/>
          <a:p>
            <a:pPr algn="just">
              <a:buFont typeface="Wingdings" panose="05000000000000000000" pitchFamily="2" charset="2"/>
              <a:buChar char="v"/>
            </a:pPr>
            <a:r>
              <a:rPr lang="en-US" dirty="0"/>
              <a:t>This manipulation may be treated as a form of intervention that exceeds the ‘communicative’ limits drawn by </a:t>
            </a:r>
            <a:r>
              <a:rPr lang="en-US" dirty="0" err="1"/>
              <a:t>Hatim</a:t>
            </a:r>
            <a:r>
              <a:rPr lang="en-US" dirty="0"/>
              <a:t> and Mason.</a:t>
            </a:r>
          </a:p>
          <a:p>
            <a:pPr algn="just">
              <a:buFont typeface="Wingdings" panose="05000000000000000000" pitchFamily="2" charset="2"/>
              <a:buChar char="v"/>
            </a:pPr>
            <a:r>
              <a:rPr lang="en-US" dirty="0"/>
              <a:t> </a:t>
            </a:r>
            <a:r>
              <a:rPr lang="en-US" dirty="0" err="1"/>
              <a:t>Hatim</a:t>
            </a:r>
            <a:r>
              <a:rPr lang="en-US" dirty="0"/>
              <a:t> and Mason try to justify intervention in terms of ‘audience design’ or ‘task’. </a:t>
            </a:r>
          </a:p>
          <a:p>
            <a:pPr algn="just">
              <a:buFont typeface="Wingdings" panose="05000000000000000000" pitchFamily="2" charset="2"/>
              <a:buChar char="v"/>
            </a:pPr>
            <a:r>
              <a:rPr lang="en-US" dirty="0">
                <a:solidFill>
                  <a:srgbClr val="FF0000"/>
                </a:solidFill>
              </a:rPr>
              <a:t>Communicative</a:t>
            </a:r>
            <a:r>
              <a:rPr lang="en-US" dirty="0"/>
              <a:t> </a:t>
            </a:r>
            <a:r>
              <a:rPr lang="en-US" dirty="0">
                <a:solidFill>
                  <a:srgbClr val="FF0000"/>
                </a:solidFill>
              </a:rPr>
              <a:t>intervention</a:t>
            </a:r>
            <a:r>
              <a:rPr lang="en-US" dirty="0"/>
              <a:t> cannot reasonably be the only instigator of such a performance. </a:t>
            </a:r>
          </a:p>
          <a:p>
            <a:pPr algn="just">
              <a:buFont typeface="Wingdings" panose="05000000000000000000" pitchFamily="2" charset="2"/>
              <a:buChar char="v"/>
            </a:pPr>
            <a:r>
              <a:rPr lang="en-US" dirty="0">
                <a:solidFill>
                  <a:srgbClr val="FF0000"/>
                </a:solidFill>
              </a:rPr>
              <a:t>Manipulative</a:t>
            </a:r>
            <a:r>
              <a:rPr lang="en-US" dirty="0"/>
              <a:t> </a:t>
            </a:r>
            <a:r>
              <a:rPr lang="en-US" dirty="0">
                <a:solidFill>
                  <a:srgbClr val="FF0000"/>
                </a:solidFill>
              </a:rPr>
              <a:t>intervention</a:t>
            </a:r>
            <a:r>
              <a:rPr lang="en-US" dirty="0"/>
              <a:t>, the way in which we might </a:t>
            </a:r>
            <a:r>
              <a:rPr lang="en-US" dirty="0" err="1"/>
              <a:t>charcterise</a:t>
            </a:r>
            <a:r>
              <a:rPr lang="en-US" dirty="0"/>
              <a:t> this kind of intervention derives from recent research carried out in the wake of </a:t>
            </a:r>
            <a:r>
              <a:rPr lang="en-US" dirty="0" err="1"/>
              <a:t>Hatim</a:t>
            </a:r>
            <a:r>
              <a:rPr lang="en-US" dirty="0"/>
              <a:t> and Mason’s contribution, especially under terms such as ‘intervention’, ‘interventionist’, or ‘intervenient being’.</a:t>
            </a:r>
          </a:p>
        </p:txBody>
      </p:sp>
    </p:spTree>
    <p:extLst>
      <p:ext uri="{BB962C8B-B14F-4D97-AF65-F5344CB8AC3E}">
        <p14:creationId xmlns:p14="http://schemas.microsoft.com/office/powerpoint/2010/main" val="18906849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flipH="1">
            <a:off x="10222085" y="374900"/>
            <a:ext cx="763524" cy="1143000"/>
          </a:xfrm>
        </p:spPr>
        <p:txBody>
          <a:bodyPr>
            <a:normAutofit/>
          </a:bodyPr>
          <a:lstStyle/>
          <a:p>
            <a:pPr algn="l"/>
            <a:endParaRPr lang="en-US" sz="800" dirty="0"/>
          </a:p>
        </p:txBody>
      </p:sp>
      <p:sp>
        <p:nvSpPr>
          <p:cNvPr id="5" name="Content Placeholder 4"/>
          <p:cNvSpPr>
            <a:spLocks noGrp="1"/>
          </p:cNvSpPr>
          <p:nvPr>
            <p:ph idx="1"/>
          </p:nvPr>
        </p:nvSpPr>
        <p:spPr>
          <a:xfrm>
            <a:off x="1365195" y="222195"/>
            <a:ext cx="7482546" cy="6413610"/>
          </a:xfrm>
        </p:spPr>
        <p:txBody>
          <a:bodyPr>
            <a:normAutofit/>
          </a:bodyPr>
          <a:lstStyle/>
          <a:p>
            <a:pPr algn="just">
              <a:buFont typeface="Wingdings" panose="05000000000000000000" pitchFamily="2" charset="2"/>
              <a:buChar char="v"/>
            </a:pPr>
            <a:r>
              <a:rPr lang="en-US" dirty="0"/>
              <a:t>These attempts that attempt to discern the subjective agency of the translator / interpreter are also based on </a:t>
            </a:r>
            <a:r>
              <a:rPr lang="en-US" dirty="0">
                <a:solidFill>
                  <a:srgbClr val="FF0000"/>
                </a:solidFill>
              </a:rPr>
              <a:t>Halliday’s</a:t>
            </a:r>
            <a:r>
              <a:rPr lang="en-US" dirty="0"/>
              <a:t> </a:t>
            </a:r>
            <a:r>
              <a:rPr lang="en-US" dirty="0">
                <a:solidFill>
                  <a:srgbClr val="FF0000"/>
                </a:solidFill>
              </a:rPr>
              <a:t>approach</a:t>
            </a:r>
            <a:r>
              <a:rPr lang="en-US" dirty="0"/>
              <a:t>, but with greater emphasis on the interpersonal </a:t>
            </a:r>
            <a:r>
              <a:rPr lang="en-US" dirty="0" err="1"/>
              <a:t>metafunction</a:t>
            </a:r>
            <a:r>
              <a:rPr lang="en-US" dirty="0"/>
              <a:t> which Halliday labels as the ‘intruder’ function.</a:t>
            </a:r>
          </a:p>
          <a:p>
            <a:pPr algn="just">
              <a:buFont typeface="Wingdings" panose="05000000000000000000" pitchFamily="2" charset="2"/>
              <a:buChar char="v"/>
            </a:pPr>
            <a:r>
              <a:rPr lang="en-US" dirty="0"/>
              <a:t> House draws attention to the dangerous decisions that the translator takes: </a:t>
            </a:r>
            <a:r>
              <a:rPr lang="en-US" dirty="0">
                <a:solidFill>
                  <a:srgbClr val="FF0000"/>
                </a:solidFill>
              </a:rPr>
              <a:t>‘[m]</a:t>
            </a:r>
            <a:r>
              <a:rPr lang="en-US" dirty="0" err="1">
                <a:solidFill>
                  <a:srgbClr val="FF0000"/>
                </a:solidFill>
              </a:rPr>
              <a:t>anipulation</a:t>
            </a:r>
            <a:r>
              <a:rPr lang="en-US" dirty="0"/>
              <a:t> or </a:t>
            </a:r>
            <a:r>
              <a:rPr lang="en-US" dirty="0">
                <a:solidFill>
                  <a:srgbClr val="FF0000"/>
                </a:solidFill>
              </a:rPr>
              <a:t>intervention</a:t>
            </a:r>
            <a:r>
              <a:rPr lang="en-US" dirty="0"/>
              <a:t> for ideological, </a:t>
            </a:r>
            <a:r>
              <a:rPr lang="en-US" dirty="0">
                <a:solidFill>
                  <a:srgbClr val="FF0000"/>
                </a:solidFill>
              </a:rPr>
              <a:t>socio-political</a:t>
            </a:r>
            <a:r>
              <a:rPr lang="en-US" dirty="0"/>
              <a:t> or </a:t>
            </a:r>
            <a:r>
              <a:rPr lang="en-US" dirty="0">
                <a:solidFill>
                  <a:srgbClr val="FF0000"/>
                </a:solidFill>
              </a:rPr>
              <a:t>ethical</a:t>
            </a:r>
            <a:r>
              <a:rPr lang="en-US" dirty="0"/>
              <a:t> </a:t>
            </a:r>
            <a:r>
              <a:rPr lang="en-US" dirty="0">
                <a:solidFill>
                  <a:srgbClr val="FF0000"/>
                </a:solidFill>
              </a:rPr>
              <a:t>reasons</a:t>
            </a:r>
            <a:r>
              <a:rPr lang="en-US" dirty="0"/>
              <a:t>, however, well-meant they may be in any individual case, are generally risky undertakings’.</a:t>
            </a:r>
          </a:p>
        </p:txBody>
      </p:sp>
    </p:spTree>
    <p:extLst>
      <p:ext uri="{BB962C8B-B14F-4D97-AF65-F5344CB8AC3E}">
        <p14:creationId xmlns:p14="http://schemas.microsoft.com/office/powerpoint/2010/main" val="4055518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flipH="1">
            <a:off x="10222085" y="374900"/>
            <a:ext cx="763524" cy="1143000"/>
          </a:xfrm>
        </p:spPr>
        <p:txBody>
          <a:bodyPr>
            <a:normAutofit/>
          </a:bodyPr>
          <a:lstStyle/>
          <a:p>
            <a:pPr algn="l"/>
            <a:endParaRPr lang="en-US" sz="800" dirty="0"/>
          </a:p>
        </p:txBody>
      </p:sp>
      <p:sp>
        <p:nvSpPr>
          <p:cNvPr id="5" name="Content Placeholder 4"/>
          <p:cNvSpPr>
            <a:spLocks noGrp="1"/>
          </p:cNvSpPr>
          <p:nvPr>
            <p:ph idx="1"/>
          </p:nvPr>
        </p:nvSpPr>
        <p:spPr>
          <a:xfrm>
            <a:off x="1365195" y="222195"/>
            <a:ext cx="7482546" cy="6413610"/>
          </a:xfrm>
        </p:spPr>
        <p:txBody>
          <a:bodyPr>
            <a:normAutofit/>
          </a:bodyPr>
          <a:lstStyle/>
          <a:p>
            <a:pPr algn="just">
              <a:buFont typeface="Wingdings" panose="05000000000000000000" pitchFamily="2" charset="2"/>
              <a:buChar char="v"/>
            </a:pPr>
            <a:r>
              <a:rPr lang="en-US" dirty="0"/>
              <a:t>In fact,  as individuals who are members of different ‘fields’ - i.e. family, groups and institutions – the work of translators/interpreters conforms frequently to a ‘</a:t>
            </a:r>
            <a:r>
              <a:rPr lang="en-US" u="sng" dirty="0">
                <a:solidFill>
                  <a:srgbClr val="FF0000"/>
                </a:solidFill>
              </a:rPr>
              <a:t>habitus</a:t>
            </a:r>
            <a:r>
              <a:rPr lang="en-US" dirty="0"/>
              <a:t>’ comprising ‘unconscious representations [that] are acquired through a lasting exposure to particular social conditions and conditionings, via the internalization of external constraints and possibilities’.</a:t>
            </a:r>
          </a:p>
          <a:p>
            <a:pPr algn="just">
              <a:buFont typeface="Wingdings" panose="05000000000000000000" pitchFamily="2" charset="2"/>
              <a:buChar char="v"/>
            </a:pPr>
            <a:r>
              <a:rPr lang="en-US" dirty="0"/>
              <a:t>Translators / interpreters decisions and choices will vary depending on the kind of ‘</a:t>
            </a:r>
            <a:r>
              <a:rPr lang="en-US" u="sng" dirty="0">
                <a:solidFill>
                  <a:srgbClr val="FF0000"/>
                </a:solidFill>
              </a:rPr>
              <a:t>constraints</a:t>
            </a:r>
            <a:r>
              <a:rPr lang="en-US" dirty="0"/>
              <a:t>’ that they fall under</a:t>
            </a:r>
          </a:p>
        </p:txBody>
      </p:sp>
    </p:spTree>
    <p:extLst>
      <p:ext uri="{BB962C8B-B14F-4D97-AF65-F5344CB8AC3E}">
        <p14:creationId xmlns:p14="http://schemas.microsoft.com/office/powerpoint/2010/main" val="12573334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flipH="1">
            <a:off x="10222085" y="374900"/>
            <a:ext cx="763524" cy="1143000"/>
          </a:xfrm>
        </p:spPr>
        <p:txBody>
          <a:bodyPr>
            <a:normAutofit/>
          </a:bodyPr>
          <a:lstStyle/>
          <a:p>
            <a:pPr algn="l"/>
            <a:endParaRPr lang="en-US" sz="800" dirty="0"/>
          </a:p>
        </p:txBody>
      </p:sp>
      <p:sp>
        <p:nvSpPr>
          <p:cNvPr id="5" name="Content Placeholder 4"/>
          <p:cNvSpPr>
            <a:spLocks noGrp="1"/>
          </p:cNvSpPr>
          <p:nvPr>
            <p:ph idx="1"/>
          </p:nvPr>
        </p:nvSpPr>
        <p:spPr>
          <a:xfrm>
            <a:off x="1365195" y="222195"/>
            <a:ext cx="7482546" cy="6413610"/>
          </a:xfrm>
        </p:spPr>
        <p:txBody>
          <a:bodyPr>
            <a:normAutofit/>
          </a:bodyPr>
          <a:lstStyle/>
          <a:p>
            <a:pPr algn="just">
              <a:buFont typeface="Wingdings" panose="05000000000000000000" pitchFamily="2" charset="2"/>
              <a:buChar char="v"/>
            </a:pPr>
            <a:r>
              <a:rPr lang="en-US" dirty="0"/>
              <a:t>Halliday's Systemic Functional Linguistic approach represents a revolution in the way language is considered. </a:t>
            </a:r>
          </a:p>
          <a:p>
            <a:pPr algn="just">
              <a:buFont typeface="Wingdings" panose="05000000000000000000" pitchFamily="2" charset="2"/>
              <a:buChar char="v"/>
            </a:pPr>
            <a:r>
              <a:rPr lang="en-US" dirty="0"/>
              <a:t>It provides a complete account of </a:t>
            </a:r>
            <a:r>
              <a:rPr lang="en-US" u="sng" dirty="0"/>
              <a:t>the set of linguistic tools</a:t>
            </a:r>
            <a:r>
              <a:rPr lang="en-US" dirty="0"/>
              <a:t> used in the analysis of language, an account in which linguistic choices are not arbitrary.</a:t>
            </a:r>
          </a:p>
          <a:p>
            <a:pPr algn="just">
              <a:buFont typeface="Wingdings" panose="05000000000000000000" pitchFamily="2" charset="2"/>
              <a:buChar char="v"/>
            </a:pPr>
            <a:r>
              <a:rPr lang="en-US" dirty="0"/>
              <a:t> In the case of professional interpreter agency this is clearly of significant value in that it implies that behind any linguistic choice there is a certain function that this choice fulfils.</a:t>
            </a:r>
          </a:p>
        </p:txBody>
      </p:sp>
    </p:spTree>
    <p:extLst>
      <p:ext uri="{BB962C8B-B14F-4D97-AF65-F5344CB8AC3E}">
        <p14:creationId xmlns:p14="http://schemas.microsoft.com/office/powerpoint/2010/main" val="2569473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flipH="1">
            <a:off x="10222085" y="374900"/>
            <a:ext cx="763524" cy="1143000"/>
          </a:xfrm>
        </p:spPr>
        <p:txBody>
          <a:bodyPr>
            <a:normAutofit/>
          </a:bodyPr>
          <a:lstStyle/>
          <a:p>
            <a:pPr algn="l"/>
            <a:endParaRPr lang="en-US" sz="800" dirty="0"/>
          </a:p>
        </p:txBody>
      </p:sp>
      <p:sp>
        <p:nvSpPr>
          <p:cNvPr id="5" name="Content Placeholder 4"/>
          <p:cNvSpPr>
            <a:spLocks noGrp="1"/>
          </p:cNvSpPr>
          <p:nvPr>
            <p:ph idx="1"/>
          </p:nvPr>
        </p:nvSpPr>
        <p:spPr>
          <a:xfrm>
            <a:off x="1365195" y="222195"/>
            <a:ext cx="7482546" cy="6413610"/>
          </a:xfrm>
        </p:spPr>
        <p:txBody>
          <a:bodyPr>
            <a:normAutofit/>
          </a:bodyPr>
          <a:lstStyle/>
          <a:p>
            <a:pPr algn="just">
              <a:buFont typeface="Wingdings" panose="05000000000000000000" pitchFamily="2" charset="2"/>
              <a:buChar char="v"/>
            </a:pPr>
            <a:r>
              <a:rPr lang="en-US" dirty="0"/>
              <a:t> According to Halliday , language is used to express three functions or – as he prefers to call them – </a:t>
            </a:r>
            <a:r>
              <a:rPr lang="en-US" dirty="0" err="1"/>
              <a:t>metafunctions</a:t>
            </a:r>
            <a:r>
              <a:rPr lang="en-US" dirty="0"/>
              <a:t>, namely the </a:t>
            </a:r>
            <a:r>
              <a:rPr lang="en-US" dirty="0">
                <a:solidFill>
                  <a:srgbClr val="FF0000"/>
                </a:solidFill>
              </a:rPr>
              <a:t>ideational</a:t>
            </a:r>
            <a:r>
              <a:rPr lang="en-US" dirty="0"/>
              <a:t>, </a:t>
            </a:r>
            <a:r>
              <a:rPr lang="en-US" dirty="0">
                <a:solidFill>
                  <a:srgbClr val="FF0000"/>
                </a:solidFill>
              </a:rPr>
              <a:t>interpersonal</a:t>
            </a:r>
            <a:r>
              <a:rPr lang="en-US" dirty="0"/>
              <a:t> and </a:t>
            </a:r>
            <a:r>
              <a:rPr lang="en-US" dirty="0">
                <a:solidFill>
                  <a:srgbClr val="FF0000"/>
                </a:solidFill>
              </a:rPr>
              <a:t>textual</a:t>
            </a:r>
            <a:r>
              <a:rPr lang="en-US" dirty="0"/>
              <a:t>. </a:t>
            </a:r>
          </a:p>
          <a:p>
            <a:pPr marL="0" indent="0" algn="just">
              <a:buNone/>
            </a:pPr>
            <a:endParaRPr lang="en-US" dirty="0"/>
          </a:p>
          <a:p>
            <a:pPr algn="just">
              <a:buFont typeface="Wingdings" panose="05000000000000000000" pitchFamily="2" charset="2"/>
              <a:buChar char="ü"/>
            </a:pPr>
            <a:r>
              <a:rPr lang="en-US" dirty="0"/>
              <a:t>In the </a:t>
            </a:r>
            <a:r>
              <a:rPr lang="en-US" dirty="0">
                <a:solidFill>
                  <a:srgbClr val="FF0000"/>
                </a:solidFill>
              </a:rPr>
              <a:t>ideational </a:t>
            </a:r>
            <a:r>
              <a:rPr lang="en-US" dirty="0" err="1">
                <a:solidFill>
                  <a:srgbClr val="FF0000"/>
                </a:solidFill>
              </a:rPr>
              <a:t>metafunction</a:t>
            </a:r>
            <a:r>
              <a:rPr lang="en-US" dirty="0"/>
              <a:t>, language is used to express our experiences of the real world as well as of one’s own consciousness, i.e. reflecting both </a:t>
            </a:r>
            <a:r>
              <a:rPr lang="en-US" dirty="0">
                <a:solidFill>
                  <a:srgbClr val="FF0000"/>
                </a:solidFill>
              </a:rPr>
              <a:t>outer</a:t>
            </a:r>
            <a:r>
              <a:rPr lang="en-US" dirty="0"/>
              <a:t> and </a:t>
            </a:r>
            <a:r>
              <a:rPr lang="en-US" dirty="0">
                <a:solidFill>
                  <a:srgbClr val="FF0000"/>
                </a:solidFill>
              </a:rPr>
              <a:t>inner</a:t>
            </a:r>
            <a:r>
              <a:rPr lang="en-US" dirty="0"/>
              <a:t> worlds through making use of </a:t>
            </a:r>
            <a:r>
              <a:rPr lang="en-US" dirty="0">
                <a:solidFill>
                  <a:srgbClr val="FF0000"/>
                </a:solidFill>
              </a:rPr>
              <a:t>transitivity</a:t>
            </a:r>
            <a:r>
              <a:rPr lang="en-US" dirty="0"/>
              <a:t> and </a:t>
            </a:r>
            <a:r>
              <a:rPr lang="en-US" dirty="0">
                <a:solidFill>
                  <a:srgbClr val="FF0000"/>
                </a:solidFill>
              </a:rPr>
              <a:t>voice</a:t>
            </a:r>
            <a:r>
              <a:rPr lang="en-US" dirty="0"/>
              <a:t>. </a:t>
            </a:r>
          </a:p>
        </p:txBody>
      </p:sp>
    </p:spTree>
    <p:extLst>
      <p:ext uri="{BB962C8B-B14F-4D97-AF65-F5344CB8AC3E}">
        <p14:creationId xmlns:p14="http://schemas.microsoft.com/office/powerpoint/2010/main" val="15279784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flipH="1">
            <a:off x="10222085" y="374900"/>
            <a:ext cx="763524" cy="1143000"/>
          </a:xfrm>
        </p:spPr>
        <p:txBody>
          <a:bodyPr>
            <a:normAutofit/>
          </a:bodyPr>
          <a:lstStyle/>
          <a:p>
            <a:pPr algn="l"/>
            <a:endParaRPr lang="en-US" sz="800" dirty="0"/>
          </a:p>
        </p:txBody>
      </p:sp>
      <p:sp>
        <p:nvSpPr>
          <p:cNvPr id="5" name="Content Placeholder 4"/>
          <p:cNvSpPr>
            <a:spLocks noGrp="1"/>
          </p:cNvSpPr>
          <p:nvPr>
            <p:ph idx="1"/>
          </p:nvPr>
        </p:nvSpPr>
        <p:spPr>
          <a:xfrm>
            <a:off x="1365195" y="222195"/>
            <a:ext cx="7482546" cy="6413610"/>
          </a:xfrm>
        </p:spPr>
        <p:txBody>
          <a:bodyPr>
            <a:normAutofit/>
          </a:bodyPr>
          <a:lstStyle/>
          <a:p>
            <a:pPr algn="just">
              <a:buFont typeface="Wingdings" panose="05000000000000000000" pitchFamily="2" charset="2"/>
              <a:buChar char="ü"/>
            </a:pPr>
            <a:r>
              <a:rPr lang="en-US" dirty="0"/>
              <a:t>Within the </a:t>
            </a:r>
            <a:r>
              <a:rPr lang="en-US" dirty="0">
                <a:solidFill>
                  <a:srgbClr val="FF0000"/>
                </a:solidFill>
              </a:rPr>
              <a:t>interpersonal</a:t>
            </a:r>
            <a:r>
              <a:rPr lang="en-US" dirty="0"/>
              <a:t> </a:t>
            </a:r>
            <a:r>
              <a:rPr lang="en-US" dirty="0" err="1">
                <a:solidFill>
                  <a:srgbClr val="FF0000"/>
                </a:solidFill>
              </a:rPr>
              <a:t>metafunction</a:t>
            </a:r>
            <a:r>
              <a:rPr lang="en-US" dirty="0"/>
              <a:t>, personal and social relationships are enacted concurrently. Language here helps the individual to communicate with society as well as to give him/her the opportunity to express and develop his/her personality, where </a:t>
            </a:r>
            <a:r>
              <a:rPr lang="en-US" dirty="0">
                <a:solidFill>
                  <a:srgbClr val="FF0000"/>
                </a:solidFill>
              </a:rPr>
              <a:t>mood</a:t>
            </a:r>
            <a:r>
              <a:rPr lang="en-US" dirty="0"/>
              <a:t> and </a:t>
            </a:r>
            <a:r>
              <a:rPr lang="en-US" dirty="0">
                <a:solidFill>
                  <a:srgbClr val="FF0000"/>
                </a:solidFill>
              </a:rPr>
              <a:t>modality</a:t>
            </a:r>
            <a:r>
              <a:rPr lang="en-US" dirty="0"/>
              <a:t> provide useful tools.</a:t>
            </a:r>
          </a:p>
          <a:p>
            <a:pPr algn="just">
              <a:buFont typeface="Wingdings" panose="05000000000000000000" pitchFamily="2" charset="2"/>
              <a:buChar char="ü"/>
            </a:pPr>
            <a:r>
              <a:rPr lang="en-US" dirty="0"/>
              <a:t> Finally, within the </a:t>
            </a:r>
            <a:r>
              <a:rPr lang="en-US" dirty="0">
                <a:solidFill>
                  <a:srgbClr val="FF0000"/>
                </a:solidFill>
              </a:rPr>
              <a:t>textual</a:t>
            </a:r>
            <a:r>
              <a:rPr lang="en-US" dirty="0"/>
              <a:t> </a:t>
            </a:r>
            <a:r>
              <a:rPr lang="en-US" dirty="0" err="1">
                <a:solidFill>
                  <a:srgbClr val="FF0000"/>
                </a:solidFill>
              </a:rPr>
              <a:t>metafunction</a:t>
            </a:r>
            <a:r>
              <a:rPr lang="en-US" dirty="0"/>
              <a:t>, language helps to create coherent texts as well as providing the users of such texts with the ability to identify dislocations, such as vague or unrelated sentences. </a:t>
            </a:r>
          </a:p>
        </p:txBody>
      </p:sp>
    </p:spTree>
    <p:extLst>
      <p:ext uri="{BB962C8B-B14F-4D97-AF65-F5344CB8AC3E}">
        <p14:creationId xmlns:p14="http://schemas.microsoft.com/office/powerpoint/2010/main" val="30243046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flipH="1">
            <a:off x="10222085" y="374900"/>
            <a:ext cx="763524" cy="1143000"/>
          </a:xfrm>
        </p:spPr>
        <p:txBody>
          <a:bodyPr>
            <a:normAutofit/>
          </a:bodyPr>
          <a:lstStyle/>
          <a:p>
            <a:pPr algn="l"/>
            <a:endParaRPr lang="en-US" sz="800" dirty="0"/>
          </a:p>
        </p:txBody>
      </p:sp>
      <p:sp>
        <p:nvSpPr>
          <p:cNvPr id="5" name="Content Placeholder 4"/>
          <p:cNvSpPr>
            <a:spLocks noGrp="1"/>
          </p:cNvSpPr>
          <p:nvPr>
            <p:ph idx="1"/>
          </p:nvPr>
        </p:nvSpPr>
        <p:spPr>
          <a:xfrm>
            <a:off x="1365195" y="222195"/>
            <a:ext cx="7482546" cy="6413610"/>
          </a:xfrm>
        </p:spPr>
        <p:txBody>
          <a:bodyPr>
            <a:normAutofit/>
          </a:bodyPr>
          <a:lstStyle/>
          <a:p>
            <a:pPr marL="0" indent="0" algn="just">
              <a:buNone/>
            </a:pPr>
            <a:r>
              <a:rPr lang="en-US" dirty="0"/>
              <a:t>For instance:</a:t>
            </a:r>
          </a:p>
          <a:p>
            <a:pPr marL="0" indent="0" algn="just">
              <a:buNone/>
            </a:pPr>
            <a:endParaRPr lang="en-US" dirty="0"/>
          </a:p>
          <a:p>
            <a:pPr algn="just">
              <a:buFont typeface="Wingdings" panose="05000000000000000000" pitchFamily="2" charset="2"/>
              <a:buChar char="Ø"/>
            </a:pPr>
            <a:r>
              <a:rPr lang="en-US" u="sng" dirty="0"/>
              <a:t>The police officer </a:t>
            </a:r>
            <a:r>
              <a:rPr lang="en-US" dirty="0"/>
              <a:t>shot </a:t>
            </a:r>
            <a:r>
              <a:rPr lang="en-US" u="sng" dirty="0"/>
              <a:t>the old man.</a:t>
            </a:r>
          </a:p>
          <a:p>
            <a:pPr marL="0" indent="0" algn="just">
              <a:buNone/>
            </a:pPr>
            <a:r>
              <a:rPr lang="en-US" dirty="0">
                <a:solidFill>
                  <a:srgbClr val="FF0000"/>
                </a:solidFill>
              </a:rPr>
              <a:t>            actor                         goal</a:t>
            </a:r>
          </a:p>
          <a:p>
            <a:pPr marL="0" indent="0" algn="just">
              <a:buNone/>
            </a:pPr>
            <a:endParaRPr lang="en-US" dirty="0">
              <a:solidFill>
                <a:srgbClr val="FF0000"/>
              </a:solidFill>
            </a:endParaRPr>
          </a:p>
          <a:p>
            <a:pPr algn="just">
              <a:buFont typeface="Wingdings" panose="05000000000000000000" pitchFamily="2" charset="2"/>
              <a:buChar char="Ø"/>
            </a:pPr>
            <a:r>
              <a:rPr lang="en-US" u="sng" dirty="0">
                <a:solidFill>
                  <a:schemeClr val="tx1"/>
                </a:solidFill>
              </a:rPr>
              <a:t>The old man </a:t>
            </a:r>
            <a:r>
              <a:rPr lang="en-US" dirty="0">
                <a:solidFill>
                  <a:schemeClr val="tx1"/>
                </a:solidFill>
              </a:rPr>
              <a:t>was shot by </a:t>
            </a:r>
            <a:r>
              <a:rPr lang="en-US" u="sng" dirty="0">
                <a:solidFill>
                  <a:schemeClr val="tx1"/>
                </a:solidFill>
              </a:rPr>
              <a:t>the police officer.</a:t>
            </a:r>
          </a:p>
          <a:p>
            <a:pPr marL="0" indent="0" algn="just">
              <a:buNone/>
            </a:pPr>
            <a:r>
              <a:rPr lang="en-US" dirty="0">
                <a:solidFill>
                  <a:srgbClr val="FF0000"/>
                </a:solidFill>
              </a:rPr>
              <a:t>            goal                                           actor</a:t>
            </a:r>
          </a:p>
        </p:txBody>
      </p:sp>
    </p:spTree>
    <p:extLst>
      <p:ext uri="{BB962C8B-B14F-4D97-AF65-F5344CB8AC3E}">
        <p14:creationId xmlns:p14="http://schemas.microsoft.com/office/powerpoint/2010/main" val="23258395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a:off x="9182100" y="374900"/>
            <a:ext cx="3054100" cy="916230"/>
          </a:xfrm>
        </p:spPr>
        <p:txBody>
          <a:bodyPr/>
          <a:lstStyle/>
          <a:p>
            <a:endParaRPr lang="en-US" dirty="0"/>
          </a:p>
        </p:txBody>
      </p:sp>
      <p:sp>
        <p:nvSpPr>
          <p:cNvPr id="3" name="Content Placeholder 2"/>
          <p:cNvSpPr>
            <a:spLocks noGrp="1"/>
          </p:cNvSpPr>
          <p:nvPr>
            <p:ph idx="1"/>
          </p:nvPr>
        </p:nvSpPr>
        <p:spPr>
          <a:xfrm>
            <a:off x="0" y="1901950"/>
            <a:ext cx="8847740" cy="3917887"/>
          </a:xfrm>
        </p:spPr>
        <p:txBody>
          <a:bodyPr>
            <a:normAutofit/>
          </a:bodyPr>
          <a:lstStyle/>
          <a:p>
            <a:pPr marL="0" indent="0" algn="ctr">
              <a:buNone/>
            </a:pPr>
            <a:r>
              <a:rPr lang="en-US" sz="4800" dirty="0">
                <a:solidFill>
                  <a:schemeClr val="bg1"/>
                </a:solidFill>
                <a:latin typeface="Algerian" panose="04020705040A02060702" pitchFamily="82" charset="0"/>
              </a:rPr>
              <a:t>Thank you</a:t>
            </a:r>
          </a:p>
          <a:p>
            <a:pPr marL="0" indent="0" algn="ctr">
              <a:buNone/>
            </a:pPr>
            <a:r>
              <a:rPr lang="en-US" sz="4800" dirty="0">
                <a:solidFill>
                  <a:schemeClr val="bg1"/>
                </a:solidFill>
                <a:latin typeface="Algerian" panose="04020705040A02060702" pitchFamily="82" charset="0"/>
              </a:rPr>
              <a:t>Any question??</a:t>
            </a:r>
          </a:p>
        </p:txBody>
      </p:sp>
    </p:spTree>
    <p:extLst>
      <p:ext uri="{BB962C8B-B14F-4D97-AF65-F5344CB8AC3E}">
        <p14:creationId xmlns:p14="http://schemas.microsoft.com/office/powerpoint/2010/main" val="2706135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flipH="1">
            <a:off x="11443724" y="374900"/>
            <a:ext cx="152704" cy="610820"/>
          </a:xfrm>
        </p:spPr>
        <p:txBody>
          <a:bodyPr>
            <a:normAutofit fontScale="90000"/>
          </a:bodyPr>
          <a:lstStyle/>
          <a:p>
            <a:pPr algn="l"/>
            <a:r>
              <a:rPr lang="en-US" sz="800" dirty="0"/>
              <a:t>Slide Title</a:t>
            </a:r>
          </a:p>
        </p:txBody>
      </p:sp>
      <p:sp>
        <p:nvSpPr>
          <p:cNvPr id="5" name="Content Placeholder 4"/>
          <p:cNvSpPr>
            <a:spLocks noGrp="1"/>
          </p:cNvSpPr>
          <p:nvPr>
            <p:ph idx="1"/>
          </p:nvPr>
        </p:nvSpPr>
        <p:spPr>
          <a:xfrm>
            <a:off x="1365195" y="222195"/>
            <a:ext cx="7482545" cy="5597643"/>
          </a:xfrm>
        </p:spPr>
        <p:txBody>
          <a:bodyPr/>
          <a:lstStyle/>
          <a:p>
            <a:pPr algn="just">
              <a:buFont typeface="Wingdings" panose="05000000000000000000" pitchFamily="2" charset="2"/>
              <a:buChar char="v"/>
            </a:pPr>
            <a:r>
              <a:rPr lang="en-US" dirty="0"/>
              <a:t> When both speaker and audience </a:t>
            </a:r>
            <a:r>
              <a:rPr lang="en-US" dirty="0">
                <a:solidFill>
                  <a:srgbClr val="FF0000"/>
                </a:solidFill>
              </a:rPr>
              <a:t>share</a:t>
            </a:r>
            <a:r>
              <a:rPr lang="en-US" dirty="0"/>
              <a:t> </a:t>
            </a:r>
            <a:r>
              <a:rPr lang="en-US" dirty="0">
                <a:solidFill>
                  <a:srgbClr val="FF0000"/>
                </a:solidFill>
              </a:rPr>
              <a:t>the</a:t>
            </a:r>
            <a:r>
              <a:rPr lang="en-US" dirty="0"/>
              <a:t> </a:t>
            </a:r>
            <a:r>
              <a:rPr lang="en-US" dirty="0">
                <a:solidFill>
                  <a:srgbClr val="FF0000"/>
                </a:solidFill>
              </a:rPr>
              <a:t>same</a:t>
            </a:r>
            <a:r>
              <a:rPr lang="en-US" dirty="0"/>
              <a:t> </a:t>
            </a:r>
            <a:r>
              <a:rPr lang="en-US" dirty="0">
                <a:solidFill>
                  <a:srgbClr val="FF0000"/>
                </a:solidFill>
              </a:rPr>
              <a:t>language</a:t>
            </a:r>
            <a:r>
              <a:rPr lang="en-US" dirty="0"/>
              <a:t>, such speeches are usually assessed in terms of the perceived worth of the agendas that they adopt, supported by the powerful impact of their </a:t>
            </a:r>
            <a:r>
              <a:rPr lang="en-US" dirty="0">
                <a:solidFill>
                  <a:srgbClr val="FF0000"/>
                </a:solidFill>
              </a:rPr>
              <a:t>rhetorical</a:t>
            </a:r>
            <a:r>
              <a:rPr lang="en-US" dirty="0"/>
              <a:t> and </a:t>
            </a:r>
            <a:r>
              <a:rPr lang="en-US" dirty="0">
                <a:solidFill>
                  <a:srgbClr val="FF0000"/>
                </a:solidFill>
              </a:rPr>
              <a:t>communicative</a:t>
            </a:r>
            <a:r>
              <a:rPr lang="en-US" dirty="0"/>
              <a:t> devices.</a:t>
            </a:r>
          </a:p>
          <a:p>
            <a:pPr algn="just">
              <a:buFont typeface="Wingdings" panose="05000000000000000000" pitchFamily="2" charset="2"/>
              <a:buChar char="v"/>
            </a:pPr>
            <a:endParaRPr lang="en-US" dirty="0"/>
          </a:p>
          <a:p>
            <a:pPr algn="just">
              <a:buFont typeface="Wingdings" panose="05000000000000000000" pitchFamily="2" charset="2"/>
              <a:buChar char="v"/>
            </a:pPr>
            <a:r>
              <a:rPr lang="en-US" dirty="0"/>
              <a:t>When they are delivered in a </a:t>
            </a:r>
            <a:r>
              <a:rPr lang="en-US" dirty="0">
                <a:solidFill>
                  <a:srgbClr val="FF0000"/>
                </a:solidFill>
              </a:rPr>
              <a:t>language</a:t>
            </a:r>
            <a:r>
              <a:rPr lang="en-US" dirty="0"/>
              <a:t> </a:t>
            </a:r>
            <a:r>
              <a:rPr lang="en-US" dirty="0">
                <a:solidFill>
                  <a:srgbClr val="FF0000"/>
                </a:solidFill>
              </a:rPr>
              <a:t>foreign</a:t>
            </a:r>
            <a:r>
              <a:rPr lang="en-US" dirty="0"/>
              <a:t> to the audience, the introduced presence of the interpreter becomes an active agent in the process of reception. </a:t>
            </a:r>
          </a:p>
        </p:txBody>
      </p:sp>
    </p:spTree>
    <p:extLst>
      <p:ext uri="{BB962C8B-B14F-4D97-AF65-F5344CB8AC3E}">
        <p14:creationId xmlns:p14="http://schemas.microsoft.com/office/powerpoint/2010/main" val="4030500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flipH="1">
            <a:off x="10222085" y="374900"/>
            <a:ext cx="763524" cy="1143000"/>
          </a:xfrm>
        </p:spPr>
        <p:txBody>
          <a:bodyPr>
            <a:normAutofit/>
          </a:bodyPr>
          <a:lstStyle/>
          <a:p>
            <a:pPr algn="l"/>
            <a:endParaRPr lang="en-US" sz="800" dirty="0"/>
          </a:p>
        </p:txBody>
      </p:sp>
      <p:sp>
        <p:nvSpPr>
          <p:cNvPr id="5" name="Content Placeholder 4"/>
          <p:cNvSpPr>
            <a:spLocks noGrp="1"/>
          </p:cNvSpPr>
          <p:nvPr>
            <p:ph idx="1"/>
          </p:nvPr>
        </p:nvSpPr>
        <p:spPr>
          <a:xfrm>
            <a:off x="1212490" y="374900"/>
            <a:ext cx="7635251" cy="5444938"/>
          </a:xfrm>
        </p:spPr>
        <p:txBody>
          <a:bodyPr/>
          <a:lstStyle/>
          <a:p>
            <a:pPr algn="just">
              <a:buFont typeface="Wingdings" panose="05000000000000000000" pitchFamily="2" charset="2"/>
              <a:buChar char="v"/>
            </a:pPr>
            <a:r>
              <a:rPr lang="en-US" dirty="0"/>
              <a:t> It is, of course, through the processes of translation and interpreting that speakers’ </a:t>
            </a:r>
            <a:r>
              <a:rPr lang="en-US" dirty="0">
                <a:solidFill>
                  <a:srgbClr val="FF0000"/>
                </a:solidFill>
              </a:rPr>
              <a:t>ideas</a:t>
            </a:r>
            <a:r>
              <a:rPr lang="en-US" dirty="0"/>
              <a:t>, </a:t>
            </a:r>
            <a:r>
              <a:rPr lang="en-US" dirty="0">
                <a:solidFill>
                  <a:srgbClr val="FF0000"/>
                </a:solidFill>
              </a:rPr>
              <a:t>beliefs</a:t>
            </a:r>
            <a:r>
              <a:rPr lang="en-US" dirty="0"/>
              <a:t>, and </a:t>
            </a:r>
            <a:r>
              <a:rPr lang="en-US" dirty="0">
                <a:solidFill>
                  <a:srgbClr val="FF0000"/>
                </a:solidFill>
              </a:rPr>
              <a:t>points</a:t>
            </a:r>
            <a:r>
              <a:rPr lang="en-US" dirty="0"/>
              <a:t> </a:t>
            </a:r>
            <a:r>
              <a:rPr lang="en-US" dirty="0">
                <a:solidFill>
                  <a:srgbClr val="FF0000"/>
                </a:solidFill>
              </a:rPr>
              <a:t>of</a:t>
            </a:r>
            <a:r>
              <a:rPr lang="en-US" dirty="0"/>
              <a:t> </a:t>
            </a:r>
            <a:r>
              <a:rPr lang="en-US" dirty="0">
                <a:solidFill>
                  <a:srgbClr val="FF0000"/>
                </a:solidFill>
              </a:rPr>
              <a:t>view</a:t>
            </a:r>
            <a:r>
              <a:rPr lang="en-US" dirty="0"/>
              <a:t> are </a:t>
            </a:r>
            <a:r>
              <a:rPr lang="en-US" u="sng" dirty="0"/>
              <a:t>reflected</a:t>
            </a:r>
            <a:r>
              <a:rPr lang="en-US" dirty="0"/>
              <a:t> to their foreign audience. </a:t>
            </a:r>
            <a:endParaRPr lang="ar-IQ" dirty="0"/>
          </a:p>
          <a:p>
            <a:pPr algn="just">
              <a:buFont typeface="Wingdings" panose="05000000000000000000" pitchFamily="2" charset="2"/>
              <a:buChar char="v"/>
            </a:pPr>
            <a:r>
              <a:rPr lang="en-US" dirty="0"/>
              <a:t>For example, judges in the context of courtroom interpreting, prefer to assume that the filtering process of interpreting is as </a:t>
            </a:r>
            <a:r>
              <a:rPr lang="en-US" dirty="0">
                <a:solidFill>
                  <a:srgbClr val="FF0000"/>
                </a:solidFill>
              </a:rPr>
              <a:t>transparent</a:t>
            </a:r>
            <a:r>
              <a:rPr lang="en-US" dirty="0"/>
              <a:t> as possible, </a:t>
            </a:r>
            <a:r>
              <a:rPr lang="en-US" dirty="0">
                <a:solidFill>
                  <a:srgbClr val="FF0000"/>
                </a:solidFill>
              </a:rPr>
              <a:t>a</a:t>
            </a:r>
            <a:r>
              <a:rPr lang="en-US" dirty="0"/>
              <a:t> </a:t>
            </a:r>
            <a:r>
              <a:rPr lang="en-US" dirty="0">
                <a:solidFill>
                  <a:srgbClr val="FF0000"/>
                </a:solidFill>
              </a:rPr>
              <a:t>clear</a:t>
            </a:r>
            <a:r>
              <a:rPr lang="en-US" dirty="0"/>
              <a:t> </a:t>
            </a:r>
            <a:r>
              <a:rPr lang="en-US" dirty="0">
                <a:solidFill>
                  <a:srgbClr val="FF0000"/>
                </a:solidFill>
              </a:rPr>
              <a:t>window</a:t>
            </a:r>
            <a:r>
              <a:rPr lang="en-US" dirty="0"/>
              <a:t> onto speakers’ intentions. </a:t>
            </a:r>
          </a:p>
        </p:txBody>
      </p:sp>
    </p:spTree>
    <p:extLst>
      <p:ext uri="{BB962C8B-B14F-4D97-AF65-F5344CB8AC3E}">
        <p14:creationId xmlns:p14="http://schemas.microsoft.com/office/powerpoint/2010/main" val="2807231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flipH="1">
            <a:off x="10222085" y="374900"/>
            <a:ext cx="763524" cy="1143000"/>
          </a:xfrm>
        </p:spPr>
        <p:txBody>
          <a:bodyPr>
            <a:normAutofit/>
          </a:bodyPr>
          <a:lstStyle/>
          <a:p>
            <a:pPr algn="l"/>
            <a:endParaRPr lang="en-US" sz="800" dirty="0"/>
          </a:p>
        </p:txBody>
      </p:sp>
      <p:sp>
        <p:nvSpPr>
          <p:cNvPr id="5" name="Content Placeholder 4"/>
          <p:cNvSpPr>
            <a:spLocks noGrp="1"/>
          </p:cNvSpPr>
          <p:nvPr>
            <p:ph idx="1"/>
          </p:nvPr>
        </p:nvSpPr>
        <p:spPr>
          <a:xfrm>
            <a:off x="1365195" y="222195"/>
            <a:ext cx="7482546" cy="5597643"/>
          </a:xfrm>
        </p:spPr>
        <p:txBody>
          <a:bodyPr>
            <a:normAutofit fontScale="92500"/>
          </a:bodyPr>
          <a:lstStyle/>
          <a:p>
            <a:pPr algn="just">
              <a:buFont typeface="Wingdings" panose="05000000000000000000" pitchFamily="2" charset="2"/>
              <a:buChar char="v"/>
            </a:pPr>
            <a:r>
              <a:rPr lang="en-US" dirty="0"/>
              <a:t>Interpreter renditions involve both </a:t>
            </a:r>
            <a:r>
              <a:rPr lang="en-US" dirty="0">
                <a:solidFill>
                  <a:srgbClr val="FF0000"/>
                </a:solidFill>
              </a:rPr>
              <a:t>conscious</a:t>
            </a:r>
            <a:r>
              <a:rPr lang="en-US" dirty="0"/>
              <a:t> and </a:t>
            </a:r>
            <a:r>
              <a:rPr lang="en-US" dirty="0">
                <a:solidFill>
                  <a:srgbClr val="FF0000"/>
                </a:solidFill>
              </a:rPr>
              <a:t>unconscious</a:t>
            </a:r>
            <a:r>
              <a:rPr lang="en-US" dirty="0"/>
              <a:t> intervention, which, whatever the motivation may be, affects the communication both of </a:t>
            </a:r>
            <a:r>
              <a:rPr lang="en-US" dirty="0">
                <a:solidFill>
                  <a:srgbClr val="FF0000"/>
                </a:solidFill>
              </a:rPr>
              <a:t>intentions</a:t>
            </a:r>
            <a:r>
              <a:rPr lang="en-US" dirty="0"/>
              <a:t> and the </a:t>
            </a:r>
            <a:r>
              <a:rPr lang="en-US" dirty="0">
                <a:solidFill>
                  <a:srgbClr val="FF0000"/>
                </a:solidFill>
              </a:rPr>
              <a:t>devices</a:t>
            </a:r>
            <a:r>
              <a:rPr lang="en-US" dirty="0"/>
              <a:t> that frame and communicate those intentions.</a:t>
            </a:r>
          </a:p>
          <a:p>
            <a:pPr algn="just">
              <a:buFont typeface="Wingdings" panose="05000000000000000000" pitchFamily="2" charset="2"/>
              <a:buChar char="v"/>
            </a:pPr>
            <a:r>
              <a:rPr lang="en-US" dirty="0"/>
              <a:t>These interventions spring in the main from a desire on the part of the interpreter to frame the speech within its context,</a:t>
            </a:r>
          </a:p>
          <a:p>
            <a:pPr>
              <a:buFont typeface="Wingdings" panose="05000000000000000000" pitchFamily="2" charset="2"/>
              <a:buChar char="ü"/>
            </a:pPr>
            <a:r>
              <a:rPr lang="en-US" dirty="0"/>
              <a:t> to ensure that the audience recognizes its relationship with the speaker,</a:t>
            </a:r>
          </a:p>
          <a:p>
            <a:pPr algn="just">
              <a:buFont typeface="Wingdings" panose="05000000000000000000" pitchFamily="2" charset="2"/>
              <a:buChar char="ü"/>
            </a:pPr>
            <a:r>
              <a:rPr lang="en-US" dirty="0"/>
              <a:t> to </a:t>
            </a:r>
            <a:r>
              <a:rPr lang="en-US" u="sng" dirty="0"/>
              <a:t>know</a:t>
            </a:r>
            <a:r>
              <a:rPr lang="en-US" dirty="0"/>
              <a:t> the extent to which it is considered as other within the </a:t>
            </a:r>
            <a:r>
              <a:rPr lang="en-US" dirty="0">
                <a:solidFill>
                  <a:srgbClr val="FF0000"/>
                </a:solidFill>
              </a:rPr>
              <a:t>ideas</a:t>
            </a:r>
            <a:r>
              <a:rPr lang="en-US" dirty="0"/>
              <a:t>, </a:t>
            </a:r>
            <a:r>
              <a:rPr lang="en-US" dirty="0">
                <a:solidFill>
                  <a:srgbClr val="FF0000"/>
                </a:solidFill>
              </a:rPr>
              <a:t>beliefs</a:t>
            </a:r>
            <a:r>
              <a:rPr lang="en-US" dirty="0"/>
              <a:t>, and </a:t>
            </a:r>
            <a:r>
              <a:rPr lang="en-US" dirty="0">
                <a:solidFill>
                  <a:srgbClr val="FF0000"/>
                </a:solidFill>
              </a:rPr>
              <a:t>points</a:t>
            </a:r>
            <a:r>
              <a:rPr lang="en-US" dirty="0"/>
              <a:t> </a:t>
            </a:r>
            <a:r>
              <a:rPr lang="en-US" dirty="0">
                <a:solidFill>
                  <a:srgbClr val="FF0000"/>
                </a:solidFill>
              </a:rPr>
              <a:t>of</a:t>
            </a:r>
            <a:r>
              <a:rPr lang="en-US" dirty="0"/>
              <a:t> </a:t>
            </a:r>
            <a:r>
              <a:rPr lang="en-US" dirty="0">
                <a:solidFill>
                  <a:srgbClr val="FF0000"/>
                </a:solidFill>
              </a:rPr>
              <a:t>view</a:t>
            </a:r>
            <a:r>
              <a:rPr lang="en-US" dirty="0"/>
              <a:t> expressed by the speaker. </a:t>
            </a:r>
          </a:p>
        </p:txBody>
      </p:sp>
    </p:spTree>
    <p:extLst>
      <p:ext uri="{BB962C8B-B14F-4D97-AF65-F5344CB8AC3E}">
        <p14:creationId xmlns:p14="http://schemas.microsoft.com/office/powerpoint/2010/main" val="369838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flipH="1">
            <a:off x="10222085" y="374900"/>
            <a:ext cx="763524" cy="1143000"/>
          </a:xfrm>
        </p:spPr>
        <p:txBody>
          <a:bodyPr>
            <a:normAutofit/>
          </a:bodyPr>
          <a:lstStyle/>
          <a:p>
            <a:pPr algn="l"/>
            <a:endParaRPr lang="en-US" sz="800" dirty="0"/>
          </a:p>
        </p:txBody>
      </p:sp>
      <p:sp>
        <p:nvSpPr>
          <p:cNvPr id="5" name="Content Placeholder 4"/>
          <p:cNvSpPr>
            <a:spLocks noGrp="1"/>
          </p:cNvSpPr>
          <p:nvPr>
            <p:ph idx="1"/>
          </p:nvPr>
        </p:nvSpPr>
        <p:spPr>
          <a:xfrm>
            <a:off x="1365195" y="222195"/>
            <a:ext cx="7482546" cy="5597643"/>
          </a:xfrm>
        </p:spPr>
        <p:txBody>
          <a:bodyPr>
            <a:normAutofit/>
          </a:bodyPr>
          <a:lstStyle/>
          <a:p>
            <a:pPr algn="just">
              <a:buFont typeface="Wingdings" panose="05000000000000000000" pitchFamily="2" charset="2"/>
              <a:buChar char="v"/>
            </a:pPr>
            <a:r>
              <a:rPr lang="en-US" dirty="0"/>
              <a:t> The issue becomes more complicated and, given the scale of audiences involved, even more influential in the case of </a:t>
            </a:r>
            <a:r>
              <a:rPr lang="en-US" dirty="0">
                <a:solidFill>
                  <a:srgbClr val="FF0000"/>
                </a:solidFill>
              </a:rPr>
              <a:t>live</a:t>
            </a:r>
            <a:r>
              <a:rPr lang="en-US" dirty="0"/>
              <a:t> </a:t>
            </a:r>
            <a:r>
              <a:rPr lang="en-US" dirty="0">
                <a:solidFill>
                  <a:srgbClr val="FF0000"/>
                </a:solidFill>
              </a:rPr>
              <a:t>broadcast</a:t>
            </a:r>
            <a:r>
              <a:rPr lang="en-US" dirty="0"/>
              <a:t> simultaneous interpreting where the interpreter has no time for further thinking or revision, and what is said cannot be retrieved, modified or reproduced in a revised version. </a:t>
            </a:r>
          </a:p>
          <a:p>
            <a:pPr algn="just">
              <a:buFont typeface="Wingdings" panose="05000000000000000000" pitchFamily="2" charset="2"/>
              <a:buChar char="v"/>
            </a:pPr>
            <a:endParaRPr lang="en-US" dirty="0"/>
          </a:p>
        </p:txBody>
      </p:sp>
    </p:spTree>
    <p:extLst>
      <p:ext uri="{BB962C8B-B14F-4D97-AF65-F5344CB8AC3E}">
        <p14:creationId xmlns:p14="http://schemas.microsoft.com/office/powerpoint/2010/main" val="775471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flipH="1">
            <a:off x="1365194" y="279700"/>
            <a:ext cx="4409964" cy="490321"/>
          </a:xfrm>
        </p:spPr>
        <p:style>
          <a:lnRef idx="2">
            <a:schemeClr val="accent6"/>
          </a:lnRef>
          <a:fillRef idx="1">
            <a:schemeClr val="lt1"/>
          </a:fillRef>
          <a:effectRef idx="0">
            <a:schemeClr val="accent6"/>
          </a:effectRef>
          <a:fontRef idx="minor">
            <a:schemeClr val="dk1"/>
          </a:fontRef>
        </p:style>
        <p:txBody>
          <a:bodyPr>
            <a:normAutofit/>
          </a:bodyPr>
          <a:lstStyle/>
          <a:p>
            <a:r>
              <a:rPr lang="en-US" sz="2400" b="1" dirty="0">
                <a:solidFill>
                  <a:srgbClr val="FE9100"/>
                </a:solidFill>
              </a:rPr>
              <a:t> Re-Visiting the Interpreter’s Role </a:t>
            </a:r>
          </a:p>
        </p:txBody>
      </p:sp>
      <p:sp>
        <p:nvSpPr>
          <p:cNvPr id="5" name="Content Placeholder 4"/>
          <p:cNvSpPr>
            <a:spLocks noGrp="1"/>
          </p:cNvSpPr>
          <p:nvPr>
            <p:ph idx="1"/>
          </p:nvPr>
        </p:nvSpPr>
        <p:spPr>
          <a:xfrm>
            <a:off x="1365194" y="985720"/>
            <a:ext cx="7482547" cy="5191970"/>
          </a:xfrm>
        </p:spPr>
        <p:txBody>
          <a:bodyPr>
            <a:normAutofit fontScale="92500"/>
          </a:bodyPr>
          <a:lstStyle/>
          <a:p>
            <a:pPr algn="just">
              <a:buFont typeface="Wingdings" panose="05000000000000000000" pitchFamily="2" charset="2"/>
              <a:buChar char="v"/>
            </a:pPr>
            <a:r>
              <a:rPr lang="en-US" dirty="0"/>
              <a:t>The role of the interpreter is increasingly considered to have </a:t>
            </a:r>
            <a:r>
              <a:rPr lang="en-US" u="sng" dirty="0"/>
              <a:t>shifted</a:t>
            </a:r>
            <a:r>
              <a:rPr lang="en-US" dirty="0"/>
              <a:t> from the mere instrumental task of rendering linguistic messages (i.e. a bilingual re-speaker) into being </a:t>
            </a:r>
            <a:r>
              <a:rPr lang="en-US" u="sng" dirty="0"/>
              <a:t>an active participant in the act of cultural exchange </a:t>
            </a:r>
            <a:r>
              <a:rPr lang="en-US" dirty="0"/>
              <a:t>that operates within the gap between cultures. </a:t>
            </a:r>
          </a:p>
          <a:p>
            <a:pPr algn="just">
              <a:buFont typeface="Wingdings" panose="05000000000000000000" pitchFamily="2" charset="2"/>
              <a:buChar char="v"/>
            </a:pPr>
            <a:r>
              <a:rPr lang="en-US" dirty="0"/>
              <a:t>Interpreting is an:</a:t>
            </a:r>
          </a:p>
          <a:p>
            <a:pPr marL="514350" indent="-514350" algn="just">
              <a:buFont typeface="+mj-lt"/>
              <a:buAutoNum type="arabicParenR"/>
            </a:pPr>
            <a:r>
              <a:rPr lang="en-US" dirty="0"/>
              <a:t> ‘</a:t>
            </a:r>
            <a:r>
              <a:rPr lang="en-US" dirty="0" err="1">
                <a:solidFill>
                  <a:srgbClr val="FF0000"/>
                </a:solidFill>
              </a:rPr>
              <a:t>interlingual</a:t>
            </a:r>
            <a:r>
              <a:rPr lang="en-US" dirty="0"/>
              <a:t>,</a:t>
            </a:r>
          </a:p>
          <a:p>
            <a:pPr marL="514350" indent="-514350" algn="just">
              <a:buFont typeface="+mj-lt"/>
              <a:buAutoNum type="arabicParenR"/>
            </a:pPr>
            <a:r>
              <a:rPr lang="en-US" dirty="0"/>
              <a:t> </a:t>
            </a:r>
            <a:r>
              <a:rPr lang="en-US" dirty="0">
                <a:solidFill>
                  <a:srgbClr val="FF0000"/>
                </a:solidFill>
              </a:rPr>
              <a:t>intercultural</a:t>
            </a:r>
            <a:r>
              <a:rPr lang="en-US" dirty="0"/>
              <a:t> </a:t>
            </a:r>
            <a:r>
              <a:rPr lang="en-US" dirty="0">
                <a:solidFill>
                  <a:srgbClr val="FF0000"/>
                </a:solidFill>
              </a:rPr>
              <a:t>oral</a:t>
            </a:r>
            <a:r>
              <a:rPr lang="en-US" dirty="0"/>
              <a:t> </a:t>
            </a:r>
            <a:r>
              <a:rPr lang="en-US" dirty="0">
                <a:solidFill>
                  <a:srgbClr val="FF0000"/>
                </a:solidFill>
              </a:rPr>
              <a:t>or</a:t>
            </a:r>
            <a:r>
              <a:rPr lang="en-US" dirty="0"/>
              <a:t> </a:t>
            </a:r>
            <a:r>
              <a:rPr lang="en-US" dirty="0">
                <a:solidFill>
                  <a:srgbClr val="FF0000"/>
                </a:solidFill>
              </a:rPr>
              <a:t>signed</a:t>
            </a:r>
            <a:r>
              <a:rPr lang="en-US" dirty="0"/>
              <a:t> </a:t>
            </a:r>
            <a:r>
              <a:rPr lang="en-US" dirty="0">
                <a:solidFill>
                  <a:srgbClr val="FF0000"/>
                </a:solidFill>
              </a:rPr>
              <a:t>mediation</a:t>
            </a:r>
            <a:r>
              <a:rPr lang="en-US" dirty="0"/>
              <a:t>’</a:t>
            </a:r>
          </a:p>
          <a:p>
            <a:pPr marL="0" indent="0" algn="just">
              <a:buNone/>
            </a:pPr>
            <a:r>
              <a:rPr lang="en-US" dirty="0"/>
              <a:t> in other words, the interpreter is the </a:t>
            </a:r>
            <a:r>
              <a:rPr lang="en-US" dirty="0" err="1"/>
              <a:t>interlingual</a:t>
            </a:r>
            <a:r>
              <a:rPr lang="en-US" dirty="0"/>
              <a:t> and intercultural mediator who controls the conditions of communication between participants. </a:t>
            </a:r>
          </a:p>
        </p:txBody>
      </p:sp>
    </p:spTree>
    <p:extLst>
      <p:ext uri="{BB962C8B-B14F-4D97-AF65-F5344CB8AC3E}">
        <p14:creationId xmlns:p14="http://schemas.microsoft.com/office/powerpoint/2010/main" val="337966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flipH="1">
            <a:off x="4471855" y="4092146"/>
            <a:ext cx="1389598" cy="1143000"/>
          </a:xfrm>
        </p:spPr>
        <p:txBody>
          <a:bodyPr>
            <a:normAutofit/>
          </a:bodyPr>
          <a:lstStyle/>
          <a:p>
            <a:pPr algn="l"/>
            <a:r>
              <a:rPr lang="en-US" sz="1600" dirty="0" err="1">
                <a:solidFill>
                  <a:schemeClr val="tx1"/>
                </a:solidFill>
              </a:rPr>
              <a:t>Poshhacker’s</a:t>
            </a:r>
            <a:r>
              <a:rPr lang="en-US" sz="1600" dirty="0">
                <a:solidFill>
                  <a:schemeClr val="tx1"/>
                </a:solidFill>
              </a:rPr>
              <a:t> model of mediation</a:t>
            </a:r>
          </a:p>
        </p:txBody>
      </p:sp>
      <p:sp>
        <p:nvSpPr>
          <p:cNvPr id="5" name="Content Placeholder 4"/>
          <p:cNvSpPr>
            <a:spLocks noGrp="1"/>
          </p:cNvSpPr>
          <p:nvPr>
            <p:ph idx="1"/>
          </p:nvPr>
        </p:nvSpPr>
        <p:spPr>
          <a:xfrm>
            <a:off x="1210433" y="374900"/>
            <a:ext cx="7790011" cy="6600144"/>
          </a:xfrm>
        </p:spPr>
        <p:txBody>
          <a:bodyPr>
            <a:normAutofit/>
          </a:bodyPr>
          <a:lstStyle/>
          <a:p>
            <a:pPr marL="0" indent="0" algn="just">
              <a:buNone/>
            </a:pPr>
            <a:r>
              <a:rPr lang="en-US" dirty="0"/>
              <a:t>3) </a:t>
            </a:r>
            <a:r>
              <a:rPr lang="en-US" dirty="0">
                <a:solidFill>
                  <a:srgbClr val="FF0000"/>
                </a:solidFill>
              </a:rPr>
              <a:t>contractual</a:t>
            </a:r>
            <a:r>
              <a:rPr lang="en-US" dirty="0"/>
              <a:t> </a:t>
            </a:r>
            <a:r>
              <a:rPr lang="en-US" dirty="0">
                <a:solidFill>
                  <a:srgbClr val="FF0000"/>
                </a:solidFill>
              </a:rPr>
              <a:t>mediation</a:t>
            </a:r>
            <a:r>
              <a:rPr lang="en-US" dirty="0"/>
              <a:t>, that underlines the broader relationship in which the communicative event between participants takes place. </a:t>
            </a:r>
          </a:p>
        </p:txBody>
      </p:sp>
      <p:sp>
        <p:nvSpPr>
          <p:cNvPr id="6" name="Rectangle 5"/>
          <p:cNvSpPr/>
          <p:nvPr/>
        </p:nvSpPr>
        <p:spPr>
          <a:xfrm>
            <a:off x="4266590" y="2742742"/>
            <a:ext cx="1527963" cy="914400"/>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b="1" dirty="0">
                <a:solidFill>
                  <a:schemeClr val="tx1"/>
                </a:solidFill>
              </a:rPr>
              <a:t>cognitive</a:t>
            </a:r>
          </a:p>
        </p:txBody>
      </p:sp>
      <p:sp>
        <p:nvSpPr>
          <p:cNvPr id="7" name="Rectangle 6"/>
          <p:cNvSpPr/>
          <p:nvPr/>
        </p:nvSpPr>
        <p:spPr>
          <a:xfrm>
            <a:off x="5794554" y="5108755"/>
            <a:ext cx="1376784" cy="9144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b="1" dirty="0"/>
              <a:t>intercultural</a:t>
            </a:r>
          </a:p>
        </p:txBody>
      </p:sp>
      <p:sp>
        <p:nvSpPr>
          <p:cNvPr id="8" name="Rectangle 7"/>
          <p:cNvSpPr/>
          <p:nvPr/>
        </p:nvSpPr>
        <p:spPr>
          <a:xfrm>
            <a:off x="2986295" y="5108755"/>
            <a:ext cx="1433915" cy="9144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b="1" dirty="0"/>
              <a:t>contractual</a:t>
            </a:r>
          </a:p>
        </p:txBody>
      </p:sp>
      <p:cxnSp>
        <p:nvCxnSpPr>
          <p:cNvPr id="10" name="Straight Connector 9"/>
          <p:cNvCxnSpPr/>
          <p:nvPr/>
        </p:nvCxnSpPr>
        <p:spPr>
          <a:xfrm>
            <a:off x="5431405" y="3657142"/>
            <a:ext cx="971225" cy="1451613"/>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3732739" y="3657142"/>
            <a:ext cx="837431" cy="1451613"/>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4420210" y="5719575"/>
            <a:ext cx="1374343"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41797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flipH="1">
            <a:off x="4471855" y="4092146"/>
            <a:ext cx="1389598" cy="1143000"/>
          </a:xfrm>
        </p:spPr>
        <p:txBody>
          <a:bodyPr>
            <a:normAutofit/>
          </a:bodyPr>
          <a:lstStyle/>
          <a:p>
            <a:pPr algn="l"/>
            <a:r>
              <a:rPr lang="en-US" sz="1600" dirty="0">
                <a:solidFill>
                  <a:schemeClr val="tx1"/>
                </a:solidFill>
              </a:rPr>
              <a:t>Van </a:t>
            </a:r>
            <a:r>
              <a:rPr lang="en-US" sz="1600" dirty="0" err="1">
                <a:solidFill>
                  <a:schemeClr val="tx1"/>
                </a:solidFill>
              </a:rPr>
              <a:t>Dijk’s</a:t>
            </a:r>
            <a:r>
              <a:rPr lang="en-US" sz="1600" dirty="0">
                <a:solidFill>
                  <a:schemeClr val="tx1"/>
                </a:solidFill>
              </a:rPr>
              <a:t> model of manipulating </a:t>
            </a:r>
          </a:p>
        </p:txBody>
      </p:sp>
      <p:sp>
        <p:nvSpPr>
          <p:cNvPr id="5" name="Content Placeholder 4"/>
          <p:cNvSpPr>
            <a:spLocks noGrp="1"/>
          </p:cNvSpPr>
          <p:nvPr>
            <p:ph idx="1"/>
          </p:nvPr>
        </p:nvSpPr>
        <p:spPr>
          <a:xfrm>
            <a:off x="1210433" y="374900"/>
            <a:ext cx="7790011" cy="6600144"/>
          </a:xfrm>
        </p:spPr>
        <p:txBody>
          <a:bodyPr>
            <a:normAutofit/>
          </a:bodyPr>
          <a:lstStyle/>
          <a:p>
            <a:pPr marL="0" indent="0" algn="just">
              <a:buNone/>
            </a:pPr>
            <a:r>
              <a:rPr lang="en-US" dirty="0"/>
              <a:t> </a:t>
            </a:r>
            <a:r>
              <a:rPr lang="en-US" dirty="0" err="1"/>
              <a:t>Hatim</a:t>
            </a:r>
            <a:r>
              <a:rPr lang="en-US" dirty="0"/>
              <a:t> and Mason hypothesize that translators (and interpreters) as mediators </a:t>
            </a:r>
            <a:r>
              <a:rPr lang="en-US" u="sng" dirty="0"/>
              <a:t>‘intervene in the transfer process, feeding their knowledge and beliefs into the processing of a text’. </a:t>
            </a:r>
          </a:p>
          <a:p>
            <a:pPr marL="0" indent="0" algn="just">
              <a:buNone/>
            </a:pPr>
            <a:endParaRPr lang="en-US" dirty="0"/>
          </a:p>
        </p:txBody>
      </p:sp>
      <p:sp>
        <p:nvSpPr>
          <p:cNvPr id="6" name="Rectangle 5"/>
          <p:cNvSpPr/>
          <p:nvPr/>
        </p:nvSpPr>
        <p:spPr>
          <a:xfrm>
            <a:off x="4266590" y="2742742"/>
            <a:ext cx="1527963" cy="9144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b="1" dirty="0">
                <a:solidFill>
                  <a:schemeClr val="tx1"/>
                </a:solidFill>
              </a:rPr>
              <a:t>Discourse </a:t>
            </a:r>
          </a:p>
        </p:txBody>
      </p:sp>
      <p:sp>
        <p:nvSpPr>
          <p:cNvPr id="7" name="Rectangle 6"/>
          <p:cNvSpPr/>
          <p:nvPr/>
        </p:nvSpPr>
        <p:spPr>
          <a:xfrm>
            <a:off x="5794554" y="5108755"/>
            <a:ext cx="1376784" cy="9144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b="1" dirty="0"/>
              <a:t>Cognitive </a:t>
            </a:r>
          </a:p>
        </p:txBody>
      </p:sp>
      <p:sp>
        <p:nvSpPr>
          <p:cNvPr id="8" name="Rectangle 7"/>
          <p:cNvSpPr/>
          <p:nvPr/>
        </p:nvSpPr>
        <p:spPr>
          <a:xfrm>
            <a:off x="2986295" y="5108755"/>
            <a:ext cx="1433915" cy="9144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b="1" dirty="0"/>
              <a:t>Society </a:t>
            </a:r>
          </a:p>
        </p:txBody>
      </p:sp>
      <p:cxnSp>
        <p:nvCxnSpPr>
          <p:cNvPr id="10" name="Straight Connector 9"/>
          <p:cNvCxnSpPr/>
          <p:nvPr/>
        </p:nvCxnSpPr>
        <p:spPr>
          <a:xfrm>
            <a:off x="5431405" y="3657142"/>
            <a:ext cx="971225" cy="1451613"/>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3732739" y="3657142"/>
            <a:ext cx="837431" cy="1451613"/>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4420210" y="5719575"/>
            <a:ext cx="1374343"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86582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829</TotalTime>
  <Words>1973</Words>
  <Application>Microsoft Office PowerPoint</Application>
  <PresentationFormat>On-screen Show (4:3)</PresentationFormat>
  <Paragraphs>109</Paragraphs>
  <Slides>29</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Algerian</vt:lpstr>
      <vt:lpstr>Arial</vt:lpstr>
      <vt:lpstr>Calibri</vt:lpstr>
      <vt:lpstr>Forte</vt:lpstr>
      <vt:lpstr>Futura Md BT</vt:lpstr>
      <vt:lpstr>Wingdings</vt:lpstr>
      <vt:lpstr>Office Theme</vt:lpstr>
      <vt:lpstr>Translation and Ideology </vt:lpstr>
      <vt:lpstr>Introduction </vt:lpstr>
      <vt:lpstr>Slide Title</vt:lpstr>
      <vt:lpstr>PowerPoint Presentation</vt:lpstr>
      <vt:lpstr>PowerPoint Presentation</vt:lpstr>
      <vt:lpstr>PowerPoint Presentation</vt:lpstr>
      <vt:lpstr> Re-Visiting the Interpreter’s Role </vt:lpstr>
      <vt:lpstr>Poshhacker’s model of mediation</vt:lpstr>
      <vt:lpstr>Van Dijk’s model of manipulating </vt:lpstr>
      <vt:lpstr>PowerPoint Presentation</vt:lpstr>
      <vt:lpstr>PowerPoint Presentation</vt:lpstr>
      <vt:lpstr> Ideology in Translation  </vt:lpstr>
      <vt:lpstr>PowerPoint Presentation</vt:lpstr>
      <vt:lpstr>Slide Title</vt:lpstr>
      <vt:lpstr>PowerPoint Presentation</vt:lpstr>
      <vt:lpstr> The Ideology of Translating </vt:lpstr>
      <vt:lpstr>PowerPoint Presentation</vt:lpstr>
      <vt:lpstr>PowerPoint Presentation</vt:lpstr>
      <vt:lpstr> The Translation of Ideology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ahmed qadoury</cp:lastModifiedBy>
  <cp:revision>77</cp:revision>
  <dcterms:created xsi:type="dcterms:W3CDTF">2013-08-21T19:17:07Z</dcterms:created>
  <dcterms:modified xsi:type="dcterms:W3CDTF">2021-07-03T19:25:23Z</dcterms:modified>
</cp:coreProperties>
</file>