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32637B58-87C1-446D-BDA9-B06F4BCF7782}" type="datetimeFigureOut">
              <a:rPr lang="en-US" smtClean="0"/>
              <a:t>7/3/2021</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7/3/2021</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7/3/2021</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7/3/2021</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7/3/2021</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7/3/2021</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7/3/2021</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7/3/2021</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7/3/2021</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7/3/2021</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7/3/2021</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32637B58-87C1-446D-BDA9-B06F4BCF7782}" type="datetimeFigureOut">
              <a:rPr lang="en-US" smtClean="0"/>
              <a:pPr/>
              <a:t>7/3/2021</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713F9-2A5B-4CE8-9C31-7E386B01662D}"/>
              </a:ext>
            </a:extLst>
          </p:cNvPr>
          <p:cNvSpPr>
            <a:spLocks noGrp="1"/>
          </p:cNvSpPr>
          <p:nvPr>
            <p:ph type="ctrTitle"/>
          </p:nvPr>
        </p:nvSpPr>
        <p:spPr>
          <a:xfrm>
            <a:off x="1249326" y="1222744"/>
            <a:ext cx="10340162" cy="3248247"/>
          </a:xfrm>
        </p:spPr>
        <p:txBody>
          <a:bodyPr/>
          <a:lstStyle/>
          <a:p>
            <a:pPr algn="ctr"/>
            <a:r>
              <a:rPr lang="en-US" dirty="0"/>
              <a:t>The Study of Evaluation and Ideology in Translation</a:t>
            </a:r>
          </a:p>
        </p:txBody>
      </p:sp>
    </p:spTree>
    <p:extLst>
      <p:ext uri="{BB962C8B-B14F-4D97-AF65-F5344CB8AC3E}">
        <p14:creationId xmlns:p14="http://schemas.microsoft.com/office/powerpoint/2010/main" val="3935120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45DA1-E9E3-42A7-B28B-CD960935379E}"/>
              </a:ext>
            </a:extLst>
          </p:cNvPr>
          <p:cNvSpPr>
            <a:spLocks noGrp="1"/>
          </p:cNvSpPr>
          <p:nvPr>
            <p:ph type="title"/>
          </p:nvPr>
        </p:nvSpPr>
        <p:spPr/>
        <p:txBody>
          <a:bodyPr/>
          <a:lstStyle/>
          <a:p>
            <a:r>
              <a:rPr lang="en-US" dirty="0"/>
              <a:t>Translator’s position to the text</a:t>
            </a:r>
          </a:p>
        </p:txBody>
      </p:sp>
      <p:sp>
        <p:nvSpPr>
          <p:cNvPr id="3" name="Content Placeholder 2">
            <a:extLst>
              <a:ext uri="{FF2B5EF4-FFF2-40B4-BE49-F238E27FC236}">
                <a16:creationId xmlns:a16="http://schemas.microsoft.com/office/drawing/2014/main" id="{7EF1D63D-6E7E-44E1-B927-441132D38227}"/>
              </a:ext>
            </a:extLst>
          </p:cNvPr>
          <p:cNvSpPr>
            <a:spLocks noGrp="1"/>
          </p:cNvSpPr>
          <p:nvPr>
            <p:ph idx="1"/>
          </p:nvPr>
        </p:nvSpPr>
        <p:spPr/>
        <p:txBody>
          <a:bodyPr>
            <a:normAutofit lnSpcReduction="10000"/>
          </a:bodyPr>
          <a:lstStyle/>
          <a:p>
            <a:r>
              <a:rPr lang="en-US" sz="3600" b="1" dirty="0"/>
              <a:t>‘Compliant’, ‘Resistant’, and ‘Tactical’</a:t>
            </a:r>
          </a:p>
          <a:p>
            <a:pPr algn="just">
              <a:buFont typeface="Wingdings" panose="05000000000000000000" pitchFamily="2" charset="2"/>
              <a:buChar char="v"/>
            </a:pPr>
            <a:r>
              <a:rPr lang="en-US" sz="3200" dirty="0"/>
              <a:t>linguistic analysis throughout the use of appraisal semantic resources is carried out in both the source and target texts to see whether they, roughly speaking, correspond or not in terms of the ideology intended by the speaker/writer as compared to the one depicted by the translator / interpreter.</a:t>
            </a:r>
            <a:endParaRPr lang="en-US" sz="3600" b="1" dirty="0"/>
          </a:p>
        </p:txBody>
      </p:sp>
    </p:spTree>
    <p:extLst>
      <p:ext uri="{BB962C8B-B14F-4D97-AF65-F5344CB8AC3E}">
        <p14:creationId xmlns:p14="http://schemas.microsoft.com/office/powerpoint/2010/main" val="1716314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7C511C1-3379-4E51-B094-7D9D31BCBD08}"/>
              </a:ext>
            </a:extLst>
          </p:cNvPr>
          <p:cNvPicPr>
            <a:picLocks noGrp="1" noChangeAspect="1"/>
          </p:cNvPicPr>
          <p:nvPr>
            <p:ph idx="1"/>
          </p:nvPr>
        </p:nvPicPr>
        <p:blipFill>
          <a:blip r:embed="rId2"/>
          <a:stretch>
            <a:fillRect/>
          </a:stretch>
        </p:blipFill>
        <p:spPr>
          <a:xfrm>
            <a:off x="461574" y="318978"/>
            <a:ext cx="11266137" cy="5724636"/>
          </a:xfrm>
        </p:spPr>
      </p:pic>
    </p:spTree>
    <p:extLst>
      <p:ext uri="{BB962C8B-B14F-4D97-AF65-F5344CB8AC3E}">
        <p14:creationId xmlns:p14="http://schemas.microsoft.com/office/powerpoint/2010/main" val="3291363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88728-315D-40FD-B677-1E7649C035FB}"/>
              </a:ext>
            </a:extLst>
          </p:cNvPr>
          <p:cNvSpPr>
            <a:spLocks noGrp="1"/>
          </p:cNvSpPr>
          <p:nvPr>
            <p:ph type="title"/>
          </p:nvPr>
        </p:nvSpPr>
        <p:spPr/>
        <p:txBody>
          <a:bodyPr/>
          <a:lstStyle/>
          <a:p>
            <a:r>
              <a:rPr lang="en-US" dirty="0"/>
              <a:t>Affect </a:t>
            </a:r>
          </a:p>
        </p:txBody>
      </p:sp>
      <p:sp>
        <p:nvSpPr>
          <p:cNvPr id="3" name="Content Placeholder 2">
            <a:extLst>
              <a:ext uri="{FF2B5EF4-FFF2-40B4-BE49-F238E27FC236}">
                <a16:creationId xmlns:a16="http://schemas.microsoft.com/office/drawing/2014/main" id="{D2AC2131-7463-41ED-AEA4-66EC354C87AA}"/>
              </a:ext>
            </a:extLst>
          </p:cNvPr>
          <p:cNvSpPr>
            <a:spLocks noGrp="1"/>
          </p:cNvSpPr>
          <p:nvPr>
            <p:ph idx="1"/>
          </p:nvPr>
        </p:nvSpPr>
        <p:spPr/>
        <p:txBody>
          <a:bodyPr>
            <a:normAutofit/>
          </a:bodyPr>
          <a:lstStyle/>
          <a:p>
            <a:pPr algn="just"/>
            <a:r>
              <a:rPr lang="en-US" sz="2800" b="1" i="1" dirty="0">
                <a:solidFill>
                  <a:srgbClr val="FF0000"/>
                </a:solidFill>
              </a:rPr>
              <a:t>AFFECT</a:t>
            </a:r>
            <a:r>
              <a:rPr lang="en-US" sz="2800" b="1" dirty="0"/>
              <a:t>, it is fundamentally concerned with ‘emotional reactions’. Moreover, depending on the surge of feeling, ‘un/happiness’, ‘dis/satisfaction’, ‘in/security’, and ‘dis/inclination’</a:t>
            </a:r>
          </a:p>
        </p:txBody>
      </p:sp>
    </p:spTree>
    <p:extLst>
      <p:ext uri="{BB962C8B-B14F-4D97-AF65-F5344CB8AC3E}">
        <p14:creationId xmlns:p14="http://schemas.microsoft.com/office/powerpoint/2010/main" val="2697064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E92D11-9E7F-41A2-8F94-FE27E217B818}"/>
              </a:ext>
            </a:extLst>
          </p:cNvPr>
          <p:cNvSpPr>
            <a:spLocks noGrp="1"/>
          </p:cNvSpPr>
          <p:nvPr>
            <p:ph idx="1"/>
          </p:nvPr>
        </p:nvSpPr>
        <p:spPr>
          <a:xfrm>
            <a:off x="659219" y="563526"/>
            <a:ext cx="10170041" cy="5479465"/>
          </a:xfrm>
        </p:spPr>
        <p:txBody>
          <a:bodyPr>
            <a:normAutofit/>
          </a:bodyPr>
          <a:lstStyle/>
          <a:p>
            <a:r>
              <a:rPr lang="en-US" sz="3200" i="1" dirty="0"/>
              <a:t>Example </a:t>
            </a:r>
          </a:p>
          <a:p>
            <a:pPr marL="0" indent="0">
              <a:buNone/>
            </a:pPr>
            <a:r>
              <a:rPr lang="en-US" sz="3200" i="1" dirty="0"/>
              <a:t>Mere words cannot fully express the </a:t>
            </a:r>
            <a:r>
              <a:rPr lang="en-US" sz="3200" b="1" i="1" u="sng" dirty="0">
                <a:solidFill>
                  <a:srgbClr val="FF0000"/>
                </a:solidFill>
              </a:rPr>
              <a:t>profound</a:t>
            </a:r>
            <a:r>
              <a:rPr lang="en-US" sz="3200" b="1" i="1" dirty="0">
                <a:solidFill>
                  <a:srgbClr val="FF0000"/>
                </a:solidFill>
              </a:rPr>
              <a:t> </a:t>
            </a:r>
            <a:r>
              <a:rPr lang="en-US" sz="3200" b="1" i="1" u="sng" dirty="0">
                <a:solidFill>
                  <a:srgbClr val="FF0000"/>
                </a:solidFill>
              </a:rPr>
              <a:t>remorse</a:t>
            </a:r>
            <a:r>
              <a:rPr lang="en-US" sz="3200" b="1" i="1" dirty="0">
                <a:solidFill>
                  <a:srgbClr val="FF0000"/>
                </a:solidFill>
              </a:rPr>
              <a:t> </a:t>
            </a:r>
            <a:r>
              <a:rPr lang="en-US" sz="3200" i="1" dirty="0"/>
              <a:t>I feel for what our country is going through and for what members of both parties in Congress are now forced to deal with (Clinton, I am profoundly Sorry, December 11, 1998).</a:t>
            </a:r>
          </a:p>
        </p:txBody>
      </p:sp>
    </p:spTree>
    <p:extLst>
      <p:ext uri="{BB962C8B-B14F-4D97-AF65-F5344CB8AC3E}">
        <p14:creationId xmlns:p14="http://schemas.microsoft.com/office/powerpoint/2010/main" val="2774405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166F4-B065-447D-A9E7-E8A90F38915F}"/>
              </a:ext>
            </a:extLst>
          </p:cNvPr>
          <p:cNvSpPr>
            <a:spLocks noGrp="1"/>
          </p:cNvSpPr>
          <p:nvPr>
            <p:ph type="title"/>
          </p:nvPr>
        </p:nvSpPr>
        <p:spPr/>
        <p:txBody>
          <a:bodyPr/>
          <a:lstStyle/>
          <a:p>
            <a:r>
              <a:rPr lang="en-US" dirty="0"/>
              <a:t>Judgment </a:t>
            </a:r>
          </a:p>
        </p:txBody>
      </p:sp>
      <p:sp>
        <p:nvSpPr>
          <p:cNvPr id="3" name="Content Placeholder 2">
            <a:extLst>
              <a:ext uri="{FF2B5EF4-FFF2-40B4-BE49-F238E27FC236}">
                <a16:creationId xmlns:a16="http://schemas.microsoft.com/office/drawing/2014/main" id="{815B3B70-CE64-401C-9BC1-1BD77647A5D1}"/>
              </a:ext>
            </a:extLst>
          </p:cNvPr>
          <p:cNvSpPr>
            <a:spLocks noGrp="1"/>
          </p:cNvSpPr>
          <p:nvPr>
            <p:ph idx="1"/>
          </p:nvPr>
        </p:nvSpPr>
        <p:spPr/>
        <p:txBody>
          <a:bodyPr>
            <a:normAutofit/>
          </a:bodyPr>
          <a:lstStyle/>
          <a:p>
            <a:pPr algn="just"/>
            <a:r>
              <a:rPr lang="en-US" sz="2800" b="1" dirty="0"/>
              <a:t>JUDGEMENT, the second sub-type of attitude, evaluates people’s behavior in relation to ‘</a:t>
            </a:r>
            <a:r>
              <a:rPr lang="en-US" sz="2800" b="1" u="sng" dirty="0"/>
              <a:t>social esteem</a:t>
            </a:r>
            <a:r>
              <a:rPr lang="en-US" sz="2800" b="1" dirty="0"/>
              <a:t>’: their ‘</a:t>
            </a:r>
            <a:r>
              <a:rPr lang="en-US" sz="2800" b="1" u="sng" dirty="0"/>
              <a:t>normality</a:t>
            </a:r>
            <a:r>
              <a:rPr lang="en-US" sz="2800" b="1" dirty="0"/>
              <a:t>’, ‘</a:t>
            </a:r>
            <a:r>
              <a:rPr lang="en-US" sz="2800" b="1" u="sng" dirty="0"/>
              <a:t>capacity</a:t>
            </a:r>
            <a:r>
              <a:rPr lang="en-US" sz="2800" b="1" dirty="0"/>
              <a:t>’ and ‘</a:t>
            </a:r>
            <a:r>
              <a:rPr lang="en-US" sz="2800" b="1" u="sng" dirty="0"/>
              <a:t>tenacity</a:t>
            </a:r>
            <a:r>
              <a:rPr lang="en-US" sz="2800" b="1" dirty="0"/>
              <a:t>’, and ‘</a:t>
            </a:r>
            <a:r>
              <a:rPr lang="en-US" sz="2800" b="1" u="sng" dirty="0"/>
              <a:t>social sanction</a:t>
            </a:r>
            <a:r>
              <a:rPr lang="en-US" sz="2800" b="1" dirty="0"/>
              <a:t>’: their ‘</a:t>
            </a:r>
            <a:r>
              <a:rPr lang="en-US" sz="2800" b="1" u="sng" dirty="0"/>
              <a:t>veracity</a:t>
            </a:r>
            <a:r>
              <a:rPr lang="en-US" sz="2800" b="1" dirty="0"/>
              <a:t>’ and ‘</a:t>
            </a:r>
            <a:r>
              <a:rPr lang="en-US" sz="2800" b="1" u="sng" dirty="0"/>
              <a:t>propriety</a:t>
            </a:r>
            <a:r>
              <a:rPr lang="en-US" sz="2800" b="1" dirty="0"/>
              <a:t>’</a:t>
            </a:r>
          </a:p>
        </p:txBody>
      </p:sp>
    </p:spTree>
    <p:extLst>
      <p:ext uri="{BB962C8B-B14F-4D97-AF65-F5344CB8AC3E}">
        <p14:creationId xmlns:p14="http://schemas.microsoft.com/office/powerpoint/2010/main" val="1635032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B0A02C-E4B6-41CC-A221-D18B8A16AB1A}"/>
              </a:ext>
            </a:extLst>
          </p:cNvPr>
          <p:cNvSpPr>
            <a:spLocks noGrp="1"/>
          </p:cNvSpPr>
          <p:nvPr>
            <p:ph idx="1"/>
          </p:nvPr>
        </p:nvSpPr>
        <p:spPr>
          <a:xfrm>
            <a:off x="519763" y="413886"/>
            <a:ext cx="11251933" cy="5629105"/>
          </a:xfrm>
        </p:spPr>
        <p:txBody>
          <a:bodyPr>
            <a:normAutofit/>
          </a:bodyPr>
          <a:lstStyle/>
          <a:p>
            <a:r>
              <a:rPr lang="en-US" sz="2800" b="1" i="1" dirty="0"/>
              <a:t>Example</a:t>
            </a:r>
          </a:p>
          <a:p>
            <a:pPr marL="0" indent="0">
              <a:buNone/>
            </a:pPr>
            <a:r>
              <a:rPr lang="en-US" sz="2800" b="1" i="1" dirty="0"/>
              <a:t>a </a:t>
            </a:r>
            <a:r>
              <a:rPr lang="en-US" sz="2800" b="1" i="1" u="sng" dirty="0">
                <a:solidFill>
                  <a:srgbClr val="FF0000"/>
                </a:solidFill>
              </a:rPr>
              <a:t>murderous tyrant</a:t>
            </a:r>
            <a:r>
              <a:rPr lang="en-US" sz="2800" b="1" i="1" dirty="0"/>
              <a:t>, who has already </a:t>
            </a:r>
            <a:r>
              <a:rPr lang="en-US" sz="2800" b="1" i="1" u="sng" dirty="0">
                <a:solidFill>
                  <a:srgbClr val="FF0000"/>
                </a:solidFill>
              </a:rPr>
              <a:t>used chemical weapons to kill thousands of people</a:t>
            </a:r>
            <a:r>
              <a:rPr lang="en-US" sz="2800" b="1" i="1" dirty="0"/>
              <a:t>. This same </a:t>
            </a:r>
            <a:r>
              <a:rPr lang="en-US" sz="2800" b="1" i="1" u="sng" dirty="0">
                <a:solidFill>
                  <a:srgbClr val="FF0000"/>
                </a:solidFill>
              </a:rPr>
              <a:t>tyrant</a:t>
            </a:r>
            <a:r>
              <a:rPr lang="en-US" sz="2800" b="1" i="1" dirty="0"/>
              <a:t> has tried to </a:t>
            </a:r>
            <a:r>
              <a:rPr lang="en-US" sz="2800" b="1" i="1" u="sng" dirty="0">
                <a:solidFill>
                  <a:srgbClr val="FF0000"/>
                </a:solidFill>
              </a:rPr>
              <a:t>dominate</a:t>
            </a:r>
            <a:r>
              <a:rPr lang="en-US" sz="2800" b="1" i="1" dirty="0"/>
              <a:t> the Middle East, has invaded and </a:t>
            </a:r>
            <a:r>
              <a:rPr lang="en-US" sz="2800" b="1" i="1" u="sng" dirty="0">
                <a:solidFill>
                  <a:srgbClr val="FF0000"/>
                </a:solidFill>
              </a:rPr>
              <a:t>brutally occupied </a:t>
            </a:r>
            <a:r>
              <a:rPr lang="en-US" sz="2800" b="1" i="1" dirty="0"/>
              <a:t>a small neighbor, has </a:t>
            </a:r>
            <a:r>
              <a:rPr lang="en-US" sz="2800" b="1" i="1" u="sng" dirty="0">
                <a:solidFill>
                  <a:srgbClr val="FF0000"/>
                </a:solidFill>
              </a:rPr>
              <a:t>struck</a:t>
            </a:r>
            <a:r>
              <a:rPr lang="en-US" sz="2800" b="1" i="1" dirty="0"/>
              <a:t> other nations without warning, and </a:t>
            </a:r>
            <a:r>
              <a:rPr lang="en-US" sz="2800" b="1" i="1" u="sng" dirty="0">
                <a:solidFill>
                  <a:srgbClr val="FF0000"/>
                </a:solidFill>
              </a:rPr>
              <a:t>holds unrelenting hostility </a:t>
            </a:r>
            <a:r>
              <a:rPr lang="en-US" sz="2800" b="1" i="1" dirty="0"/>
              <a:t>towards the United States (Bush, Speech to America, July 9, 2002).</a:t>
            </a:r>
          </a:p>
        </p:txBody>
      </p:sp>
    </p:spTree>
    <p:extLst>
      <p:ext uri="{BB962C8B-B14F-4D97-AF65-F5344CB8AC3E}">
        <p14:creationId xmlns:p14="http://schemas.microsoft.com/office/powerpoint/2010/main" val="3076138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A9EA-257F-4CDA-BDBE-E44F139FB51D}"/>
              </a:ext>
            </a:extLst>
          </p:cNvPr>
          <p:cNvSpPr>
            <a:spLocks noGrp="1"/>
          </p:cNvSpPr>
          <p:nvPr>
            <p:ph type="title"/>
          </p:nvPr>
        </p:nvSpPr>
        <p:spPr>
          <a:xfrm>
            <a:off x="962526" y="590668"/>
            <a:ext cx="9857589" cy="1329004"/>
          </a:xfrm>
        </p:spPr>
        <p:txBody>
          <a:bodyPr/>
          <a:lstStyle/>
          <a:p>
            <a:r>
              <a:rPr lang="en-US" dirty="0"/>
              <a:t>Appreciation</a:t>
            </a:r>
          </a:p>
        </p:txBody>
      </p:sp>
      <p:sp>
        <p:nvSpPr>
          <p:cNvPr id="3" name="Content Placeholder 2">
            <a:extLst>
              <a:ext uri="{FF2B5EF4-FFF2-40B4-BE49-F238E27FC236}">
                <a16:creationId xmlns:a16="http://schemas.microsoft.com/office/drawing/2014/main" id="{1D46A2C3-F625-4B03-B979-15AA1442989F}"/>
              </a:ext>
            </a:extLst>
          </p:cNvPr>
          <p:cNvSpPr>
            <a:spLocks noGrp="1"/>
          </p:cNvSpPr>
          <p:nvPr>
            <p:ph idx="1"/>
          </p:nvPr>
        </p:nvSpPr>
        <p:spPr/>
        <p:txBody>
          <a:bodyPr>
            <a:normAutofit/>
          </a:bodyPr>
          <a:lstStyle/>
          <a:p>
            <a:pPr algn="just"/>
            <a:r>
              <a:rPr lang="en-US" sz="2800" b="1" dirty="0"/>
              <a:t>APPRECIATION conveys our estimation of things or natural phenomena according to three variables, which are ‘</a:t>
            </a:r>
            <a:r>
              <a:rPr lang="en-US" sz="2800" b="1" u="sng" dirty="0"/>
              <a:t>reaction</a:t>
            </a:r>
            <a:r>
              <a:rPr lang="en-US" sz="2800" b="1" dirty="0"/>
              <a:t>’, ‘</a:t>
            </a:r>
            <a:r>
              <a:rPr lang="en-US" sz="2800" b="1" u="sng" dirty="0"/>
              <a:t>composition</a:t>
            </a:r>
            <a:r>
              <a:rPr lang="en-US" sz="2800" b="1" dirty="0"/>
              <a:t>’, and ‘</a:t>
            </a:r>
            <a:r>
              <a:rPr lang="en-US" sz="2800" b="1" u="sng" dirty="0"/>
              <a:t>valuation</a:t>
            </a:r>
            <a:r>
              <a:rPr lang="en-US" sz="2800" b="1" dirty="0"/>
              <a:t>’.</a:t>
            </a:r>
          </a:p>
        </p:txBody>
      </p:sp>
    </p:spTree>
    <p:extLst>
      <p:ext uri="{BB962C8B-B14F-4D97-AF65-F5344CB8AC3E}">
        <p14:creationId xmlns:p14="http://schemas.microsoft.com/office/powerpoint/2010/main" val="2763103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01919C-F61F-48FC-8876-9B3BFADF7490}"/>
              </a:ext>
            </a:extLst>
          </p:cNvPr>
          <p:cNvSpPr>
            <a:spLocks noGrp="1"/>
          </p:cNvSpPr>
          <p:nvPr>
            <p:ph idx="1"/>
          </p:nvPr>
        </p:nvSpPr>
        <p:spPr>
          <a:xfrm>
            <a:off x="847023" y="539015"/>
            <a:ext cx="9982237" cy="5503976"/>
          </a:xfrm>
        </p:spPr>
        <p:txBody>
          <a:bodyPr>
            <a:normAutofit/>
          </a:bodyPr>
          <a:lstStyle/>
          <a:p>
            <a:pPr algn="just"/>
            <a:r>
              <a:rPr lang="en-US" sz="2800" b="1" i="1" dirty="0"/>
              <a:t>Example</a:t>
            </a:r>
          </a:p>
          <a:p>
            <a:pPr algn="just"/>
            <a:r>
              <a:rPr lang="en-US" sz="2800" b="1" i="1" dirty="0"/>
              <a:t>We come to Berlin, we American presidents, because it's our duty to speak in this </a:t>
            </a:r>
            <a:r>
              <a:rPr lang="en-US" sz="2800" b="1" i="1" u="sng" dirty="0">
                <a:solidFill>
                  <a:srgbClr val="FF0000"/>
                </a:solidFill>
              </a:rPr>
              <a:t>place of freedom</a:t>
            </a:r>
            <a:r>
              <a:rPr lang="en-US" sz="2800" b="1" i="1" dirty="0"/>
              <a:t>. But I must confess, we're drawn here by other things as well: by the </a:t>
            </a:r>
            <a:r>
              <a:rPr lang="en-US" sz="2800" b="1" i="1" u="sng" dirty="0">
                <a:solidFill>
                  <a:srgbClr val="FF0000"/>
                </a:solidFill>
              </a:rPr>
              <a:t>feeling of history</a:t>
            </a:r>
            <a:r>
              <a:rPr lang="en-US" sz="2800" b="1" i="1" dirty="0"/>
              <a:t> in this city, more than 500 years older than our own nation; by the </a:t>
            </a:r>
            <a:r>
              <a:rPr lang="en-US" sz="2800" b="1" i="1" u="sng" dirty="0">
                <a:solidFill>
                  <a:srgbClr val="FF0000"/>
                </a:solidFill>
              </a:rPr>
              <a:t>beauty</a:t>
            </a:r>
            <a:r>
              <a:rPr lang="en-US" sz="2800" b="1" i="1" dirty="0"/>
              <a:t> of the Grunewald and the </a:t>
            </a:r>
            <a:r>
              <a:rPr lang="en-US" sz="2800" b="1" i="1" dirty="0" err="1"/>
              <a:t>Tiergarten</a:t>
            </a:r>
            <a:r>
              <a:rPr lang="en-US" sz="2800" b="1" i="1" dirty="0"/>
              <a:t>; most of all, by your courage and determination (Reagan, Tear Down this Wall, June 12, 1987).</a:t>
            </a:r>
          </a:p>
        </p:txBody>
      </p:sp>
    </p:spTree>
    <p:extLst>
      <p:ext uri="{BB962C8B-B14F-4D97-AF65-F5344CB8AC3E}">
        <p14:creationId xmlns:p14="http://schemas.microsoft.com/office/powerpoint/2010/main" val="1385885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3766EC-3423-48EA-B6BA-89154BEC5A58}"/>
              </a:ext>
            </a:extLst>
          </p:cNvPr>
          <p:cNvSpPr>
            <a:spLocks noGrp="1"/>
          </p:cNvSpPr>
          <p:nvPr>
            <p:ph idx="1"/>
          </p:nvPr>
        </p:nvSpPr>
        <p:spPr>
          <a:xfrm>
            <a:off x="827773" y="808522"/>
            <a:ext cx="10001487" cy="5234469"/>
          </a:xfrm>
        </p:spPr>
        <p:txBody>
          <a:bodyPr>
            <a:normAutofit/>
          </a:bodyPr>
          <a:lstStyle/>
          <a:p>
            <a:pPr>
              <a:buFont typeface="Wingdings" panose="05000000000000000000" pitchFamily="2" charset="2"/>
              <a:buChar char="v"/>
            </a:pPr>
            <a:r>
              <a:rPr lang="en-US" sz="2800" b="1" dirty="0"/>
              <a:t>In fact, the speaker/writer adopts a particular stance towards each of the kinds of attitude set out above. These stances are crucially revealed to the audience using </a:t>
            </a:r>
            <a:r>
              <a:rPr lang="en-US" sz="2800" b="1" dirty="0" err="1"/>
              <a:t>lexico</a:t>
            </a:r>
            <a:r>
              <a:rPr lang="en-US" sz="2800" b="1" dirty="0"/>
              <a:t>-grammatical choices that strategically designed to drive him/her take a similar, contrary or undecided position. </a:t>
            </a:r>
          </a:p>
        </p:txBody>
      </p:sp>
    </p:spTree>
    <p:extLst>
      <p:ext uri="{BB962C8B-B14F-4D97-AF65-F5344CB8AC3E}">
        <p14:creationId xmlns:p14="http://schemas.microsoft.com/office/powerpoint/2010/main" val="571843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1E146-A396-4DE8-AAC5-E9A47D1BD477}"/>
              </a:ext>
            </a:extLst>
          </p:cNvPr>
          <p:cNvSpPr>
            <a:spLocks noGrp="1"/>
          </p:cNvSpPr>
          <p:nvPr>
            <p:ph type="title"/>
          </p:nvPr>
        </p:nvSpPr>
        <p:spPr/>
        <p:txBody>
          <a:bodyPr/>
          <a:lstStyle/>
          <a:p>
            <a:r>
              <a:rPr lang="en-US" dirty="0"/>
              <a:t>Engagement</a:t>
            </a:r>
          </a:p>
        </p:txBody>
      </p:sp>
      <p:sp>
        <p:nvSpPr>
          <p:cNvPr id="3" name="Content Placeholder 2">
            <a:extLst>
              <a:ext uri="{FF2B5EF4-FFF2-40B4-BE49-F238E27FC236}">
                <a16:creationId xmlns:a16="http://schemas.microsoft.com/office/drawing/2014/main" id="{F2275594-EDF6-4794-94D1-017C1110AE80}"/>
              </a:ext>
            </a:extLst>
          </p:cNvPr>
          <p:cNvSpPr>
            <a:spLocks noGrp="1"/>
          </p:cNvSpPr>
          <p:nvPr>
            <p:ph idx="1"/>
          </p:nvPr>
        </p:nvSpPr>
        <p:spPr/>
        <p:txBody>
          <a:bodyPr>
            <a:normAutofit/>
          </a:bodyPr>
          <a:lstStyle/>
          <a:p>
            <a:r>
              <a:rPr lang="en-US" sz="2800" b="1" dirty="0"/>
              <a:t>Disclaim (‘denial’ or ‘counter-expectancy’). ex. </a:t>
            </a:r>
            <a:r>
              <a:rPr lang="en-US" sz="2800" b="1" dirty="0">
                <a:solidFill>
                  <a:srgbClr val="FF0000"/>
                </a:solidFill>
              </a:rPr>
              <a:t>(war on terror)</a:t>
            </a:r>
          </a:p>
          <a:p>
            <a:r>
              <a:rPr lang="en-US" sz="2800" b="1" dirty="0"/>
              <a:t>Proclaim (‘concurring’, ‘pronouncement’, or ‘endorsement’),</a:t>
            </a:r>
          </a:p>
          <a:p>
            <a:r>
              <a:rPr lang="en-US" sz="2800" b="1" dirty="0"/>
              <a:t> Attribute (‘acknowledgement’ and ‘distancing’), </a:t>
            </a:r>
          </a:p>
          <a:p>
            <a:r>
              <a:rPr lang="en-US" sz="2800" b="1" dirty="0"/>
              <a:t>Entertain. </a:t>
            </a:r>
          </a:p>
        </p:txBody>
      </p:sp>
    </p:spTree>
    <p:extLst>
      <p:ext uri="{BB962C8B-B14F-4D97-AF65-F5344CB8AC3E}">
        <p14:creationId xmlns:p14="http://schemas.microsoft.com/office/powerpoint/2010/main" val="104973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55FD31-DC80-4A87-9F0E-C14BCBB9010D}"/>
              </a:ext>
            </a:extLst>
          </p:cNvPr>
          <p:cNvSpPr>
            <a:spLocks noGrp="1"/>
          </p:cNvSpPr>
          <p:nvPr>
            <p:ph idx="1"/>
          </p:nvPr>
        </p:nvSpPr>
        <p:spPr>
          <a:xfrm>
            <a:off x="584791" y="435935"/>
            <a:ext cx="10834576" cy="5607056"/>
          </a:xfrm>
        </p:spPr>
        <p:txBody>
          <a:bodyPr>
            <a:normAutofit/>
          </a:bodyPr>
          <a:lstStyle/>
          <a:p>
            <a:r>
              <a:rPr lang="en-US" sz="3200" b="1" dirty="0"/>
              <a:t>Evaluation is an integral part of meaning.</a:t>
            </a:r>
          </a:p>
          <a:p>
            <a:r>
              <a:rPr lang="en-US" sz="3200" b="1" dirty="0"/>
              <a:t>‘Each element in a living utterance not only has a meaning but also has a value’.</a:t>
            </a:r>
          </a:p>
          <a:p>
            <a:r>
              <a:rPr lang="en-US" sz="3200" b="1" dirty="0"/>
              <a:t>Writers/speakers use language to communicate with the world; to reflect these values and they ‘</a:t>
            </a:r>
            <a:r>
              <a:rPr lang="en-US" sz="3200" b="1" i="1" dirty="0">
                <a:solidFill>
                  <a:srgbClr val="FF0000"/>
                </a:solidFill>
              </a:rPr>
              <a:t>intrude</a:t>
            </a:r>
            <a:r>
              <a:rPr lang="en-US" sz="3200" b="1" dirty="0"/>
              <a:t>’ into the communicative situation where they express their ‘</a:t>
            </a:r>
            <a:r>
              <a:rPr lang="en-US" sz="3200" b="1" i="1" u="sng" dirty="0"/>
              <a:t>attitudinal</a:t>
            </a:r>
            <a:r>
              <a:rPr lang="en-US" sz="3200" b="1" dirty="0"/>
              <a:t>’ meaning or ‘</a:t>
            </a:r>
            <a:r>
              <a:rPr lang="en-US" sz="3200" b="1" i="1" u="sng" dirty="0"/>
              <a:t>intersubjective</a:t>
            </a:r>
            <a:r>
              <a:rPr lang="en-US" sz="3200" b="1" dirty="0"/>
              <a:t>’ position. </a:t>
            </a:r>
          </a:p>
          <a:p>
            <a:r>
              <a:rPr lang="en-US" sz="3200" b="1" dirty="0"/>
              <a:t>Accentuates, deletion or substitution.</a:t>
            </a:r>
          </a:p>
        </p:txBody>
      </p:sp>
    </p:spTree>
    <p:extLst>
      <p:ext uri="{BB962C8B-B14F-4D97-AF65-F5344CB8AC3E}">
        <p14:creationId xmlns:p14="http://schemas.microsoft.com/office/powerpoint/2010/main" val="1408239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6E65F1-864A-4DD2-91CF-38810195C72F}"/>
              </a:ext>
            </a:extLst>
          </p:cNvPr>
          <p:cNvSpPr>
            <a:spLocks noGrp="1"/>
          </p:cNvSpPr>
          <p:nvPr>
            <p:ph idx="1"/>
          </p:nvPr>
        </p:nvSpPr>
        <p:spPr>
          <a:xfrm>
            <a:off x="866274" y="741145"/>
            <a:ext cx="9962986" cy="5301846"/>
          </a:xfrm>
        </p:spPr>
        <p:txBody>
          <a:bodyPr>
            <a:normAutofit/>
          </a:bodyPr>
          <a:lstStyle/>
          <a:p>
            <a:pPr algn="just"/>
            <a:r>
              <a:rPr lang="en-US" sz="2800" b="1" i="1" dirty="0"/>
              <a:t>Example</a:t>
            </a:r>
          </a:p>
          <a:p>
            <a:pPr algn="just"/>
            <a:r>
              <a:rPr lang="en-US" sz="2800" b="1" i="1" dirty="0"/>
              <a:t>This is </a:t>
            </a:r>
            <a:r>
              <a:rPr lang="en-US" sz="2800" b="1" i="1" u="sng" dirty="0">
                <a:solidFill>
                  <a:srgbClr val="FF0000"/>
                </a:solidFill>
              </a:rPr>
              <a:t>not, however, just </a:t>
            </a:r>
            <a:r>
              <a:rPr lang="en-US" sz="2800" b="1" i="1" dirty="0"/>
              <a:t>America's fight. And what is at stake is </a:t>
            </a:r>
            <a:r>
              <a:rPr lang="en-US" sz="2800" b="1" i="1" u="sng" dirty="0">
                <a:solidFill>
                  <a:srgbClr val="FF0000"/>
                </a:solidFill>
              </a:rPr>
              <a:t>not just </a:t>
            </a:r>
            <a:r>
              <a:rPr lang="en-US" sz="2800" b="1" i="1" dirty="0"/>
              <a:t>America's freedom. This is the world's fight. This is civilization's fight. This is the fight of all who believe in progress and pluralism, tolerance and freedom (Bush, Address to Congress, September 20, 2001). </a:t>
            </a:r>
          </a:p>
        </p:txBody>
      </p:sp>
    </p:spTree>
    <p:extLst>
      <p:ext uri="{BB962C8B-B14F-4D97-AF65-F5344CB8AC3E}">
        <p14:creationId xmlns:p14="http://schemas.microsoft.com/office/powerpoint/2010/main" val="1815754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025C2-1CED-4DCD-A697-275BB4DBD6BE}"/>
              </a:ext>
            </a:extLst>
          </p:cNvPr>
          <p:cNvSpPr>
            <a:spLocks noGrp="1"/>
          </p:cNvSpPr>
          <p:nvPr>
            <p:ph type="title"/>
          </p:nvPr>
        </p:nvSpPr>
        <p:spPr/>
        <p:txBody>
          <a:bodyPr/>
          <a:lstStyle/>
          <a:p>
            <a:r>
              <a:rPr lang="en-US" dirty="0"/>
              <a:t>Graduation</a:t>
            </a:r>
          </a:p>
        </p:txBody>
      </p:sp>
      <p:sp>
        <p:nvSpPr>
          <p:cNvPr id="3" name="Content Placeholder 2">
            <a:extLst>
              <a:ext uri="{FF2B5EF4-FFF2-40B4-BE49-F238E27FC236}">
                <a16:creationId xmlns:a16="http://schemas.microsoft.com/office/drawing/2014/main" id="{5E9845D2-B159-4E87-9B72-CFBBCD0EBE7A}"/>
              </a:ext>
            </a:extLst>
          </p:cNvPr>
          <p:cNvSpPr>
            <a:spLocks noGrp="1"/>
          </p:cNvSpPr>
          <p:nvPr>
            <p:ph idx="1"/>
          </p:nvPr>
        </p:nvSpPr>
        <p:spPr/>
        <p:txBody>
          <a:bodyPr>
            <a:normAutofit/>
          </a:bodyPr>
          <a:lstStyle/>
          <a:p>
            <a:r>
              <a:rPr lang="en-US" sz="3600" b="1" dirty="0"/>
              <a:t>Force and Focus; </a:t>
            </a:r>
          </a:p>
          <a:p>
            <a:r>
              <a:rPr lang="en-US" sz="3600" b="1" dirty="0"/>
              <a:t>Force: ‘intensification’ or ‘quantification’.</a:t>
            </a:r>
          </a:p>
          <a:p>
            <a:pPr marL="0" indent="0">
              <a:buNone/>
            </a:pPr>
            <a:r>
              <a:rPr lang="en-US" sz="2400" b="1" i="1" dirty="0"/>
              <a:t>You have </a:t>
            </a:r>
            <a:r>
              <a:rPr lang="en-US" sz="2400" b="1" i="1" u="sng" dirty="0">
                <a:solidFill>
                  <a:srgbClr val="FF0000"/>
                </a:solidFill>
              </a:rPr>
              <a:t>lost too </a:t>
            </a:r>
            <a:r>
              <a:rPr lang="en-US" sz="2400" b="1" i="1" dirty="0"/>
              <a:t>much, but you have not lost </a:t>
            </a:r>
            <a:r>
              <a:rPr lang="en-US" sz="2400" b="1" i="1" u="sng" dirty="0">
                <a:solidFill>
                  <a:srgbClr val="FF0000"/>
                </a:solidFill>
              </a:rPr>
              <a:t>everything</a:t>
            </a:r>
            <a:r>
              <a:rPr lang="en-US" sz="2400" b="1" i="1" dirty="0"/>
              <a:t>. And you have </a:t>
            </a:r>
            <a:r>
              <a:rPr lang="en-US" sz="2400" b="1" i="1" u="sng" dirty="0">
                <a:solidFill>
                  <a:srgbClr val="FF0000"/>
                </a:solidFill>
              </a:rPr>
              <a:t>certainly</a:t>
            </a:r>
            <a:r>
              <a:rPr lang="en-US" sz="2400" b="1" i="1" dirty="0"/>
              <a:t> not lost America, for we will stand with you for </a:t>
            </a:r>
            <a:r>
              <a:rPr lang="en-US" sz="2400" b="1" i="1" u="sng" dirty="0">
                <a:solidFill>
                  <a:srgbClr val="FF0000"/>
                </a:solidFill>
              </a:rPr>
              <a:t>as many tomorrows </a:t>
            </a:r>
            <a:r>
              <a:rPr lang="en-US" sz="2400" b="1" i="1" dirty="0"/>
              <a:t>as it takes (William Jefferson Clinton, Oklahoma Bombing Memorial Prayer Service Address, April 23, 1995).</a:t>
            </a:r>
            <a:endParaRPr lang="en-US" sz="2800" b="1" i="1" dirty="0"/>
          </a:p>
        </p:txBody>
      </p:sp>
    </p:spTree>
    <p:extLst>
      <p:ext uri="{BB962C8B-B14F-4D97-AF65-F5344CB8AC3E}">
        <p14:creationId xmlns:p14="http://schemas.microsoft.com/office/powerpoint/2010/main" val="3728312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980AF-FE35-4F93-A935-FE5EDDF142A9}"/>
              </a:ext>
            </a:extLst>
          </p:cNvPr>
          <p:cNvSpPr>
            <a:spLocks noGrp="1"/>
          </p:cNvSpPr>
          <p:nvPr>
            <p:ph type="title"/>
          </p:nvPr>
        </p:nvSpPr>
        <p:spPr>
          <a:xfrm>
            <a:off x="905256" y="590667"/>
            <a:ext cx="9914859" cy="4048709"/>
          </a:xfrm>
        </p:spPr>
        <p:txBody>
          <a:bodyPr/>
          <a:lstStyle/>
          <a:p>
            <a:pPr algn="ctr"/>
            <a:r>
              <a:rPr lang="en-US" dirty="0"/>
              <a:t>Thank you</a:t>
            </a:r>
          </a:p>
        </p:txBody>
      </p:sp>
    </p:spTree>
    <p:extLst>
      <p:ext uri="{BB962C8B-B14F-4D97-AF65-F5344CB8AC3E}">
        <p14:creationId xmlns:p14="http://schemas.microsoft.com/office/powerpoint/2010/main" val="2977348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98670-567E-47AB-85DE-C06C52FD9985}"/>
              </a:ext>
            </a:extLst>
          </p:cNvPr>
          <p:cNvSpPr>
            <a:spLocks noGrp="1"/>
          </p:cNvSpPr>
          <p:nvPr>
            <p:ph type="title"/>
          </p:nvPr>
        </p:nvSpPr>
        <p:spPr>
          <a:xfrm>
            <a:off x="914400" y="510362"/>
            <a:ext cx="9914859" cy="952109"/>
          </a:xfrm>
        </p:spPr>
        <p:txBody>
          <a:bodyPr>
            <a:normAutofit/>
          </a:bodyPr>
          <a:lstStyle/>
          <a:p>
            <a:r>
              <a:rPr lang="en-US" dirty="0"/>
              <a:t>‘Evaluation’, ‘Stance’, and ‘Appraisal’</a:t>
            </a:r>
          </a:p>
        </p:txBody>
      </p:sp>
      <p:sp>
        <p:nvSpPr>
          <p:cNvPr id="3" name="Content Placeholder 2">
            <a:extLst>
              <a:ext uri="{FF2B5EF4-FFF2-40B4-BE49-F238E27FC236}">
                <a16:creationId xmlns:a16="http://schemas.microsoft.com/office/drawing/2014/main" id="{B3088665-5D1D-4BFA-95D8-A80E9713AAED}"/>
              </a:ext>
            </a:extLst>
          </p:cNvPr>
          <p:cNvSpPr>
            <a:spLocks noGrp="1"/>
          </p:cNvSpPr>
          <p:nvPr>
            <p:ph idx="1"/>
          </p:nvPr>
        </p:nvSpPr>
        <p:spPr>
          <a:xfrm>
            <a:off x="797442" y="1462471"/>
            <a:ext cx="10031818" cy="4580520"/>
          </a:xfrm>
        </p:spPr>
        <p:txBody>
          <a:bodyPr>
            <a:normAutofit/>
          </a:bodyPr>
          <a:lstStyle/>
          <a:p>
            <a:pPr algn="just"/>
            <a:r>
              <a:rPr lang="en-US" sz="3600" b="1" dirty="0"/>
              <a:t>‘Evaluation’, ‘stance’, and ‘appraisal’ are among the most common terms that are currently used to refer to the linguistic study of evaluation. They share one common characteristic - that is, their focus on the functionality of language in use. </a:t>
            </a:r>
          </a:p>
        </p:txBody>
      </p:sp>
    </p:spTree>
    <p:extLst>
      <p:ext uri="{BB962C8B-B14F-4D97-AF65-F5344CB8AC3E}">
        <p14:creationId xmlns:p14="http://schemas.microsoft.com/office/powerpoint/2010/main" val="2605419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BF948-534C-43B9-BF99-E412C192B775}"/>
              </a:ext>
            </a:extLst>
          </p:cNvPr>
          <p:cNvSpPr>
            <a:spLocks noGrp="1"/>
          </p:cNvSpPr>
          <p:nvPr>
            <p:ph type="title"/>
          </p:nvPr>
        </p:nvSpPr>
        <p:spPr/>
        <p:txBody>
          <a:bodyPr/>
          <a:lstStyle/>
          <a:p>
            <a:r>
              <a:rPr lang="en-US" dirty="0"/>
              <a:t>Why Appraisal?</a:t>
            </a:r>
          </a:p>
        </p:txBody>
      </p:sp>
      <p:sp>
        <p:nvSpPr>
          <p:cNvPr id="3" name="Content Placeholder 2">
            <a:extLst>
              <a:ext uri="{FF2B5EF4-FFF2-40B4-BE49-F238E27FC236}">
                <a16:creationId xmlns:a16="http://schemas.microsoft.com/office/drawing/2014/main" id="{0E5AE0CD-0AC9-40DD-ADFF-13048DD05E4A}"/>
              </a:ext>
            </a:extLst>
          </p:cNvPr>
          <p:cNvSpPr>
            <a:spLocks noGrp="1"/>
          </p:cNvSpPr>
          <p:nvPr>
            <p:ph idx="1"/>
          </p:nvPr>
        </p:nvSpPr>
        <p:spPr/>
        <p:txBody>
          <a:bodyPr>
            <a:noAutofit/>
          </a:bodyPr>
          <a:lstStyle/>
          <a:p>
            <a:r>
              <a:rPr lang="en-US" sz="2400" b="1" dirty="0"/>
              <a:t>1- ‘appraisal’ deals with modality as an independent system where both, of course in addition to mood, compose the interpersonal level of meaning. (easy).  It distinguishes among positive or negative attitudes towards people (‘</a:t>
            </a:r>
            <a:r>
              <a:rPr lang="en-US" sz="2400" b="1" i="1" dirty="0"/>
              <a:t>affect</a:t>
            </a:r>
            <a:r>
              <a:rPr lang="en-US" sz="2400" b="1" dirty="0"/>
              <a:t>’), their </a:t>
            </a:r>
            <a:r>
              <a:rPr lang="en-US" sz="2400" b="1" dirty="0" err="1"/>
              <a:t>behaviour</a:t>
            </a:r>
            <a:r>
              <a:rPr lang="en-US" sz="2400" b="1" dirty="0"/>
              <a:t> (‘</a:t>
            </a:r>
            <a:r>
              <a:rPr lang="en-US" sz="2400" b="1" i="1" dirty="0"/>
              <a:t>judgement</a:t>
            </a:r>
            <a:r>
              <a:rPr lang="en-US" sz="2400" b="1" dirty="0"/>
              <a:t>’), as well as the valuation of things (‘</a:t>
            </a:r>
            <a:r>
              <a:rPr lang="en-US" sz="2400" b="1" i="1" dirty="0"/>
              <a:t>appreciation</a:t>
            </a:r>
            <a:r>
              <a:rPr lang="en-US" sz="2400" b="1" dirty="0"/>
              <a:t>’)</a:t>
            </a:r>
          </a:p>
          <a:p>
            <a:endParaRPr lang="en-US" sz="2400" b="1" dirty="0"/>
          </a:p>
          <a:p>
            <a:r>
              <a:rPr lang="en-US" sz="2400" b="1" dirty="0"/>
              <a:t>2- ‘Evaluation’ and ‘stance’, on the other hand, cover both modality and attitudinal meaning (difficult)</a:t>
            </a:r>
          </a:p>
        </p:txBody>
      </p:sp>
    </p:spTree>
    <p:extLst>
      <p:ext uri="{BB962C8B-B14F-4D97-AF65-F5344CB8AC3E}">
        <p14:creationId xmlns:p14="http://schemas.microsoft.com/office/powerpoint/2010/main" val="3551293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36571E-8643-45A9-B5FB-6F2CBF72924B}"/>
              </a:ext>
            </a:extLst>
          </p:cNvPr>
          <p:cNvSpPr>
            <a:spLocks noGrp="1"/>
          </p:cNvSpPr>
          <p:nvPr>
            <p:ph idx="1"/>
          </p:nvPr>
        </p:nvSpPr>
        <p:spPr>
          <a:xfrm>
            <a:off x="510363" y="606055"/>
            <a:ext cx="10972800" cy="5436935"/>
          </a:xfrm>
        </p:spPr>
        <p:txBody>
          <a:bodyPr>
            <a:normAutofit/>
          </a:bodyPr>
          <a:lstStyle/>
          <a:p>
            <a:pPr algn="just"/>
            <a:r>
              <a:rPr lang="en-US" sz="3200" b="1" dirty="0"/>
              <a:t>3- ‘appraisal’ provides elaborative sets of parameters such as ‘</a:t>
            </a:r>
            <a:r>
              <a:rPr lang="en-US" sz="3200" b="1" dirty="0">
                <a:solidFill>
                  <a:srgbClr val="FF0000"/>
                </a:solidFill>
              </a:rPr>
              <a:t>affect</a:t>
            </a:r>
            <a:r>
              <a:rPr lang="en-US" sz="3200" b="1" dirty="0"/>
              <a:t>’, which classifies feelings in terms of ‘un/happiness’, ‘in/security’, ‘dis/satisfaction, and ‘dis/inclination. </a:t>
            </a:r>
          </a:p>
          <a:p>
            <a:pPr algn="just"/>
            <a:r>
              <a:rPr lang="en-US" sz="3200" b="1" dirty="0"/>
              <a:t>‘Evaluation’ and ‘stance’ do not offer the same detailed branching of parameters but one single, that is, good-bad, to which the other three (certainty, expectedness, and importance) ‘can be seen to relate’</a:t>
            </a:r>
          </a:p>
        </p:txBody>
      </p:sp>
    </p:spTree>
    <p:extLst>
      <p:ext uri="{BB962C8B-B14F-4D97-AF65-F5344CB8AC3E}">
        <p14:creationId xmlns:p14="http://schemas.microsoft.com/office/powerpoint/2010/main" val="3168814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383448-4F51-498E-BC2E-F92E5558F775}"/>
              </a:ext>
            </a:extLst>
          </p:cNvPr>
          <p:cNvSpPr>
            <a:spLocks noGrp="1"/>
          </p:cNvSpPr>
          <p:nvPr>
            <p:ph idx="1"/>
          </p:nvPr>
        </p:nvSpPr>
        <p:spPr>
          <a:xfrm>
            <a:off x="680484" y="361507"/>
            <a:ext cx="10148776" cy="5681484"/>
          </a:xfrm>
        </p:spPr>
        <p:txBody>
          <a:bodyPr>
            <a:normAutofit/>
          </a:bodyPr>
          <a:lstStyle/>
          <a:p>
            <a:pPr algn="just"/>
            <a:r>
              <a:rPr lang="en-US" sz="3200" b="1" dirty="0"/>
              <a:t>4- ‘appraisal’ proposes a network of semantic resources that expresses and inspects how attitudes are amplified (either sharpened or softened) as well as how strongly the writer/speaker is aligned to these attitudes, under the subsystems ‘</a:t>
            </a:r>
            <a:r>
              <a:rPr lang="en-US" sz="3200" b="1" i="1" u="sng" dirty="0"/>
              <a:t>graduation</a:t>
            </a:r>
            <a:r>
              <a:rPr lang="en-US" sz="3200" b="1" dirty="0"/>
              <a:t>’ and ‘</a:t>
            </a:r>
            <a:r>
              <a:rPr lang="en-US" sz="3200" b="1" i="1" u="sng" dirty="0"/>
              <a:t>engagement</a:t>
            </a:r>
            <a:r>
              <a:rPr lang="en-US" sz="3200" b="1" dirty="0"/>
              <a:t>’ respectively</a:t>
            </a:r>
          </a:p>
        </p:txBody>
      </p:sp>
    </p:spTree>
    <p:extLst>
      <p:ext uri="{BB962C8B-B14F-4D97-AF65-F5344CB8AC3E}">
        <p14:creationId xmlns:p14="http://schemas.microsoft.com/office/powerpoint/2010/main" val="3029083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BB30D7-5A01-4F68-886F-8507219DB284}"/>
              </a:ext>
            </a:extLst>
          </p:cNvPr>
          <p:cNvSpPr>
            <a:spLocks noGrp="1"/>
          </p:cNvSpPr>
          <p:nvPr>
            <p:ph idx="1"/>
          </p:nvPr>
        </p:nvSpPr>
        <p:spPr>
          <a:xfrm>
            <a:off x="691116" y="850605"/>
            <a:ext cx="10138144" cy="5192386"/>
          </a:xfrm>
        </p:spPr>
        <p:txBody>
          <a:bodyPr>
            <a:normAutofit/>
          </a:bodyPr>
          <a:lstStyle/>
          <a:p>
            <a:pPr algn="just"/>
            <a:r>
              <a:rPr lang="en-US" sz="2800" b="1" dirty="0"/>
              <a:t>appraisal is relevant to the study of </a:t>
            </a:r>
            <a:r>
              <a:rPr lang="en-US" sz="2800" b="1" i="1" dirty="0">
                <a:solidFill>
                  <a:srgbClr val="FF0000"/>
                </a:solidFill>
              </a:rPr>
              <a:t>ideology</a:t>
            </a:r>
            <a:r>
              <a:rPr lang="en-US" sz="2800" b="1" dirty="0"/>
              <a:t> in the way that it provides a set of resources that can be used to express as well as </a:t>
            </a:r>
            <a:r>
              <a:rPr lang="en-US" sz="2800" b="1" dirty="0" err="1"/>
              <a:t>analyse</a:t>
            </a:r>
            <a:r>
              <a:rPr lang="en-US" sz="2800" b="1" dirty="0"/>
              <a:t> writer/speaker and translator/interpreter outcomes to see how and why s/he is intruding.</a:t>
            </a:r>
          </a:p>
        </p:txBody>
      </p:sp>
    </p:spTree>
    <p:extLst>
      <p:ext uri="{BB962C8B-B14F-4D97-AF65-F5344CB8AC3E}">
        <p14:creationId xmlns:p14="http://schemas.microsoft.com/office/powerpoint/2010/main" val="3148076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0B719-C1A2-4096-9A49-47DACCF1FA99}"/>
              </a:ext>
            </a:extLst>
          </p:cNvPr>
          <p:cNvSpPr>
            <a:spLocks noGrp="1"/>
          </p:cNvSpPr>
          <p:nvPr>
            <p:ph type="title"/>
          </p:nvPr>
        </p:nvSpPr>
        <p:spPr>
          <a:xfrm>
            <a:off x="905256" y="489098"/>
            <a:ext cx="9914859" cy="627321"/>
          </a:xfrm>
        </p:spPr>
        <p:txBody>
          <a:bodyPr>
            <a:normAutofit fontScale="90000"/>
          </a:bodyPr>
          <a:lstStyle/>
          <a:p>
            <a:r>
              <a:rPr lang="en-US" dirty="0"/>
              <a:t>The Appraisal Theory</a:t>
            </a:r>
          </a:p>
        </p:txBody>
      </p:sp>
      <p:sp>
        <p:nvSpPr>
          <p:cNvPr id="3" name="Content Placeholder 2">
            <a:extLst>
              <a:ext uri="{FF2B5EF4-FFF2-40B4-BE49-F238E27FC236}">
                <a16:creationId xmlns:a16="http://schemas.microsoft.com/office/drawing/2014/main" id="{C16B3C64-056F-489D-83AB-54379E6EC410}"/>
              </a:ext>
            </a:extLst>
          </p:cNvPr>
          <p:cNvSpPr>
            <a:spLocks noGrp="1"/>
          </p:cNvSpPr>
          <p:nvPr>
            <p:ph idx="1"/>
          </p:nvPr>
        </p:nvSpPr>
        <p:spPr>
          <a:xfrm>
            <a:off x="520995" y="1403498"/>
            <a:ext cx="11153554" cy="4965404"/>
          </a:xfrm>
        </p:spPr>
        <p:txBody>
          <a:bodyPr>
            <a:normAutofit lnSpcReduction="10000"/>
          </a:bodyPr>
          <a:lstStyle/>
          <a:p>
            <a:pPr marL="0" indent="0">
              <a:buNone/>
            </a:pPr>
            <a:r>
              <a:rPr lang="en-US" sz="2400" b="1" dirty="0"/>
              <a:t>1. The interpersonal in language, with the subjective presence of writers/speakers in texts as they adopt stances towards both the material they present and those with whom they communicate. </a:t>
            </a:r>
          </a:p>
          <a:p>
            <a:pPr marL="0" indent="0">
              <a:buNone/>
            </a:pPr>
            <a:r>
              <a:rPr lang="en-US" sz="2400" b="1" dirty="0"/>
              <a:t>2. How writers/speakers approve and disapprove, enthuse and abhor, applaud and </a:t>
            </a:r>
            <a:r>
              <a:rPr lang="en-US" sz="2400" b="1" dirty="0" err="1"/>
              <a:t>criticise</a:t>
            </a:r>
            <a:r>
              <a:rPr lang="en-US" sz="2400" b="1" dirty="0"/>
              <a:t>, and how they position their readers/listeners to do likewise.</a:t>
            </a:r>
          </a:p>
          <a:p>
            <a:pPr marL="0" indent="0">
              <a:buNone/>
            </a:pPr>
            <a:r>
              <a:rPr lang="en-US" sz="2400" b="1" dirty="0"/>
              <a:t> 3. The construction by texts of communities of shared feelings and values, and the linguistic mechanisms for the sharing of emotions, tastes and normative assessments.</a:t>
            </a:r>
          </a:p>
          <a:p>
            <a:pPr marL="0" indent="0">
              <a:buNone/>
            </a:pPr>
            <a:r>
              <a:rPr lang="en-US" sz="2400" b="1" dirty="0"/>
              <a:t>4- How writers/speakers construe for themselves particular authorial identities or personas, how they align or dis-align themselves with actual or potential respondents, and how they construct for their texts an intended or ideal audience.</a:t>
            </a:r>
          </a:p>
        </p:txBody>
      </p:sp>
    </p:spTree>
    <p:extLst>
      <p:ext uri="{BB962C8B-B14F-4D97-AF65-F5344CB8AC3E}">
        <p14:creationId xmlns:p14="http://schemas.microsoft.com/office/powerpoint/2010/main" val="2218739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2061E-FD80-4078-AF2F-904ACF73701C}"/>
              </a:ext>
            </a:extLst>
          </p:cNvPr>
          <p:cNvSpPr>
            <a:spLocks noGrp="1"/>
          </p:cNvSpPr>
          <p:nvPr>
            <p:ph type="title"/>
          </p:nvPr>
        </p:nvSpPr>
        <p:spPr>
          <a:xfrm>
            <a:off x="905256" y="590668"/>
            <a:ext cx="9914859" cy="695872"/>
          </a:xfrm>
        </p:spPr>
        <p:txBody>
          <a:bodyPr>
            <a:normAutofit fontScale="90000"/>
          </a:bodyPr>
          <a:lstStyle/>
          <a:p>
            <a:r>
              <a:rPr lang="en-US" dirty="0"/>
              <a:t>How to Convey Interpersonal  Meaning</a:t>
            </a:r>
          </a:p>
        </p:txBody>
      </p:sp>
      <p:sp>
        <p:nvSpPr>
          <p:cNvPr id="3" name="Content Placeholder 2">
            <a:extLst>
              <a:ext uri="{FF2B5EF4-FFF2-40B4-BE49-F238E27FC236}">
                <a16:creationId xmlns:a16="http://schemas.microsoft.com/office/drawing/2014/main" id="{C6FDF1A4-2D71-46B6-AF2A-57AC164C320A}"/>
              </a:ext>
            </a:extLst>
          </p:cNvPr>
          <p:cNvSpPr>
            <a:spLocks noGrp="1"/>
          </p:cNvSpPr>
          <p:nvPr>
            <p:ph idx="1"/>
          </p:nvPr>
        </p:nvSpPr>
        <p:spPr>
          <a:xfrm>
            <a:off x="542260" y="1286540"/>
            <a:ext cx="10287000" cy="4756451"/>
          </a:xfrm>
        </p:spPr>
        <p:txBody>
          <a:bodyPr>
            <a:normAutofit/>
          </a:bodyPr>
          <a:lstStyle/>
          <a:p>
            <a:pPr algn="just"/>
            <a:r>
              <a:rPr lang="en-US" sz="2800" b="1" dirty="0"/>
              <a:t>when the writer/speaker expresses his/her positive or negative attitudes, s/he shapes the features of his/her identity from which his/her stand is judged – that is, the point at which recipients are invited to share, or reject, these evaluations and occupy the same, or an opposite, position.</a:t>
            </a:r>
          </a:p>
          <a:p>
            <a:pPr algn="just"/>
            <a:r>
              <a:rPr lang="en-US" sz="2800" b="1" dirty="0"/>
              <a:t>Taking whole texts not small segments.</a:t>
            </a:r>
          </a:p>
          <a:p>
            <a:pPr algn="just"/>
            <a:r>
              <a:rPr lang="en-US" sz="2800" b="1" dirty="0"/>
              <a:t>Appraisal is a means-end.</a:t>
            </a:r>
          </a:p>
          <a:p>
            <a:pPr algn="just"/>
            <a:r>
              <a:rPr lang="en-US" sz="2800" b="1" dirty="0"/>
              <a:t>It is about ideology</a:t>
            </a:r>
          </a:p>
        </p:txBody>
      </p:sp>
    </p:spTree>
    <p:extLst>
      <p:ext uri="{BB962C8B-B14F-4D97-AF65-F5344CB8AC3E}">
        <p14:creationId xmlns:p14="http://schemas.microsoft.com/office/powerpoint/2010/main" val="1612273841"/>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docProps/app.xml><?xml version="1.0" encoding="utf-8"?>
<Properties xmlns="http://schemas.openxmlformats.org/officeDocument/2006/extended-properties" xmlns:vt="http://schemas.openxmlformats.org/officeDocument/2006/docPropsVTypes">
  <Template>Mod overlay</Template>
  <TotalTime>113</TotalTime>
  <Words>1215</Words>
  <Application>Microsoft Office PowerPoint</Application>
  <PresentationFormat>Widescreen</PresentationFormat>
  <Paragraphs>53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Arial Nova Light</vt:lpstr>
      <vt:lpstr>Elephant</vt:lpstr>
      <vt:lpstr>Wingdings</vt:lpstr>
      <vt:lpstr>ModOverlayVTI</vt:lpstr>
      <vt:lpstr>The Study of Evaluation and Ideology in Translation</vt:lpstr>
      <vt:lpstr>PowerPoint Presentation</vt:lpstr>
      <vt:lpstr>‘Evaluation’, ‘Stance’, and ‘Appraisal’</vt:lpstr>
      <vt:lpstr>Why Appraisal?</vt:lpstr>
      <vt:lpstr>PowerPoint Presentation</vt:lpstr>
      <vt:lpstr>PowerPoint Presentation</vt:lpstr>
      <vt:lpstr>PowerPoint Presentation</vt:lpstr>
      <vt:lpstr>The Appraisal Theory</vt:lpstr>
      <vt:lpstr>How to Convey Interpersonal  Meaning</vt:lpstr>
      <vt:lpstr>Translator’s position to the text</vt:lpstr>
      <vt:lpstr>PowerPoint Presentation</vt:lpstr>
      <vt:lpstr>Affect </vt:lpstr>
      <vt:lpstr>PowerPoint Presentation</vt:lpstr>
      <vt:lpstr>Judgment </vt:lpstr>
      <vt:lpstr>PowerPoint Presentation</vt:lpstr>
      <vt:lpstr>Appreciation</vt:lpstr>
      <vt:lpstr>PowerPoint Presentation</vt:lpstr>
      <vt:lpstr>PowerPoint Presentation</vt:lpstr>
      <vt:lpstr>Engagement</vt:lpstr>
      <vt:lpstr>PowerPoint Presentation</vt:lpstr>
      <vt:lpstr>Graduation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Study of Evaluation and Ideology in Translation</dc:title>
  <dc:creator>Hala Ahmed</dc:creator>
  <cp:lastModifiedBy>ahmed qadoury</cp:lastModifiedBy>
  <cp:revision>10</cp:revision>
  <dcterms:created xsi:type="dcterms:W3CDTF">2021-06-28T00:03:30Z</dcterms:created>
  <dcterms:modified xsi:type="dcterms:W3CDTF">2021-07-03T19:26:02Z</dcterms:modified>
</cp:coreProperties>
</file>