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9"/>
  </p:notesMasterIdLst>
  <p:sldIdLst>
    <p:sldId id="284" r:id="rId2"/>
    <p:sldId id="285" r:id="rId3"/>
    <p:sldId id="287" r:id="rId4"/>
    <p:sldId id="288"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Lst>
  <p:sldSz cx="9144000" cy="5143500" type="screen16x9"/>
  <p:notesSz cx="6858000" cy="9144000"/>
  <p:embeddedFontLst>
    <p:embeddedFont>
      <p:font typeface="Caveat Brush" panose="020B0604020202020204" charset="0"/>
      <p:regular r:id="rId30"/>
    </p:embeddedFont>
    <p:embeddedFont>
      <p:font typeface="Patrick Hand" panose="020B0604020202020204"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CD9D6D8-A17C-47F0-BF8B-45582A0B4BC2}">
  <a:tblStyle styleId="{2CD9D6D8-A17C-47F0-BF8B-45582A0B4BC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7" d="100"/>
          <a:sy n="97" d="100"/>
        </p:scale>
        <p:origin x="-510" y="22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7604502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9"/>
        <p:cNvGrpSpPr/>
        <p:nvPr/>
      </p:nvGrpSpPr>
      <p:grpSpPr>
        <a:xfrm>
          <a:off x="0" y="0"/>
          <a:ext cx="0" cy="0"/>
          <a:chOff x="0" y="0"/>
          <a:chExt cx="0" cy="0"/>
        </a:xfrm>
      </p:grpSpPr>
      <p:pic>
        <p:nvPicPr>
          <p:cNvPr id="40" name="Google Shape;40;p7"/>
          <p:cNvPicPr preferRelativeResize="0"/>
          <p:nvPr/>
        </p:nvPicPr>
        <p:blipFill rotWithShape="1">
          <a:blip r:embed="rId2">
            <a:alphaModFix/>
          </a:blip>
          <a:srcRect l="5320"/>
          <a:stretch/>
        </p:blipFill>
        <p:spPr>
          <a:xfrm>
            <a:off x="0" y="357876"/>
            <a:ext cx="6655800" cy="975100"/>
          </a:xfrm>
          <a:prstGeom prst="rect">
            <a:avLst/>
          </a:prstGeom>
          <a:noFill/>
          <a:ln>
            <a:noFill/>
          </a:ln>
        </p:spPr>
      </p:pic>
      <p:pic>
        <p:nvPicPr>
          <p:cNvPr id="41" name="Google Shape;41;p7"/>
          <p:cNvPicPr preferRelativeResize="0"/>
          <p:nvPr/>
        </p:nvPicPr>
        <p:blipFill>
          <a:blip r:embed="rId3">
            <a:alphaModFix amt="50000"/>
          </a:blip>
          <a:stretch>
            <a:fillRect/>
          </a:stretch>
        </p:blipFill>
        <p:spPr>
          <a:xfrm>
            <a:off x="0" y="0"/>
            <a:ext cx="9144000" cy="5143500"/>
          </a:xfrm>
          <a:prstGeom prst="rect">
            <a:avLst/>
          </a:prstGeom>
          <a:noFill/>
          <a:ln>
            <a:noFill/>
          </a:ln>
        </p:spPr>
      </p:pic>
      <p:sp>
        <p:nvSpPr>
          <p:cNvPr id="42" name="Google Shape;42;p7"/>
          <p:cNvSpPr txBox="1">
            <a:spLocks noGrp="1"/>
          </p:cNvSpPr>
          <p:nvPr>
            <p:ph type="title"/>
          </p:nvPr>
        </p:nvSpPr>
        <p:spPr>
          <a:xfrm>
            <a:off x="457200" y="465250"/>
            <a:ext cx="5868600" cy="7518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3" name="Google Shape;43;p7"/>
          <p:cNvSpPr txBox="1">
            <a:spLocks noGrp="1"/>
          </p:cNvSpPr>
          <p:nvPr>
            <p:ph type="body" idx="1"/>
          </p:nvPr>
        </p:nvSpPr>
        <p:spPr>
          <a:xfrm>
            <a:off x="457200" y="1499500"/>
            <a:ext cx="3929700" cy="3126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sz="2400"/>
            </a:lvl1pPr>
            <a:lvl2pPr marL="914400" lvl="1" indent="-381000" rtl="0">
              <a:spcBef>
                <a:spcPts val="0"/>
              </a:spcBef>
              <a:spcAft>
                <a:spcPts val="0"/>
              </a:spcAft>
              <a:buSzPts val="2400"/>
              <a:buChar char="○"/>
              <a:defRPr sz="2400"/>
            </a:lvl2pPr>
            <a:lvl3pPr marL="1371600" lvl="2" indent="-381000" rtl="0">
              <a:spcBef>
                <a:spcPts val="0"/>
              </a:spcBef>
              <a:spcAft>
                <a:spcPts val="0"/>
              </a:spcAft>
              <a:buSzPts val="2400"/>
              <a:buChar char="■"/>
              <a:defRPr sz="2400"/>
            </a:lvl3pPr>
            <a:lvl4pPr marL="1828800" lvl="3" indent="-381000" rtl="0">
              <a:spcBef>
                <a:spcPts val="0"/>
              </a:spcBef>
              <a:spcAft>
                <a:spcPts val="0"/>
              </a:spcAft>
              <a:buSzPts val="2400"/>
              <a:buChar char="●"/>
              <a:defRPr sz="2400"/>
            </a:lvl4pPr>
            <a:lvl5pPr marL="2286000" lvl="4" indent="-381000" rtl="0">
              <a:spcBef>
                <a:spcPts val="0"/>
              </a:spcBef>
              <a:spcAft>
                <a:spcPts val="0"/>
              </a:spcAft>
              <a:buSzPts val="2400"/>
              <a:buChar char="○"/>
              <a:defRPr sz="2400"/>
            </a:lvl5pPr>
            <a:lvl6pPr marL="2743200" lvl="5" indent="-381000" rtl="0">
              <a:spcBef>
                <a:spcPts val="0"/>
              </a:spcBef>
              <a:spcAft>
                <a:spcPts val="0"/>
              </a:spcAft>
              <a:buSzPts val="2400"/>
              <a:buChar char="■"/>
              <a:defRPr sz="2400"/>
            </a:lvl6pPr>
            <a:lvl7pPr marL="3200400" lvl="6" indent="-381000" rtl="0">
              <a:spcBef>
                <a:spcPts val="0"/>
              </a:spcBef>
              <a:spcAft>
                <a:spcPts val="0"/>
              </a:spcAft>
              <a:buSzPts val="2400"/>
              <a:buChar char="●"/>
              <a:defRPr sz="2400"/>
            </a:lvl7pPr>
            <a:lvl8pPr marL="3657600" lvl="7" indent="-381000" rtl="0">
              <a:spcBef>
                <a:spcPts val="0"/>
              </a:spcBef>
              <a:spcAft>
                <a:spcPts val="0"/>
              </a:spcAft>
              <a:buSzPts val="2400"/>
              <a:buChar char="○"/>
              <a:defRPr sz="2400"/>
            </a:lvl8pPr>
            <a:lvl9pPr marL="4114800" lvl="8" indent="-381000" rtl="0">
              <a:spcBef>
                <a:spcPts val="0"/>
              </a:spcBef>
              <a:spcAft>
                <a:spcPts val="0"/>
              </a:spcAft>
              <a:buSzPts val="2400"/>
              <a:buChar char="■"/>
              <a:defRPr sz="2400"/>
            </a:lvl9pPr>
          </a:lstStyle>
          <a:p>
            <a:endParaRPr/>
          </a:p>
        </p:txBody>
      </p:sp>
      <p:sp>
        <p:nvSpPr>
          <p:cNvPr id="44" name="Google Shape;44;p7"/>
          <p:cNvSpPr txBox="1">
            <a:spLocks noGrp="1"/>
          </p:cNvSpPr>
          <p:nvPr>
            <p:ph type="body" idx="2"/>
          </p:nvPr>
        </p:nvSpPr>
        <p:spPr>
          <a:xfrm>
            <a:off x="4757101" y="1499500"/>
            <a:ext cx="3929700" cy="3126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sz="2400"/>
            </a:lvl1pPr>
            <a:lvl2pPr marL="914400" lvl="1" indent="-381000" rtl="0">
              <a:spcBef>
                <a:spcPts val="0"/>
              </a:spcBef>
              <a:spcAft>
                <a:spcPts val="0"/>
              </a:spcAft>
              <a:buSzPts val="2400"/>
              <a:buChar char="○"/>
              <a:defRPr sz="2400"/>
            </a:lvl2pPr>
            <a:lvl3pPr marL="1371600" lvl="2" indent="-381000" rtl="0">
              <a:spcBef>
                <a:spcPts val="0"/>
              </a:spcBef>
              <a:spcAft>
                <a:spcPts val="0"/>
              </a:spcAft>
              <a:buSzPts val="2400"/>
              <a:buChar char="■"/>
              <a:defRPr sz="2400"/>
            </a:lvl3pPr>
            <a:lvl4pPr marL="1828800" lvl="3" indent="-381000" rtl="0">
              <a:spcBef>
                <a:spcPts val="0"/>
              </a:spcBef>
              <a:spcAft>
                <a:spcPts val="0"/>
              </a:spcAft>
              <a:buSzPts val="2400"/>
              <a:buChar char="●"/>
              <a:defRPr sz="2400"/>
            </a:lvl4pPr>
            <a:lvl5pPr marL="2286000" lvl="4" indent="-381000" rtl="0">
              <a:spcBef>
                <a:spcPts val="0"/>
              </a:spcBef>
              <a:spcAft>
                <a:spcPts val="0"/>
              </a:spcAft>
              <a:buSzPts val="2400"/>
              <a:buChar char="○"/>
              <a:defRPr sz="2400"/>
            </a:lvl5pPr>
            <a:lvl6pPr marL="2743200" lvl="5" indent="-381000" rtl="0">
              <a:spcBef>
                <a:spcPts val="0"/>
              </a:spcBef>
              <a:spcAft>
                <a:spcPts val="0"/>
              </a:spcAft>
              <a:buSzPts val="2400"/>
              <a:buChar char="■"/>
              <a:defRPr sz="2400"/>
            </a:lvl6pPr>
            <a:lvl7pPr marL="3200400" lvl="6" indent="-381000" rtl="0">
              <a:spcBef>
                <a:spcPts val="0"/>
              </a:spcBef>
              <a:spcAft>
                <a:spcPts val="0"/>
              </a:spcAft>
              <a:buSzPts val="2400"/>
              <a:buChar char="●"/>
              <a:defRPr sz="2400"/>
            </a:lvl7pPr>
            <a:lvl8pPr marL="3657600" lvl="7" indent="-381000" rtl="0">
              <a:spcBef>
                <a:spcPts val="0"/>
              </a:spcBef>
              <a:spcAft>
                <a:spcPts val="0"/>
              </a:spcAft>
              <a:buSzPts val="2400"/>
              <a:buChar char="○"/>
              <a:defRPr sz="2400"/>
            </a:lvl8pPr>
            <a:lvl9pPr marL="4114800" lvl="8" indent="-381000" rtl="0">
              <a:spcBef>
                <a:spcPts val="0"/>
              </a:spcBef>
              <a:spcAft>
                <a:spcPts val="0"/>
              </a:spcAft>
              <a:buSzPts val="2400"/>
              <a:buChar char="■"/>
              <a:defRPr sz="2400"/>
            </a:lvl9pPr>
          </a:lstStyle>
          <a:p>
            <a:endParaRPr/>
          </a:p>
        </p:txBody>
      </p:sp>
      <p:sp>
        <p:nvSpPr>
          <p:cNvPr id="45" name="Google Shape;45;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6"/>
        <p:cNvGrpSpPr/>
        <p:nvPr/>
      </p:nvGrpSpPr>
      <p:grpSpPr>
        <a:xfrm>
          <a:off x="0" y="0"/>
          <a:ext cx="0" cy="0"/>
          <a:chOff x="0" y="0"/>
          <a:chExt cx="0" cy="0"/>
        </a:xfrm>
      </p:grpSpPr>
      <p:pic>
        <p:nvPicPr>
          <p:cNvPr id="47" name="Google Shape;47;p8"/>
          <p:cNvPicPr preferRelativeResize="0"/>
          <p:nvPr/>
        </p:nvPicPr>
        <p:blipFill rotWithShape="1">
          <a:blip r:embed="rId2">
            <a:alphaModFix/>
          </a:blip>
          <a:srcRect l="5320"/>
          <a:stretch/>
        </p:blipFill>
        <p:spPr>
          <a:xfrm>
            <a:off x="0" y="357876"/>
            <a:ext cx="6655800" cy="975100"/>
          </a:xfrm>
          <a:prstGeom prst="rect">
            <a:avLst/>
          </a:prstGeom>
          <a:noFill/>
          <a:ln>
            <a:noFill/>
          </a:ln>
        </p:spPr>
      </p:pic>
      <p:pic>
        <p:nvPicPr>
          <p:cNvPr id="48" name="Google Shape;48;p8"/>
          <p:cNvPicPr preferRelativeResize="0"/>
          <p:nvPr/>
        </p:nvPicPr>
        <p:blipFill>
          <a:blip r:embed="rId3">
            <a:alphaModFix amt="50000"/>
          </a:blip>
          <a:stretch>
            <a:fillRect/>
          </a:stretch>
        </p:blipFill>
        <p:spPr>
          <a:xfrm>
            <a:off x="0" y="0"/>
            <a:ext cx="9144000" cy="5143500"/>
          </a:xfrm>
          <a:prstGeom prst="rect">
            <a:avLst/>
          </a:prstGeom>
          <a:noFill/>
          <a:ln>
            <a:noFill/>
          </a:ln>
        </p:spPr>
      </p:pic>
      <p:sp>
        <p:nvSpPr>
          <p:cNvPr id="49" name="Google Shape;49;p8"/>
          <p:cNvSpPr txBox="1">
            <a:spLocks noGrp="1"/>
          </p:cNvSpPr>
          <p:nvPr>
            <p:ph type="title"/>
          </p:nvPr>
        </p:nvSpPr>
        <p:spPr>
          <a:xfrm>
            <a:off x="457200" y="465250"/>
            <a:ext cx="5868600" cy="7518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0" name="Google Shape;50;p8"/>
          <p:cNvSpPr txBox="1">
            <a:spLocks noGrp="1"/>
          </p:cNvSpPr>
          <p:nvPr>
            <p:ph type="body" idx="1"/>
          </p:nvPr>
        </p:nvSpPr>
        <p:spPr>
          <a:xfrm>
            <a:off x="457200" y="1499500"/>
            <a:ext cx="2520300" cy="31269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51" name="Google Shape;51;p8"/>
          <p:cNvSpPr txBox="1">
            <a:spLocks noGrp="1"/>
          </p:cNvSpPr>
          <p:nvPr>
            <p:ph type="body" idx="2"/>
          </p:nvPr>
        </p:nvSpPr>
        <p:spPr>
          <a:xfrm>
            <a:off x="3311850" y="1499500"/>
            <a:ext cx="2520300" cy="31269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52" name="Google Shape;52;p8"/>
          <p:cNvSpPr txBox="1">
            <a:spLocks noGrp="1"/>
          </p:cNvSpPr>
          <p:nvPr>
            <p:ph type="body" idx="3"/>
          </p:nvPr>
        </p:nvSpPr>
        <p:spPr>
          <a:xfrm>
            <a:off x="6166500" y="1499500"/>
            <a:ext cx="2520300" cy="31269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53" name="Google Shape;53;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 Light" type="blank">
  <p:cSld name="BLANK">
    <p:spTree>
      <p:nvGrpSpPr>
        <p:cNvPr id="1" name="Shape 66"/>
        <p:cNvGrpSpPr/>
        <p:nvPr/>
      </p:nvGrpSpPr>
      <p:grpSpPr>
        <a:xfrm>
          <a:off x="0" y="0"/>
          <a:ext cx="0" cy="0"/>
          <a:chOff x="0" y="0"/>
          <a:chExt cx="0" cy="0"/>
        </a:xfrm>
      </p:grpSpPr>
      <p:sp>
        <p:nvSpPr>
          <p:cNvPr id="67" name="Google Shape;67;p1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8" name="Google Shape;68;p11"/>
          <p:cNvPicPr preferRelativeResize="0"/>
          <p:nvPr/>
        </p:nvPicPr>
        <p:blipFill>
          <a:blip r:embed="rId2">
            <a:alphaModFix amt="50000"/>
          </a:blip>
          <a:stretch>
            <a:fillRect/>
          </a:stretch>
        </p:blipFill>
        <p:spPr>
          <a:xfrm>
            <a:off x="0" y="0"/>
            <a:ext cx="9144000" cy="5143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2"/>
            </a:gs>
            <a:gs pos="100000">
              <a:schemeClr val="accent1"/>
            </a:gs>
          </a:gsLst>
          <a:lin ang="2700006"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65250"/>
            <a:ext cx="5868600" cy="7518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1pPr>
            <a:lvl2pPr lvl="1"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2pPr>
            <a:lvl3pPr lvl="2"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3pPr>
            <a:lvl4pPr lvl="3"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4pPr>
            <a:lvl5pPr lvl="4"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5pPr>
            <a:lvl6pPr lvl="5"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6pPr>
            <a:lvl7pPr lvl="6"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7pPr>
            <a:lvl8pPr lvl="7"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8pPr>
            <a:lvl9pPr lvl="8"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9pPr>
          </a:lstStyle>
          <a:p>
            <a:endParaRPr/>
          </a:p>
        </p:txBody>
      </p:sp>
      <p:sp>
        <p:nvSpPr>
          <p:cNvPr id="7" name="Google Shape;7;p1"/>
          <p:cNvSpPr txBox="1">
            <a:spLocks noGrp="1"/>
          </p:cNvSpPr>
          <p:nvPr>
            <p:ph type="body" idx="1"/>
          </p:nvPr>
        </p:nvSpPr>
        <p:spPr>
          <a:xfrm>
            <a:off x="457200" y="1499500"/>
            <a:ext cx="8229600" cy="3126900"/>
          </a:xfrm>
          <a:prstGeom prst="rect">
            <a:avLst/>
          </a:prstGeom>
          <a:noFill/>
          <a:ln>
            <a:noFill/>
          </a:ln>
          <a:effectLst>
            <a:outerShdw blurRad="42863" dist="9525" dir="5400000" algn="bl" rotWithShape="0">
              <a:schemeClr val="dk1">
                <a:alpha val="20000"/>
              </a:schemeClr>
            </a:outerShdw>
          </a:effectLst>
        </p:spPr>
        <p:txBody>
          <a:bodyPr spcFirstLastPara="1" wrap="square" lIns="0" tIns="0" rIns="0" bIns="0" anchor="t" anchorCtr="0">
            <a:noAutofit/>
          </a:bodyPr>
          <a:lstStyle>
            <a:lvl1pPr marL="457200" lvl="0" indent="-342900" rtl="0">
              <a:lnSpc>
                <a:spcPct val="115000"/>
              </a:lnSpc>
              <a:spcBef>
                <a:spcPts val="600"/>
              </a:spcBef>
              <a:spcAft>
                <a:spcPts val="0"/>
              </a:spcAft>
              <a:buClr>
                <a:schemeClr val="dk1"/>
              </a:buClr>
              <a:buSzPts val="1800"/>
              <a:buFont typeface="Patrick Hand"/>
              <a:buChar char="✔"/>
              <a:defRPr sz="2600">
                <a:solidFill>
                  <a:schemeClr val="lt1"/>
                </a:solidFill>
                <a:latin typeface="Patrick Hand"/>
                <a:ea typeface="Patrick Hand"/>
                <a:cs typeface="Patrick Hand"/>
                <a:sym typeface="Patrick Hand"/>
              </a:defRPr>
            </a:lvl1pPr>
            <a:lvl2pPr marL="914400" lvl="1"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2pPr>
            <a:lvl3pPr marL="1371600" lvl="2"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3pPr>
            <a:lvl4pPr marL="1828800" lvl="3"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4pPr>
            <a:lvl5pPr marL="2286000" lvl="4"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5pPr>
            <a:lvl6pPr marL="2743200" lvl="5"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6pPr>
            <a:lvl7pPr marL="3200400" lvl="6"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7pPr>
            <a:lvl8pPr marL="3657600" lvl="7"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8pPr>
            <a:lvl9pPr marL="4114800" lvl="8"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dk1"/>
                </a:solidFill>
                <a:latin typeface="Caveat Brush"/>
                <a:ea typeface="Caveat Brush"/>
                <a:cs typeface="Caveat Brush"/>
                <a:sym typeface="Caveat Brush"/>
              </a:defRPr>
            </a:lvl1pPr>
            <a:lvl2pPr lvl="1" algn="r" rtl="0">
              <a:buNone/>
              <a:defRPr sz="1300">
                <a:solidFill>
                  <a:schemeClr val="dk1"/>
                </a:solidFill>
                <a:latin typeface="Caveat Brush"/>
                <a:ea typeface="Caveat Brush"/>
                <a:cs typeface="Caveat Brush"/>
                <a:sym typeface="Caveat Brush"/>
              </a:defRPr>
            </a:lvl2pPr>
            <a:lvl3pPr lvl="2" algn="r" rtl="0">
              <a:buNone/>
              <a:defRPr sz="1300">
                <a:solidFill>
                  <a:schemeClr val="dk1"/>
                </a:solidFill>
                <a:latin typeface="Caveat Brush"/>
                <a:ea typeface="Caveat Brush"/>
                <a:cs typeface="Caveat Brush"/>
                <a:sym typeface="Caveat Brush"/>
              </a:defRPr>
            </a:lvl3pPr>
            <a:lvl4pPr lvl="3" algn="r" rtl="0">
              <a:buNone/>
              <a:defRPr sz="1300">
                <a:solidFill>
                  <a:schemeClr val="dk1"/>
                </a:solidFill>
                <a:latin typeface="Caveat Brush"/>
                <a:ea typeface="Caveat Brush"/>
                <a:cs typeface="Caveat Brush"/>
                <a:sym typeface="Caveat Brush"/>
              </a:defRPr>
            </a:lvl4pPr>
            <a:lvl5pPr lvl="4" algn="r" rtl="0">
              <a:buNone/>
              <a:defRPr sz="1300">
                <a:solidFill>
                  <a:schemeClr val="dk1"/>
                </a:solidFill>
                <a:latin typeface="Caveat Brush"/>
                <a:ea typeface="Caveat Brush"/>
                <a:cs typeface="Caveat Brush"/>
                <a:sym typeface="Caveat Brush"/>
              </a:defRPr>
            </a:lvl5pPr>
            <a:lvl6pPr lvl="5" algn="r" rtl="0">
              <a:buNone/>
              <a:defRPr sz="1300">
                <a:solidFill>
                  <a:schemeClr val="dk1"/>
                </a:solidFill>
                <a:latin typeface="Caveat Brush"/>
                <a:ea typeface="Caveat Brush"/>
                <a:cs typeface="Caveat Brush"/>
                <a:sym typeface="Caveat Brush"/>
              </a:defRPr>
            </a:lvl6pPr>
            <a:lvl7pPr lvl="6" algn="r" rtl="0">
              <a:buNone/>
              <a:defRPr sz="1300">
                <a:solidFill>
                  <a:schemeClr val="dk1"/>
                </a:solidFill>
                <a:latin typeface="Caveat Brush"/>
                <a:ea typeface="Caveat Brush"/>
                <a:cs typeface="Caveat Brush"/>
                <a:sym typeface="Caveat Brush"/>
              </a:defRPr>
            </a:lvl7pPr>
            <a:lvl8pPr lvl="7" algn="r" rtl="0">
              <a:buNone/>
              <a:defRPr sz="1300">
                <a:solidFill>
                  <a:schemeClr val="dk1"/>
                </a:solidFill>
                <a:latin typeface="Caveat Brush"/>
                <a:ea typeface="Caveat Brush"/>
                <a:cs typeface="Caveat Brush"/>
                <a:sym typeface="Caveat Brush"/>
              </a:defRPr>
            </a:lvl8pPr>
            <a:lvl9pPr lvl="8" algn="r" rtl="0">
              <a:buNone/>
              <a:defRPr sz="1300">
                <a:solidFill>
                  <a:schemeClr val="dk1"/>
                </a:solidFill>
                <a:latin typeface="Caveat Brush"/>
                <a:ea typeface="Caveat Brush"/>
                <a:cs typeface="Caveat Brush"/>
                <a:sym typeface="Caveat Brush"/>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7"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
        <p:nvSpPr>
          <p:cNvPr id="3" name="Rectangle 2"/>
          <p:cNvSpPr/>
          <p:nvPr/>
        </p:nvSpPr>
        <p:spPr>
          <a:xfrm>
            <a:off x="1890365" y="987574"/>
            <a:ext cx="5760640" cy="936104"/>
          </a:xfrm>
          <a:prstGeom prst="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3600" b="1" dirty="0" smtClean="0">
                <a:solidFill>
                  <a:schemeClr val="tx1"/>
                </a:solidFill>
                <a:latin typeface="Caveat Brush" panose="020B0604020202020204" charset="0"/>
                <a:cs typeface="+mj-cs"/>
              </a:rPr>
              <a:t>Multimodal Discourse Analysis </a:t>
            </a:r>
            <a:endParaRPr lang="ar-IQ" sz="3600" b="1" dirty="0">
              <a:solidFill>
                <a:schemeClr val="tx1"/>
              </a:solidFill>
              <a:latin typeface="Caveat Brush" panose="020B0604020202020204" charset="0"/>
              <a:cs typeface="+mj-cs"/>
            </a:endParaRPr>
          </a:p>
        </p:txBody>
      </p:sp>
      <p:sp>
        <p:nvSpPr>
          <p:cNvPr id="4" name="Rounded Rectangle 3"/>
          <p:cNvSpPr/>
          <p:nvPr/>
        </p:nvSpPr>
        <p:spPr>
          <a:xfrm>
            <a:off x="2483768" y="2499742"/>
            <a:ext cx="4464496" cy="1872208"/>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en-US" sz="3200" b="1" dirty="0" smtClean="0">
                <a:solidFill>
                  <a:schemeClr val="tx1"/>
                </a:solidFill>
                <a:effectLst>
                  <a:outerShdw blurRad="38100" dist="38100" dir="2700000" algn="tl">
                    <a:srgbClr val="000000">
                      <a:alpha val="43137"/>
                    </a:srgbClr>
                  </a:outerShdw>
                </a:effectLst>
                <a:latin typeface="Caveat Brush" panose="020B0604020202020204" charset="0"/>
                <a:cs typeface="+mj-cs"/>
              </a:rPr>
              <a:t>Tutor </a:t>
            </a:r>
            <a:r>
              <a:rPr lang="en-US" sz="3200" b="1" dirty="0">
                <a:solidFill>
                  <a:schemeClr val="tx1"/>
                </a:solidFill>
                <a:effectLst>
                  <a:outerShdw blurRad="38100" dist="38100" dir="2700000" algn="tl">
                    <a:srgbClr val="000000">
                      <a:alpha val="43137"/>
                    </a:srgbClr>
                  </a:outerShdw>
                </a:effectLst>
                <a:latin typeface="Caveat Brush" panose="020B0604020202020204" charset="0"/>
                <a:cs typeface="+mj-cs"/>
              </a:rPr>
              <a:t/>
            </a:r>
            <a:br>
              <a:rPr lang="en-US" sz="3200" b="1" dirty="0">
                <a:solidFill>
                  <a:schemeClr val="tx1"/>
                </a:solidFill>
                <a:effectLst>
                  <a:outerShdw blurRad="38100" dist="38100" dir="2700000" algn="tl">
                    <a:srgbClr val="000000">
                      <a:alpha val="43137"/>
                    </a:srgbClr>
                  </a:outerShdw>
                </a:effectLst>
                <a:latin typeface="Caveat Brush" panose="020B0604020202020204" charset="0"/>
                <a:cs typeface="+mj-cs"/>
              </a:rPr>
            </a:br>
            <a:r>
              <a:rPr lang="en-US" sz="3200" b="1" dirty="0">
                <a:solidFill>
                  <a:schemeClr val="tx1"/>
                </a:solidFill>
                <a:effectLst>
                  <a:outerShdw blurRad="38100" dist="38100" dir="2700000" algn="tl">
                    <a:srgbClr val="000000">
                      <a:alpha val="43137"/>
                    </a:srgbClr>
                  </a:outerShdw>
                </a:effectLst>
                <a:latin typeface="Caveat Brush" panose="020B0604020202020204" charset="0"/>
                <a:cs typeface="+mj-cs"/>
              </a:rPr>
              <a:t>Prof . Ahmed Q. Abed, </a:t>
            </a:r>
            <a:r>
              <a:rPr lang="en-US" sz="3200" b="1" dirty="0" err="1">
                <a:solidFill>
                  <a:schemeClr val="tx1"/>
                </a:solidFill>
                <a:effectLst>
                  <a:outerShdw blurRad="38100" dist="38100" dir="2700000" algn="tl">
                    <a:srgbClr val="000000">
                      <a:alpha val="43137"/>
                    </a:srgbClr>
                  </a:outerShdw>
                </a:effectLst>
                <a:latin typeface="Caveat Brush" panose="020B0604020202020204" charset="0"/>
                <a:cs typeface="+mj-cs"/>
              </a:rPr>
              <a:t>Ph.D</a:t>
            </a:r>
            <a:r>
              <a:rPr lang="en-US" sz="3200" b="1" dirty="0">
                <a:solidFill>
                  <a:schemeClr val="tx1"/>
                </a:solidFill>
                <a:effectLst>
                  <a:outerShdw blurRad="38100" dist="38100" dir="2700000" algn="tl">
                    <a:srgbClr val="000000">
                      <a:alpha val="43137"/>
                    </a:srgbClr>
                  </a:outerShdw>
                </a:effectLst>
                <a:latin typeface="Caveat Brush" panose="020B0604020202020204" charset="0"/>
                <a:cs typeface="+mj-cs"/>
              </a:rPr>
              <a:t/>
            </a:r>
            <a:br>
              <a:rPr lang="en-US" sz="3200" b="1" dirty="0">
                <a:solidFill>
                  <a:schemeClr val="tx1"/>
                </a:solidFill>
                <a:effectLst>
                  <a:outerShdw blurRad="38100" dist="38100" dir="2700000" algn="tl">
                    <a:srgbClr val="000000">
                      <a:alpha val="43137"/>
                    </a:srgbClr>
                  </a:outerShdw>
                </a:effectLst>
                <a:latin typeface="Caveat Brush" panose="020B0604020202020204" charset="0"/>
                <a:cs typeface="+mj-cs"/>
              </a:rPr>
            </a:br>
            <a:r>
              <a:rPr lang="en-US" sz="3200" b="1" dirty="0" smtClean="0">
                <a:solidFill>
                  <a:schemeClr val="tx1"/>
                </a:solidFill>
                <a:effectLst>
                  <a:outerShdw blurRad="38100" dist="38100" dir="2700000" algn="tl">
                    <a:srgbClr val="000000">
                      <a:alpha val="43137"/>
                    </a:srgbClr>
                  </a:outerShdw>
                </a:effectLst>
                <a:latin typeface="Caveat Brush" panose="020B0604020202020204" charset="0"/>
                <a:cs typeface="+mj-cs"/>
              </a:rPr>
              <a:t>Student</a:t>
            </a:r>
            <a:r>
              <a:rPr lang="en-US" sz="3200" b="1" dirty="0">
                <a:solidFill>
                  <a:schemeClr val="tx1"/>
                </a:solidFill>
                <a:effectLst>
                  <a:outerShdw blurRad="38100" dist="38100" dir="2700000" algn="tl">
                    <a:srgbClr val="000000">
                      <a:alpha val="43137"/>
                    </a:srgbClr>
                  </a:outerShdw>
                </a:effectLst>
                <a:latin typeface="Caveat Brush" panose="020B0604020202020204" charset="0"/>
                <a:cs typeface="+mj-cs"/>
              </a:rPr>
              <a:t>: </a:t>
            </a:r>
            <a:r>
              <a:rPr lang="en-US" sz="3200" b="1" dirty="0" err="1">
                <a:solidFill>
                  <a:schemeClr val="tx1"/>
                </a:solidFill>
                <a:latin typeface="Caveat Brush" panose="020B0604020202020204" charset="0"/>
                <a:cs typeface="+mj-cs"/>
              </a:rPr>
              <a:t>Sura</a:t>
            </a:r>
            <a:r>
              <a:rPr lang="en-US" sz="3200" b="1" dirty="0">
                <a:solidFill>
                  <a:schemeClr val="tx1"/>
                </a:solidFill>
                <a:latin typeface="Caveat Brush" panose="020B0604020202020204" charset="0"/>
                <a:cs typeface="+mj-cs"/>
              </a:rPr>
              <a:t> </a:t>
            </a:r>
            <a:r>
              <a:rPr lang="en-US" sz="3200" b="1" dirty="0" err="1">
                <a:solidFill>
                  <a:schemeClr val="tx1"/>
                </a:solidFill>
                <a:latin typeface="Caveat Brush" panose="020B0604020202020204" charset="0"/>
                <a:cs typeface="+mj-cs"/>
              </a:rPr>
              <a:t>jarjees</a:t>
            </a:r>
            <a:r>
              <a:rPr lang="en-US" sz="3200" b="1" dirty="0">
                <a:solidFill>
                  <a:schemeClr val="tx1"/>
                </a:solidFill>
                <a:latin typeface="Caveat Brush" panose="020B0604020202020204" charset="0"/>
                <a:cs typeface="+mj-cs"/>
              </a:rPr>
              <a:t> </a:t>
            </a:r>
            <a:br>
              <a:rPr lang="en-US" sz="3200" b="1" dirty="0">
                <a:solidFill>
                  <a:schemeClr val="tx1"/>
                </a:solidFill>
                <a:latin typeface="Caveat Brush" panose="020B0604020202020204" charset="0"/>
                <a:cs typeface="+mj-cs"/>
              </a:rPr>
            </a:br>
            <a:endParaRPr lang="ar-IQ" sz="3200" dirty="0">
              <a:solidFill>
                <a:schemeClr val="tx1"/>
              </a:solidFill>
              <a:cs typeface="+mj-cs"/>
            </a:endParaRPr>
          </a:p>
        </p:txBody>
      </p:sp>
    </p:spTree>
    <p:extLst>
      <p:ext uri="{BB962C8B-B14F-4D97-AF65-F5344CB8AC3E}">
        <p14:creationId xmlns:p14="http://schemas.microsoft.com/office/powerpoint/2010/main" val="896964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Translating </a:t>
            </a:r>
            <a:r>
              <a:rPr lang="en-US" b="1" dirty="0" smtClean="0"/>
              <a:t>Advertisements</a:t>
            </a:r>
            <a:endParaRPr lang="ar-IQ" dirty="0"/>
          </a:p>
        </p:txBody>
      </p:sp>
      <p:sp>
        <p:nvSpPr>
          <p:cNvPr id="3" name="Text Placeholder 2"/>
          <p:cNvSpPr>
            <a:spLocks noGrp="1"/>
          </p:cNvSpPr>
          <p:nvPr>
            <p:ph type="body" idx="1"/>
          </p:nvPr>
        </p:nvSpPr>
        <p:spPr>
          <a:xfrm>
            <a:off x="107504" y="1499500"/>
            <a:ext cx="3096344" cy="3448514"/>
          </a:xfrm>
        </p:spPr>
        <p:style>
          <a:lnRef idx="2">
            <a:schemeClr val="dk1"/>
          </a:lnRef>
          <a:fillRef idx="1">
            <a:schemeClr val="lt1"/>
          </a:fillRef>
          <a:effectRef idx="0">
            <a:schemeClr val="dk1"/>
          </a:effectRef>
          <a:fontRef idx="minor">
            <a:schemeClr val="dk1"/>
          </a:fontRef>
        </p:style>
        <p:txBody>
          <a:bodyPr/>
          <a:lstStyle/>
          <a:p>
            <a:pPr marL="88900" indent="0">
              <a:buNone/>
            </a:pPr>
            <a:r>
              <a:rPr lang="en-US" b="1" dirty="0" err="1">
                <a:solidFill>
                  <a:schemeClr val="tx1"/>
                </a:solidFill>
              </a:rPr>
              <a:t>Christelle</a:t>
            </a:r>
            <a:r>
              <a:rPr lang="en-US" b="1" dirty="0">
                <a:solidFill>
                  <a:schemeClr val="tx1"/>
                </a:solidFill>
              </a:rPr>
              <a:t> (2012) believes that “the translation of advertisements requires particular skills and marketers should be aware of the advantage of translating their advertisements in order to reach a larger audience” </a:t>
            </a:r>
            <a:endParaRPr lang="ar-IQ" b="1" dirty="0">
              <a:solidFill>
                <a:schemeClr val="tx1"/>
              </a:solidFill>
            </a:endParaRPr>
          </a:p>
        </p:txBody>
      </p:sp>
      <p:sp>
        <p:nvSpPr>
          <p:cNvPr id="4" name="Text Placeholder 3"/>
          <p:cNvSpPr>
            <a:spLocks noGrp="1"/>
          </p:cNvSpPr>
          <p:nvPr>
            <p:ph type="body" idx="2"/>
          </p:nvPr>
        </p:nvSpPr>
        <p:spPr>
          <a:xfrm>
            <a:off x="3275856" y="1491630"/>
            <a:ext cx="2772318" cy="3448514"/>
          </a:xfrm>
        </p:spPr>
        <p:style>
          <a:lnRef idx="2">
            <a:schemeClr val="dk1"/>
          </a:lnRef>
          <a:fillRef idx="1">
            <a:schemeClr val="lt1"/>
          </a:fillRef>
          <a:effectRef idx="0">
            <a:schemeClr val="dk1"/>
          </a:effectRef>
          <a:fontRef idx="minor">
            <a:schemeClr val="dk1"/>
          </a:fontRef>
        </p:style>
        <p:txBody>
          <a:bodyPr/>
          <a:lstStyle/>
          <a:p>
            <a:pPr marL="88900" indent="0">
              <a:buNone/>
            </a:pPr>
            <a:r>
              <a:rPr lang="en-US" sz="2000" b="1" dirty="0">
                <a:solidFill>
                  <a:schemeClr val="tx1"/>
                </a:solidFill>
              </a:rPr>
              <a:t>Sullivan (2013), translation is usually considered to be about the printed words, but the multimodal environment translators have to take account of other elements (still or moving images, music, page, layouts and typography). </a:t>
            </a:r>
            <a:endParaRPr lang="ar-IQ" sz="2000" b="1" dirty="0">
              <a:solidFill>
                <a:schemeClr val="tx1"/>
              </a:solidFill>
            </a:endParaRPr>
          </a:p>
        </p:txBody>
      </p:sp>
      <p:sp>
        <p:nvSpPr>
          <p:cNvPr id="5" name="Text Placeholder 4"/>
          <p:cNvSpPr>
            <a:spLocks noGrp="1"/>
          </p:cNvSpPr>
          <p:nvPr>
            <p:ph type="body" idx="3"/>
          </p:nvPr>
        </p:nvSpPr>
        <p:spPr>
          <a:xfrm>
            <a:off x="6084168" y="1131590"/>
            <a:ext cx="3024336" cy="4011910"/>
          </a:xfrm>
        </p:spPr>
        <p:style>
          <a:lnRef idx="2">
            <a:schemeClr val="dk1"/>
          </a:lnRef>
          <a:fillRef idx="1">
            <a:schemeClr val="lt1"/>
          </a:fillRef>
          <a:effectRef idx="0">
            <a:schemeClr val="dk1"/>
          </a:effectRef>
          <a:fontRef idx="minor">
            <a:schemeClr val="dk1"/>
          </a:fontRef>
        </p:style>
        <p:txBody>
          <a:bodyPr/>
          <a:lstStyle/>
          <a:p>
            <a:pPr marL="88900" indent="0">
              <a:buNone/>
            </a:pPr>
            <a:r>
              <a:rPr lang="en-US" sz="1800" dirty="0">
                <a:solidFill>
                  <a:schemeClr val="tx1"/>
                </a:solidFill>
              </a:rPr>
              <a:t>Garcia (2000) believes that: </a:t>
            </a:r>
          </a:p>
          <a:p>
            <a:pPr marL="88900" indent="0">
              <a:buNone/>
            </a:pPr>
            <a:r>
              <a:rPr lang="en-US" sz="1800" dirty="0" smtClean="0">
                <a:solidFill>
                  <a:schemeClr val="tx1"/>
                </a:solidFill>
              </a:rPr>
              <a:t>"[</a:t>
            </a:r>
            <a:r>
              <a:rPr lang="en-US" sz="1800" dirty="0">
                <a:solidFill>
                  <a:schemeClr val="tx1"/>
                </a:solidFill>
              </a:rPr>
              <a:t>m]ore than anyone else, the translator of advertising will feel a special predilection for creating neologisms, knowing not only that they will be well received by the public – who are always entertained by these formulations, but will also serve to support the objectives of a message that is full of novelty and able to attract the reader’s attention"</a:t>
            </a:r>
            <a:endParaRPr lang="ar-IQ" sz="1800" dirty="0">
              <a:solidFill>
                <a:schemeClr val="tx1"/>
              </a:solidFill>
            </a:endParaRPr>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3150800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3" name="Rectangle 2"/>
          <p:cNvSpPr/>
          <p:nvPr/>
        </p:nvSpPr>
        <p:spPr>
          <a:xfrm>
            <a:off x="251520" y="771550"/>
            <a:ext cx="8640960" cy="40934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000" dirty="0" err="1">
                <a:latin typeface="Caveat Brush" panose="020B0604020202020204" charset="0"/>
              </a:rPr>
              <a:t>Christelle</a:t>
            </a:r>
            <a:r>
              <a:rPr lang="en-US" sz="2000" dirty="0">
                <a:latin typeface="Caveat Brush" panose="020B0604020202020204" charset="0"/>
              </a:rPr>
              <a:t> (2012) states that the translator has to be familiar with cultural and ideological background of the targets settings. She adds that this will give the translator the right strategies to use or not use some suppression (e.g. some expressions have bad connotations for the targets consumers). She believes that “cultural, ideological and sociological factors therefore determine the success of translated advertising copy and should be given special attention if the translator does not want to produce a distorted message in the target setting” </a:t>
            </a:r>
            <a:r>
              <a:rPr lang="en-US" sz="2000" dirty="0" smtClean="0">
                <a:latin typeface="Caveat Brush" panose="020B0604020202020204" charset="0"/>
              </a:rPr>
              <a:t>.</a:t>
            </a:r>
          </a:p>
          <a:p>
            <a:r>
              <a:rPr lang="en-US" sz="2000" dirty="0">
                <a:latin typeface="Caveat Brush" panose="020B0604020202020204" charset="0"/>
              </a:rPr>
              <a:t>One of the distinguishing factors to attract or persuade people is cultural states i.e., translators have to bridge the small or big gaps between two cultures. For example, </a:t>
            </a:r>
            <a:r>
              <a:rPr lang="en-US" sz="2000" dirty="0" err="1">
                <a:latin typeface="Caveat Brush" panose="020B0604020202020204" charset="0"/>
              </a:rPr>
              <a:t>Andriunaite</a:t>
            </a:r>
            <a:r>
              <a:rPr lang="en-US" sz="2000" dirty="0">
                <a:latin typeface="Caveat Brush" panose="020B0604020202020204" charset="0"/>
              </a:rPr>
              <a:t> and </a:t>
            </a:r>
            <a:r>
              <a:rPr lang="en-US" sz="2000" dirty="0" err="1">
                <a:latin typeface="Caveat Brush" panose="020B0604020202020204" charset="0"/>
              </a:rPr>
              <a:t>Liubineine</a:t>
            </a:r>
            <a:r>
              <a:rPr lang="en-US" sz="2000" dirty="0">
                <a:latin typeface="Caveat Brush" panose="020B0604020202020204" charset="0"/>
              </a:rPr>
              <a:t> (2006) show that several texts in Ads do not fit the same norms which are shown in the source text. They add that in translating Ads, the translator should be aware of the cultural differences which do not allow the same brand or product to be presented in the same one. </a:t>
            </a:r>
            <a:endParaRPr lang="en-US" sz="2000" dirty="0" smtClean="0">
              <a:latin typeface="Caveat Brush" panose="020B0604020202020204" charset="0"/>
            </a:endParaRPr>
          </a:p>
        </p:txBody>
      </p:sp>
    </p:spTree>
    <p:extLst>
      <p:ext uri="{BB962C8B-B14F-4D97-AF65-F5344CB8AC3E}">
        <p14:creationId xmlns:p14="http://schemas.microsoft.com/office/powerpoint/2010/main" val="1113537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endParaRPr lang="ar-IQ"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48172"/>
            <a:ext cx="8424936" cy="2835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39552" y="4083918"/>
            <a:ext cx="3888432"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smtClean="0"/>
              <a:t>The Spanish </a:t>
            </a:r>
            <a:r>
              <a:rPr lang="en-US" dirty="0"/>
              <a:t>retired model </a:t>
            </a:r>
            <a:r>
              <a:rPr lang="en-US" dirty="0" err="1"/>
              <a:t>Judit</a:t>
            </a:r>
            <a:r>
              <a:rPr lang="en-US" dirty="0"/>
              <a:t> Masco, she is known for being a good</a:t>
            </a:r>
          </a:p>
          <a:p>
            <a:r>
              <a:rPr lang="en-US" dirty="0"/>
              <a:t>role model and a natural beauty </a:t>
            </a:r>
            <a:r>
              <a:rPr lang="en-US" dirty="0" smtClean="0"/>
              <a:t>who </a:t>
            </a:r>
            <a:r>
              <a:rPr lang="en-US" dirty="0"/>
              <a:t>has a traditional family and a successful career</a:t>
            </a:r>
            <a:endParaRPr lang="ar-IQ" dirty="0"/>
          </a:p>
        </p:txBody>
      </p:sp>
      <p:sp>
        <p:nvSpPr>
          <p:cNvPr id="8" name="Rectangle 7"/>
          <p:cNvSpPr/>
          <p:nvPr/>
        </p:nvSpPr>
        <p:spPr>
          <a:xfrm>
            <a:off x="4824028" y="4194736"/>
            <a:ext cx="3924436"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t>the English </a:t>
            </a:r>
            <a:r>
              <a:rPr lang="en-US" dirty="0" smtClean="0"/>
              <a:t>copy features </a:t>
            </a:r>
            <a:r>
              <a:rPr lang="en-US" dirty="0"/>
              <a:t>an actress with a similar profile: </a:t>
            </a:r>
            <a:r>
              <a:rPr lang="en-US" dirty="0" err="1"/>
              <a:t>Thandie</a:t>
            </a:r>
            <a:r>
              <a:rPr lang="en-US" dirty="0"/>
              <a:t> Newton</a:t>
            </a:r>
            <a:endParaRPr lang="ar-IQ" dirty="0"/>
          </a:p>
        </p:txBody>
      </p:sp>
    </p:spTree>
    <p:extLst>
      <p:ext uri="{BB962C8B-B14F-4D97-AF65-F5344CB8AC3E}">
        <p14:creationId xmlns:p14="http://schemas.microsoft.com/office/powerpoint/2010/main" val="3388315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Translating Advertisements</a:t>
            </a:r>
            <a:endParaRPr lang="ar-IQ" dirty="0"/>
          </a:p>
        </p:txBody>
      </p:sp>
      <p:sp>
        <p:nvSpPr>
          <p:cNvPr id="3" name="Text Placeholder 2"/>
          <p:cNvSpPr>
            <a:spLocks noGrp="1"/>
          </p:cNvSpPr>
          <p:nvPr>
            <p:ph type="body" idx="1"/>
          </p:nvPr>
        </p:nvSpPr>
        <p:spPr>
          <a:xfrm>
            <a:off x="467544" y="1275606"/>
            <a:ext cx="8147248" cy="3126900"/>
          </a:xfrm>
        </p:spPr>
        <p:txBody>
          <a:bodyPr/>
          <a:lstStyle/>
          <a:p>
            <a:pPr marL="88900" indent="0">
              <a:buNone/>
            </a:pPr>
            <a:r>
              <a:rPr lang="en-US" sz="1800" b="1" dirty="0" err="1">
                <a:solidFill>
                  <a:schemeClr val="tx1"/>
                </a:solidFill>
              </a:rPr>
              <a:t>Christelle</a:t>
            </a:r>
            <a:r>
              <a:rPr lang="en-US" sz="1800" b="1" dirty="0">
                <a:solidFill>
                  <a:schemeClr val="tx1"/>
                </a:solidFill>
              </a:rPr>
              <a:t> (2012) denotes that translators, in their choice of words, have to be in a motive and they can suit the consumers to recognize themselves in that advertising. Therefore, she states that the </a:t>
            </a:r>
            <a:r>
              <a:rPr lang="en-US" sz="1800" b="1" dirty="0" err="1">
                <a:solidFill>
                  <a:schemeClr val="tx1"/>
                </a:solidFill>
              </a:rPr>
              <a:t>multisemiotic</a:t>
            </a:r>
            <a:r>
              <a:rPr lang="en-US" sz="1800" b="1" dirty="0">
                <a:solidFill>
                  <a:schemeClr val="tx1"/>
                </a:solidFill>
              </a:rPr>
              <a:t> nature of Ads has an important role because different consumers or audiences have different values, for different pictures, different symbols as well as different </a:t>
            </a:r>
            <a:r>
              <a:rPr lang="en-US" sz="1800" b="1" dirty="0" err="1">
                <a:solidFill>
                  <a:schemeClr val="tx1"/>
                </a:solidFill>
              </a:rPr>
              <a:t>colours</a:t>
            </a:r>
            <a:r>
              <a:rPr lang="en-US" sz="1800" b="1" dirty="0">
                <a:solidFill>
                  <a:schemeClr val="tx1"/>
                </a:solidFill>
              </a:rPr>
              <a:t>; and in translating Ads symbols in the original Ads are sometimes required in the campaign to new consumers or audiences</a:t>
            </a:r>
            <a:r>
              <a:rPr lang="en-US" sz="1800" b="1" dirty="0" smtClean="0">
                <a:solidFill>
                  <a:schemeClr val="tx1"/>
                </a:solidFill>
              </a:rPr>
              <a:t>.</a:t>
            </a:r>
          </a:p>
          <a:p>
            <a:pPr marL="88900" indent="0">
              <a:buNone/>
            </a:pPr>
            <a:r>
              <a:rPr lang="en-US" sz="1800" b="1" dirty="0" err="1">
                <a:solidFill>
                  <a:schemeClr val="tx1"/>
                </a:solidFill>
              </a:rPr>
              <a:t>Guidere</a:t>
            </a:r>
            <a:r>
              <a:rPr lang="en-US" sz="1800" b="1" dirty="0">
                <a:solidFill>
                  <a:schemeClr val="tx1"/>
                </a:solidFill>
              </a:rPr>
              <a:t> (2001) committing on the </a:t>
            </a:r>
            <a:r>
              <a:rPr lang="en-US" sz="1800" b="1" dirty="0" err="1">
                <a:solidFill>
                  <a:schemeClr val="tx1"/>
                </a:solidFill>
              </a:rPr>
              <a:t>texual</a:t>
            </a:r>
            <a:r>
              <a:rPr lang="en-US" sz="1800" b="1" dirty="0">
                <a:solidFill>
                  <a:schemeClr val="tx1"/>
                </a:solidFill>
              </a:rPr>
              <a:t> level and visual level, states that when it comes to translating, the equivalence occurs on the </a:t>
            </a:r>
            <a:r>
              <a:rPr lang="en-US" sz="1800" b="1" dirty="0" err="1">
                <a:solidFill>
                  <a:schemeClr val="tx1"/>
                </a:solidFill>
              </a:rPr>
              <a:t>syntagm</a:t>
            </a:r>
            <a:r>
              <a:rPr lang="en-US" sz="1800" b="1" dirty="0">
                <a:solidFill>
                  <a:schemeClr val="tx1"/>
                </a:solidFill>
              </a:rPr>
              <a:t> level, and not at word level. Also affirm that "the emphasis is not on staying close to the text, but on the advertisement's ability to communicate meaning and create the necessary effect on the target audience" (P. 65). He then classifies levels to assess the effectiveness of the Ads translation:</a:t>
            </a:r>
          </a:p>
          <a:p>
            <a:pPr marL="88900" indent="0">
              <a:buNone/>
            </a:pPr>
            <a:endParaRPr lang="ar-IQ" sz="1800" b="1" dirty="0">
              <a:solidFill>
                <a:schemeClr val="tx1"/>
              </a:solidFill>
            </a:endParaRPr>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1433533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changes </a:t>
            </a:r>
            <a:r>
              <a:rPr lang="en-US" dirty="0" smtClean="0">
                <a:solidFill>
                  <a:schemeClr val="tx1"/>
                </a:solidFill>
              </a:rPr>
              <a:t>in the translated Ads</a:t>
            </a:r>
            <a:endParaRPr lang="ar-IQ" dirty="0"/>
          </a:p>
        </p:txBody>
      </p:sp>
      <p:sp>
        <p:nvSpPr>
          <p:cNvPr id="3" name="Text Placeholder 2"/>
          <p:cNvSpPr>
            <a:spLocks noGrp="1"/>
          </p:cNvSpPr>
          <p:nvPr>
            <p:ph type="body" idx="1"/>
          </p:nvPr>
        </p:nvSpPr>
        <p:spPr>
          <a:xfrm>
            <a:off x="179512" y="1419622"/>
            <a:ext cx="4207388" cy="3600400"/>
          </a:xfrm>
        </p:spPr>
        <p:style>
          <a:lnRef idx="2">
            <a:schemeClr val="accent2"/>
          </a:lnRef>
          <a:fillRef idx="1">
            <a:schemeClr val="lt1"/>
          </a:fillRef>
          <a:effectRef idx="0">
            <a:schemeClr val="accent2"/>
          </a:effectRef>
          <a:fontRef idx="minor">
            <a:schemeClr val="dk1"/>
          </a:fontRef>
        </p:style>
        <p:txBody>
          <a:bodyPr/>
          <a:lstStyle/>
          <a:p>
            <a:pPr marL="76200" indent="0">
              <a:buNone/>
            </a:pPr>
            <a:r>
              <a:rPr lang="en-US" dirty="0">
                <a:solidFill>
                  <a:schemeClr val="tx1"/>
                </a:solidFill>
              </a:rPr>
              <a:t>Al-</a:t>
            </a:r>
            <a:r>
              <a:rPr lang="en-US" dirty="0" err="1">
                <a:solidFill>
                  <a:schemeClr val="tx1"/>
                </a:solidFill>
              </a:rPr>
              <a:t>sherhar</a:t>
            </a:r>
            <a:r>
              <a:rPr lang="en-US" dirty="0">
                <a:solidFill>
                  <a:schemeClr val="tx1"/>
                </a:solidFill>
              </a:rPr>
              <a:t> (2001) shows that particular changes made to Ads translated for Arabic countries, such as removing tattoos and making the model appear more Arabic; instances of freely, literally or idiomatically-translated advertisements can be found as image changes.</a:t>
            </a:r>
          </a:p>
          <a:p>
            <a:pPr marL="76200" indent="0">
              <a:buNone/>
            </a:pPr>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419622"/>
            <a:ext cx="3960440" cy="3044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5436096" y="4515966"/>
            <a:ext cx="2736304" cy="483518"/>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en-US" sz="2400" b="1" dirty="0" smtClean="0">
                <a:latin typeface="Caveat Brush" panose="020B0604020202020204" charset="0"/>
              </a:rPr>
              <a:t>example</a:t>
            </a:r>
            <a:endParaRPr lang="ar-IQ" sz="2400" b="1" dirty="0">
              <a:latin typeface="Caveat Brush" panose="020B0604020202020204" charset="0"/>
            </a:endParaRPr>
          </a:p>
        </p:txBody>
      </p:sp>
    </p:spTree>
    <p:extLst>
      <p:ext uri="{BB962C8B-B14F-4D97-AF65-F5344CB8AC3E}">
        <p14:creationId xmlns:p14="http://schemas.microsoft.com/office/powerpoint/2010/main" val="4268867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Four </a:t>
            </a:r>
            <a:r>
              <a:rPr lang="en-US" dirty="0">
                <a:solidFill>
                  <a:schemeClr val="tx1"/>
                </a:solidFill>
              </a:rPr>
              <a:t>basic rules for translating </a:t>
            </a:r>
            <a:r>
              <a:rPr lang="en-US" dirty="0" smtClean="0">
                <a:solidFill>
                  <a:schemeClr val="tx1"/>
                </a:solidFill>
              </a:rPr>
              <a:t>Ads</a:t>
            </a:r>
            <a:endParaRPr lang="ar-IQ" dirty="0"/>
          </a:p>
        </p:txBody>
      </p:sp>
      <p:sp>
        <p:nvSpPr>
          <p:cNvPr id="3" name="Text Placeholder 2"/>
          <p:cNvSpPr>
            <a:spLocks noGrp="1"/>
          </p:cNvSpPr>
          <p:nvPr>
            <p:ph type="body" idx="1"/>
          </p:nvPr>
        </p:nvSpPr>
        <p:spPr>
          <a:xfrm>
            <a:off x="467544" y="1419622"/>
            <a:ext cx="8435280" cy="3456384"/>
          </a:xfrm>
        </p:spPr>
        <p:style>
          <a:lnRef idx="2">
            <a:schemeClr val="accent2"/>
          </a:lnRef>
          <a:fillRef idx="1">
            <a:schemeClr val="lt1"/>
          </a:fillRef>
          <a:effectRef idx="0">
            <a:schemeClr val="accent2"/>
          </a:effectRef>
          <a:fontRef idx="minor">
            <a:schemeClr val="dk1"/>
          </a:fontRef>
        </p:style>
        <p:txBody>
          <a:bodyPr/>
          <a:lstStyle/>
          <a:p>
            <a:pPr marL="76200" indent="0">
              <a:buNone/>
            </a:pPr>
            <a:r>
              <a:rPr lang="en-US" sz="2000" b="1" dirty="0">
                <a:solidFill>
                  <a:schemeClr val="tx1"/>
                </a:solidFill>
              </a:rPr>
              <a:t>In terms of the related literature, </a:t>
            </a:r>
            <a:r>
              <a:rPr lang="en-US" sz="2000" b="1" dirty="0" err="1">
                <a:solidFill>
                  <a:schemeClr val="tx1"/>
                </a:solidFill>
              </a:rPr>
              <a:t>Arens</a:t>
            </a:r>
            <a:r>
              <a:rPr lang="en-US" sz="2000" b="1" dirty="0">
                <a:solidFill>
                  <a:schemeClr val="tx1"/>
                </a:solidFill>
              </a:rPr>
              <a:t> and </a:t>
            </a:r>
            <a:r>
              <a:rPr lang="en-US" sz="2000" b="1" dirty="0" err="1">
                <a:solidFill>
                  <a:schemeClr val="tx1"/>
                </a:solidFill>
              </a:rPr>
              <a:t>Bovee</a:t>
            </a:r>
            <a:r>
              <a:rPr lang="en-US" sz="2000" b="1" dirty="0">
                <a:solidFill>
                  <a:schemeClr val="tx1"/>
                </a:solidFill>
              </a:rPr>
              <a:t> (1994) gave four basic rules for translating Ads:</a:t>
            </a:r>
          </a:p>
          <a:p>
            <a:pPr marL="533400" lvl="0" indent="-457200">
              <a:buFont typeface="+mj-lt"/>
              <a:buAutoNum type="arabicPeriod"/>
            </a:pPr>
            <a:r>
              <a:rPr lang="en-US" sz="2000" b="1" dirty="0">
                <a:solidFill>
                  <a:schemeClr val="tx1"/>
                </a:solidFill>
              </a:rPr>
              <a:t>The translator has to be a copywriter in an influential way; the issue is not a matter of rewriting ST Ads in TT Ads. </a:t>
            </a:r>
          </a:p>
          <a:p>
            <a:pPr marL="533400" lvl="0" indent="-457200">
              <a:buFont typeface="+mj-lt"/>
              <a:buAutoNum type="arabicPeriod"/>
            </a:pPr>
            <a:r>
              <a:rPr lang="en-US" sz="2000" b="1" dirty="0">
                <a:solidFill>
                  <a:schemeClr val="tx1"/>
                </a:solidFill>
              </a:rPr>
              <a:t>Translators have to understand market and features of the product. </a:t>
            </a:r>
          </a:p>
          <a:p>
            <a:pPr marL="533400" lvl="0" indent="-457200">
              <a:buFont typeface="+mj-lt"/>
              <a:buAutoNum type="arabicPeriod"/>
            </a:pPr>
            <a:r>
              <a:rPr lang="en-US" sz="2000" b="1" dirty="0">
                <a:solidFill>
                  <a:schemeClr val="tx1"/>
                </a:solidFill>
              </a:rPr>
              <a:t>Translators should render the Ads into TT native tongue consumers. </a:t>
            </a:r>
          </a:p>
          <a:p>
            <a:pPr marL="533400" lvl="0" indent="-457200">
              <a:buFont typeface="+mj-lt"/>
              <a:buAutoNum type="arabicPeriod"/>
            </a:pPr>
            <a:r>
              <a:rPr lang="en-US" sz="2000" b="1" dirty="0">
                <a:solidFill>
                  <a:schemeClr val="tx1"/>
                </a:solidFill>
              </a:rPr>
              <a:t>Advertisers should give the translators of Ads an easy translatable language, with no space for idiomatic expressions or double meaning expression. </a:t>
            </a:r>
          </a:p>
          <a:p>
            <a:pPr marL="533400" indent="-457200">
              <a:buFont typeface="+mj-lt"/>
              <a:buAutoNum type="arabicPeriod"/>
            </a:pPr>
            <a:endParaRPr lang="ar-IQ" sz="2000" b="1" dirty="0">
              <a:solidFill>
                <a:schemeClr val="tx1"/>
              </a:solidFill>
            </a:endParaRPr>
          </a:p>
        </p:txBody>
      </p:sp>
    </p:spTree>
    <p:extLst>
      <p:ext uri="{BB962C8B-B14F-4D97-AF65-F5344CB8AC3E}">
        <p14:creationId xmlns:p14="http://schemas.microsoft.com/office/powerpoint/2010/main" val="1350885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7534"/>
            <a:ext cx="6851104" cy="751800"/>
          </a:xfrm>
        </p:spPr>
        <p:txBody>
          <a:bodyPr/>
          <a:lstStyle/>
          <a:p>
            <a:r>
              <a:rPr lang="en-US" sz="2800" dirty="0"/>
              <a:t>De </a:t>
            </a:r>
            <a:r>
              <a:rPr lang="en-US" sz="2800" dirty="0" err="1"/>
              <a:t>Pedo</a:t>
            </a:r>
            <a:r>
              <a:rPr lang="en-US" sz="2800" dirty="0"/>
              <a:t> (1995) mentions the following Ad translation strategies for words and images: </a:t>
            </a:r>
            <a:br>
              <a:rPr lang="en-US" sz="2800" dirty="0"/>
            </a:br>
            <a:endParaRPr lang="ar-IQ" sz="2800" dirty="0"/>
          </a:p>
        </p:txBody>
      </p:sp>
      <p:sp>
        <p:nvSpPr>
          <p:cNvPr id="3" name="Text Placeholder 2"/>
          <p:cNvSpPr>
            <a:spLocks noGrp="1"/>
          </p:cNvSpPr>
          <p:nvPr>
            <p:ph type="body" idx="1"/>
          </p:nvPr>
        </p:nvSpPr>
        <p:spPr>
          <a:xfrm>
            <a:off x="107504" y="1499500"/>
            <a:ext cx="5832648" cy="3520522"/>
          </a:xfrm>
        </p:spPr>
        <p:style>
          <a:lnRef idx="2">
            <a:schemeClr val="accent2"/>
          </a:lnRef>
          <a:fillRef idx="1">
            <a:schemeClr val="lt1"/>
          </a:fillRef>
          <a:effectRef idx="0">
            <a:schemeClr val="accent2"/>
          </a:effectRef>
          <a:fontRef idx="minor">
            <a:schemeClr val="dk1"/>
          </a:fontRef>
        </p:style>
        <p:txBody>
          <a:bodyPr/>
          <a:lstStyle/>
          <a:p>
            <a:pPr marL="76200" indent="0">
              <a:buNone/>
            </a:pPr>
            <a:r>
              <a:rPr lang="en-US" sz="2800" dirty="0" smtClean="0">
                <a:solidFill>
                  <a:schemeClr val="tx1"/>
                </a:solidFill>
              </a:rPr>
              <a:t>The </a:t>
            </a:r>
            <a:r>
              <a:rPr lang="en-US" sz="2800" dirty="0">
                <a:solidFill>
                  <a:schemeClr val="tx1"/>
                </a:solidFill>
              </a:rPr>
              <a:t>words can be:</a:t>
            </a:r>
          </a:p>
          <a:p>
            <a:pPr marL="354013" lvl="0" indent="-277813">
              <a:buFont typeface="+mj-lt"/>
              <a:buAutoNum type="arabicPeriod"/>
            </a:pPr>
            <a:r>
              <a:rPr lang="en-US" sz="2000" dirty="0">
                <a:solidFill>
                  <a:schemeClr val="tx1"/>
                </a:solidFill>
              </a:rPr>
              <a:t>Literally-translated: literal meaning of the words, is out of context, of course taken directly from dictionary.</a:t>
            </a:r>
          </a:p>
          <a:p>
            <a:pPr marL="354013" lvl="0" indent="-277813">
              <a:buFont typeface="+mj-lt"/>
              <a:buAutoNum type="arabicPeriod"/>
            </a:pPr>
            <a:r>
              <a:rPr lang="en-US" sz="2000" dirty="0">
                <a:solidFill>
                  <a:schemeClr val="tx1"/>
                </a:solidFill>
              </a:rPr>
              <a:t>Idiomatically-translated: this kind of translation the content of the text is preserved, taking into account that the form is framed by devices and patterns of the TL</a:t>
            </a:r>
            <a:r>
              <a:rPr lang="en-US" sz="2000" dirty="0" smtClean="0">
                <a:solidFill>
                  <a:schemeClr val="tx1"/>
                </a:solidFill>
              </a:rPr>
              <a:t>.</a:t>
            </a:r>
            <a:endParaRPr lang="en-US" sz="2000" dirty="0">
              <a:solidFill>
                <a:schemeClr val="tx1"/>
              </a:solidFill>
            </a:endParaRPr>
          </a:p>
          <a:p>
            <a:pPr marL="354013" lvl="0" indent="-277813">
              <a:buFont typeface="+mj-lt"/>
              <a:buAutoNum type="arabicPeriod"/>
            </a:pPr>
            <a:r>
              <a:rPr lang="en-US" sz="2000" dirty="0">
                <a:solidFill>
                  <a:schemeClr val="tx1"/>
                </a:solidFill>
              </a:rPr>
              <a:t>Freely-translated: it occurs where both the ST and the TT are only of global correspondence.</a:t>
            </a:r>
          </a:p>
          <a:p>
            <a:pPr lvl="0"/>
            <a:endParaRPr lang="ar-IQ" sz="2800" dirty="0">
              <a:solidFill>
                <a:schemeClr val="tx1"/>
              </a:solidFill>
            </a:endParaRPr>
          </a:p>
        </p:txBody>
      </p:sp>
      <p:sp>
        <p:nvSpPr>
          <p:cNvPr id="4" name="Text Placeholder 3"/>
          <p:cNvSpPr>
            <a:spLocks noGrp="1"/>
          </p:cNvSpPr>
          <p:nvPr>
            <p:ph type="body" idx="2"/>
          </p:nvPr>
        </p:nvSpPr>
        <p:spPr>
          <a:xfrm>
            <a:off x="6156176" y="1563638"/>
            <a:ext cx="2818657" cy="3456384"/>
          </a:xfrm>
        </p:spPr>
        <p:style>
          <a:lnRef idx="2">
            <a:schemeClr val="accent2"/>
          </a:lnRef>
          <a:fillRef idx="1">
            <a:schemeClr val="lt1"/>
          </a:fillRef>
          <a:effectRef idx="0">
            <a:schemeClr val="accent2"/>
          </a:effectRef>
          <a:fontRef idx="minor">
            <a:schemeClr val="dk1"/>
          </a:fontRef>
        </p:style>
        <p:txBody>
          <a:bodyPr/>
          <a:lstStyle/>
          <a:p>
            <a:pPr marL="76200" lvl="0" indent="0">
              <a:buNone/>
            </a:pPr>
            <a:r>
              <a:rPr lang="en-US" sz="2000" dirty="0" smtClean="0">
                <a:solidFill>
                  <a:schemeClr val="tx1"/>
                </a:solidFill>
              </a:rPr>
              <a:t>The </a:t>
            </a:r>
            <a:r>
              <a:rPr lang="en-US" sz="2000" dirty="0">
                <a:solidFill>
                  <a:schemeClr val="tx1"/>
                </a:solidFill>
              </a:rPr>
              <a:t>images can be:</a:t>
            </a:r>
          </a:p>
          <a:p>
            <a:pPr marL="354013" lvl="0" indent="-277813">
              <a:buFont typeface="+mj-lt"/>
              <a:buAutoNum type="arabicPeriod"/>
            </a:pPr>
            <a:r>
              <a:rPr lang="en-US" sz="1800" dirty="0">
                <a:solidFill>
                  <a:schemeClr val="tx1"/>
                </a:solidFill>
              </a:rPr>
              <a:t>No changes on them. </a:t>
            </a:r>
          </a:p>
          <a:p>
            <a:pPr marL="354013" lvl="0" indent="-277813">
              <a:buFont typeface="+mj-lt"/>
              <a:buAutoNum type="arabicPeriod"/>
            </a:pPr>
            <a:r>
              <a:rPr lang="en-US" sz="1800" dirty="0">
                <a:solidFill>
                  <a:schemeClr val="tx1"/>
                </a:solidFill>
              </a:rPr>
              <a:t>Changes related to actor or actress who should act similarly to their target audience in each version of the commercial.</a:t>
            </a:r>
          </a:p>
          <a:p>
            <a:pPr marL="354013" lvl="0" indent="-277813">
              <a:buFont typeface="+mj-lt"/>
              <a:buAutoNum type="arabicPeriod"/>
            </a:pPr>
            <a:r>
              <a:rPr lang="en-US" sz="1800" dirty="0">
                <a:solidFill>
                  <a:schemeClr val="tx1"/>
                </a:solidFill>
              </a:rPr>
              <a:t>Change altogether.</a:t>
            </a:r>
          </a:p>
          <a:p>
            <a:pPr marL="76200" indent="0">
              <a:buNone/>
            </a:pPr>
            <a:endParaRPr lang="ar-IQ" sz="2000" dirty="0">
              <a:solidFill>
                <a:schemeClr val="tx1"/>
              </a:solidFill>
            </a:endParaRPr>
          </a:p>
          <a:p>
            <a:pPr marL="76200" indent="0">
              <a:buNone/>
            </a:pPr>
            <a:endParaRPr lang="ar-IQ" sz="2000" dirty="0">
              <a:solidFill>
                <a:schemeClr val="tx1"/>
              </a:solidFill>
            </a:endParaRPr>
          </a:p>
        </p:txBody>
      </p:sp>
    </p:spTree>
    <p:extLst>
      <p:ext uri="{BB962C8B-B14F-4D97-AF65-F5344CB8AC3E}">
        <p14:creationId xmlns:p14="http://schemas.microsoft.com/office/powerpoint/2010/main" val="3729582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Multimodality and Translation </a:t>
            </a:r>
            <a:endParaRPr lang="ar-IQ" dirty="0"/>
          </a:p>
        </p:txBody>
      </p:sp>
      <p:sp>
        <p:nvSpPr>
          <p:cNvPr id="3" name="Text Placeholder 2"/>
          <p:cNvSpPr>
            <a:spLocks noGrp="1"/>
          </p:cNvSpPr>
          <p:nvPr>
            <p:ph type="body" idx="1"/>
          </p:nvPr>
        </p:nvSpPr>
        <p:spPr>
          <a:xfrm>
            <a:off x="457200" y="1499500"/>
            <a:ext cx="7931224" cy="3126900"/>
          </a:xfrm>
        </p:spPr>
        <p:txBody>
          <a:bodyPr/>
          <a:lstStyle/>
          <a:p>
            <a:pPr marL="88900" indent="0">
              <a:buNone/>
            </a:pPr>
            <a:r>
              <a:rPr lang="en-US" dirty="0">
                <a:solidFill>
                  <a:schemeClr val="tx1"/>
                </a:solidFill>
              </a:rPr>
              <a:t>In Translation, the translator faces not only verbal text but also nonverbal text. According to that, </a:t>
            </a:r>
            <a:r>
              <a:rPr lang="en-US" dirty="0" err="1">
                <a:solidFill>
                  <a:schemeClr val="tx1"/>
                </a:solidFill>
              </a:rPr>
              <a:t>Petrilli</a:t>
            </a:r>
            <a:r>
              <a:rPr lang="en-US" dirty="0">
                <a:solidFill>
                  <a:schemeClr val="tx1"/>
                </a:solidFill>
              </a:rPr>
              <a:t> and </a:t>
            </a:r>
            <a:r>
              <a:rPr lang="en-US" dirty="0" err="1">
                <a:solidFill>
                  <a:schemeClr val="tx1"/>
                </a:solidFill>
              </a:rPr>
              <a:t>Ponzia</a:t>
            </a:r>
            <a:r>
              <a:rPr lang="en-US" dirty="0">
                <a:solidFill>
                  <a:schemeClr val="tx1"/>
                </a:solidFill>
              </a:rPr>
              <a:t> (2012) state that "the translator must navigate in the iconic dimension of language and move beyond the conventions and obligations of the dictionary to enter the live dialogue among national languages, among languages internal to a given national language, and among verbal signs and nonverbal signs" </a:t>
            </a:r>
            <a:endParaRPr lang="ar-IQ" dirty="0">
              <a:solidFill>
                <a:schemeClr val="tx1"/>
              </a:solidFill>
            </a:endParaRPr>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Tree>
    <p:extLst>
      <p:ext uri="{BB962C8B-B14F-4D97-AF65-F5344CB8AC3E}">
        <p14:creationId xmlns:p14="http://schemas.microsoft.com/office/powerpoint/2010/main" val="163486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83518"/>
            <a:ext cx="6707088" cy="751800"/>
          </a:xfrm>
        </p:spPr>
        <p:txBody>
          <a:bodyPr/>
          <a:lstStyle/>
          <a:p>
            <a:r>
              <a:rPr lang="en-US" sz="2400" dirty="0" err="1"/>
              <a:t>Damaskinidis</a:t>
            </a:r>
            <a:r>
              <a:rPr lang="en-US" sz="2400" dirty="0"/>
              <a:t> (2012) states that it is important to illustrate the interdisciplinary movement between translation, semiotics and visual literacy. </a:t>
            </a:r>
            <a:endParaRPr lang="ar-IQ" sz="2400" dirty="0"/>
          </a:p>
        </p:txBody>
      </p:sp>
      <p:sp>
        <p:nvSpPr>
          <p:cNvPr id="3" name="Text Placeholder 2"/>
          <p:cNvSpPr>
            <a:spLocks noGrp="1"/>
          </p:cNvSpPr>
          <p:nvPr>
            <p:ph type="body" idx="1"/>
          </p:nvPr>
        </p:nvSpPr>
        <p:spPr>
          <a:xfrm>
            <a:off x="107504" y="1499500"/>
            <a:ext cx="2869996" cy="3644000"/>
          </a:xfrm>
        </p:spPr>
        <p:style>
          <a:lnRef idx="2">
            <a:schemeClr val="accent2"/>
          </a:lnRef>
          <a:fillRef idx="1">
            <a:schemeClr val="lt1"/>
          </a:fillRef>
          <a:effectRef idx="0">
            <a:schemeClr val="accent2"/>
          </a:effectRef>
          <a:fontRef idx="minor">
            <a:schemeClr val="dk1"/>
          </a:fontRef>
        </p:style>
        <p:txBody>
          <a:bodyPr/>
          <a:lstStyle/>
          <a:p>
            <a:pPr marL="88900" indent="0">
              <a:buNone/>
            </a:pPr>
            <a:r>
              <a:rPr lang="en-US" sz="1800" dirty="0" err="1">
                <a:solidFill>
                  <a:schemeClr val="tx1"/>
                </a:solidFill>
              </a:rPr>
              <a:t>Ferraz</a:t>
            </a:r>
            <a:r>
              <a:rPr lang="en-US" sz="1800" dirty="0">
                <a:solidFill>
                  <a:schemeClr val="tx1"/>
                </a:solidFill>
              </a:rPr>
              <a:t> (2014) Visual literacy approaches of statics, dynamic images, or mixed, so as to examine their relevance and significance in all fields, and to question the issues of the possibility of representation, images as a process of meaning-making, expanding prospective, and the relationship between translation and knowledge. </a:t>
            </a:r>
            <a:endParaRPr lang="ar-IQ" sz="1800" dirty="0">
              <a:solidFill>
                <a:schemeClr val="tx1"/>
              </a:solidFill>
            </a:endParaRPr>
          </a:p>
        </p:txBody>
      </p:sp>
      <p:sp>
        <p:nvSpPr>
          <p:cNvPr id="4" name="Text Placeholder 3"/>
          <p:cNvSpPr>
            <a:spLocks noGrp="1"/>
          </p:cNvSpPr>
          <p:nvPr>
            <p:ph type="body" idx="2"/>
          </p:nvPr>
        </p:nvSpPr>
        <p:spPr>
          <a:xfrm>
            <a:off x="3059832" y="1499500"/>
            <a:ext cx="2772318" cy="3644000"/>
          </a:xfrm>
        </p:spPr>
        <p:style>
          <a:lnRef idx="2">
            <a:schemeClr val="accent2"/>
          </a:lnRef>
          <a:fillRef idx="1">
            <a:schemeClr val="lt1"/>
          </a:fillRef>
          <a:effectRef idx="0">
            <a:schemeClr val="accent2"/>
          </a:effectRef>
          <a:fontRef idx="minor">
            <a:schemeClr val="dk1"/>
          </a:fontRef>
        </p:style>
        <p:txBody>
          <a:bodyPr/>
          <a:lstStyle/>
          <a:p>
            <a:pPr marL="88900" indent="0">
              <a:buNone/>
            </a:pPr>
            <a:r>
              <a:rPr lang="en-US" sz="2000" dirty="0" err="1">
                <a:solidFill>
                  <a:schemeClr val="tx1"/>
                </a:solidFill>
              </a:rPr>
              <a:t>Damaskinidis</a:t>
            </a:r>
            <a:r>
              <a:rPr lang="en-US" sz="2000" dirty="0">
                <a:solidFill>
                  <a:schemeClr val="tx1"/>
                </a:solidFill>
              </a:rPr>
              <a:t> (2013) explains that the translations of multimodal texts should consider visual literacy as the possibility to render verbal and nonverbal semiotic elements for the purpose of delivery ST culture to the TT audience. </a:t>
            </a:r>
            <a:endParaRPr lang="ar-IQ" sz="2000" dirty="0">
              <a:solidFill>
                <a:schemeClr val="tx1"/>
              </a:solidFill>
            </a:endParaRPr>
          </a:p>
        </p:txBody>
      </p:sp>
      <p:sp>
        <p:nvSpPr>
          <p:cNvPr id="5" name="Text Placeholder 4"/>
          <p:cNvSpPr>
            <a:spLocks noGrp="1"/>
          </p:cNvSpPr>
          <p:nvPr>
            <p:ph type="body" idx="3"/>
          </p:nvPr>
        </p:nvSpPr>
        <p:spPr>
          <a:xfrm>
            <a:off x="5940152" y="1499500"/>
            <a:ext cx="3096344" cy="3126900"/>
          </a:xfrm>
        </p:spPr>
        <p:style>
          <a:lnRef idx="2">
            <a:schemeClr val="accent2"/>
          </a:lnRef>
          <a:fillRef idx="1">
            <a:schemeClr val="lt1"/>
          </a:fillRef>
          <a:effectRef idx="0">
            <a:schemeClr val="accent2"/>
          </a:effectRef>
          <a:fontRef idx="minor">
            <a:schemeClr val="dk1"/>
          </a:fontRef>
        </p:style>
        <p:txBody>
          <a:bodyPr/>
          <a:lstStyle/>
          <a:p>
            <a:pPr marL="88900" indent="0">
              <a:buNone/>
            </a:pPr>
            <a:r>
              <a:rPr lang="en-US" sz="2000" dirty="0" err="1">
                <a:solidFill>
                  <a:schemeClr val="tx1"/>
                </a:solidFill>
              </a:rPr>
              <a:t>Avgerinou</a:t>
            </a:r>
            <a:r>
              <a:rPr lang="en-US" sz="2000" dirty="0">
                <a:solidFill>
                  <a:schemeClr val="tx1"/>
                </a:solidFill>
              </a:rPr>
              <a:t> and </a:t>
            </a:r>
            <a:r>
              <a:rPr lang="en-US" sz="2000" dirty="0" err="1">
                <a:solidFill>
                  <a:schemeClr val="tx1"/>
                </a:solidFill>
              </a:rPr>
              <a:t>Prttersson</a:t>
            </a:r>
            <a:r>
              <a:rPr lang="en-US" sz="2000" dirty="0">
                <a:solidFill>
                  <a:schemeClr val="tx1"/>
                </a:solidFill>
              </a:rPr>
              <a:t> (2011) believe that images, whenever provided with a caption with that information delivered, became more complicated and difficult to manage, where the caption of the image is coordinated into a diverse non-verbal elements.</a:t>
            </a:r>
          </a:p>
          <a:p>
            <a:pPr marL="88900" indent="0">
              <a:buNone/>
            </a:pPr>
            <a:endParaRPr lang="ar-IQ" sz="2000" dirty="0">
              <a:solidFill>
                <a:schemeClr val="tx1"/>
              </a:solidFill>
            </a:endParaRPr>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2000654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7534"/>
            <a:ext cx="5868600" cy="751800"/>
          </a:xfrm>
        </p:spPr>
        <p:txBody>
          <a:bodyPr/>
          <a:lstStyle/>
          <a:p>
            <a:r>
              <a:rPr lang="en-US" b="1" dirty="0"/>
              <a:t>Semiotic Approaches to Translation </a:t>
            </a:r>
            <a:r>
              <a:rPr lang="en-US" dirty="0"/>
              <a:t/>
            </a:r>
            <a:br>
              <a:rPr lang="en-US" dirty="0"/>
            </a:br>
            <a:endParaRPr lang="ar-IQ" dirty="0"/>
          </a:p>
        </p:txBody>
      </p:sp>
      <p:sp>
        <p:nvSpPr>
          <p:cNvPr id="3" name="Text Placeholder 2"/>
          <p:cNvSpPr>
            <a:spLocks noGrp="1"/>
          </p:cNvSpPr>
          <p:nvPr>
            <p:ph type="body" idx="1"/>
          </p:nvPr>
        </p:nvSpPr>
        <p:spPr>
          <a:xfrm>
            <a:off x="107504" y="1499500"/>
            <a:ext cx="2869996" cy="3644000"/>
          </a:xfrm>
        </p:spPr>
        <p:style>
          <a:lnRef idx="2">
            <a:schemeClr val="accent2"/>
          </a:lnRef>
          <a:fillRef idx="1">
            <a:schemeClr val="lt1"/>
          </a:fillRef>
          <a:effectRef idx="0">
            <a:schemeClr val="accent2"/>
          </a:effectRef>
          <a:fontRef idx="minor">
            <a:schemeClr val="dk1"/>
          </a:fontRef>
        </p:style>
        <p:txBody>
          <a:bodyPr/>
          <a:lstStyle/>
          <a:p>
            <a:pPr marL="88900" indent="0">
              <a:buNone/>
            </a:pPr>
            <a:r>
              <a:rPr lang="en-US" dirty="0">
                <a:solidFill>
                  <a:schemeClr val="tx1"/>
                </a:solidFill>
              </a:rPr>
              <a:t>According to </a:t>
            </a:r>
            <a:r>
              <a:rPr lang="en-US" dirty="0" err="1">
                <a:solidFill>
                  <a:schemeClr val="tx1"/>
                </a:solidFill>
              </a:rPr>
              <a:t>Kourdis</a:t>
            </a:r>
            <a:r>
              <a:rPr lang="en-US" dirty="0">
                <a:solidFill>
                  <a:schemeClr val="tx1"/>
                </a:solidFill>
              </a:rPr>
              <a:t> (2015, p. 303), translation "from a perspective of semiotics, is studied as a simply semiotic act that includes the translation from one semiotic system (SL) to another semiotic system (TL)"</a:t>
            </a:r>
            <a:endParaRPr lang="ar-IQ" dirty="0">
              <a:solidFill>
                <a:schemeClr val="tx1"/>
              </a:solidFill>
            </a:endParaRPr>
          </a:p>
        </p:txBody>
      </p:sp>
      <p:sp>
        <p:nvSpPr>
          <p:cNvPr id="4" name="Text Placeholder 3"/>
          <p:cNvSpPr>
            <a:spLocks noGrp="1"/>
          </p:cNvSpPr>
          <p:nvPr>
            <p:ph type="body" idx="2"/>
          </p:nvPr>
        </p:nvSpPr>
        <p:spPr>
          <a:xfrm>
            <a:off x="3059832" y="1499500"/>
            <a:ext cx="2952328" cy="3644000"/>
          </a:xfrm>
        </p:spPr>
        <p:style>
          <a:lnRef idx="2">
            <a:schemeClr val="accent2"/>
          </a:lnRef>
          <a:fillRef idx="1">
            <a:schemeClr val="lt1"/>
          </a:fillRef>
          <a:effectRef idx="0">
            <a:schemeClr val="accent2"/>
          </a:effectRef>
          <a:fontRef idx="minor">
            <a:schemeClr val="dk1"/>
          </a:fontRef>
        </p:style>
        <p:txBody>
          <a:bodyPr/>
          <a:lstStyle/>
          <a:p>
            <a:pPr marL="88900" indent="0">
              <a:buNone/>
            </a:pPr>
            <a:r>
              <a:rPr lang="en-US" dirty="0">
                <a:solidFill>
                  <a:schemeClr val="tx1"/>
                </a:solidFill>
              </a:rPr>
              <a:t>Multimodality or multimodal approaches still new in Translation Studies; nonetheless, their main meaning is shared with the term ‘</a:t>
            </a:r>
            <a:r>
              <a:rPr lang="en-US" dirty="0" err="1">
                <a:solidFill>
                  <a:schemeClr val="tx1"/>
                </a:solidFill>
              </a:rPr>
              <a:t>intersemiotic</a:t>
            </a:r>
            <a:r>
              <a:rPr lang="en-US" dirty="0">
                <a:solidFill>
                  <a:schemeClr val="tx1"/>
                </a:solidFill>
              </a:rPr>
              <a:t>’ translation, and this term is proposed by  </a:t>
            </a:r>
            <a:r>
              <a:rPr lang="en-US" dirty="0" err="1">
                <a:solidFill>
                  <a:schemeClr val="tx1"/>
                </a:solidFill>
              </a:rPr>
              <a:t>Jakobson</a:t>
            </a:r>
            <a:r>
              <a:rPr lang="en-US" dirty="0">
                <a:solidFill>
                  <a:schemeClr val="tx1"/>
                </a:solidFill>
              </a:rPr>
              <a:t> (1959/2004)</a:t>
            </a:r>
            <a:endParaRPr lang="ar-IQ" dirty="0">
              <a:solidFill>
                <a:schemeClr val="tx1"/>
              </a:solidFill>
            </a:endParaRPr>
          </a:p>
        </p:txBody>
      </p:sp>
      <p:sp>
        <p:nvSpPr>
          <p:cNvPr id="5" name="Text Placeholder 4"/>
          <p:cNvSpPr>
            <a:spLocks noGrp="1"/>
          </p:cNvSpPr>
          <p:nvPr>
            <p:ph type="body" idx="3"/>
          </p:nvPr>
        </p:nvSpPr>
        <p:spPr>
          <a:xfrm>
            <a:off x="6166500" y="1499500"/>
            <a:ext cx="2869996" cy="3592530"/>
          </a:xfrm>
        </p:spPr>
        <p:style>
          <a:lnRef idx="2">
            <a:schemeClr val="accent2"/>
          </a:lnRef>
          <a:fillRef idx="1">
            <a:schemeClr val="lt1"/>
          </a:fillRef>
          <a:effectRef idx="0">
            <a:schemeClr val="accent2"/>
          </a:effectRef>
          <a:fontRef idx="minor">
            <a:schemeClr val="dk1"/>
          </a:fontRef>
        </p:style>
        <p:txBody>
          <a:bodyPr/>
          <a:lstStyle/>
          <a:p>
            <a:pPr marL="88900" indent="0">
              <a:buNone/>
            </a:pPr>
            <a:r>
              <a:rPr lang="en-US" sz="2000" dirty="0" err="1">
                <a:solidFill>
                  <a:schemeClr val="tx1"/>
                </a:solidFill>
              </a:rPr>
              <a:t>Petrilli</a:t>
            </a:r>
            <a:r>
              <a:rPr lang="en-US" sz="2000" dirty="0">
                <a:solidFill>
                  <a:schemeClr val="tx1"/>
                </a:solidFill>
              </a:rPr>
              <a:t> (2003) argues that the process of translation occurs between verbal and non-verbal languages, also between various non-verbal languages. Therefore, she concludes that the act of translation is to render or to interpret, and accordingly occurs when signs exist</a:t>
            </a:r>
            <a:endParaRPr lang="ar-IQ" sz="2000" dirty="0">
              <a:solidFill>
                <a:schemeClr val="tx1"/>
              </a:solidFill>
            </a:endParaRPr>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Tree>
    <p:extLst>
      <p:ext uri="{BB962C8B-B14F-4D97-AF65-F5344CB8AC3E}">
        <p14:creationId xmlns:p14="http://schemas.microsoft.com/office/powerpoint/2010/main" val="1120533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Multimodality</a:t>
            </a:r>
            <a:endParaRPr lang="ar-IQ" sz="4400" dirty="0"/>
          </a:p>
        </p:txBody>
      </p:sp>
      <p:sp>
        <p:nvSpPr>
          <p:cNvPr id="3" name="Text Placeholder 2"/>
          <p:cNvSpPr>
            <a:spLocks noGrp="1"/>
          </p:cNvSpPr>
          <p:nvPr>
            <p:ph type="body" idx="1"/>
          </p:nvPr>
        </p:nvSpPr>
        <p:spPr>
          <a:xfrm>
            <a:off x="395536" y="1275606"/>
            <a:ext cx="3106688" cy="3867894"/>
          </a:xfrm>
        </p:spPr>
        <p:style>
          <a:lnRef idx="2">
            <a:schemeClr val="accent2"/>
          </a:lnRef>
          <a:fillRef idx="1">
            <a:schemeClr val="lt1"/>
          </a:fillRef>
          <a:effectRef idx="0">
            <a:schemeClr val="accent2"/>
          </a:effectRef>
          <a:fontRef idx="minor">
            <a:schemeClr val="dk1"/>
          </a:fontRef>
        </p:style>
        <p:txBody>
          <a:bodyPr/>
          <a:lstStyle/>
          <a:p>
            <a:pPr marL="76200" indent="0">
              <a:buNone/>
            </a:pPr>
            <a:r>
              <a:rPr lang="en-US" b="1" dirty="0" smtClean="0">
                <a:solidFill>
                  <a:srgbClr val="0070C0"/>
                </a:solidFill>
              </a:rPr>
              <a:t>When was it first used?</a:t>
            </a:r>
          </a:p>
          <a:p>
            <a:pPr marL="76200" indent="0">
              <a:buNone/>
            </a:pPr>
            <a:r>
              <a:rPr lang="en-US" b="1" dirty="0" smtClean="0">
                <a:solidFill>
                  <a:schemeClr val="tx1"/>
                </a:solidFill>
              </a:rPr>
              <a:t>In </a:t>
            </a:r>
            <a:r>
              <a:rPr lang="en-US" b="1" dirty="0">
                <a:solidFill>
                  <a:schemeClr val="tx1"/>
                </a:solidFill>
              </a:rPr>
              <a:t>the 1920s, the term 'multimodality' was first used not in linguistics, but it was used in psychology to refer to the relations between the sensory perceptions (van </a:t>
            </a:r>
            <a:r>
              <a:rPr lang="en-US" b="1" dirty="0" err="1">
                <a:solidFill>
                  <a:schemeClr val="tx1"/>
                </a:solidFill>
              </a:rPr>
              <a:t>Leeuwen</a:t>
            </a:r>
            <a:r>
              <a:rPr lang="en-US" b="1" dirty="0">
                <a:solidFill>
                  <a:schemeClr val="tx1"/>
                </a:solidFill>
              </a:rPr>
              <a:t>, 2011). </a:t>
            </a:r>
            <a:endParaRPr lang="ar-IQ" b="1" dirty="0">
              <a:solidFill>
                <a:schemeClr val="tx1"/>
              </a:solidFill>
            </a:endParaRPr>
          </a:p>
        </p:txBody>
      </p:sp>
      <p:sp>
        <p:nvSpPr>
          <p:cNvPr id="4" name="Text Placeholder 3"/>
          <p:cNvSpPr>
            <a:spLocks noGrp="1"/>
          </p:cNvSpPr>
          <p:nvPr>
            <p:ph type="body" idx="2"/>
          </p:nvPr>
        </p:nvSpPr>
        <p:spPr>
          <a:xfrm>
            <a:off x="3707904" y="1275606"/>
            <a:ext cx="4978897" cy="3867894"/>
          </a:xfrm>
        </p:spPr>
        <p:style>
          <a:lnRef idx="2">
            <a:schemeClr val="accent2"/>
          </a:lnRef>
          <a:fillRef idx="1">
            <a:schemeClr val="lt1"/>
          </a:fillRef>
          <a:effectRef idx="0">
            <a:schemeClr val="accent2"/>
          </a:effectRef>
          <a:fontRef idx="minor">
            <a:schemeClr val="dk1"/>
          </a:fontRef>
        </p:style>
        <p:txBody>
          <a:bodyPr/>
          <a:lstStyle/>
          <a:p>
            <a:pPr marL="76200" indent="0">
              <a:buNone/>
            </a:pPr>
            <a:r>
              <a:rPr lang="en-US" b="1" dirty="0" smtClean="0">
                <a:solidFill>
                  <a:srgbClr val="0070C0"/>
                </a:solidFill>
              </a:rPr>
              <a:t>What does it mean?</a:t>
            </a:r>
          </a:p>
          <a:p>
            <a:pPr marL="76200" indent="0">
              <a:buNone/>
            </a:pPr>
            <a:r>
              <a:rPr lang="en-US" sz="2000" b="1" dirty="0">
                <a:solidFill>
                  <a:schemeClr val="tx1"/>
                </a:solidFill>
              </a:rPr>
              <a:t>the approaches that understand communication and representation to be more than about language, and which attend to the full range of communicational forms people use—image, gesture, gaze, posture and so on—and the relationships between them" (</a:t>
            </a:r>
            <a:r>
              <a:rPr lang="en-US" sz="2000" b="1" dirty="0" err="1">
                <a:solidFill>
                  <a:schemeClr val="tx1"/>
                </a:solidFill>
              </a:rPr>
              <a:t>Jewitt</a:t>
            </a:r>
            <a:r>
              <a:rPr lang="en-US" sz="2000" b="1" dirty="0">
                <a:solidFill>
                  <a:schemeClr val="tx1"/>
                </a:solidFill>
              </a:rPr>
              <a:t>, 2009, p. 14). van </a:t>
            </a:r>
            <a:r>
              <a:rPr lang="en-US" sz="2000" b="1" dirty="0" err="1">
                <a:solidFill>
                  <a:schemeClr val="tx1"/>
                </a:solidFill>
              </a:rPr>
              <a:t>Leeuwen</a:t>
            </a:r>
            <a:r>
              <a:rPr lang="en-US" sz="2000" b="1" dirty="0">
                <a:solidFill>
                  <a:schemeClr val="tx1"/>
                </a:solidFill>
              </a:rPr>
              <a:t> (2011) defines multimodality as “the integrated use of different semiotic resources (e.g. language, image, sound and music) in texts and communicative events” (p. 281). </a:t>
            </a:r>
            <a:endParaRPr lang="ar-IQ" sz="2000" b="1" dirty="0">
              <a:solidFill>
                <a:schemeClr val="tx1"/>
              </a:solidFill>
            </a:endParaRPr>
          </a:p>
        </p:txBody>
      </p:sp>
    </p:spTree>
    <p:extLst>
      <p:ext uri="{BB962C8B-B14F-4D97-AF65-F5344CB8AC3E}">
        <p14:creationId xmlns:p14="http://schemas.microsoft.com/office/powerpoint/2010/main" val="1996469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Systematic Functional Theories in Multimodal Translation </a:t>
            </a:r>
            <a:endParaRPr lang="ar-IQ" sz="2400" dirty="0"/>
          </a:p>
        </p:txBody>
      </p:sp>
      <p:sp>
        <p:nvSpPr>
          <p:cNvPr id="3" name="Text Placeholder 2"/>
          <p:cNvSpPr>
            <a:spLocks noGrp="1"/>
          </p:cNvSpPr>
          <p:nvPr>
            <p:ph type="body" idx="1"/>
          </p:nvPr>
        </p:nvSpPr>
        <p:spPr/>
        <p:txBody>
          <a:bodyPr/>
          <a:lstStyle/>
          <a:p>
            <a:pPr marL="76200" indent="0">
              <a:buNone/>
            </a:pPr>
            <a:r>
              <a:rPr lang="en-US" b="1" dirty="0">
                <a:solidFill>
                  <a:schemeClr val="tx1"/>
                </a:solidFill>
              </a:rPr>
              <a:t>SFL three </a:t>
            </a:r>
            <a:r>
              <a:rPr lang="en-US" b="1" dirty="0" err="1">
                <a:solidFill>
                  <a:schemeClr val="tx1"/>
                </a:solidFill>
              </a:rPr>
              <a:t>metafunctions</a:t>
            </a:r>
            <a:r>
              <a:rPr lang="en-US" b="1" dirty="0">
                <a:solidFill>
                  <a:schemeClr val="tx1"/>
                </a:solidFill>
              </a:rPr>
              <a:t>: the ideational, the interpersonal and the textual which are proposed by </a:t>
            </a:r>
            <a:r>
              <a:rPr lang="en-US" b="1" dirty="0" err="1">
                <a:solidFill>
                  <a:schemeClr val="tx1"/>
                </a:solidFill>
              </a:rPr>
              <a:t>halliday</a:t>
            </a:r>
            <a:r>
              <a:rPr lang="en-US" b="1" dirty="0">
                <a:solidFill>
                  <a:schemeClr val="tx1"/>
                </a:solidFill>
              </a:rPr>
              <a:t> (1978) for verbal language. This approach fortunately extends to be applied to all modes. </a:t>
            </a:r>
            <a:endParaRPr lang="ar-IQ" b="1" dirty="0">
              <a:solidFill>
                <a:schemeClr val="tx1"/>
              </a:solidFill>
            </a:endParaRPr>
          </a:p>
        </p:txBody>
      </p:sp>
      <p:sp>
        <p:nvSpPr>
          <p:cNvPr id="4" name="Text Placeholder 3"/>
          <p:cNvSpPr>
            <a:spLocks noGrp="1"/>
          </p:cNvSpPr>
          <p:nvPr>
            <p:ph type="body" idx="2"/>
          </p:nvPr>
        </p:nvSpPr>
        <p:spPr/>
        <p:txBody>
          <a:bodyPr/>
          <a:lstStyle/>
          <a:p>
            <a:pPr marL="76200" indent="0">
              <a:buNone/>
            </a:pPr>
            <a:r>
              <a:rPr lang="en-US" b="1" dirty="0">
                <a:solidFill>
                  <a:schemeClr val="tx1"/>
                </a:solidFill>
              </a:rPr>
              <a:t>The </a:t>
            </a:r>
            <a:r>
              <a:rPr lang="en-US" b="1" dirty="0" err="1">
                <a:solidFill>
                  <a:schemeClr val="tx1"/>
                </a:solidFill>
              </a:rPr>
              <a:t>metafunctional</a:t>
            </a:r>
            <a:r>
              <a:rPr lang="en-US" b="1" dirty="0">
                <a:solidFill>
                  <a:schemeClr val="tx1"/>
                </a:solidFill>
              </a:rPr>
              <a:t> analysis of images is established on social-semiotic account of the way that meaning is realized visually as presented by Kress and van </a:t>
            </a:r>
            <a:r>
              <a:rPr lang="en-US" b="1" dirty="0" err="1">
                <a:solidFill>
                  <a:schemeClr val="tx1"/>
                </a:solidFill>
              </a:rPr>
              <a:t>Leeuwen</a:t>
            </a:r>
            <a:r>
              <a:rPr lang="en-US" b="1" dirty="0">
                <a:solidFill>
                  <a:schemeClr val="tx1"/>
                </a:solidFill>
              </a:rPr>
              <a:t> (2006). </a:t>
            </a:r>
            <a:endParaRPr lang="ar-IQ" b="1" dirty="0">
              <a:solidFill>
                <a:schemeClr val="tx1"/>
              </a:solidFill>
            </a:endParaRPr>
          </a:p>
        </p:txBody>
      </p:sp>
    </p:spTree>
    <p:extLst>
      <p:ext uri="{BB962C8B-B14F-4D97-AF65-F5344CB8AC3E}">
        <p14:creationId xmlns:p14="http://schemas.microsoft.com/office/powerpoint/2010/main" val="325598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Visual Grammar</a:t>
            </a:r>
            <a:endParaRPr lang="ar-IQ" dirty="0"/>
          </a:p>
        </p:txBody>
      </p:sp>
      <p:sp>
        <p:nvSpPr>
          <p:cNvPr id="3" name="Text Placeholder 2"/>
          <p:cNvSpPr>
            <a:spLocks noGrp="1"/>
          </p:cNvSpPr>
          <p:nvPr>
            <p:ph type="body" idx="1"/>
          </p:nvPr>
        </p:nvSpPr>
        <p:spPr>
          <a:xfrm>
            <a:off x="323528" y="1203598"/>
            <a:ext cx="8363272" cy="3867894"/>
          </a:xfrm>
        </p:spPr>
        <p:txBody>
          <a:bodyPr/>
          <a:lstStyle/>
          <a:p>
            <a:pPr marL="76200" indent="0">
              <a:buNone/>
            </a:pPr>
            <a:r>
              <a:rPr lang="en-US" sz="1800" b="1" dirty="0">
                <a:solidFill>
                  <a:schemeClr val="tx1"/>
                </a:solidFill>
              </a:rPr>
              <a:t>Kress and van </a:t>
            </a:r>
            <a:r>
              <a:rPr lang="en-US" sz="1800" b="1" dirty="0" err="1">
                <a:solidFill>
                  <a:schemeClr val="tx1"/>
                </a:solidFill>
              </a:rPr>
              <a:t>Leeuwen</a:t>
            </a:r>
            <a:r>
              <a:rPr lang="en-US" sz="1800" b="1" dirty="0">
                <a:solidFill>
                  <a:schemeClr val="tx1"/>
                </a:solidFill>
              </a:rPr>
              <a:t> (2006), based on this orientation, have their own concept of Visual Grammar, which depends on the idea that the language of images has the same type of rules with words and sentence syntax. They (2006) confirm that images could be </a:t>
            </a:r>
            <a:r>
              <a:rPr lang="en-US" sz="1800" b="1" dirty="0" err="1">
                <a:solidFill>
                  <a:schemeClr val="tx1"/>
                </a:solidFill>
              </a:rPr>
              <a:t>analysed</a:t>
            </a:r>
            <a:r>
              <a:rPr lang="en-US" sz="1800" b="1" dirty="0">
                <a:solidFill>
                  <a:schemeClr val="tx1"/>
                </a:solidFill>
              </a:rPr>
              <a:t> by using the visual grammar and </a:t>
            </a:r>
            <a:r>
              <a:rPr lang="en-US" sz="1800" b="1" dirty="0" err="1">
                <a:solidFill>
                  <a:schemeClr val="tx1"/>
                </a:solidFill>
              </a:rPr>
              <a:t>analyse</a:t>
            </a:r>
            <a:r>
              <a:rPr lang="en-US" sz="1800" b="1" dirty="0">
                <a:solidFill>
                  <a:schemeClr val="tx1"/>
                </a:solidFill>
              </a:rPr>
              <a:t> their relations to words. Besides, they argue that images are governed by the same principles applied to written texts. This approach has been the motivation to visual social semiotics (</a:t>
            </a:r>
            <a:r>
              <a:rPr lang="en-US" sz="1800" b="1" dirty="0" err="1">
                <a:solidFill>
                  <a:schemeClr val="tx1"/>
                </a:solidFill>
              </a:rPr>
              <a:t>Jewitt</a:t>
            </a:r>
            <a:r>
              <a:rPr lang="en-US" sz="1800" b="1" dirty="0">
                <a:solidFill>
                  <a:schemeClr val="tx1"/>
                </a:solidFill>
              </a:rPr>
              <a:t> &amp; </a:t>
            </a:r>
            <a:r>
              <a:rPr lang="en-US" sz="1800" b="1" dirty="0" err="1">
                <a:solidFill>
                  <a:schemeClr val="tx1"/>
                </a:solidFill>
              </a:rPr>
              <a:t>Oyama</a:t>
            </a:r>
            <a:r>
              <a:rPr lang="en-US" sz="1800" b="1" dirty="0">
                <a:solidFill>
                  <a:schemeClr val="tx1"/>
                </a:solidFill>
              </a:rPr>
              <a:t>, 2001). </a:t>
            </a:r>
            <a:endParaRPr lang="en-US" sz="1800" b="1" dirty="0" smtClean="0">
              <a:solidFill>
                <a:schemeClr val="tx1"/>
              </a:solidFill>
            </a:endParaRPr>
          </a:p>
          <a:p>
            <a:pPr marL="76200" indent="0">
              <a:buNone/>
            </a:pPr>
            <a:r>
              <a:rPr lang="en-US" sz="1800" b="1" dirty="0">
                <a:solidFill>
                  <a:schemeClr val="tx1"/>
                </a:solidFill>
              </a:rPr>
              <a:t>Smith (2008) affirms that typography or layout has to be considered with caution, especially in cross-cultural translations. He (P.54) continues his argument to state that while translating, the layout of the ST shows a specific  constrains for in the making of TT,  because most of the time the client asked to keep the original version of them as a close as possible . He also mentions that when it comes to issues of layout and illustrations, translators are supposed to post to be consulted on the suitability of visual designs.</a:t>
            </a:r>
            <a:endParaRPr lang="ar-IQ" sz="1800" b="1" dirty="0">
              <a:solidFill>
                <a:schemeClr val="tx1"/>
              </a:solidFill>
            </a:endParaRPr>
          </a:p>
        </p:txBody>
      </p:sp>
    </p:spTree>
    <p:extLst>
      <p:ext uri="{BB962C8B-B14F-4D97-AF65-F5344CB8AC3E}">
        <p14:creationId xmlns:p14="http://schemas.microsoft.com/office/powerpoint/2010/main" val="1227889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71550"/>
            <a:ext cx="5868600" cy="450316"/>
          </a:xfrm>
        </p:spPr>
        <p:txBody>
          <a:bodyPr/>
          <a:lstStyle/>
          <a:p>
            <a:r>
              <a:rPr lang="en-US" sz="2800" b="1" dirty="0"/>
              <a:t>Multidimensional Approaches to Translation</a:t>
            </a:r>
            <a:r>
              <a:rPr lang="en-US" sz="2800" dirty="0"/>
              <a:t/>
            </a:r>
            <a:br>
              <a:rPr lang="en-US" sz="2800" dirty="0"/>
            </a:br>
            <a:endParaRPr lang="ar-IQ" sz="2800" dirty="0"/>
          </a:p>
        </p:txBody>
      </p:sp>
      <p:sp>
        <p:nvSpPr>
          <p:cNvPr id="3" name="Text Placeholder 2"/>
          <p:cNvSpPr>
            <a:spLocks noGrp="1"/>
          </p:cNvSpPr>
          <p:nvPr>
            <p:ph type="body" idx="1"/>
          </p:nvPr>
        </p:nvSpPr>
        <p:spPr>
          <a:xfrm>
            <a:off x="457200" y="1499500"/>
            <a:ext cx="3929700" cy="3520522"/>
          </a:xfrm>
        </p:spPr>
        <p:style>
          <a:lnRef idx="2">
            <a:schemeClr val="accent2"/>
          </a:lnRef>
          <a:fillRef idx="1">
            <a:schemeClr val="lt1"/>
          </a:fillRef>
          <a:effectRef idx="0">
            <a:schemeClr val="accent2"/>
          </a:effectRef>
          <a:fontRef idx="minor">
            <a:schemeClr val="dk1"/>
          </a:fontRef>
        </p:style>
        <p:txBody>
          <a:bodyPr/>
          <a:lstStyle/>
          <a:p>
            <a:pPr marL="76200" indent="0">
              <a:buNone/>
            </a:pPr>
            <a:r>
              <a:rPr lang="en-US" sz="2000" b="1" dirty="0" err="1">
                <a:solidFill>
                  <a:schemeClr val="tx1"/>
                </a:solidFill>
              </a:rPr>
              <a:t>Gerzymisch-Arbogast</a:t>
            </a:r>
            <a:r>
              <a:rPr lang="en-US" sz="2000" b="1" dirty="0">
                <a:solidFill>
                  <a:schemeClr val="tx1"/>
                </a:solidFill>
              </a:rPr>
              <a:t> (2005) describes thus term as:</a:t>
            </a:r>
          </a:p>
          <a:p>
            <a:pPr marL="76200" indent="0">
              <a:buNone/>
            </a:pPr>
            <a:r>
              <a:rPr lang="en-US" sz="2000" b="1" dirty="0" smtClean="0">
                <a:solidFill>
                  <a:schemeClr val="tx1"/>
                </a:solidFill>
              </a:rPr>
              <a:t>“</a:t>
            </a:r>
            <a:r>
              <a:rPr lang="en-US" sz="2000" b="1" dirty="0">
                <a:solidFill>
                  <a:schemeClr val="tx1"/>
                </a:solidFill>
              </a:rPr>
              <a:t>a form of translation which transfers - with a specific purpose - a speaker or hearer's concern expressed in a sign system, formulated in a medium, via the same medium or a medium, or a combination of media into another sign or semiotic system” (p. 5). </a:t>
            </a:r>
          </a:p>
          <a:p>
            <a:pPr marL="76200" indent="0">
              <a:buNone/>
            </a:pPr>
            <a:endParaRPr lang="ar-IQ" sz="2000" b="1" dirty="0">
              <a:solidFill>
                <a:schemeClr val="tx1"/>
              </a:solidFill>
            </a:endParaRPr>
          </a:p>
        </p:txBody>
      </p:sp>
      <p:sp>
        <p:nvSpPr>
          <p:cNvPr id="4" name="Text Placeholder 3"/>
          <p:cNvSpPr>
            <a:spLocks noGrp="1"/>
          </p:cNvSpPr>
          <p:nvPr>
            <p:ph type="body" idx="2"/>
          </p:nvPr>
        </p:nvSpPr>
        <p:spPr>
          <a:xfrm>
            <a:off x="4757100" y="1499500"/>
            <a:ext cx="4279395" cy="3520522"/>
          </a:xfrm>
        </p:spPr>
        <p:style>
          <a:lnRef idx="2">
            <a:schemeClr val="accent2"/>
          </a:lnRef>
          <a:fillRef idx="1">
            <a:schemeClr val="lt1"/>
          </a:fillRef>
          <a:effectRef idx="0">
            <a:schemeClr val="accent2"/>
          </a:effectRef>
          <a:fontRef idx="minor">
            <a:schemeClr val="dk1"/>
          </a:fontRef>
        </p:style>
        <p:txBody>
          <a:bodyPr/>
          <a:lstStyle/>
          <a:p>
            <a:pPr marL="76200" indent="0">
              <a:buNone/>
            </a:pPr>
            <a:r>
              <a:rPr lang="en-US" sz="1800" b="1" dirty="0">
                <a:solidFill>
                  <a:schemeClr val="tx1"/>
                </a:solidFill>
              </a:rPr>
              <a:t>He (2005) also proposes that interpretation and the translation dimensions "involve a change in the sign system"; for example, "transferring visuals/symbols to written discourse or transferring written text to visual/symbols or transferring visual/symbols to visual/symbols" (e.g. international electronic advertising). So, the translator may need to move to towards translation from a multifaceted viewpoint, and accordingly translation is significantly orientated multimedia. </a:t>
            </a:r>
          </a:p>
          <a:p>
            <a:pPr marL="76200" indent="0">
              <a:buNone/>
            </a:pPr>
            <a:endParaRPr lang="ar-IQ" sz="1800" b="1" dirty="0">
              <a:solidFill>
                <a:schemeClr val="tx1"/>
              </a:solidFill>
            </a:endParaRPr>
          </a:p>
        </p:txBody>
      </p:sp>
    </p:spTree>
    <p:extLst>
      <p:ext uri="{BB962C8B-B14F-4D97-AF65-F5344CB8AC3E}">
        <p14:creationId xmlns:p14="http://schemas.microsoft.com/office/powerpoint/2010/main" val="319727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Translation as a Form of Multiple Literacy Practice</a:t>
            </a:r>
            <a:endParaRPr lang="ar-IQ" sz="2800" dirty="0"/>
          </a:p>
        </p:txBody>
      </p:sp>
      <p:sp>
        <p:nvSpPr>
          <p:cNvPr id="3" name="Text Placeholder 2"/>
          <p:cNvSpPr>
            <a:spLocks noGrp="1"/>
          </p:cNvSpPr>
          <p:nvPr>
            <p:ph type="body" idx="1"/>
          </p:nvPr>
        </p:nvSpPr>
        <p:spPr/>
        <p:txBody>
          <a:bodyPr/>
          <a:lstStyle/>
          <a:p>
            <a:pPr marL="76200" indent="0">
              <a:buNone/>
            </a:pPr>
            <a:r>
              <a:rPr lang="en-US" dirty="0">
                <a:solidFill>
                  <a:schemeClr val="tx1"/>
                </a:solidFill>
              </a:rPr>
              <a:t>In order to translate a picture book or a film, the translator does not only need visual literacy, but there is a need for something more specific, like media literacy.</a:t>
            </a:r>
            <a:endParaRPr lang="ar-IQ" dirty="0">
              <a:solidFill>
                <a:schemeClr val="tx1"/>
              </a:solidFill>
            </a:endParaRPr>
          </a:p>
        </p:txBody>
      </p:sp>
      <p:sp>
        <p:nvSpPr>
          <p:cNvPr id="4" name="Text Placeholder 3"/>
          <p:cNvSpPr>
            <a:spLocks noGrp="1"/>
          </p:cNvSpPr>
          <p:nvPr>
            <p:ph type="body" idx="2"/>
          </p:nvPr>
        </p:nvSpPr>
        <p:spPr>
          <a:xfrm>
            <a:off x="4843512" y="1275606"/>
            <a:ext cx="4279395" cy="3448514"/>
          </a:xfrm>
        </p:spPr>
        <p:txBody>
          <a:bodyPr/>
          <a:lstStyle/>
          <a:p>
            <a:pPr marL="76200" indent="0">
              <a:buNone/>
            </a:pPr>
            <a:r>
              <a:rPr lang="en-US" sz="2000" b="1" dirty="0" err="1">
                <a:solidFill>
                  <a:schemeClr val="tx1"/>
                </a:solidFill>
              </a:rPr>
              <a:t>Oittinen</a:t>
            </a:r>
            <a:r>
              <a:rPr lang="en-US" sz="2000" b="1" dirty="0">
                <a:solidFill>
                  <a:schemeClr val="tx1"/>
                </a:solidFill>
              </a:rPr>
              <a:t> (2008) states that the translator has to put into consideration the external translational process, which includes the translator’s primary activity, for example, from the electronic respective of the ST to its arranging as an eventual outcome in the computer. </a:t>
            </a:r>
            <a:r>
              <a:rPr lang="en-US" sz="2000" b="1" dirty="0" err="1">
                <a:solidFill>
                  <a:schemeClr val="tx1"/>
                </a:solidFill>
              </a:rPr>
              <a:t>Analysing</a:t>
            </a:r>
            <a:r>
              <a:rPr lang="en-US" sz="2000" b="1" dirty="0">
                <a:solidFill>
                  <a:schemeClr val="tx1"/>
                </a:solidFill>
              </a:rPr>
              <a:t> the visual elements could help the translator's decision-making of the appropriateness of the general </a:t>
            </a:r>
            <a:r>
              <a:rPr lang="en-US" sz="2000" b="1" dirty="0" err="1">
                <a:solidFill>
                  <a:schemeClr val="tx1"/>
                </a:solidFill>
              </a:rPr>
              <a:t>framwork</a:t>
            </a:r>
            <a:r>
              <a:rPr lang="en-US" sz="2000" b="1" dirty="0">
                <a:solidFill>
                  <a:schemeClr val="tx1"/>
                </a:solidFill>
              </a:rPr>
              <a:t> of the multimodal text (Smith 2008).</a:t>
            </a:r>
            <a:endParaRPr lang="ar-IQ" sz="2000" b="1" dirty="0">
              <a:solidFill>
                <a:schemeClr val="tx1"/>
              </a:solidFill>
            </a:endParaRPr>
          </a:p>
        </p:txBody>
      </p:sp>
    </p:spTree>
    <p:extLst>
      <p:ext uri="{BB962C8B-B14F-4D97-AF65-F5344CB8AC3E}">
        <p14:creationId xmlns:p14="http://schemas.microsoft.com/office/powerpoint/2010/main" val="2578413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Translation as a Form of Multiple Literacy Practice</a:t>
            </a:r>
            <a:endParaRPr lang="ar-IQ" sz="3200" dirty="0"/>
          </a:p>
        </p:txBody>
      </p:sp>
      <p:sp>
        <p:nvSpPr>
          <p:cNvPr id="3" name="Text Placeholder 2"/>
          <p:cNvSpPr>
            <a:spLocks noGrp="1"/>
          </p:cNvSpPr>
          <p:nvPr>
            <p:ph type="body" idx="1"/>
          </p:nvPr>
        </p:nvSpPr>
        <p:spPr>
          <a:xfrm>
            <a:off x="107504" y="1419622"/>
            <a:ext cx="4279396" cy="3600400"/>
          </a:xfrm>
        </p:spPr>
        <p:style>
          <a:lnRef idx="2">
            <a:schemeClr val="accent2"/>
          </a:lnRef>
          <a:fillRef idx="1">
            <a:schemeClr val="lt1"/>
          </a:fillRef>
          <a:effectRef idx="0">
            <a:schemeClr val="accent2"/>
          </a:effectRef>
          <a:fontRef idx="minor">
            <a:schemeClr val="dk1"/>
          </a:fontRef>
        </p:style>
        <p:txBody>
          <a:bodyPr/>
          <a:lstStyle/>
          <a:p>
            <a:pPr marL="76200" indent="0">
              <a:buNone/>
            </a:pPr>
            <a:r>
              <a:rPr lang="en-US" sz="2000" dirty="0">
                <a:solidFill>
                  <a:schemeClr val="tx1"/>
                </a:solidFill>
              </a:rPr>
              <a:t>while translating the same multimodal text into several languages, the translator has to pay attention to the visuals which have to be arranged in relation to several verbal components. For instance, </a:t>
            </a:r>
            <a:r>
              <a:rPr lang="en-US" sz="2000" dirty="0" err="1">
                <a:solidFill>
                  <a:schemeClr val="tx1"/>
                </a:solidFill>
              </a:rPr>
              <a:t>Risku</a:t>
            </a:r>
            <a:r>
              <a:rPr lang="en-US" sz="2000" dirty="0">
                <a:solidFill>
                  <a:schemeClr val="tx1"/>
                </a:solidFill>
              </a:rPr>
              <a:t> and </a:t>
            </a:r>
            <a:r>
              <a:rPr lang="en-US" sz="2000" dirty="0" err="1">
                <a:solidFill>
                  <a:schemeClr val="tx1"/>
                </a:solidFill>
              </a:rPr>
              <a:t>Pircher</a:t>
            </a:r>
            <a:r>
              <a:rPr lang="en-US" sz="2000" dirty="0">
                <a:solidFill>
                  <a:schemeClr val="tx1"/>
                </a:solidFill>
              </a:rPr>
              <a:t> (2008) examine how the translators, working in the field of technical communication where focus is on both text and images, have mastered new skills during translation training.</a:t>
            </a:r>
            <a:endParaRPr lang="ar-IQ" sz="2000" dirty="0">
              <a:solidFill>
                <a:schemeClr val="tx1"/>
              </a:solidFill>
            </a:endParaRPr>
          </a:p>
        </p:txBody>
      </p:sp>
      <p:sp>
        <p:nvSpPr>
          <p:cNvPr id="4" name="Text Placeholder 3"/>
          <p:cNvSpPr>
            <a:spLocks noGrp="1"/>
          </p:cNvSpPr>
          <p:nvPr>
            <p:ph type="body" idx="2"/>
          </p:nvPr>
        </p:nvSpPr>
        <p:spPr>
          <a:xfrm>
            <a:off x="4757101" y="1499500"/>
            <a:ext cx="3929700" cy="3376506"/>
          </a:xfrm>
        </p:spPr>
        <p:style>
          <a:lnRef idx="2">
            <a:schemeClr val="accent2"/>
          </a:lnRef>
          <a:fillRef idx="1">
            <a:schemeClr val="lt1"/>
          </a:fillRef>
          <a:effectRef idx="0">
            <a:schemeClr val="accent2"/>
          </a:effectRef>
          <a:fontRef idx="minor">
            <a:schemeClr val="dk1"/>
          </a:fontRef>
        </p:style>
        <p:txBody>
          <a:bodyPr/>
          <a:lstStyle/>
          <a:p>
            <a:pPr marL="76200" indent="0">
              <a:buNone/>
            </a:pPr>
            <a:r>
              <a:rPr lang="en-US" sz="2000" dirty="0">
                <a:solidFill>
                  <a:schemeClr val="tx1"/>
                </a:solidFill>
              </a:rPr>
              <a:t>To elaborate on their point of view, in technical communication, the translator has to take decisions about the suitability of the ST visual element, in terms of the context of particular verbal element in the TT, it results, significant in the TT are to yield the wanted result in the target culture.</a:t>
            </a:r>
            <a:endParaRPr lang="ar-IQ" sz="2000" dirty="0">
              <a:solidFill>
                <a:schemeClr val="tx1"/>
              </a:solidFill>
            </a:endParaRPr>
          </a:p>
        </p:txBody>
      </p:sp>
    </p:spTree>
    <p:extLst>
      <p:ext uri="{BB962C8B-B14F-4D97-AF65-F5344CB8AC3E}">
        <p14:creationId xmlns:p14="http://schemas.microsoft.com/office/powerpoint/2010/main" val="808628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ar-IQ" dirty="0"/>
          </a:p>
        </p:txBody>
      </p:sp>
      <p:sp>
        <p:nvSpPr>
          <p:cNvPr id="3" name="Text Placeholder 2"/>
          <p:cNvSpPr>
            <a:spLocks noGrp="1"/>
          </p:cNvSpPr>
          <p:nvPr>
            <p:ph type="body" idx="1"/>
          </p:nvPr>
        </p:nvSpPr>
        <p:spPr>
          <a:xfrm>
            <a:off x="457200" y="1499500"/>
            <a:ext cx="3929700" cy="3520522"/>
          </a:xfrm>
        </p:spPr>
        <p:style>
          <a:lnRef idx="2">
            <a:schemeClr val="accent2"/>
          </a:lnRef>
          <a:fillRef idx="1">
            <a:schemeClr val="lt1"/>
          </a:fillRef>
          <a:effectRef idx="0">
            <a:schemeClr val="accent2"/>
          </a:effectRef>
          <a:fontRef idx="minor">
            <a:schemeClr val="dk1"/>
          </a:fontRef>
        </p:style>
        <p:txBody>
          <a:bodyPr/>
          <a:lstStyle/>
          <a:p>
            <a:pPr marL="76200" indent="0">
              <a:buNone/>
            </a:pPr>
            <a:r>
              <a:rPr lang="en-US" dirty="0">
                <a:solidFill>
                  <a:schemeClr val="tx1"/>
                </a:solidFill>
              </a:rPr>
              <a:t>For example, in the original version of the movie “Inside out”, the child refuses to eat broccoli because it is hated by children, but it was replaced green papers in the Japanese version because they are more hated by the Japanese children (Richter 2015).</a:t>
            </a:r>
            <a:endParaRPr lang="ar-IQ" dirty="0">
              <a:solidFill>
                <a:schemeClr val="tx1"/>
              </a:solidFill>
            </a:endParaRPr>
          </a:p>
        </p:txBody>
      </p:sp>
      <p:pic>
        <p:nvPicPr>
          <p:cNvPr id="5" name="Picture 4" descr="C:\Users\hp\Desktop\الرسالة\تغيير الصورة في الفلم\photo_2021-02-17_10-02-40.jpg"/>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745578"/>
            <a:ext cx="3455318" cy="31448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97238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Mediation in Translation</a:t>
            </a:r>
            <a:endParaRPr lang="ar-IQ" dirty="0"/>
          </a:p>
        </p:txBody>
      </p:sp>
      <p:sp>
        <p:nvSpPr>
          <p:cNvPr id="3" name="Text Placeholder 2"/>
          <p:cNvSpPr>
            <a:spLocks noGrp="1"/>
          </p:cNvSpPr>
          <p:nvPr>
            <p:ph type="body" idx="1"/>
          </p:nvPr>
        </p:nvSpPr>
        <p:spPr/>
        <p:style>
          <a:lnRef idx="2">
            <a:schemeClr val="accent2"/>
          </a:lnRef>
          <a:fillRef idx="1">
            <a:schemeClr val="lt1"/>
          </a:fillRef>
          <a:effectRef idx="0">
            <a:schemeClr val="accent2"/>
          </a:effectRef>
          <a:fontRef idx="minor">
            <a:schemeClr val="dk1"/>
          </a:fontRef>
        </p:style>
        <p:txBody>
          <a:bodyPr/>
          <a:lstStyle/>
          <a:p>
            <a:pPr marL="76200" indent="0">
              <a:buNone/>
            </a:pPr>
            <a:r>
              <a:rPr lang="en-US" sz="2000" dirty="0" err="1">
                <a:solidFill>
                  <a:schemeClr val="tx1"/>
                </a:solidFill>
              </a:rPr>
              <a:t>Torop</a:t>
            </a:r>
            <a:r>
              <a:rPr lang="en-US" sz="2000" dirty="0">
                <a:solidFill>
                  <a:schemeClr val="tx1"/>
                </a:solidFill>
              </a:rPr>
              <a:t> (2008) approaches his ideas from a semiotic perspective. He illustrates that the only way to understand translations is to examine mediation and translational processes. He adds that translation semiosis can be used to manage the mediation processes between different signs system.</a:t>
            </a:r>
            <a:endParaRPr lang="ar-IQ" sz="2000" dirty="0">
              <a:solidFill>
                <a:schemeClr val="tx1"/>
              </a:solidFill>
            </a:endParaRPr>
          </a:p>
        </p:txBody>
      </p:sp>
      <p:sp>
        <p:nvSpPr>
          <p:cNvPr id="4" name="Text Placeholder 3"/>
          <p:cNvSpPr>
            <a:spLocks noGrp="1"/>
          </p:cNvSpPr>
          <p:nvPr>
            <p:ph type="body" idx="2"/>
          </p:nvPr>
        </p:nvSpPr>
        <p:spPr>
          <a:xfrm>
            <a:off x="4499992" y="1499500"/>
            <a:ext cx="4608511" cy="3644000"/>
          </a:xfrm>
        </p:spPr>
        <p:style>
          <a:lnRef idx="2">
            <a:schemeClr val="accent2"/>
          </a:lnRef>
          <a:fillRef idx="1">
            <a:schemeClr val="lt1"/>
          </a:fillRef>
          <a:effectRef idx="0">
            <a:schemeClr val="accent2"/>
          </a:effectRef>
          <a:fontRef idx="minor">
            <a:schemeClr val="dk1"/>
          </a:fontRef>
        </p:style>
        <p:txBody>
          <a:bodyPr/>
          <a:lstStyle/>
          <a:p>
            <a:pPr marL="76200" indent="0">
              <a:buNone/>
            </a:pPr>
            <a:r>
              <a:rPr lang="en-US" sz="1800" dirty="0" err="1">
                <a:solidFill>
                  <a:schemeClr val="tx1"/>
                </a:solidFill>
              </a:rPr>
              <a:t>Dendrinos</a:t>
            </a:r>
            <a:r>
              <a:rPr lang="en-US" sz="1800" dirty="0">
                <a:solidFill>
                  <a:schemeClr val="tx1"/>
                </a:solidFill>
              </a:rPr>
              <a:t> (2007</a:t>
            </a:r>
            <a:r>
              <a:rPr lang="en-US" sz="1800" dirty="0" smtClean="0">
                <a:solidFill>
                  <a:schemeClr val="tx1"/>
                </a:solidFill>
              </a:rPr>
              <a:t>) mentions </a:t>
            </a:r>
            <a:r>
              <a:rPr lang="en-US" sz="1800" dirty="0">
                <a:solidFill>
                  <a:schemeClr val="tx1"/>
                </a:solidFill>
              </a:rPr>
              <a:t>that there are two kinds of mediation with strong semiotic </a:t>
            </a:r>
            <a:r>
              <a:rPr lang="en-US" sz="1800" dirty="0" smtClean="0">
                <a:solidFill>
                  <a:schemeClr val="tx1"/>
                </a:solidFill>
              </a:rPr>
              <a:t>aspects:</a:t>
            </a:r>
          </a:p>
          <a:p>
            <a:pPr marL="354013" lvl="0" indent="-277813">
              <a:buFont typeface="+mj-lt"/>
              <a:buAutoNum type="arabicPeriod"/>
            </a:pPr>
            <a:r>
              <a:rPr lang="en-US" sz="1600" dirty="0">
                <a:solidFill>
                  <a:schemeClr val="tx1"/>
                </a:solidFill>
              </a:rPr>
              <a:t>Visual mediation: the message can depend on the visual text via a photograph, a graph, etc. This is done to readers, who may not understand the visual text either partially or completely, to clarify or just report the visual information by guiding the leaders to specific aspects of the visual, or by directing the leaders to the way of interpreting a visual. </a:t>
            </a:r>
          </a:p>
          <a:p>
            <a:pPr marL="354013" lvl="0" indent="-277813">
              <a:buFont typeface="+mj-lt"/>
              <a:buAutoNum type="arabicPeriod"/>
            </a:pPr>
            <a:r>
              <a:rPr lang="en-US" sz="1600" dirty="0">
                <a:solidFill>
                  <a:schemeClr val="tx1"/>
                </a:solidFill>
              </a:rPr>
              <a:t>Multimodal mediation: this type of mediation is relayed similarly in a text of single or multiple modalities example. </a:t>
            </a:r>
          </a:p>
          <a:p>
            <a:pPr marL="354013" indent="-277813">
              <a:buFont typeface="+mj-lt"/>
              <a:buAutoNum type="arabicPeriod"/>
            </a:pPr>
            <a:endParaRPr lang="ar-IQ" sz="1600" dirty="0">
              <a:solidFill>
                <a:schemeClr val="tx1"/>
              </a:solidFill>
            </a:endParaRPr>
          </a:p>
        </p:txBody>
      </p:sp>
    </p:spTree>
    <p:extLst>
      <p:ext uri="{BB962C8B-B14F-4D97-AF65-F5344CB8AC3E}">
        <p14:creationId xmlns:p14="http://schemas.microsoft.com/office/powerpoint/2010/main" val="25207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
        <p:nvSpPr>
          <p:cNvPr id="3" name="Rounded Rectangle 2"/>
          <p:cNvSpPr/>
          <p:nvPr/>
        </p:nvSpPr>
        <p:spPr>
          <a:xfrm>
            <a:off x="1979712" y="1059582"/>
            <a:ext cx="5256584" cy="288032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en-US" sz="4400" dirty="0" smtClean="0">
                <a:cs typeface="+mj-cs"/>
              </a:rPr>
              <a:t>Thank you</a:t>
            </a:r>
            <a:endParaRPr lang="ar-IQ" sz="4400" dirty="0">
              <a:cs typeface="+mj-cs"/>
            </a:endParaRPr>
          </a:p>
        </p:txBody>
      </p:sp>
    </p:spTree>
    <p:extLst>
      <p:ext uri="{BB962C8B-B14F-4D97-AF65-F5344CB8AC3E}">
        <p14:creationId xmlns:p14="http://schemas.microsoft.com/office/powerpoint/2010/main" val="2118225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3" name="Rectangle 2"/>
          <p:cNvSpPr/>
          <p:nvPr/>
        </p:nvSpPr>
        <p:spPr>
          <a:xfrm>
            <a:off x="107504" y="915566"/>
            <a:ext cx="4248472" cy="3867894"/>
          </a:xfrm>
          <a:prstGeom prst="rect">
            <a:avLst/>
          </a:prstGeom>
        </p:spPr>
        <p:style>
          <a:lnRef idx="2">
            <a:schemeClr val="accent2"/>
          </a:lnRef>
          <a:fillRef idx="1">
            <a:schemeClr val="lt1"/>
          </a:fillRef>
          <a:effectRef idx="0">
            <a:schemeClr val="accent2"/>
          </a:effectRef>
          <a:fontRef idx="minor">
            <a:schemeClr val="dk1"/>
          </a:fontRef>
        </p:style>
        <p:txBody>
          <a:bodyPr rtlCol="1" anchor="ctr"/>
          <a:lstStyle/>
          <a:p>
            <a:r>
              <a:rPr lang="en-US" sz="2200" dirty="0" err="1">
                <a:solidFill>
                  <a:schemeClr val="tx1"/>
                </a:solidFill>
                <a:latin typeface="Caveat Brush" panose="020B0604020202020204" charset="0"/>
                <a:cs typeface="+mj-cs"/>
              </a:rPr>
              <a:t>Jewitt</a:t>
            </a:r>
            <a:r>
              <a:rPr lang="en-US" sz="2200" dirty="0">
                <a:solidFill>
                  <a:schemeClr val="tx1"/>
                </a:solidFill>
                <a:latin typeface="Caveat Brush" panose="020B0604020202020204" charset="0"/>
                <a:cs typeface="+mj-cs"/>
              </a:rPr>
              <a:t> et al. (2016) identifies three important processes that characterize any multimodal research: </a:t>
            </a:r>
          </a:p>
          <a:p>
            <a:pPr marL="265113" lvl="0" indent="-265113">
              <a:buFont typeface="+mj-lt"/>
              <a:buAutoNum type="arabicPeriod"/>
            </a:pPr>
            <a:r>
              <a:rPr lang="en-US" sz="2200" dirty="0">
                <a:solidFill>
                  <a:schemeClr val="tx1"/>
                </a:solidFill>
                <a:latin typeface="Caveat Brush" panose="020B0604020202020204" charset="0"/>
                <a:cs typeface="+mj-cs"/>
              </a:rPr>
              <a:t>Meaning-making is done by different symbiotic resources</a:t>
            </a:r>
            <a:r>
              <a:rPr lang="en-US" sz="2200" baseline="30000" dirty="0">
                <a:solidFill>
                  <a:schemeClr val="tx1"/>
                </a:solidFill>
                <a:latin typeface="Caveat Brush" panose="020B0604020202020204" charset="0"/>
                <a:cs typeface="+mj-cs"/>
              </a:rPr>
              <a:t> </a:t>
            </a:r>
            <a:r>
              <a:rPr lang="en-US" sz="2200" dirty="0" smtClean="0">
                <a:solidFill>
                  <a:schemeClr val="tx1"/>
                </a:solidFill>
                <a:latin typeface="Caveat Brush" panose="020B0604020202020204" charset="0"/>
                <a:cs typeface="+mj-cs"/>
              </a:rPr>
              <a:t>, </a:t>
            </a:r>
            <a:r>
              <a:rPr lang="en-US" sz="2200" dirty="0">
                <a:solidFill>
                  <a:schemeClr val="tx1"/>
                </a:solidFill>
                <a:latin typeface="Caveat Brush" panose="020B0604020202020204" charset="0"/>
                <a:cs typeface="+mj-cs"/>
              </a:rPr>
              <a:t>each one offers special limitation and potentialities. </a:t>
            </a:r>
          </a:p>
          <a:p>
            <a:pPr marL="265113" lvl="0" indent="-265113">
              <a:buFont typeface="+mj-lt"/>
              <a:buAutoNum type="arabicPeriod"/>
            </a:pPr>
            <a:r>
              <a:rPr lang="en-US" sz="2200" dirty="0">
                <a:solidFill>
                  <a:schemeClr val="tx1"/>
                </a:solidFill>
                <a:latin typeface="Caveat Brush" panose="020B0604020202020204" charset="0"/>
                <a:cs typeface="+mj-cs"/>
              </a:rPr>
              <a:t>The production of multimodal wholes is involved via the meaning-making process.</a:t>
            </a:r>
          </a:p>
          <a:p>
            <a:pPr marL="265113" lvl="0" indent="-265113">
              <a:buFont typeface="+mj-lt"/>
              <a:buAutoNum type="arabicPeriod"/>
            </a:pPr>
            <a:r>
              <a:rPr lang="en-US" sz="2200" dirty="0">
                <a:solidFill>
                  <a:schemeClr val="tx1"/>
                </a:solidFill>
                <a:latin typeface="Caveat Brush" panose="020B0604020202020204" charset="0"/>
                <a:cs typeface="+mj-cs"/>
              </a:rPr>
              <a:t>The complete whole is found out via all semantic resources.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921382"/>
            <a:ext cx="4441609" cy="3867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5784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3" name="Rectangle 2"/>
          <p:cNvSpPr/>
          <p:nvPr/>
        </p:nvSpPr>
        <p:spPr>
          <a:xfrm>
            <a:off x="395536" y="555526"/>
            <a:ext cx="4572000" cy="452431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r>
              <a:rPr lang="en-US" sz="1600" b="1" dirty="0">
                <a:cs typeface="+mj-cs"/>
              </a:rPr>
              <a:t>Lyons (2016) describes three main assumptions that multimodal studies are based on: </a:t>
            </a:r>
          </a:p>
          <a:p>
            <a:pPr marL="342900" lvl="0" indent="-342900">
              <a:buFont typeface="+mj-lt"/>
              <a:buAutoNum type="arabicPeriod"/>
            </a:pPr>
            <a:r>
              <a:rPr lang="en-US" sz="1600" b="1" dirty="0">
                <a:cs typeface="+mj-cs"/>
              </a:rPr>
              <a:t>The first assumption is that communication includes the use of </a:t>
            </a:r>
            <a:r>
              <a:rPr lang="en-US" sz="1600" b="1" dirty="0">
                <a:solidFill>
                  <a:srgbClr val="C00000"/>
                </a:solidFill>
                <a:cs typeface="+mj-cs"/>
              </a:rPr>
              <a:t>multiple modes (image, writing, speech, gestures and others)</a:t>
            </a:r>
            <a:r>
              <a:rPr lang="en-US" sz="1600" b="1" dirty="0">
                <a:cs typeface="+mj-cs"/>
              </a:rPr>
              <a:t>, and the intermodal relationships all these modes are engaged in meaning making.</a:t>
            </a:r>
          </a:p>
          <a:p>
            <a:pPr marL="342900" lvl="0" indent="-342900">
              <a:buFont typeface="+mj-lt"/>
              <a:buAutoNum type="arabicPeriod"/>
            </a:pPr>
            <a:r>
              <a:rPr lang="en-US" sz="1600" b="1" dirty="0">
                <a:cs typeface="+mj-cs"/>
              </a:rPr>
              <a:t>The second assumption is that meaning is </a:t>
            </a:r>
            <a:r>
              <a:rPr lang="en-US" sz="1600" b="1" dirty="0">
                <a:solidFill>
                  <a:srgbClr val="C00000"/>
                </a:solidFill>
                <a:cs typeface="+mj-cs"/>
              </a:rPr>
              <a:t>formed through the selection and configuration of several modes in interactions.</a:t>
            </a:r>
            <a:r>
              <a:rPr lang="en-US" sz="1600" b="1" dirty="0">
                <a:cs typeface="+mj-cs"/>
              </a:rPr>
              <a:t> </a:t>
            </a:r>
          </a:p>
          <a:p>
            <a:pPr marL="342900" lvl="0" indent="-342900">
              <a:buFont typeface="+mj-lt"/>
              <a:buAutoNum type="arabicPeriod"/>
            </a:pPr>
            <a:r>
              <a:rPr lang="en-US" sz="1600" b="1" dirty="0">
                <a:cs typeface="+mj-cs"/>
              </a:rPr>
              <a:t>The final assumptions is that this interaction </a:t>
            </a:r>
            <a:r>
              <a:rPr lang="en-US" sz="1600" b="1" dirty="0">
                <a:solidFill>
                  <a:srgbClr val="C00000"/>
                </a:solidFill>
                <a:cs typeface="+mj-cs"/>
              </a:rPr>
              <a:t>uses resources which are socially shaded over time to make a culturally- shared scene, in the way in which they can deliver the meaning.</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635883"/>
            <a:ext cx="3793537" cy="4443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3036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83518"/>
            <a:ext cx="5868600" cy="751800"/>
          </a:xfrm>
        </p:spPr>
        <p:txBody>
          <a:bodyPr/>
          <a:lstStyle/>
          <a:p>
            <a:r>
              <a:rPr lang="en-US" sz="2800" dirty="0"/>
              <a:t>Snell- Horny (2009) suggests that multimodal text can be traced into four different genres: </a:t>
            </a:r>
            <a:endParaRPr lang="en-US" sz="2800" dirty="0"/>
          </a:p>
        </p:txBody>
      </p:sp>
      <p:sp>
        <p:nvSpPr>
          <p:cNvPr id="3" name="Text Placeholder 2"/>
          <p:cNvSpPr>
            <a:spLocks noGrp="1"/>
          </p:cNvSpPr>
          <p:nvPr>
            <p:ph type="body" idx="1"/>
          </p:nvPr>
        </p:nvSpPr>
        <p:spPr>
          <a:xfrm>
            <a:off x="251520" y="1399084"/>
            <a:ext cx="8291264" cy="3744416"/>
          </a:xfrm>
        </p:spPr>
        <p:style>
          <a:lnRef idx="1">
            <a:schemeClr val="dk1"/>
          </a:lnRef>
          <a:fillRef idx="2">
            <a:schemeClr val="dk1"/>
          </a:fillRef>
          <a:effectRef idx="1">
            <a:schemeClr val="dk1"/>
          </a:effectRef>
          <a:fontRef idx="minor">
            <a:schemeClr val="dk1"/>
          </a:fontRef>
        </p:style>
        <p:txBody>
          <a:bodyPr/>
          <a:lstStyle/>
          <a:p>
            <a:pPr lvl="0">
              <a:buFont typeface="+mj-lt"/>
              <a:buAutoNum type="arabicPeriod"/>
            </a:pPr>
            <a:r>
              <a:rPr lang="en-US" dirty="0" smtClean="0">
                <a:solidFill>
                  <a:schemeClr val="tx1"/>
                </a:solidFill>
              </a:rPr>
              <a:t>Multimodal </a:t>
            </a:r>
            <a:r>
              <a:rPr lang="en-US" dirty="0">
                <a:solidFill>
                  <a:schemeClr val="tx1"/>
                </a:solidFill>
              </a:rPr>
              <a:t>texts are delivered by </a:t>
            </a:r>
            <a:r>
              <a:rPr lang="en-US" b="1" dirty="0">
                <a:solidFill>
                  <a:srgbClr val="C00000"/>
                </a:solidFill>
              </a:rPr>
              <a:t>electronic or technical media </a:t>
            </a:r>
            <a:r>
              <a:rPr lang="en-US" dirty="0">
                <a:solidFill>
                  <a:schemeClr val="tx1"/>
                </a:solidFill>
              </a:rPr>
              <a:t>including both sound and sight (as in material for film, television, or sub-/subtitling).</a:t>
            </a:r>
          </a:p>
          <a:p>
            <a:pPr lvl="0">
              <a:buFont typeface="+mj-lt"/>
              <a:buAutoNum type="arabicPeriod"/>
            </a:pPr>
            <a:r>
              <a:rPr lang="en-US" dirty="0">
                <a:solidFill>
                  <a:schemeClr val="tx1"/>
                </a:solidFill>
              </a:rPr>
              <a:t>Multimodal text includes several modes of </a:t>
            </a:r>
            <a:r>
              <a:rPr lang="en-US" b="1" dirty="0">
                <a:solidFill>
                  <a:srgbClr val="C00000"/>
                </a:solidFill>
              </a:rPr>
              <a:t>nonverbal and verbal expressions involved both sound and sight</a:t>
            </a:r>
            <a:r>
              <a:rPr lang="en-US" dirty="0">
                <a:solidFill>
                  <a:schemeClr val="tx1"/>
                </a:solidFill>
              </a:rPr>
              <a:t> (e.g. opera and drama). </a:t>
            </a:r>
          </a:p>
          <a:p>
            <a:pPr lvl="0">
              <a:buFont typeface="+mj-lt"/>
              <a:buAutoNum type="arabicPeriod"/>
            </a:pPr>
            <a:r>
              <a:rPr lang="en-US" dirty="0">
                <a:solidFill>
                  <a:schemeClr val="tx1"/>
                </a:solidFill>
              </a:rPr>
              <a:t>Multimodal texts have several </a:t>
            </a:r>
            <a:r>
              <a:rPr lang="en-US" b="1" dirty="0">
                <a:solidFill>
                  <a:srgbClr val="C00000"/>
                </a:solidFill>
              </a:rPr>
              <a:t>graphic design systems, nonverbal and verbal, </a:t>
            </a:r>
            <a:r>
              <a:rPr lang="en-US" dirty="0">
                <a:solidFill>
                  <a:schemeClr val="tx1"/>
                </a:solidFill>
              </a:rPr>
              <a:t>as in advertising brochures and comics. </a:t>
            </a:r>
          </a:p>
          <a:p>
            <a:pPr lvl="0">
              <a:buFont typeface="+mj-lt"/>
              <a:buAutoNum type="arabicPeriod"/>
            </a:pPr>
            <a:r>
              <a:rPr lang="en-US" b="1" dirty="0" err="1">
                <a:solidFill>
                  <a:srgbClr val="C00000"/>
                </a:solidFill>
              </a:rPr>
              <a:t>Audiomedial</a:t>
            </a:r>
            <a:r>
              <a:rPr lang="en-US" dirty="0">
                <a:solidFill>
                  <a:schemeClr val="tx1"/>
                </a:solidFill>
              </a:rPr>
              <a:t> texts can be spoken or written, as in political speeches.</a:t>
            </a:r>
          </a:p>
          <a:p>
            <a:pPr marL="419100" indent="-342900">
              <a:buFont typeface="+mj-lt"/>
              <a:buAutoNum type="arabicPeriod"/>
            </a:pPr>
            <a:endParaRPr lang="ar-IQ" dirty="0">
              <a:solidFill>
                <a:schemeClr val="tx1"/>
              </a:solidFill>
            </a:endParaRPr>
          </a:p>
        </p:txBody>
      </p:sp>
    </p:spTree>
    <p:extLst>
      <p:ext uri="{BB962C8B-B14F-4D97-AF65-F5344CB8AC3E}">
        <p14:creationId xmlns:p14="http://schemas.microsoft.com/office/powerpoint/2010/main" val="428384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 </a:t>
            </a:r>
            <a:endParaRPr lang="ar-IQ" dirty="0"/>
          </a:p>
        </p:txBody>
      </p:sp>
      <p:sp>
        <p:nvSpPr>
          <p:cNvPr id="3" name="Text Placeholder 2"/>
          <p:cNvSpPr>
            <a:spLocks noGrp="1"/>
          </p:cNvSpPr>
          <p:nvPr>
            <p:ph type="body" idx="1"/>
          </p:nvPr>
        </p:nvSpPr>
        <p:spPr>
          <a:xfrm>
            <a:off x="10935" y="1275606"/>
            <a:ext cx="2869996" cy="3867894"/>
          </a:xfrm>
        </p:spPr>
        <p:style>
          <a:lnRef idx="2">
            <a:schemeClr val="accent2"/>
          </a:lnRef>
          <a:fillRef idx="1">
            <a:schemeClr val="lt1"/>
          </a:fillRef>
          <a:effectRef idx="0">
            <a:schemeClr val="accent2"/>
          </a:effectRef>
          <a:fontRef idx="minor">
            <a:schemeClr val="dk1"/>
          </a:fontRef>
        </p:style>
        <p:txBody>
          <a:bodyPr/>
          <a:lstStyle/>
          <a:p>
            <a:pPr marL="88900" indent="0">
              <a:buNone/>
            </a:pPr>
            <a:r>
              <a:rPr lang="en-US" b="1" dirty="0" err="1">
                <a:solidFill>
                  <a:schemeClr val="tx1"/>
                </a:solidFill>
              </a:rPr>
              <a:t>Forceville</a:t>
            </a:r>
            <a:r>
              <a:rPr lang="en-US" b="1" dirty="0">
                <a:solidFill>
                  <a:schemeClr val="tx1"/>
                </a:solidFill>
              </a:rPr>
              <a:t> (2009) considers mode as an interpretable sign system due to a specific perception process. Besides, he mentions four different modes: </a:t>
            </a:r>
            <a:r>
              <a:rPr lang="en-US" b="1" dirty="0">
                <a:solidFill>
                  <a:srgbClr val="C00000"/>
                </a:solidFill>
              </a:rPr>
              <a:t>pictorial, spoken, written, and sound music</a:t>
            </a:r>
            <a:r>
              <a:rPr lang="en-US" b="1" dirty="0" smtClean="0">
                <a:solidFill>
                  <a:srgbClr val="C00000"/>
                </a:solidFill>
              </a:rPr>
              <a:t>.</a:t>
            </a:r>
            <a:endParaRPr lang="en-US" b="1" dirty="0">
              <a:solidFill>
                <a:srgbClr val="C00000"/>
              </a:solidFill>
            </a:endParaRPr>
          </a:p>
        </p:txBody>
      </p:sp>
      <p:sp>
        <p:nvSpPr>
          <p:cNvPr id="4" name="Text Placeholder 3"/>
          <p:cNvSpPr>
            <a:spLocks noGrp="1"/>
          </p:cNvSpPr>
          <p:nvPr>
            <p:ph type="body" idx="2"/>
          </p:nvPr>
        </p:nvSpPr>
        <p:spPr>
          <a:xfrm>
            <a:off x="2987824" y="1253354"/>
            <a:ext cx="3096344" cy="3867894"/>
          </a:xfrm>
        </p:spPr>
        <p:style>
          <a:lnRef idx="2">
            <a:schemeClr val="accent2"/>
          </a:lnRef>
          <a:fillRef idx="1">
            <a:schemeClr val="lt1"/>
          </a:fillRef>
          <a:effectRef idx="0">
            <a:schemeClr val="accent2"/>
          </a:effectRef>
          <a:fontRef idx="minor">
            <a:schemeClr val="dk1"/>
          </a:fontRef>
        </p:style>
        <p:txBody>
          <a:bodyPr/>
          <a:lstStyle/>
          <a:p>
            <a:pPr marL="88900" indent="0">
              <a:buNone/>
            </a:pPr>
            <a:r>
              <a:rPr lang="en-US" sz="2000" b="1" dirty="0">
                <a:solidFill>
                  <a:schemeClr val="tx1"/>
                </a:solidFill>
              </a:rPr>
              <a:t>Price and </a:t>
            </a:r>
            <a:r>
              <a:rPr lang="en-US" sz="2000" b="1" dirty="0" err="1">
                <a:solidFill>
                  <a:schemeClr val="tx1"/>
                </a:solidFill>
              </a:rPr>
              <a:t>Jewitt</a:t>
            </a:r>
            <a:r>
              <a:rPr lang="en-US" sz="2000" b="1" dirty="0">
                <a:solidFill>
                  <a:schemeClr val="tx1"/>
                </a:solidFill>
              </a:rPr>
              <a:t> (2013) point out that scholars who work on multimodal communication focus on instances of interactions between several communicated modes and challenge the usual view that language (spoken or written) is considered as the most important tool of meaning making</a:t>
            </a:r>
            <a:endParaRPr lang="ar-IQ" sz="2000" b="1" dirty="0">
              <a:solidFill>
                <a:schemeClr val="tx1"/>
              </a:solidFill>
            </a:endParaRPr>
          </a:p>
        </p:txBody>
      </p:sp>
      <p:sp>
        <p:nvSpPr>
          <p:cNvPr id="5" name="Text Placeholder 4"/>
          <p:cNvSpPr>
            <a:spLocks noGrp="1"/>
          </p:cNvSpPr>
          <p:nvPr>
            <p:ph type="body" idx="3"/>
          </p:nvPr>
        </p:nvSpPr>
        <p:spPr>
          <a:xfrm>
            <a:off x="6166500" y="1275606"/>
            <a:ext cx="2869996" cy="3867894"/>
          </a:xfrm>
        </p:spPr>
        <p:style>
          <a:lnRef idx="2">
            <a:schemeClr val="accent2"/>
          </a:lnRef>
          <a:fillRef idx="1">
            <a:schemeClr val="lt1"/>
          </a:fillRef>
          <a:effectRef idx="0">
            <a:schemeClr val="accent2"/>
          </a:effectRef>
          <a:fontRef idx="minor">
            <a:schemeClr val="dk1"/>
          </a:fontRef>
        </p:style>
        <p:txBody>
          <a:bodyPr/>
          <a:lstStyle/>
          <a:p>
            <a:pPr marL="88900" indent="0">
              <a:buNone/>
            </a:pPr>
            <a:r>
              <a:rPr lang="en-US" sz="2000" b="1" dirty="0">
                <a:solidFill>
                  <a:schemeClr val="tx1"/>
                </a:solidFill>
              </a:rPr>
              <a:t>Hart (2014a) explains the similarity between images and written language by saying that, “although they are iconic […] images also perform a symbolic function as they can ‘stand for’ particular people, places and time periods which may, in turn, invoke attitudes and emotions”</a:t>
            </a:r>
            <a:endParaRPr lang="ar-IQ" sz="2000" b="1" dirty="0">
              <a:solidFill>
                <a:schemeClr val="tx1"/>
              </a:solidFill>
            </a:endParaRPr>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2666675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Semiotics: </a:t>
            </a:r>
            <a:endParaRPr lang="ar-IQ" sz="4000" dirty="0"/>
          </a:p>
        </p:txBody>
      </p:sp>
      <p:sp>
        <p:nvSpPr>
          <p:cNvPr id="3" name="Text Placeholder 2"/>
          <p:cNvSpPr>
            <a:spLocks noGrp="1"/>
          </p:cNvSpPr>
          <p:nvPr>
            <p:ph type="body" idx="1"/>
          </p:nvPr>
        </p:nvSpPr>
        <p:spPr>
          <a:xfrm>
            <a:off x="107504" y="1347614"/>
            <a:ext cx="2952328" cy="3278786"/>
          </a:xfrm>
        </p:spPr>
        <p:style>
          <a:lnRef idx="2">
            <a:schemeClr val="accent2"/>
          </a:lnRef>
          <a:fillRef idx="1">
            <a:schemeClr val="lt1"/>
          </a:fillRef>
          <a:effectRef idx="0">
            <a:schemeClr val="accent2"/>
          </a:effectRef>
          <a:fontRef idx="minor">
            <a:schemeClr val="dk1"/>
          </a:fontRef>
        </p:style>
        <p:txBody>
          <a:bodyPr/>
          <a:lstStyle/>
          <a:p>
            <a:pPr marL="88900" indent="0">
              <a:buNone/>
            </a:pPr>
            <a:r>
              <a:rPr lang="en-US" dirty="0">
                <a:solidFill>
                  <a:schemeClr val="tx1"/>
                </a:solidFill>
              </a:rPr>
              <a:t>Kress (2010) believes that semiotic resources are socially made, and carry distinguished regularities of social events; occasions and a specific stability, according to that symbiotic resources are never fixed. </a:t>
            </a:r>
            <a:endParaRPr lang="ar-IQ" dirty="0">
              <a:solidFill>
                <a:schemeClr val="tx1"/>
              </a:solidFill>
            </a:endParaRPr>
          </a:p>
        </p:txBody>
      </p:sp>
      <p:sp>
        <p:nvSpPr>
          <p:cNvPr id="5" name="Text Placeholder 4"/>
          <p:cNvSpPr>
            <a:spLocks noGrp="1"/>
          </p:cNvSpPr>
          <p:nvPr>
            <p:ph type="body" idx="3"/>
          </p:nvPr>
        </p:nvSpPr>
        <p:spPr>
          <a:xfrm>
            <a:off x="3131840" y="1347614"/>
            <a:ext cx="6012160" cy="3422802"/>
          </a:xfrm>
        </p:spPr>
        <p:style>
          <a:lnRef idx="2">
            <a:schemeClr val="accent2"/>
          </a:lnRef>
          <a:fillRef idx="1">
            <a:schemeClr val="lt1"/>
          </a:fillRef>
          <a:effectRef idx="0">
            <a:schemeClr val="accent2"/>
          </a:effectRef>
          <a:fontRef idx="minor">
            <a:schemeClr val="dk1"/>
          </a:fontRef>
        </p:style>
        <p:txBody>
          <a:bodyPr/>
          <a:lstStyle/>
          <a:p>
            <a:pPr marL="88900" indent="0">
              <a:buNone/>
            </a:pPr>
            <a:r>
              <a:rPr lang="en-US" dirty="0" err="1">
                <a:solidFill>
                  <a:schemeClr val="tx1"/>
                </a:solidFill>
              </a:rPr>
              <a:t>Michin</a:t>
            </a:r>
            <a:r>
              <a:rPr lang="en-US" dirty="0">
                <a:solidFill>
                  <a:schemeClr val="tx1"/>
                </a:solidFill>
              </a:rPr>
              <a:t> (2013) maintains that the visual elements and the linguistic devices are similar because they both convey and create attitude and modes. To illustrates, van </a:t>
            </a:r>
            <a:r>
              <a:rPr lang="en-US" dirty="0" err="1">
                <a:solidFill>
                  <a:schemeClr val="tx1"/>
                </a:solidFill>
              </a:rPr>
              <a:t>Leeuwen</a:t>
            </a:r>
            <a:r>
              <a:rPr lang="en-US" dirty="0">
                <a:solidFill>
                  <a:schemeClr val="tx1"/>
                </a:solidFill>
              </a:rPr>
              <a:t> (2005) holds that resources involve symbiotic modes (e.g. images, language, gestures and music) and along with everyday objects like food and dresses because they have cultural value and importance.</a:t>
            </a:r>
            <a:endParaRPr lang="ar-IQ" dirty="0">
              <a:solidFill>
                <a:schemeClr val="tx1"/>
              </a:solidFill>
            </a:endParaRPr>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3925515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3765550" algn="l"/>
              </a:tabLst>
            </a:pPr>
            <a:r>
              <a:rPr lang="en-US" dirty="0" smtClean="0"/>
              <a:t>Image </a:t>
            </a:r>
            <a:r>
              <a:rPr lang="en-US" dirty="0"/>
              <a:t>centricity </a:t>
            </a:r>
            <a:endParaRPr lang="ar-IQ" dirty="0"/>
          </a:p>
        </p:txBody>
      </p:sp>
      <p:sp>
        <p:nvSpPr>
          <p:cNvPr id="3" name="Text Placeholder 2"/>
          <p:cNvSpPr>
            <a:spLocks noGrp="1"/>
          </p:cNvSpPr>
          <p:nvPr>
            <p:ph type="body" idx="1"/>
          </p:nvPr>
        </p:nvSpPr>
        <p:spPr>
          <a:xfrm>
            <a:off x="107504" y="1275606"/>
            <a:ext cx="4464496" cy="3795886"/>
          </a:xfrm>
        </p:spPr>
        <p:style>
          <a:lnRef idx="2">
            <a:schemeClr val="accent2"/>
          </a:lnRef>
          <a:fillRef idx="1">
            <a:schemeClr val="lt1"/>
          </a:fillRef>
          <a:effectRef idx="0">
            <a:schemeClr val="accent2"/>
          </a:effectRef>
          <a:fontRef idx="minor">
            <a:schemeClr val="dk1"/>
          </a:fontRef>
        </p:style>
        <p:txBody>
          <a:bodyPr/>
          <a:lstStyle/>
          <a:p>
            <a:pPr marL="354013" lvl="0" indent="-277813">
              <a:buFont typeface="+mj-lt"/>
              <a:buAutoNum type="arabicPeriod"/>
            </a:pPr>
            <a:r>
              <a:rPr lang="en-US" dirty="0">
                <a:solidFill>
                  <a:schemeClr val="tx1"/>
                </a:solidFill>
              </a:rPr>
              <a:t>Image centricity implies the perception and compositional dominance of the image over. Accordingly the image size, quality and layout structures show images as a perceptual entry pointing to the cognitive points of departure and reading paths for the structural of multimodal meaning.</a:t>
            </a:r>
          </a:p>
          <a:p>
            <a:pPr marL="76200" indent="0">
              <a:buNone/>
            </a:pPr>
            <a:endParaRPr lang="ar-IQ" dirty="0">
              <a:solidFill>
                <a:schemeClr val="tx1"/>
              </a:solidFill>
            </a:endParaRPr>
          </a:p>
        </p:txBody>
      </p:sp>
      <p:sp>
        <p:nvSpPr>
          <p:cNvPr id="4" name="Text Placeholder 3"/>
          <p:cNvSpPr>
            <a:spLocks noGrp="1"/>
          </p:cNvSpPr>
          <p:nvPr>
            <p:ph type="body" idx="2"/>
          </p:nvPr>
        </p:nvSpPr>
        <p:spPr>
          <a:xfrm>
            <a:off x="4788024" y="1275606"/>
            <a:ext cx="3929700" cy="3782842"/>
          </a:xfrm>
        </p:spPr>
        <p:style>
          <a:lnRef idx="2">
            <a:schemeClr val="accent2"/>
          </a:lnRef>
          <a:fillRef idx="1">
            <a:schemeClr val="lt1"/>
          </a:fillRef>
          <a:effectRef idx="0">
            <a:schemeClr val="accent2"/>
          </a:effectRef>
          <a:fontRef idx="minor">
            <a:schemeClr val="dk1"/>
          </a:fontRef>
        </p:style>
        <p:txBody>
          <a:bodyPr/>
          <a:lstStyle/>
          <a:p>
            <a:pPr marL="76200" lvl="0" indent="0">
              <a:buNone/>
            </a:pPr>
            <a:r>
              <a:rPr lang="en-US" dirty="0" smtClean="0">
                <a:solidFill>
                  <a:schemeClr val="tx1"/>
                </a:solidFill>
              </a:rPr>
              <a:t>2.Images </a:t>
            </a:r>
            <a:r>
              <a:rPr lang="en-US" dirty="0">
                <a:solidFill>
                  <a:schemeClr val="tx1"/>
                </a:solidFill>
              </a:rPr>
              <a:t>are not only formal and dominant, but they are also semantically-central, in that they constitute independent core of the meaning that can frame the text to be the conceptual core and the object of interest, interpretation and verbal commentary.</a:t>
            </a:r>
          </a:p>
          <a:p>
            <a:pPr marL="76200" indent="0">
              <a:buNone/>
            </a:pPr>
            <a:endParaRPr lang="ar-IQ" dirty="0">
              <a:solidFill>
                <a:schemeClr val="tx1"/>
              </a:solidFill>
            </a:endParaRPr>
          </a:p>
        </p:txBody>
      </p:sp>
    </p:spTree>
    <p:extLst>
      <p:ext uri="{BB962C8B-B14F-4D97-AF65-F5344CB8AC3E}">
        <p14:creationId xmlns:p14="http://schemas.microsoft.com/office/powerpoint/2010/main" val="49520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Genre-based Multimodality</a:t>
            </a:r>
            <a:endParaRPr lang="ar-IQ" dirty="0"/>
          </a:p>
        </p:txBody>
      </p:sp>
      <p:sp>
        <p:nvSpPr>
          <p:cNvPr id="3" name="Text Placeholder 2"/>
          <p:cNvSpPr>
            <a:spLocks noGrp="1"/>
          </p:cNvSpPr>
          <p:nvPr>
            <p:ph type="body" idx="1"/>
          </p:nvPr>
        </p:nvSpPr>
        <p:spPr>
          <a:xfrm>
            <a:off x="457200" y="1499500"/>
            <a:ext cx="8291264" cy="3448514"/>
          </a:xfrm>
        </p:spPr>
        <p:txBody>
          <a:bodyPr/>
          <a:lstStyle/>
          <a:p>
            <a:pPr marL="76200" indent="0">
              <a:buNone/>
            </a:pPr>
            <a:r>
              <a:rPr lang="en-US" b="1" dirty="0" err="1">
                <a:solidFill>
                  <a:schemeClr val="tx1"/>
                </a:solidFill>
              </a:rPr>
              <a:t>Boese</a:t>
            </a:r>
            <a:r>
              <a:rPr lang="en-US" b="1" dirty="0">
                <a:solidFill>
                  <a:schemeClr val="tx1"/>
                </a:solidFill>
              </a:rPr>
              <a:t> (2005) believes that “The three underlying concepts that appear consistently in the definitions of the term ‘genre’ are: </a:t>
            </a:r>
            <a:r>
              <a:rPr lang="en-US" b="1" dirty="0">
                <a:solidFill>
                  <a:srgbClr val="C00000"/>
                </a:solidFill>
              </a:rPr>
              <a:t>style, form, and content of a document. </a:t>
            </a:r>
            <a:r>
              <a:rPr lang="en-US" b="1" dirty="0" smtClean="0">
                <a:solidFill>
                  <a:schemeClr val="tx1"/>
                </a:solidFill>
              </a:rPr>
              <a:t>The </a:t>
            </a:r>
            <a:r>
              <a:rPr lang="en-US" b="1" dirty="0">
                <a:solidFill>
                  <a:schemeClr val="tx1"/>
                </a:solidFill>
              </a:rPr>
              <a:t>purpose of a document is subsumed by these features” (p. 6</a:t>
            </a:r>
            <a:r>
              <a:rPr lang="en-US" b="1" dirty="0" smtClean="0">
                <a:solidFill>
                  <a:schemeClr val="tx1"/>
                </a:solidFill>
              </a:rPr>
              <a:t>).</a:t>
            </a:r>
          </a:p>
          <a:p>
            <a:pPr marL="76200" indent="0">
              <a:buNone/>
            </a:pPr>
            <a:r>
              <a:rPr lang="en-US" b="1" dirty="0" err="1" smtClean="0">
                <a:solidFill>
                  <a:schemeClr val="tx1"/>
                </a:solidFill>
              </a:rPr>
              <a:t>Paltridge</a:t>
            </a:r>
            <a:r>
              <a:rPr lang="en-US" b="1" dirty="0" smtClean="0">
                <a:solidFill>
                  <a:schemeClr val="tx1"/>
                </a:solidFill>
              </a:rPr>
              <a:t> </a:t>
            </a:r>
            <a:r>
              <a:rPr lang="en-US" b="1" dirty="0">
                <a:solidFill>
                  <a:schemeClr val="tx1"/>
                </a:solidFill>
              </a:rPr>
              <a:t>(2008) defines genre as the way in which people “get things done” by the use of written and spoken discourse (p. 84). </a:t>
            </a:r>
            <a:endParaRPr lang="ar-IQ" b="1" dirty="0">
              <a:solidFill>
                <a:schemeClr val="tx1"/>
              </a:solidFill>
            </a:endParaRPr>
          </a:p>
        </p:txBody>
      </p:sp>
    </p:spTree>
    <p:extLst>
      <p:ext uri="{BB962C8B-B14F-4D97-AF65-F5344CB8AC3E}">
        <p14:creationId xmlns:p14="http://schemas.microsoft.com/office/powerpoint/2010/main" val="3137908235"/>
      </p:ext>
    </p:extLst>
  </p:cSld>
  <p:clrMapOvr>
    <a:masterClrMapping/>
  </p:clrMapOvr>
</p:sld>
</file>

<file path=ppt/theme/theme1.xml><?xml version="1.0" encoding="utf-8"?>
<a:theme xmlns:a="http://schemas.openxmlformats.org/drawingml/2006/main" name="Tybalt template">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1345</TotalTime>
  <Words>2874</Words>
  <Application>Microsoft Office PowerPoint</Application>
  <PresentationFormat>On-screen Show (16:9)</PresentationFormat>
  <Paragraphs>112</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Caveat Brush</vt:lpstr>
      <vt:lpstr>Times New Roman</vt:lpstr>
      <vt:lpstr>Patrick Hand</vt:lpstr>
      <vt:lpstr>Tybalt template</vt:lpstr>
      <vt:lpstr>PowerPoint Presentation</vt:lpstr>
      <vt:lpstr>Multimodality</vt:lpstr>
      <vt:lpstr>PowerPoint Presentation</vt:lpstr>
      <vt:lpstr>PowerPoint Presentation</vt:lpstr>
      <vt:lpstr>Snell- Horny (2009) suggests that multimodal text can be traced into four different genres: </vt:lpstr>
      <vt:lpstr>Mode: </vt:lpstr>
      <vt:lpstr>Semiotics: </vt:lpstr>
      <vt:lpstr>Image centricity </vt:lpstr>
      <vt:lpstr>Genre-based Multimodality</vt:lpstr>
      <vt:lpstr>Translating Advertisements</vt:lpstr>
      <vt:lpstr>PowerPoint Presentation</vt:lpstr>
      <vt:lpstr>Example </vt:lpstr>
      <vt:lpstr>Translating Advertisements</vt:lpstr>
      <vt:lpstr>changes in the translated Ads</vt:lpstr>
      <vt:lpstr>Four basic rules for translating Ads</vt:lpstr>
      <vt:lpstr>De Pedo (1995) mentions the following Ad translation strategies for words and images:  </vt:lpstr>
      <vt:lpstr>Multimodality and Translation </vt:lpstr>
      <vt:lpstr>Damaskinidis (2012) states that it is important to illustrate the interdisciplinary movement between translation, semiotics and visual literacy. </vt:lpstr>
      <vt:lpstr>Semiotic Approaches to Translation  </vt:lpstr>
      <vt:lpstr>Systematic Functional Theories in Multimodal Translation </vt:lpstr>
      <vt:lpstr>Visual Grammar</vt:lpstr>
      <vt:lpstr>Multidimensional Approaches to Translation </vt:lpstr>
      <vt:lpstr>Translation as a Form of Multiple Literacy Practice</vt:lpstr>
      <vt:lpstr>Translation as a Form of Multiple Literacy Practice</vt:lpstr>
      <vt:lpstr>example</vt:lpstr>
      <vt:lpstr>Mediation in Translation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UsEr</cp:lastModifiedBy>
  <cp:revision>19</cp:revision>
  <dcterms:modified xsi:type="dcterms:W3CDTF">2021-06-19T08:08:59Z</dcterms:modified>
</cp:coreProperties>
</file>