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8" r:id="rId4"/>
    <p:sldId id="259" r:id="rId5"/>
    <p:sldId id="260" r:id="rId6"/>
    <p:sldId id="261" r:id="rId7"/>
    <p:sldId id="262" r:id="rId8"/>
    <p:sldId id="266"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6" r:id="rId28"/>
    <p:sldId id="284" r:id="rId29"/>
    <p:sldId id="285" r:id="rId30"/>
    <p:sldId id="287" r:id="rId31"/>
    <p:sldId id="288"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A77DB-DE22-4B5F-93B5-126A4DFDBA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DF7E69-F20C-440E-884D-1448B2A010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7D6C4D-CBE9-4C20-B0CA-4CBFEB5EBDB5}"/>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5" name="Footer Placeholder 4">
            <a:extLst>
              <a:ext uri="{FF2B5EF4-FFF2-40B4-BE49-F238E27FC236}">
                <a16:creationId xmlns:a16="http://schemas.microsoft.com/office/drawing/2014/main" id="{3E12765E-62B2-45AB-BF2D-A916A725B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C74434-AC76-4D05-B70A-01D2D85A45D8}"/>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332754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D4025-E14B-4014-A969-88F6F44B8F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F9BB09-E8DF-4776-A365-F5AD1F8811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718E01-2AF6-4A5D-A3C3-28979BF2B33D}"/>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5" name="Footer Placeholder 4">
            <a:extLst>
              <a:ext uri="{FF2B5EF4-FFF2-40B4-BE49-F238E27FC236}">
                <a16:creationId xmlns:a16="http://schemas.microsoft.com/office/drawing/2014/main" id="{C47E91F2-D48A-44EB-89AB-E9840686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2F15B-A9E5-459A-B88D-B342EA6DA1C9}"/>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1144866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ED33AC-A899-4862-BD8A-75D3299971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5A497A-5E7F-4D21-81FD-BA00F8F1B7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D29ED-815F-4EAC-8CE5-B6627AE8D6DD}"/>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5" name="Footer Placeholder 4">
            <a:extLst>
              <a:ext uri="{FF2B5EF4-FFF2-40B4-BE49-F238E27FC236}">
                <a16:creationId xmlns:a16="http://schemas.microsoft.com/office/drawing/2014/main" id="{DFECC1DB-1D1F-40AC-9875-557FFC62D7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169654-27C9-4357-8E51-AAB160E087CA}"/>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2688695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43C8-BFD4-4820-8F04-132BC1243F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D87388-470E-4DCD-956B-FF148D3902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3A422B-F97F-48F8-BE67-8A6582CC5A16}"/>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5" name="Footer Placeholder 4">
            <a:extLst>
              <a:ext uri="{FF2B5EF4-FFF2-40B4-BE49-F238E27FC236}">
                <a16:creationId xmlns:a16="http://schemas.microsoft.com/office/drawing/2014/main" id="{EBF6DD51-AE3A-425B-8B49-C5DC08144A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D3023B-DD3C-4DF3-96AF-AF9E076D77A5}"/>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4159087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642A3-C116-4C2F-92AF-196C9E501D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20269F-E3EC-4915-89F8-4F5E5900D4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BAA0B5-B8FE-434F-A6BA-7520762B24D4}"/>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5" name="Footer Placeholder 4">
            <a:extLst>
              <a:ext uri="{FF2B5EF4-FFF2-40B4-BE49-F238E27FC236}">
                <a16:creationId xmlns:a16="http://schemas.microsoft.com/office/drawing/2014/main" id="{503F9AB1-9D76-4979-93B6-26219EDA22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5AFFC2-22AE-4640-AFD3-5B5A29D4E6DF}"/>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3247579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E6F9A-0094-48CC-A64F-217C67C696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A8EA98-A254-4452-956C-1375AA50DF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EFB24A-F930-40F2-BCAD-C27C49F079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193CED-3A7C-4C5B-8B7C-8DC9C322DA7F}"/>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6" name="Footer Placeholder 5">
            <a:extLst>
              <a:ext uri="{FF2B5EF4-FFF2-40B4-BE49-F238E27FC236}">
                <a16:creationId xmlns:a16="http://schemas.microsoft.com/office/drawing/2014/main" id="{5AD5DD99-D45E-4F66-9B59-938D810B9B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F366FD-1B27-44BB-91ED-864AB4D9DBEE}"/>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284220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C61A6-AA55-4C8A-8365-11922860FB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48CDA6-DF53-46EE-B245-27F2D9A268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9A658B-D302-4E73-B5D4-51A86690DD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BB5CE9-B688-4EC2-997F-239A4D065E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908CB8-6BF0-46E2-8A49-67E862B349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C52337-4D56-465F-A9D0-0CFDC294BBDA}"/>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8" name="Footer Placeholder 7">
            <a:extLst>
              <a:ext uri="{FF2B5EF4-FFF2-40B4-BE49-F238E27FC236}">
                <a16:creationId xmlns:a16="http://schemas.microsoft.com/office/drawing/2014/main" id="{DBCFD775-9DD4-4786-BF03-40F7469568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4F22D9-5880-4D85-9D2A-7D817DBE1657}"/>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2731723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CF9B-6094-4C4D-AD8D-7FB6D2E29B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991191-DC23-4282-9A55-6FB00FA90906}"/>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4" name="Footer Placeholder 3">
            <a:extLst>
              <a:ext uri="{FF2B5EF4-FFF2-40B4-BE49-F238E27FC236}">
                <a16:creationId xmlns:a16="http://schemas.microsoft.com/office/drawing/2014/main" id="{0365D173-7395-495C-A253-196E1D82C1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488093-7D66-48F6-8772-CF44D75DA1FE}"/>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1300984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B2353E-B9EA-450F-8DCB-8A11D6310B8C}"/>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3" name="Footer Placeholder 2">
            <a:extLst>
              <a:ext uri="{FF2B5EF4-FFF2-40B4-BE49-F238E27FC236}">
                <a16:creationId xmlns:a16="http://schemas.microsoft.com/office/drawing/2014/main" id="{3667D99B-AFE4-4AFB-87B8-E1FF334A2B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9E1EF6-AD57-42F0-AE33-44E13E3B9787}"/>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103181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698E1-B1DF-4859-BC9C-EEDBA437E4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EAD8D1-518C-4B94-90A0-181FDF28F5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1E754B-F640-4FA3-9F3D-3148F50AB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0AA560-088C-4FA8-8A7B-CB4FD639E345}"/>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6" name="Footer Placeholder 5">
            <a:extLst>
              <a:ext uri="{FF2B5EF4-FFF2-40B4-BE49-F238E27FC236}">
                <a16:creationId xmlns:a16="http://schemas.microsoft.com/office/drawing/2014/main" id="{9D94A7B9-785D-45FE-B5D1-0507C0DB06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D9FEBD-686B-4AD0-91C4-2605C6B8C460}"/>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726240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E32B8-9209-489A-BD08-A556AFA3E9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FB28CD-96FD-4D3F-A772-BDF06C6081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3D59D5-B737-4D33-A6A7-FAEA94C628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4E7540-C501-44C3-9F9B-9788E4C55EF4}"/>
              </a:ext>
            </a:extLst>
          </p:cNvPr>
          <p:cNvSpPr>
            <a:spLocks noGrp="1"/>
          </p:cNvSpPr>
          <p:nvPr>
            <p:ph type="dt" sz="half" idx="10"/>
          </p:nvPr>
        </p:nvSpPr>
        <p:spPr/>
        <p:txBody>
          <a:bodyPr/>
          <a:lstStyle/>
          <a:p>
            <a:fld id="{2BB0EF71-5F02-4ED0-BD63-5809319009B4}" type="datetimeFigureOut">
              <a:rPr lang="en-US" smtClean="0"/>
              <a:t>7/3/2021</a:t>
            </a:fld>
            <a:endParaRPr lang="en-US"/>
          </a:p>
        </p:txBody>
      </p:sp>
      <p:sp>
        <p:nvSpPr>
          <p:cNvPr id="6" name="Footer Placeholder 5">
            <a:extLst>
              <a:ext uri="{FF2B5EF4-FFF2-40B4-BE49-F238E27FC236}">
                <a16:creationId xmlns:a16="http://schemas.microsoft.com/office/drawing/2014/main" id="{465C253D-5592-42BB-8A13-5D662132CF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CEA3F8-3BD6-4020-9F35-2F2C0592B9BA}"/>
              </a:ext>
            </a:extLst>
          </p:cNvPr>
          <p:cNvSpPr>
            <a:spLocks noGrp="1"/>
          </p:cNvSpPr>
          <p:nvPr>
            <p:ph type="sldNum" sz="quarter" idx="12"/>
          </p:nvPr>
        </p:nvSpPr>
        <p:spPr/>
        <p:txBody>
          <a:bodyPr/>
          <a:lstStyle/>
          <a:p>
            <a:fld id="{3A3816E4-1118-4DB2-B2D2-1D6FD4DE6BDC}" type="slidenum">
              <a:rPr lang="en-US" smtClean="0"/>
              <a:t>‹#›</a:t>
            </a:fld>
            <a:endParaRPr lang="en-US"/>
          </a:p>
        </p:txBody>
      </p:sp>
    </p:spTree>
    <p:extLst>
      <p:ext uri="{BB962C8B-B14F-4D97-AF65-F5344CB8AC3E}">
        <p14:creationId xmlns:p14="http://schemas.microsoft.com/office/powerpoint/2010/main" val="286356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8ED67F-C49B-4FE5-B6FB-EE8A06F044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DE1F43-49DE-490C-A27B-4F8BBB5EB8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1E6FF4-6CEF-48FC-819E-02CEBB4F70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0EF71-5F02-4ED0-BD63-5809319009B4}" type="datetimeFigureOut">
              <a:rPr lang="en-US" smtClean="0"/>
              <a:t>7/3/2021</a:t>
            </a:fld>
            <a:endParaRPr lang="en-US"/>
          </a:p>
        </p:txBody>
      </p:sp>
      <p:sp>
        <p:nvSpPr>
          <p:cNvPr id="5" name="Footer Placeholder 4">
            <a:extLst>
              <a:ext uri="{FF2B5EF4-FFF2-40B4-BE49-F238E27FC236}">
                <a16:creationId xmlns:a16="http://schemas.microsoft.com/office/drawing/2014/main" id="{D88DC935-6A02-4685-9E44-4818B160DD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92B9F1-F72F-4974-8112-96A23F4C15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816E4-1118-4DB2-B2D2-1D6FD4DE6BDC}" type="slidenum">
              <a:rPr lang="en-US" smtClean="0"/>
              <a:t>‹#›</a:t>
            </a:fld>
            <a:endParaRPr lang="en-US"/>
          </a:p>
        </p:txBody>
      </p:sp>
    </p:spTree>
    <p:extLst>
      <p:ext uri="{BB962C8B-B14F-4D97-AF65-F5344CB8AC3E}">
        <p14:creationId xmlns:p14="http://schemas.microsoft.com/office/powerpoint/2010/main" val="3462804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0C13-ECFB-4571-9317-E89D3F47182D}"/>
              </a:ext>
            </a:extLst>
          </p:cNvPr>
          <p:cNvSpPr>
            <a:spLocks noGrp="1"/>
          </p:cNvSpPr>
          <p:nvPr>
            <p:ph type="ctrTitle"/>
          </p:nvPr>
        </p:nvSpPr>
        <p:spPr>
          <a:xfrm>
            <a:off x="407963" y="1122363"/>
            <a:ext cx="11324492" cy="2387600"/>
          </a:xfrm>
        </p:spPr>
        <p:txBody>
          <a:bodyPr>
            <a:normAutofit/>
          </a:bodyPr>
          <a:lstStyle/>
          <a:p>
            <a:r>
              <a:rPr lang="en-US" sz="7200" b="1" u="sng"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Critical Discourse Analysis</a:t>
            </a:r>
          </a:p>
        </p:txBody>
      </p:sp>
      <p:sp>
        <p:nvSpPr>
          <p:cNvPr id="3" name="Subtitle 2">
            <a:extLst>
              <a:ext uri="{FF2B5EF4-FFF2-40B4-BE49-F238E27FC236}">
                <a16:creationId xmlns:a16="http://schemas.microsoft.com/office/drawing/2014/main" id="{19BDBDA5-5F49-4F2B-B60D-781C164F826D}"/>
              </a:ext>
            </a:extLst>
          </p:cNvPr>
          <p:cNvSpPr>
            <a:spLocks noGrp="1"/>
          </p:cNvSpPr>
          <p:nvPr>
            <p:ph type="subTitle" idx="1"/>
          </p:nvPr>
        </p:nvSpPr>
        <p:spPr>
          <a:xfrm>
            <a:off x="1524000" y="5012909"/>
            <a:ext cx="9144000" cy="1445455"/>
          </a:xfrm>
        </p:spPr>
        <p:txBody>
          <a:bodyPr/>
          <a:lstStyle/>
          <a:p>
            <a:r>
              <a:rPr lang="en-US" dirty="0">
                <a:latin typeface="Times New Roman" panose="02020603050405020304" pitchFamily="18" charset="0"/>
                <a:cs typeface="Times New Roman" panose="02020603050405020304" pitchFamily="18" charset="0"/>
              </a:rPr>
              <a:t>Presented by: Asal Ismaeel Mehdi</a:t>
            </a:r>
          </a:p>
          <a:p>
            <a:r>
              <a:rPr lang="en-US" dirty="0">
                <a:latin typeface="Times New Roman" panose="02020603050405020304" pitchFamily="18" charset="0"/>
                <a:cs typeface="Times New Roman" panose="02020603050405020304" pitchFamily="18" charset="0"/>
              </a:rPr>
              <a:t>Course Tutor: Prof. Dr. Ahmed Q. Abed</a:t>
            </a:r>
          </a:p>
        </p:txBody>
      </p:sp>
    </p:spTree>
    <p:extLst>
      <p:ext uri="{BB962C8B-B14F-4D97-AF65-F5344CB8AC3E}">
        <p14:creationId xmlns:p14="http://schemas.microsoft.com/office/powerpoint/2010/main" val="246971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BC6B2-3F1C-49AA-95A0-C665D47F4324}"/>
              </a:ext>
            </a:extLst>
          </p:cNvPr>
          <p:cNvSpPr>
            <a:spLocks noGrp="1"/>
          </p:cNvSpPr>
          <p:nvPr>
            <p:ph type="title"/>
          </p:nvPr>
        </p:nvSpPr>
        <p:spPr>
          <a:xfrm>
            <a:off x="838199" y="0"/>
            <a:ext cx="10515600" cy="1325563"/>
          </a:xfrm>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Linguistically- Oriented</a:t>
            </a:r>
          </a:p>
        </p:txBody>
      </p:sp>
      <p:sp>
        <p:nvSpPr>
          <p:cNvPr id="3" name="Content Placeholder 2">
            <a:extLst>
              <a:ext uri="{FF2B5EF4-FFF2-40B4-BE49-F238E27FC236}">
                <a16:creationId xmlns:a16="http://schemas.microsoft.com/office/drawing/2014/main" id="{2645370C-2724-47CD-B7B1-1C1ACFBF13B3}"/>
              </a:ext>
            </a:extLst>
          </p:cNvPr>
          <p:cNvSpPr>
            <a:spLocks noGrp="1"/>
          </p:cNvSpPr>
          <p:nvPr>
            <p:ph idx="1"/>
          </p:nvPr>
        </p:nvSpPr>
        <p:spPr>
          <a:xfrm>
            <a:off x="108155" y="1505243"/>
            <a:ext cx="11975689" cy="4987632"/>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dirty="0">
                <a:latin typeface="Times New Roman" panose="02020603050405020304" pitchFamily="18" charset="0"/>
                <a:cs typeface="Times New Roman" panose="02020603050405020304" pitchFamily="18" charset="0"/>
              </a:rPr>
              <a:t>Non-critical approaches are linguistically-oriented or simply </a:t>
            </a:r>
            <a:r>
              <a:rPr lang="en-US" sz="23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descriptive</a:t>
            </a:r>
            <a:r>
              <a:rPr lang="en-US" sz="2300" dirty="0">
                <a:latin typeface="Times New Roman" panose="02020603050405020304" pitchFamily="18" charset="0"/>
                <a:cs typeface="Times New Roman" panose="02020603050405020304" pitchFamily="18" charset="0"/>
              </a:rPr>
              <a:t>.</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They merely </a:t>
            </a:r>
            <a:r>
              <a:rPr lang="en-US" sz="23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describe</a:t>
            </a:r>
            <a:r>
              <a:rPr lang="en-US" sz="2300" dirty="0">
                <a:latin typeface="Times New Roman" panose="02020603050405020304" pitchFamily="18" charset="0"/>
                <a:cs typeface="Times New Roman" panose="02020603050405020304" pitchFamily="18" charset="0"/>
              </a:rPr>
              <a:t> the discursive events. </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Critical approaches: describe </a:t>
            </a:r>
            <a:r>
              <a:rPr lang="en-US" sz="2300"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discursive events </a:t>
            </a:r>
            <a:r>
              <a:rPr lang="en-US" sz="2300" dirty="0">
                <a:latin typeface="Times New Roman" panose="02020603050405020304" pitchFamily="18" charset="0"/>
                <a:cs typeface="Times New Roman" panose="02020603050405020304" pitchFamily="18" charset="0"/>
              </a:rPr>
              <a:t>and, also </a:t>
            </a:r>
            <a:r>
              <a:rPr lang="en-US" sz="2300"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reflect ideologies and relations of power through discourse.</a:t>
            </a:r>
          </a:p>
          <a:p>
            <a:endParaRPr lang="en-US" sz="2300"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300" dirty="0">
                <a:effectLst/>
                <a:latin typeface="Times New Roman" panose="02020603050405020304" pitchFamily="18" charset="0"/>
                <a:ea typeface="Times New Roman" panose="02020603050405020304" pitchFamily="18" charset="0"/>
              </a:rPr>
              <a:t>To Van Dijk,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CDA</a:t>
            </a:r>
            <a:r>
              <a:rPr lang="en-US" sz="2300" dirty="0">
                <a:effectLst/>
                <a:latin typeface="Times New Roman" panose="02020603050405020304" pitchFamily="18" charset="0"/>
                <a:ea typeface="Times New Roman" panose="02020603050405020304" pitchFamily="18" charset="0"/>
              </a:rPr>
              <a:t> is not a </a:t>
            </a:r>
            <a:r>
              <a:rPr lang="en-US" sz="2300" u="sng" dirty="0">
                <a:effectLst/>
                <a:latin typeface="Times New Roman" panose="02020603050405020304" pitchFamily="18" charset="0"/>
                <a:ea typeface="Times New Roman" panose="02020603050405020304" pitchFamily="18" charset="0"/>
              </a:rPr>
              <a:t>mere analysis </a:t>
            </a:r>
            <a:r>
              <a:rPr lang="en-US" sz="2300" dirty="0">
                <a:effectLst/>
                <a:latin typeface="Times New Roman" panose="02020603050405020304" pitchFamily="18" charset="0"/>
                <a:ea typeface="Times New Roman" panose="02020603050405020304" pitchFamily="18" charset="0"/>
              </a:rPr>
              <a:t>or </a:t>
            </a:r>
            <a:r>
              <a:rPr lang="en-US" sz="2300" u="sng" dirty="0">
                <a:effectLst/>
                <a:latin typeface="Times New Roman" panose="02020603050405020304" pitchFamily="18" charset="0"/>
                <a:ea typeface="Times New Roman" panose="02020603050405020304" pitchFamily="18" charset="0"/>
              </a:rPr>
              <a:t>description</a:t>
            </a:r>
            <a:r>
              <a:rPr lang="en-US" sz="2300" dirty="0">
                <a:effectLst/>
                <a:latin typeface="Times New Roman" panose="02020603050405020304" pitchFamily="18" charset="0"/>
                <a:ea typeface="Times New Roman" panose="02020603050405020304" pitchFamily="18" charset="0"/>
              </a:rPr>
              <a:t> of the formal features of discourse in a language but, rather, it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investigates</a:t>
            </a:r>
            <a:r>
              <a:rPr lang="en-US" sz="2300" dirty="0">
                <a:effectLst/>
                <a:latin typeface="Times New Roman" panose="02020603050405020304" pitchFamily="18" charset="0"/>
                <a:ea typeface="Times New Roman" panose="02020603050405020304" pitchFamily="18" charset="0"/>
              </a:rPr>
              <a:t> </a:t>
            </a:r>
            <a:r>
              <a:rPr lang="en-US" sz="2300" i="1" dirty="0">
                <a:effectLst/>
                <a:latin typeface="Times New Roman" panose="02020603050405020304" pitchFamily="18" charset="0"/>
                <a:ea typeface="Times New Roman" panose="02020603050405020304" pitchFamily="18" charset="0"/>
              </a:rPr>
              <a:t>“the role of language in social contexts and the relations of power and hegemony in society</a:t>
            </a:r>
            <a:r>
              <a:rPr lang="en-US" sz="2300" dirty="0">
                <a:effectLst/>
                <a:latin typeface="Times New Roman" panose="02020603050405020304" pitchFamily="18" charset="0"/>
                <a:ea typeface="Times New Roman" panose="02020603050405020304" pitchFamily="18" charset="0"/>
              </a:rPr>
              <a:t>”.</a:t>
            </a:r>
          </a:p>
          <a:p>
            <a:endParaRPr lang="en-US" sz="2300" dirty="0">
              <a:effectLst/>
              <a:latin typeface="Times New Roman" panose="02020603050405020304" pitchFamily="18" charset="0"/>
              <a:ea typeface="Times New Roman" panose="02020603050405020304" pitchFamily="18" charset="0"/>
            </a:endParaRPr>
          </a:p>
          <a:p>
            <a:r>
              <a:rPr lang="en-US" sz="2300" dirty="0">
                <a:effectLst/>
                <a:latin typeface="Times New Roman" panose="02020603050405020304" pitchFamily="18" charset="0"/>
                <a:ea typeface="Times New Roman" panose="02020603050405020304" pitchFamily="18" charset="0"/>
              </a:rPr>
              <a:t>And concepts such as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discourse</a:t>
            </a:r>
            <a:r>
              <a:rPr lang="en-US" sz="2300" dirty="0">
                <a:effectLst/>
                <a:latin typeface="Times New Roman" panose="02020603050405020304" pitchFamily="18" charset="0"/>
                <a:ea typeface="Times New Roman" panose="02020603050405020304" pitchFamily="18" charset="0"/>
              </a:rPr>
              <a:t>’,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ideology</a:t>
            </a:r>
            <a:r>
              <a:rPr lang="en-US" sz="2300" dirty="0">
                <a:effectLst/>
                <a:latin typeface="Times New Roman" panose="02020603050405020304" pitchFamily="18" charset="0"/>
                <a:ea typeface="Times New Roman" panose="02020603050405020304" pitchFamily="18" charset="0"/>
              </a:rPr>
              <a:t>’ and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power</a:t>
            </a:r>
            <a:r>
              <a:rPr lang="en-US" sz="2300" dirty="0">
                <a:effectLst/>
                <a:latin typeface="Times New Roman" panose="02020603050405020304" pitchFamily="18" charset="0"/>
                <a:ea typeface="Times New Roman" panose="02020603050405020304" pitchFamily="18" charset="0"/>
              </a:rPr>
              <a:t>’ are of major interest to CD analysts</a:t>
            </a:r>
            <a:endParaRPr lang="en-US" sz="2300"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614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F0B64-58A7-4DE8-9E4E-98A0E6F390C1}"/>
              </a:ext>
            </a:extLst>
          </p:cNvPr>
          <p:cNvSpPr>
            <a:spLocks noGrp="1"/>
          </p:cNvSpPr>
          <p:nvPr>
            <p:ph type="title"/>
          </p:nvPr>
        </p:nvSpPr>
        <p:spPr>
          <a:xfrm>
            <a:off x="833509" y="0"/>
            <a:ext cx="10515600" cy="1325563"/>
          </a:xfrm>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Levels of CDA</a:t>
            </a:r>
          </a:p>
        </p:txBody>
      </p:sp>
      <p:sp>
        <p:nvSpPr>
          <p:cNvPr id="3" name="Content Placeholder 2">
            <a:extLst>
              <a:ext uri="{FF2B5EF4-FFF2-40B4-BE49-F238E27FC236}">
                <a16:creationId xmlns:a16="http://schemas.microsoft.com/office/drawing/2014/main" id="{3CFD9493-E146-4CE2-A9F9-3C84C3438E5A}"/>
              </a:ext>
            </a:extLst>
          </p:cNvPr>
          <p:cNvSpPr>
            <a:spLocks noGrp="1"/>
          </p:cNvSpPr>
          <p:nvPr>
            <p:ph idx="1"/>
          </p:nvPr>
        </p:nvSpPr>
        <p:spPr>
          <a:xfrm>
            <a:off x="168811" y="1519311"/>
            <a:ext cx="11844997" cy="5120640"/>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pPr marL="457200" marR="0" lvl="0" indent="-457200" algn="just" rtl="0">
              <a:lnSpc>
                <a:spcPct val="115000"/>
              </a:lnSpc>
              <a:spcBef>
                <a:spcPts val="0"/>
              </a:spcBef>
              <a:spcAft>
                <a:spcPts val="0"/>
              </a:spcAft>
              <a:buFont typeface="+mj-lt"/>
              <a:buAutoNum type="arabicPeriod"/>
            </a:pPr>
            <a:endParaRPr lang="en-US" sz="2300" dirty="0">
              <a:effectLst/>
              <a:latin typeface="Times New Roman" panose="02020603050405020304" pitchFamily="18" charset="0"/>
              <a:ea typeface="Times New Roman" panose="02020603050405020304" pitchFamily="18" charset="0"/>
              <a:cs typeface="Arial" panose="020B0604020202020204" pitchFamily="34" charset="0"/>
            </a:endParaRPr>
          </a:p>
          <a:p>
            <a:pPr marL="457200" marR="0" lvl="0" indent="-457200" algn="just" rtl="0">
              <a:lnSpc>
                <a:spcPct val="115000"/>
              </a:lnSpc>
              <a:spcBef>
                <a:spcPts val="0"/>
              </a:spcBef>
              <a:spcAft>
                <a:spcPts val="0"/>
              </a:spcAft>
              <a:buFont typeface="+mj-lt"/>
              <a:buAutoNum type="arabicPeriod"/>
            </a:pPr>
            <a:r>
              <a:rPr lang="en-US" sz="2300" dirty="0">
                <a:effectLst/>
                <a:latin typeface="Times New Roman" panose="02020603050405020304" pitchFamily="18" charset="0"/>
                <a:ea typeface="Times New Roman" panose="02020603050405020304" pitchFamily="18" charset="0"/>
                <a:cs typeface="Arial" panose="020B0604020202020204" pitchFamily="34" charset="0"/>
              </a:rPr>
              <a:t>The </a:t>
            </a:r>
            <a:r>
              <a:rPr lang="en-US" sz="2300" i="1"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description</a:t>
            </a:r>
            <a:r>
              <a:rPr lang="en-US" sz="23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300" dirty="0">
                <a:effectLst/>
                <a:latin typeface="Times New Roman" panose="02020603050405020304" pitchFamily="18" charset="0"/>
                <a:ea typeface="Times New Roman" panose="02020603050405020304" pitchFamily="18" charset="0"/>
                <a:cs typeface="Arial" panose="020B0604020202020204" pitchFamily="34" charset="0"/>
              </a:rPr>
              <a:t>level is interested in the formal properties of texts.</a:t>
            </a:r>
            <a:endParaRPr lang="en-US" sz="2300" dirty="0">
              <a:effectLst/>
              <a:latin typeface="Calibri" panose="020F0502020204030204" pitchFamily="34" charset="0"/>
              <a:ea typeface="Times New Roman" panose="02020603050405020304" pitchFamily="18" charset="0"/>
              <a:cs typeface="Arial" panose="020B0604020202020204" pitchFamily="34" charset="0"/>
            </a:endParaRPr>
          </a:p>
          <a:p>
            <a:pPr marL="457200" marR="0" lvl="0" indent="-457200" algn="just">
              <a:lnSpc>
                <a:spcPct val="115000"/>
              </a:lnSpc>
              <a:spcBef>
                <a:spcPts val="0"/>
              </a:spcBef>
              <a:spcAft>
                <a:spcPts val="0"/>
              </a:spcAft>
              <a:buFont typeface="+mj-lt"/>
              <a:buAutoNum type="arabicPeriod"/>
            </a:pPr>
            <a:r>
              <a:rPr lang="en-US" sz="2300" dirty="0">
                <a:effectLst/>
                <a:latin typeface="Times New Roman" panose="02020603050405020304" pitchFamily="18" charset="0"/>
                <a:ea typeface="Times New Roman" panose="02020603050405020304" pitchFamily="18" charset="0"/>
                <a:cs typeface="Arial" panose="020B0604020202020204" pitchFamily="34" charset="0"/>
              </a:rPr>
              <a:t>The </a:t>
            </a:r>
            <a:r>
              <a:rPr lang="en-US" sz="2300" i="1"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interpretation</a:t>
            </a:r>
            <a:r>
              <a:rPr lang="en-US" sz="23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300" dirty="0">
                <a:effectLst/>
                <a:latin typeface="Times New Roman" panose="02020603050405020304" pitchFamily="18" charset="0"/>
                <a:ea typeface="Times New Roman" panose="02020603050405020304" pitchFamily="18" charset="0"/>
                <a:cs typeface="Arial" panose="020B0604020202020204" pitchFamily="34" charset="0"/>
              </a:rPr>
              <a:t>level studies the interaction between the text and the discursive practices through </a:t>
            </a:r>
            <a:r>
              <a:rPr lang="en-US" sz="2300" i="1" dirty="0">
                <a:effectLst/>
                <a:latin typeface="Times New Roman" panose="02020603050405020304" pitchFamily="18" charset="0"/>
                <a:ea typeface="Times New Roman" panose="02020603050405020304" pitchFamily="18" charset="0"/>
                <a:cs typeface="Arial" panose="020B0604020202020204" pitchFamily="34" charset="0"/>
              </a:rPr>
              <a:t>"processes of text production, distribution and consumption“</a:t>
            </a:r>
            <a:r>
              <a:rPr lang="en-US" sz="2300" i="1" dirty="0">
                <a:latin typeface="Times New Roman" panose="02020603050405020304" pitchFamily="18" charset="0"/>
                <a:ea typeface="Times New Roman" panose="02020603050405020304" pitchFamily="18" charset="0"/>
                <a:cs typeface="Arial" panose="020B0604020202020204" pitchFamily="34" charset="0"/>
              </a:rPr>
              <a:t>.</a:t>
            </a:r>
            <a:endParaRPr lang="en-US" sz="2300" dirty="0">
              <a:effectLst/>
              <a:latin typeface="Calibri" panose="020F0502020204030204" pitchFamily="34" charset="0"/>
              <a:ea typeface="Times New Roman" panose="02020603050405020304" pitchFamily="18" charset="0"/>
              <a:cs typeface="Arial" panose="020B0604020202020204" pitchFamily="34" charset="0"/>
            </a:endParaRPr>
          </a:p>
          <a:p>
            <a:pPr marL="457200" marR="0" lvl="0" indent="-457200" algn="just">
              <a:lnSpc>
                <a:spcPct val="115000"/>
              </a:lnSpc>
              <a:spcBef>
                <a:spcPts val="0"/>
              </a:spcBef>
              <a:spcAft>
                <a:spcPts val="0"/>
              </a:spcAft>
              <a:buFont typeface="+mj-lt"/>
              <a:buAutoNum type="arabicPeriod"/>
            </a:pPr>
            <a:r>
              <a:rPr lang="en-US" sz="2300" dirty="0">
                <a:effectLst/>
                <a:latin typeface="Times New Roman" panose="02020603050405020304" pitchFamily="18" charset="0"/>
                <a:ea typeface="Times New Roman" panose="02020603050405020304" pitchFamily="18" charset="0"/>
                <a:cs typeface="Arial" panose="020B0604020202020204" pitchFamily="34" charset="0"/>
              </a:rPr>
              <a:t>The </a:t>
            </a:r>
            <a:r>
              <a:rPr lang="en-US" sz="2300" i="1"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explanation</a:t>
            </a:r>
            <a:r>
              <a:rPr lang="en-US" sz="23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300" dirty="0">
                <a:effectLst/>
                <a:latin typeface="Times New Roman" panose="02020603050405020304" pitchFamily="18" charset="0"/>
                <a:ea typeface="Times New Roman" panose="02020603050405020304" pitchFamily="18" charset="0"/>
                <a:cs typeface="Arial" panose="020B0604020202020204" pitchFamily="34" charset="0"/>
              </a:rPr>
              <a:t>level is concerned with the relation between discourse and its social context. Ideologies and relations of power in news discourse are mainly investigated in the interpretation stage of CDA.</a:t>
            </a:r>
          </a:p>
          <a:p>
            <a:pPr marL="457200" marR="0" lvl="0" indent="-457200" algn="just">
              <a:lnSpc>
                <a:spcPct val="115000"/>
              </a:lnSpc>
              <a:spcBef>
                <a:spcPts val="0"/>
              </a:spcBef>
              <a:spcAft>
                <a:spcPts val="0"/>
              </a:spcAft>
              <a:buFont typeface="+mj-lt"/>
              <a:buAutoNum type="arabicPeriod"/>
            </a:pPr>
            <a:endParaRPr lang="en-US" sz="2300" dirty="0">
              <a:effectLst/>
              <a:latin typeface="Calibri" panose="020F0502020204030204" pitchFamily="34" charset="0"/>
              <a:ea typeface="Times New Roman" panose="02020603050405020304" pitchFamily="18" charset="0"/>
              <a:cs typeface="Arial" panose="020B0604020202020204" pitchFamily="34" charset="0"/>
            </a:endParaRPr>
          </a:p>
          <a:p>
            <a:r>
              <a:rPr lang="en-US" sz="2300" dirty="0">
                <a:effectLst/>
                <a:latin typeface="Times New Roman" panose="02020603050405020304" pitchFamily="18" charset="0"/>
                <a:ea typeface="Times New Roman" panose="02020603050405020304" pitchFamily="18" charset="0"/>
              </a:rPr>
              <a:t>Van Dijk said that power relations and ideologies have a pervasive impact or role upon discourse interpretation and production, for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they are embedded in the interpretative procedures – the social orders – which underlie the highest level of interpretative decisions on which others are dependent</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‘what situation am I in?’”</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endPar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8496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36968-A824-4362-BA7D-FB6F2C52A1EB}"/>
              </a:ext>
            </a:extLst>
          </p:cNvPr>
          <p:cNvSpPr>
            <a:spLocks noGrp="1"/>
          </p:cNvSpPr>
          <p:nvPr>
            <p:ph type="title"/>
          </p:nvPr>
        </p:nvSpPr>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Principles of CDA</a:t>
            </a:r>
          </a:p>
        </p:txBody>
      </p:sp>
      <p:sp>
        <p:nvSpPr>
          <p:cNvPr id="3" name="Content Placeholder 2">
            <a:extLst>
              <a:ext uri="{FF2B5EF4-FFF2-40B4-BE49-F238E27FC236}">
                <a16:creationId xmlns:a16="http://schemas.microsoft.com/office/drawing/2014/main" id="{8E3035D3-8E23-42D5-80D6-416C8465A809}"/>
              </a:ext>
            </a:extLst>
          </p:cNvPr>
          <p:cNvSpPr>
            <a:spLocks noGrp="1"/>
          </p:cNvSpPr>
          <p:nvPr>
            <p:ph idx="1"/>
          </p:nvPr>
        </p:nvSpPr>
        <p:spPr>
          <a:xfrm>
            <a:off x="168813" y="1825625"/>
            <a:ext cx="11859064" cy="4800258"/>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CDA</a:t>
            </a:r>
            <a:r>
              <a:rPr lang="en-US" sz="2400" dirty="0">
                <a:effectLst/>
                <a:latin typeface="Times New Roman" panose="02020603050405020304" pitchFamily="18" charset="0"/>
                <a:ea typeface="Times New Roman" panose="02020603050405020304" pitchFamily="18" charset="0"/>
              </a:rPr>
              <a:t> is "</a:t>
            </a:r>
            <a:r>
              <a:rPr lang="en-US" sz="2400" i="1" dirty="0">
                <a:effectLst/>
                <a:latin typeface="Times New Roman" panose="02020603050405020304" pitchFamily="18" charset="0"/>
                <a:ea typeface="Times New Roman" panose="02020603050405020304" pitchFamily="18" charset="0"/>
              </a:rPr>
              <a:t>an explicitly political approach to discourse“</a:t>
            </a:r>
          </a:p>
          <a:p>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CD analysts</a:t>
            </a:r>
            <a:r>
              <a:rPr lang="en-US" sz="2400" dirty="0">
                <a:effectLst/>
                <a:latin typeface="Times New Roman" panose="02020603050405020304" pitchFamily="18" charset="0"/>
                <a:ea typeface="Times New Roman" panose="02020603050405020304" pitchFamily="18" charset="0"/>
              </a:rPr>
              <a:t> like Fairclough &amp; Fairclough, adopt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Van Dijk</a:t>
            </a:r>
            <a:r>
              <a:rPr lang="en-US" sz="2400" dirty="0">
                <a:effectLst/>
                <a:latin typeface="Times New Roman" panose="02020603050405020304" pitchFamily="18" charset="0"/>
                <a:ea typeface="Times New Roman" panose="02020603050405020304" pitchFamily="18" charset="0"/>
              </a:rPr>
              <a:t>’s </a:t>
            </a:r>
            <a:r>
              <a:rPr lang="en-US" sz="2400" u="sng" dirty="0">
                <a:effectLst/>
                <a:latin typeface="Times New Roman" panose="02020603050405020304" pitchFamily="18" charset="0"/>
                <a:ea typeface="Times New Roman" panose="02020603050405020304" pitchFamily="18" charset="0"/>
              </a:rPr>
              <a:t>interchangeable use of CDA with political discourse analysis.</a:t>
            </a:r>
          </a:p>
          <a:p>
            <a:r>
              <a:rPr lang="en-US" sz="2400" dirty="0">
                <a:effectLst/>
                <a:latin typeface="Times New Roman" panose="02020603050405020304" pitchFamily="18" charset="0"/>
                <a:ea typeface="Times New Roman" panose="02020603050405020304" pitchFamily="18" charset="0"/>
              </a:rPr>
              <a:t>A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CD analyst </a:t>
            </a:r>
            <a:r>
              <a:rPr lang="en-US" sz="2400" dirty="0">
                <a:effectLst/>
                <a:latin typeface="Times New Roman" panose="02020603050405020304" pitchFamily="18" charset="0"/>
                <a:ea typeface="Times New Roman" panose="02020603050405020304" pitchFamily="18" charset="0"/>
              </a:rPr>
              <a:t>is a discourse analyst with </a:t>
            </a:r>
            <a:r>
              <a:rPr lang="en-US" sz="2400" i="1" dirty="0">
                <a:effectLst/>
                <a:latin typeface="Times New Roman" panose="02020603050405020304" pitchFamily="18" charset="0"/>
                <a:ea typeface="Times New Roman" panose="02020603050405020304" pitchFamily="18" charset="0"/>
              </a:rPr>
              <a:t>"a clear stance, and an established worldview“</a:t>
            </a:r>
          </a:p>
          <a:p>
            <a:endParaRPr lang="en-US" sz="2400" i="1" dirty="0">
              <a:effectLst/>
              <a:latin typeface="Times New Roman" panose="02020603050405020304" pitchFamily="18" charset="0"/>
              <a:ea typeface="Times New Roman" panose="02020603050405020304" pitchFamily="18" charset="0"/>
            </a:endParaRPr>
          </a:p>
          <a:p>
            <a:pPr marL="0" marR="0" algn="just">
              <a:lnSpc>
                <a:spcPct val="120000"/>
              </a:lnSpc>
              <a:spcBef>
                <a:spcPts val="0"/>
              </a:spcBef>
              <a:spcAft>
                <a:spcPts val="0"/>
              </a:spcAft>
            </a:pP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Van Dijk </a:t>
            </a:r>
            <a:r>
              <a:rPr lang="en-US" sz="2300" dirty="0">
                <a:effectLst/>
                <a:latin typeface="Times New Roman" panose="02020603050405020304" pitchFamily="18" charset="0"/>
                <a:ea typeface="Times New Roman" panose="02020603050405020304" pitchFamily="18" charset="0"/>
                <a:cs typeface="Arial" panose="020B0604020202020204" pitchFamily="34" charset="0"/>
              </a:rPr>
              <a:t>contrasts CD analyst with analysts of other approaches as follows:</a:t>
            </a:r>
            <a:endParaRPr lang="en-US" sz="23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a:lnSpc>
                <a:spcPct val="120000"/>
              </a:lnSpc>
              <a:spcBef>
                <a:spcPts val="0"/>
              </a:spcBef>
              <a:spcAft>
                <a:spcPts val="0"/>
              </a:spcAft>
            </a:pPr>
            <a:endParaRPr lang="en-US" sz="2300" dirty="0">
              <a:effectLst/>
              <a:latin typeface="Calibri" panose="020F0502020204030204" pitchFamily="34" charset="0"/>
              <a:ea typeface="Times New Roman" panose="02020603050405020304" pitchFamily="18" charset="0"/>
              <a:cs typeface="Arial" panose="020B0604020202020204" pitchFamily="34" charset="0"/>
            </a:endParaRPr>
          </a:p>
          <a:p>
            <a:pPr marL="1033145" marR="0" indent="0" algn="just">
              <a:lnSpc>
                <a:spcPct val="115000"/>
              </a:lnSpc>
              <a:spcBef>
                <a:spcPts val="0"/>
              </a:spcBef>
              <a:spcAft>
                <a:spcPts val="0"/>
              </a:spcAft>
              <a:buNone/>
            </a:pPr>
            <a:r>
              <a:rPr lang="en-US" sz="2300" i="1" dirty="0">
                <a:effectLst/>
                <a:latin typeface="Times New Roman" panose="02020603050405020304" pitchFamily="18" charset="0"/>
                <a:ea typeface="Times New Roman" panose="02020603050405020304" pitchFamily="18" charset="0"/>
                <a:cs typeface="Arial" panose="020B0604020202020204" pitchFamily="34" charset="0"/>
              </a:rPr>
              <a:t>“</a:t>
            </a:r>
            <a:r>
              <a:rPr lang="en-US" sz="23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Unlike other discourse analysts, critical discourse analysts (should) take an explicit socio-political stance: they spell out their point of view, perspective, principles and aims, both within their discipline and within society at large. Although not in each stage of theory formation and analysis, their work is admittedly and ultimately political”</a:t>
            </a:r>
            <a:r>
              <a:rPr lang="en-US" sz="23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a:t>
            </a:r>
            <a:endParaRPr lang="en-US" sz="2300"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endParaRPr>
          </a:p>
          <a:p>
            <a:endParaRPr lang="en-US" sz="2300" dirty="0"/>
          </a:p>
        </p:txBody>
      </p:sp>
    </p:spTree>
    <p:extLst>
      <p:ext uri="{BB962C8B-B14F-4D97-AF65-F5344CB8AC3E}">
        <p14:creationId xmlns:p14="http://schemas.microsoft.com/office/powerpoint/2010/main" val="3872462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506F19-F722-4BA4-992C-2B3ECE689729}"/>
              </a:ext>
            </a:extLst>
          </p:cNvPr>
          <p:cNvSpPr>
            <a:spLocks noGrp="1"/>
          </p:cNvSpPr>
          <p:nvPr>
            <p:ph idx="1"/>
          </p:nvPr>
        </p:nvSpPr>
        <p:spPr>
          <a:xfrm>
            <a:off x="436098" y="407962"/>
            <a:ext cx="11338560" cy="6077243"/>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txBody>
          <a:bodyPr>
            <a:normAutofit/>
          </a:bodyPr>
          <a:lstStyle/>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Machin &amp; Mayr </a:t>
            </a:r>
            <a:r>
              <a:rPr lang="en-US" sz="2300" dirty="0">
                <a:latin typeface="Times New Roman" panose="02020603050405020304" pitchFamily="18" charset="0"/>
                <a:cs typeface="Times New Roman" panose="02020603050405020304" pitchFamily="18" charset="0"/>
              </a:rPr>
              <a:t>stated that, it is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this hierarchical power struggle and social inequality that CD analysts set out to unmask</a:t>
            </a:r>
            <a:r>
              <a:rPr lang="en-US" sz="2300" dirty="0">
                <a:latin typeface="Times New Roman" panose="02020603050405020304" pitchFamily="18" charset="0"/>
                <a:cs typeface="Times New Roman" panose="02020603050405020304" pitchFamily="18" charset="0"/>
              </a:rPr>
              <a:t>". Such perspective is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very evident</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in Fairclough’s definition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a:t>
            </a:r>
            <a:r>
              <a:rPr lang="en-US" sz="2300" dirty="0">
                <a:latin typeface="Times New Roman" panose="02020603050405020304" pitchFamily="18" charset="0"/>
                <a:cs typeface="Times New Roman" panose="02020603050405020304" pitchFamily="18" charset="0"/>
              </a:rPr>
              <a:t> as follows:</a:t>
            </a: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So,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 </a:t>
            </a:r>
            <a:r>
              <a:rPr lang="en-US" sz="2300" dirty="0">
                <a:latin typeface="Times New Roman" panose="02020603050405020304" pitchFamily="18" charset="0"/>
                <a:cs typeface="Times New Roman" panose="02020603050405020304" pitchFamily="18" charset="0"/>
              </a:rPr>
              <a:t>and many other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 analysts</a:t>
            </a:r>
            <a:r>
              <a:rPr lang="en-US" sz="2300" dirty="0">
                <a:latin typeface="Times New Roman" panose="02020603050405020304" pitchFamily="18" charset="0"/>
                <a:cs typeface="Times New Roman" panose="02020603050405020304" pitchFamily="18" charset="0"/>
              </a:rPr>
              <a:t> believe that they should also be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 and political scientists, as well as social critics and activists.. and CDA does not see itself as either dispassionate or as an objective social science, but rather as engaged and committed</a:t>
            </a:r>
            <a:r>
              <a:rPr lang="en-US" sz="2300" dirty="0">
                <a:latin typeface="Times New Roman" panose="02020603050405020304" pitchFamily="18" charset="0"/>
                <a:cs typeface="Times New Roman" panose="02020603050405020304" pitchFamily="18" charset="0"/>
              </a:rPr>
              <a:t>". </a:t>
            </a:r>
          </a:p>
          <a:p>
            <a:endParaRPr lang="en-US" sz="23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98A62E2E-1FB2-459F-9EBF-A00A0B056BB0}"/>
              </a:ext>
            </a:extLst>
          </p:cNvPr>
          <p:cNvPicPr>
            <a:picLocks noChangeAspect="1"/>
          </p:cNvPicPr>
          <p:nvPr/>
        </p:nvPicPr>
        <p:blipFill>
          <a:blip r:embed="rId2"/>
          <a:stretch>
            <a:fillRect/>
          </a:stretch>
        </p:blipFill>
        <p:spPr>
          <a:xfrm>
            <a:off x="1720918" y="1799304"/>
            <a:ext cx="10053740" cy="2603085"/>
          </a:xfrm>
          <a:prstGeom prst="rect">
            <a:avLst/>
          </a:prstGeom>
        </p:spPr>
      </p:pic>
    </p:spTree>
    <p:extLst>
      <p:ext uri="{BB962C8B-B14F-4D97-AF65-F5344CB8AC3E}">
        <p14:creationId xmlns:p14="http://schemas.microsoft.com/office/powerpoint/2010/main" val="1333840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0719A-1572-40F2-A90C-3B08ACB1D20D}"/>
              </a:ext>
            </a:extLst>
          </p:cNvPr>
          <p:cNvSpPr>
            <a:spLocks noGrp="1"/>
          </p:cNvSpPr>
          <p:nvPr>
            <p:ph type="title"/>
          </p:nvPr>
        </p:nvSpPr>
        <p:spPr>
          <a:xfrm>
            <a:off x="838200" y="188350"/>
            <a:ext cx="10515600" cy="985373"/>
          </a:xfrm>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Principles of CDA</a:t>
            </a:r>
            <a:endParaRPr lang="en-US" dirty="0"/>
          </a:p>
        </p:txBody>
      </p:sp>
      <p:sp>
        <p:nvSpPr>
          <p:cNvPr id="3" name="Content Placeholder 2">
            <a:extLst>
              <a:ext uri="{FF2B5EF4-FFF2-40B4-BE49-F238E27FC236}">
                <a16:creationId xmlns:a16="http://schemas.microsoft.com/office/drawing/2014/main" id="{3F0B4823-AB81-43D6-AA23-6BAF141D9184}"/>
              </a:ext>
            </a:extLst>
          </p:cNvPr>
          <p:cNvSpPr>
            <a:spLocks noGrp="1"/>
          </p:cNvSpPr>
          <p:nvPr>
            <p:ph idx="1"/>
          </p:nvPr>
        </p:nvSpPr>
        <p:spPr>
          <a:xfrm>
            <a:off x="168812" y="1173722"/>
            <a:ext cx="11887200" cy="549592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According to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 and Wodak</a:t>
            </a:r>
            <a:r>
              <a:rPr lang="en-US" sz="2300" dirty="0">
                <a:latin typeface="Times New Roman" panose="02020603050405020304" pitchFamily="18" charset="0"/>
                <a:cs typeface="Times New Roman" panose="02020603050405020304" pitchFamily="18" charset="0"/>
              </a:rPr>
              <a:t>, the critical approach to discourse analysis has a number of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principles</a:t>
            </a:r>
            <a:r>
              <a:rPr lang="en-US" sz="2300" dirty="0">
                <a:latin typeface="Times New Roman" panose="02020603050405020304" pitchFamily="18" charset="0"/>
                <a:cs typeface="Times New Roman" panose="02020603050405020304" pitchFamily="18" charset="0"/>
              </a:rPr>
              <a:t>, described by CD analysts, as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CDA’s main theoretical assumptions in terms of </a:t>
            </a:r>
            <a:r>
              <a:rPr lang="en-US" sz="2300"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power</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300"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ideology</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300"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en-US" sz="2300"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critique</a:t>
            </a:r>
            <a:r>
              <a:rPr lang="en-US" sz="2300" dirty="0">
                <a:latin typeface="Times New Roman" panose="02020603050405020304" pitchFamily="18" charset="0"/>
                <a:cs typeface="Times New Roman" panose="02020603050405020304" pitchFamily="18" charset="0"/>
              </a:rPr>
              <a:t>”:</a:t>
            </a:r>
          </a:p>
          <a:p>
            <a:endParaRPr lang="en-US" sz="23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CDA addresses </a:t>
            </a:r>
            <a:r>
              <a:rPr lang="en-US" sz="2300" u="sng" dirty="0">
                <a:latin typeface="Times New Roman" panose="02020603050405020304" pitchFamily="18" charset="0"/>
                <a:cs typeface="Times New Roman" panose="02020603050405020304" pitchFamily="18" charset="0"/>
              </a:rPr>
              <a:t>social problem</a:t>
            </a:r>
            <a:r>
              <a:rPr lang="en-US" sz="2300" dirty="0">
                <a:latin typeface="Times New Roman" panose="02020603050405020304" pitchFamily="18" charset="0"/>
                <a:cs typeface="Times New Roman" panose="02020603050405020304" pitchFamily="18" charset="0"/>
              </a:rPr>
              <a:t>,</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Power relations are discursive,</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Discourse constitutes </a:t>
            </a:r>
            <a:r>
              <a:rPr lang="en-US" sz="2300" u="sng" dirty="0">
                <a:latin typeface="Times New Roman" panose="02020603050405020304" pitchFamily="18" charset="0"/>
                <a:cs typeface="Times New Roman" panose="02020603050405020304" pitchFamily="18" charset="0"/>
              </a:rPr>
              <a:t>society</a:t>
            </a:r>
            <a:r>
              <a:rPr lang="en-US" sz="2300" dirty="0">
                <a:latin typeface="Times New Roman" panose="02020603050405020304" pitchFamily="18" charset="0"/>
                <a:cs typeface="Times New Roman" panose="02020603050405020304" pitchFamily="18" charset="0"/>
              </a:rPr>
              <a:t> and </a:t>
            </a:r>
            <a:r>
              <a:rPr lang="en-US" sz="2300" u="sng" dirty="0">
                <a:latin typeface="Times New Roman" panose="02020603050405020304" pitchFamily="18" charset="0"/>
                <a:cs typeface="Times New Roman" panose="02020603050405020304" pitchFamily="18" charset="0"/>
              </a:rPr>
              <a:t>culture</a:t>
            </a:r>
            <a:r>
              <a:rPr lang="en-US" sz="2300" dirty="0">
                <a:latin typeface="Times New Roman" panose="02020603050405020304" pitchFamily="18" charset="0"/>
                <a:cs typeface="Times New Roman" panose="02020603050405020304" pitchFamily="18" charset="0"/>
              </a:rPr>
              <a:t>,</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Discourse does </a:t>
            </a:r>
            <a:r>
              <a:rPr lang="en-US" sz="2300" u="sng" dirty="0">
                <a:latin typeface="Times New Roman" panose="02020603050405020304" pitchFamily="18" charset="0"/>
                <a:cs typeface="Times New Roman" panose="02020603050405020304" pitchFamily="18" charset="0"/>
              </a:rPr>
              <a:t>ideological work</a:t>
            </a:r>
            <a:r>
              <a:rPr lang="en-US" sz="2300" dirty="0">
                <a:latin typeface="Times New Roman" panose="02020603050405020304" pitchFamily="18" charset="0"/>
                <a:cs typeface="Times New Roman" panose="02020603050405020304" pitchFamily="18" charset="0"/>
              </a:rPr>
              <a:t>,</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Discourse is historical,</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link between </a:t>
            </a:r>
            <a:r>
              <a:rPr lang="en-US" sz="2300" u="sng" dirty="0">
                <a:latin typeface="Times New Roman" panose="02020603050405020304" pitchFamily="18" charset="0"/>
                <a:cs typeface="Times New Roman" panose="02020603050405020304" pitchFamily="18" charset="0"/>
              </a:rPr>
              <a:t>text</a:t>
            </a:r>
            <a:r>
              <a:rPr lang="en-US" sz="2300" dirty="0">
                <a:latin typeface="Times New Roman" panose="02020603050405020304" pitchFamily="18" charset="0"/>
                <a:cs typeface="Times New Roman" panose="02020603050405020304" pitchFamily="18" charset="0"/>
              </a:rPr>
              <a:t> and </a:t>
            </a:r>
            <a:r>
              <a:rPr lang="en-US" sz="2300" u="sng" dirty="0">
                <a:latin typeface="Times New Roman" panose="02020603050405020304" pitchFamily="18" charset="0"/>
                <a:cs typeface="Times New Roman" panose="02020603050405020304" pitchFamily="18" charset="0"/>
              </a:rPr>
              <a:t>society</a:t>
            </a:r>
            <a:r>
              <a:rPr lang="en-US" sz="2300" dirty="0">
                <a:latin typeface="Times New Roman" panose="02020603050405020304" pitchFamily="18" charset="0"/>
                <a:cs typeface="Times New Roman" panose="02020603050405020304" pitchFamily="18" charset="0"/>
              </a:rPr>
              <a:t> is </a:t>
            </a:r>
            <a:r>
              <a:rPr lang="en-US" sz="2300" u="sng" dirty="0">
                <a:latin typeface="Times New Roman" panose="02020603050405020304" pitchFamily="18" charset="0"/>
                <a:cs typeface="Times New Roman" panose="02020603050405020304" pitchFamily="18" charset="0"/>
              </a:rPr>
              <a:t>mediated</a:t>
            </a:r>
            <a:r>
              <a:rPr lang="en-US" sz="2300" dirty="0">
                <a:latin typeface="Times New Roman" panose="02020603050405020304" pitchFamily="18" charset="0"/>
                <a:cs typeface="Times New Roman" panose="02020603050405020304" pitchFamily="18" charset="0"/>
              </a:rPr>
              <a:t>,</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Discourse analysis is </a:t>
            </a:r>
            <a:r>
              <a:rPr lang="en-US" sz="2300" u="sng" dirty="0">
                <a:latin typeface="Times New Roman" panose="02020603050405020304" pitchFamily="18" charset="0"/>
                <a:cs typeface="Times New Roman" panose="02020603050405020304" pitchFamily="18" charset="0"/>
              </a:rPr>
              <a:t>interpretive</a:t>
            </a:r>
            <a:r>
              <a:rPr lang="en-US" sz="2300" dirty="0">
                <a:latin typeface="Times New Roman" panose="02020603050405020304" pitchFamily="18" charset="0"/>
                <a:cs typeface="Times New Roman" panose="02020603050405020304" pitchFamily="18" charset="0"/>
              </a:rPr>
              <a:t> and </a:t>
            </a:r>
            <a:r>
              <a:rPr lang="en-US" sz="2300" u="sng" dirty="0">
                <a:latin typeface="Times New Roman" panose="02020603050405020304" pitchFamily="18" charset="0"/>
                <a:cs typeface="Times New Roman" panose="02020603050405020304" pitchFamily="18" charset="0"/>
              </a:rPr>
              <a:t>explanatory</a:t>
            </a:r>
            <a:r>
              <a:rPr lang="en-US" sz="2300" dirty="0">
                <a:latin typeface="Times New Roman" panose="02020603050405020304" pitchFamily="18" charset="0"/>
                <a:cs typeface="Times New Roman" panose="02020603050405020304" pitchFamily="18" charset="0"/>
              </a:rPr>
              <a:t>.</a:t>
            </a:r>
          </a:p>
          <a:p>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2624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10AEBA-4CFD-457C-B850-DABE83CD28D2}"/>
              </a:ext>
            </a:extLst>
          </p:cNvPr>
          <p:cNvSpPr>
            <a:spLocks noGrp="1"/>
          </p:cNvSpPr>
          <p:nvPr>
            <p:ph idx="1"/>
          </p:nvPr>
        </p:nvSpPr>
        <p:spPr>
          <a:xfrm>
            <a:off x="363415" y="1058594"/>
            <a:ext cx="11465169" cy="4740812"/>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lnSpcReduction="10000"/>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 focus on the importance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power</a:t>
            </a:r>
            <a:r>
              <a:rPr lang="en-US" sz="2300" dirty="0">
                <a:latin typeface="Times New Roman" panose="02020603050405020304" pitchFamily="18" charset="0"/>
                <a:cs typeface="Times New Roman" panose="02020603050405020304" pitchFamily="18" charset="0"/>
              </a:rPr>
              <a:t> 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power relations</a:t>
            </a:r>
            <a:r>
              <a:rPr lang="en-US" sz="2300" dirty="0">
                <a:latin typeface="Times New Roman" panose="02020603050405020304" pitchFamily="18" charset="0"/>
                <a:cs typeface="Times New Roman" panose="02020603050405020304" pitchFamily="18" charset="0"/>
              </a:rPr>
              <a:t> is a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major theme</a:t>
            </a:r>
            <a:r>
              <a:rPr lang="en-US" sz="2300" dirty="0">
                <a:latin typeface="Times New Roman" panose="02020603050405020304" pitchFamily="18" charset="0"/>
                <a:cs typeface="Times New Roman" panose="02020603050405020304" pitchFamily="18" charset="0"/>
              </a:rPr>
              <a:t> in all approaches or theories of CDA. </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This is clear, and it has been emphasized by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a:t>
            </a:r>
            <a:r>
              <a:rPr lang="en-US" sz="2300" dirty="0">
                <a:latin typeface="Times New Roman" panose="02020603050405020304" pitchFamily="18" charset="0"/>
                <a:cs typeface="Times New Roman" panose="02020603050405020304" pitchFamily="18" charset="0"/>
              </a:rPr>
              <a:t> who argues that CDA is concerned with: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focusing on the role of discourse in the (re)production and challenge of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dominance</a:t>
            </a:r>
            <a:r>
              <a:rPr lang="en-US" sz="2300" dirty="0">
                <a:latin typeface="Times New Roman" panose="02020603050405020304" pitchFamily="18" charset="0"/>
                <a:cs typeface="Times New Roman" panose="02020603050405020304" pitchFamily="18" charset="0"/>
              </a:rPr>
              <a:t>”</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Dominance</a:t>
            </a:r>
            <a:r>
              <a:rPr lang="en-US" sz="2300" dirty="0">
                <a:latin typeface="Times New Roman" panose="02020603050405020304" pitchFamily="18" charset="0"/>
                <a:cs typeface="Times New Roman" panose="02020603050405020304" pitchFamily="18" charset="0"/>
              </a:rPr>
              <a:t>: “the exercise of social power by elites, institutions or groups”, mirrors the notion of ‘power over discourse’ </a:t>
            </a:r>
          </a:p>
          <a:p>
            <a:endParaRPr lang="en-US" sz="2300" dirty="0">
              <a:latin typeface="Times New Roman" panose="02020603050405020304" pitchFamily="18" charset="0"/>
              <a:cs typeface="Times New Roman" panose="02020603050405020304" pitchFamily="18" charset="0"/>
            </a:endParaRPr>
          </a:p>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Blommaert</a:t>
            </a:r>
            <a:r>
              <a:rPr lang="en-US" sz="2300" dirty="0">
                <a:latin typeface="Times New Roman" panose="02020603050405020304" pitchFamily="18" charset="0"/>
                <a:cs typeface="Times New Roman" panose="02020603050405020304" pitchFamily="18" charset="0"/>
              </a:rPr>
              <a:t> consolidates this concept by stating that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power, and especially institutionally reproduced power, is central to CDA</a:t>
            </a:r>
            <a:r>
              <a:rPr lang="en-US" sz="2300" dirty="0">
                <a:latin typeface="Times New Roman" panose="02020603050405020304" pitchFamily="18" charset="0"/>
                <a:cs typeface="Times New Roman" panose="02020603050405020304" pitchFamily="18" charset="0"/>
              </a:rPr>
              <a:t>”. </a:t>
            </a:r>
          </a:p>
        </p:txBody>
      </p:sp>
      <p:cxnSp>
        <p:nvCxnSpPr>
          <p:cNvPr id="16" name="Connector: Curved 15">
            <a:extLst>
              <a:ext uri="{FF2B5EF4-FFF2-40B4-BE49-F238E27FC236}">
                <a16:creationId xmlns:a16="http://schemas.microsoft.com/office/drawing/2014/main" id="{F308DC2E-B793-4E8A-92F5-6C1118988BEA}"/>
              </a:ext>
            </a:extLst>
          </p:cNvPr>
          <p:cNvCxnSpPr>
            <a:cxnSpLocks/>
          </p:cNvCxnSpPr>
          <p:nvPr/>
        </p:nvCxnSpPr>
        <p:spPr>
          <a:xfrm rot="10800000" flipV="1">
            <a:off x="1589650" y="3249635"/>
            <a:ext cx="8932987" cy="351693"/>
          </a:xfrm>
          <a:prstGeom prst="curvedConnector3">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982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3C02-DCAD-4C13-A581-995C471169E3}"/>
              </a:ext>
            </a:extLst>
          </p:cNvPr>
          <p:cNvSpPr>
            <a:spLocks noGrp="1"/>
          </p:cNvSpPr>
          <p:nvPr>
            <p:ph type="title"/>
          </p:nvPr>
        </p:nvSpPr>
        <p:spPr>
          <a:xfrm>
            <a:off x="838200" y="181316"/>
            <a:ext cx="10515600" cy="999441"/>
          </a:xfrm>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term ‘Critical’</a:t>
            </a:r>
            <a:endParaRPr lang="en-US" dirty="0"/>
          </a:p>
        </p:txBody>
      </p:sp>
      <p:sp>
        <p:nvSpPr>
          <p:cNvPr id="3" name="Content Placeholder 2">
            <a:extLst>
              <a:ext uri="{FF2B5EF4-FFF2-40B4-BE49-F238E27FC236}">
                <a16:creationId xmlns:a16="http://schemas.microsoft.com/office/drawing/2014/main" id="{850AA442-5A03-4F27-9105-307E4D5837EF}"/>
              </a:ext>
            </a:extLst>
          </p:cNvPr>
          <p:cNvSpPr>
            <a:spLocks noGrp="1"/>
          </p:cNvSpPr>
          <p:nvPr>
            <p:ph idx="1"/>
          </p:nvPr>
        </p:nvSpPr>
        <p:spPr>
          <a:xfrm>
            <a:off x="194603" y="1941341"/>
            <a:ext cx="11802794" cy="3967090"/>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dirty="0">
                <a:latin typeface="Times New Roman" panose="02020603050405020304" pitchFamily="18" charset="0"/>
                <a:ea typeface="Times New Roman" panose="02020603050405020304" pitchFamily="18" charset="0"/>
              </a:rPr>
              <a:t>T</a:t>
            </a:r>
            <a:r>
              <a:rPr lang="en-US" sz="2300" dirty="0">
                <a:effectLst/>
                <a:latin typeface="Times New Roman" panose="02020603050405020304" pitchFamily="18" charset="0"/>
                <a:ea typeface="Times New Roman" panose="02020603050405020304" pitchFamily="18" charset="0"/>
              </a:rPr>
              <a:t>he term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critical</a:t>
            </a:r>
            <a:r>
              <a:rPr lang="en-US" sz="2300" dirty="0">
                <a:effectLst/>
                <a:latin typeface="Times New Roman" panose="02020603050405020304" pitchFamily="18" charset="0"/>
                <a:ea typeface="Times New Roman" panose="02020603050405020304" pitchFamily="18" charset="0"/>
              </a:rPr>
              <a:t>’ means that people’s social practices are not easily identified in discourse: The difficulty here lies in people's “</a:t>
            </a:r>
            <a:r>
              <a:rPr lang="en-US" sz="2300" i="1" dirty="0">
                <a:effectLst/>
                <a:latin typeface="Times New Roman" panose="02020603050405020304" pitchFamily="18" charset="0"/>
                <a:ea typeface="Times New Roman" panose="02020603050405020304" pitchFamily="18" charset="0"/>
              </a:rPr>
              <a:t> invisibility of their ideological assumptions, and of the power relations which underlie the practices – helps sustain these power relations”.</a:t>
            </a:r>
          </a:p>
          <a:p>
            <a:endParaRPr lang="en-US" sz="2300" i="1" dirty="0">
              <a:effectLst/>
              <a:latin typeface="Times New Roman" panose="02020603050405020304" pitchFamily="18" charset="0"/>
              <a:ea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critical</a:t>
            </a:r>
            <a:r>
              <a:rPr lang="en-US" sz="2300" dirty="0">
                <a:latin typeface="Times New Roman" panose="02020603050405020304" pitchFamily="18" charset="0"/>
                <a:cs typeface="Times New Roman" panose="02020603050405020304" pitchFamily="18" charset="0"/>
              </a:rPr>
              <a:t>’ element is what makes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a:t>
            </a:r>
            <a:r>
              <a:rPr lang="en-US" sz="2300" dirty="0">
                <a:latin typeface="Times New Roman" panose="02020603050405020304" pitchFamily="18" charset="0"/>
                <a:cs typeface="Times New Roman" panose="02020603050405020304" pitchFamily="18" charset="0"/>
              </a:rPr>
              <a:t>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different</a:t>
            </a:r>
            <a:r>
              <a:rPr lang="en-US" sz="2300" dirty="0">
                <a:latin typeface="Times New Roman" panose="02020603050405020304" pitchFamily="18" charset="0"/>
                <a:cs typeface="Times New Roman" panose="02020603050405020304" pitchFamily="18" charset="0"/>
              </a:rPr>
              <a:t>; especially in being able to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unmask</a:t>
            </a:r>
            <a:r>
              <a:rPr lang="en-US" sz="2300" dirty="0">
                <a:latin typeface="Times New Roman" panose="02020603050405020304" pitchFamily="18" charset="0"/>
                <a:cs typeface="Times New Roman" panose="02020603050405020304" pitchFamily="18" charset="0"/>
              </a:rPr>
              <a:t> and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uncover inequality</a:t>
            </a:r>
            <a:r>
              <a:rPr lang="en-US" sz="2300" dirty="0">
                <a:latin typeface="Times New Roman" panose="02020603050405020304" pitchFamily="18" charset="0"/>
                <a:cs typeface="Times New Roman" panose="02020603050405020304" pitchFamily="18" charset="0"/>
              </a:rPr>
              <a:t>. </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In discussing those approaches being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inadequate in social dimensions of language use</a:t>
            </a:r>
            <a:r>
              <a:rPr lang="en-US" sz="2300" dirty="0">
                <a:latin typeface="Times New Roman" panose="02020603050405020304" pitchFamily="18" charset="0"/>
                <a:cs typeface="Times New Roman" panose="02020603050405020304" pitchFamily="18" charset="0"/>
              </a:rPr>
              <a:t>, </a:t>
            </a:r>
          </a:p>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a:t>
            </a:r>
            <a:r>
              <a:rPr lang="en-US" sz="2300" dirty="0">
                <a:latin typeface="Times New Roman" panose="02020603050405020304" pitchFamily="18" charset="0"/>
                <a:cs typeface="Times New Roman" panose="02020603050405020304" pitchFamily="18" charset="0"/>
              </a:rPr>
              <a:t> affirms that </a:t>
            </a:r>
            <a:r>
              <a:rPr lang="en-US" sz="2300" u="sng" dirty="0">
                <a:latin typeface="Times New Roman" panose="02020603050405020304" pitchFamily="18" charset="0"/>
                <a:cs typeface="Times New Roman" panose="02020603050405020304" pitchFamily="18" charset="0"/>
              </a:rPr>
              <a:t>these approaches have never been critical due to the fact that they have aimed </a:t>
            </a:r>
            <a:r>
              <a:rPr lang="en-US" sz="2300" u="sng" dirty="0">
                <a:solidFill>
                  <a:srgbClr val="C00000"/>
                </a:solidFill>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to describe the world without thinking of changing it</a:t>
            </a:r>
            <a:r>
              <a:rPr lang="en-US" sz="23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70510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3BFCB-687F-4AE3-ADD5-7A726D13738D}"/>
              </a:ext>
            </a:extLst>
          </p:cNvPr>
          <p:cNvSpPr>
            <a:spLocks noGrp="1"/>
          </p:cNvSpPr>
          <p:nvPr>
            <p:ph type="title"/>
          </p:nvPr>
        </p:nvSpPr>
        <p:spPr>
          <a:xfrm>
            <a:off x="0" y="350377"/>
            <a:ext cx="12192000" cy="1080218"/>
          </a:xfrm>
        </p:spPr>
        <p:txBody>
          <a:bodyPr>
            <a:normAutofit fontScale="90000"/>
          </a:bodyPr>
          <a:lstStyle/>
          <a:p>
            <a:pPr algn="ctr"/>
            <a:r>
              <a:rPr lang="en-US" sz="4000"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terms ‘Social power’, ‘Hegemony’ and ‘Dominance’</a:t>
            </a:r>
            <a:endParaRPr lang="en-US" sz="4000" dirty="0"/>
          </a:p>
        </p:txBody>
      </p:sp>
      <p:sp>
        <p:nvSpPr>
          <p:cNvPr id="3" name="Content Placeholder 2">
            <a:extLst>
              <a:ext uri="{FF2B5EF4-FFF2-40B4-BE49-F238E27FC236}">
                <a16:creationId xmlns:a16="http://schemas.microsoft.com/office/drawing/2014/main" id="{282B0252-B5CA-42D0-80FD-2C0246180E65}"/>
              </a:ext>
            </a:extLst>
          </p:cNvPr>
          <p:cNvSpPr>
            <a:spLocks noGrp="1"/>
          </p:cNvSpPr>
          <p:nvPr>
            <p:ph idx="1"/>
          </p:nvPr>
        </p:nvSpPr>
        <p:spPr>
          <a:xfrm>
            <a:off x="233516" y="2064775"/>
            <a:ext cx="11724968" cy="386407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These terms have been continuously growing.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a:t>
            </a:r>
            <a:r>
              <a:rPr lang="en-US" sz="2300" dirty="0">
                <a:latin typeface="Times New Roman" panose="02020603050405020304" pitchFamily="18" charset="0"/>
                <a:cs typeface="Times New Roman" panose="02020603050405020304" pitchFamily="18" charset="0"/>
              </a:rPr>
              <a:t> has justified this by saying that:</a:t>
            </a:r>
            <a:r>
              <a:rPr lang="en-US" sz="2300" u="sng" dirty="0">
                <a:latin typeface="Times New Roman" panose="02020603050405020304" pitchFamily="18" charset="0"/>
                <a:cs typeface="Times New Roman" panose="02020603050405020304" pitchFamily="18" charset="0"/>
              </a:rPr>
              <a:t> these are different to individual power </a:t>
            </a:r>
            <a:r>
              <a:rPr lang="en-US" sz="2300" dirty="0">
                <a:latin typeface="Times New Roman" panose="02020603050405020304" pitchFamily="18" charset="0"/>
                <a:cs typeface="Times New Roman" panose="02020603050405020304" pitchFamily="18" charset="0"/>
              </a:rPr>
              <a:t>, on the one hand, and being in access to resources like </a:t>
            </a:r>
            <a:r>
              <a:rPr lang="en-US" sz="2300" u="sng" dirty="0">
                <a:latin typeface="Times New Roman" panose="02020603050405020304" pitchFamily="18" charset="0"/>
                <a:cs typeface="Times New Roman" panose="02020603050405020304" pitchFamily="18" charset="0"/>
              </a:rPr>
              <a:t>wealth</a:t>
            </a:r>
            <a:r>
              <a:rPr lang="en-US" sz="2300" dirty="0">
                <a:latin typeface="Times New Roman" panose="02020603050405020304" pitchFamily="18" charset="0"/>
                <a:cs typeface="Times New Roman" panose="02020603050405020304" pitchFamily="18" charset="0"/>
              </a:rPr>
              <a:t>, </a:t>
            </a:r>
            <a:r>
              <a:rPr lang="en-US" sz="2300" u="sng" dirty="0">
                <a:latin typeface="Times New Roman" panose="02020603050405020304" pitchFamily="18" charset="0"/>
                <a:cs typeface="Times New Roman" panose="02020603050405020304" pitchFamily="18" charset="0"/>
              </a:rPr>
              <a:t>status</a:t>
            </a:r>
            <a:r>
              <a:rPr lang="en-US" sz="2300" dirty="0">
                <a:latin typeface="Times New Roman" panose="02020603050405020304" pitchFamily="18" charset="0"/>
                <a:cs typeface="Times New Roman" panose="02020603050405020304" pitchFamily="18" charset="0"/>
              </a:rPr>
              <a:t>, </a:t>
            </a:r>
            <a:r>
              <a:rPr lang="en-US" sz="2300" u="sng" dirty="0">
                <a:latin typeface="Times New Roman" panose="02020603050405020304" pitchFamily="18" charset="0"/>
                <a:cs typeface="Times New Roman" panose="02020603050405020304" pitchFamily="18" charset="0"/>
              </a:rPr>
              <a:t>group education</a:t>
            </a:r>
            <a:r>
              <a:rPr lang="en-US" sz="2300" dirty="0">
                <a:latin typeface="Times New Roman" panose="02020603050405020304" pitchFamily="18" charset="0"/>
                <a:cs typeface="Times New Roman" panose="02020603050405020304" pitchFamily="18" charset="0"/>
              </a:rPr>
              <a:t> and </a:t>
            </a:r>
            <a:r>
              <a:rPr lang="en-US" sz="2300" u="sng" dirty="0">
                <a:latin typeface="Times New Roman" panose="02020603050405020304" pitchFamily="18" charset="0"/>
                <a:cs typeface="Times New Roman" panose="02020603050405020304" pitchFamily="18" charset="0"/>
              </a:rPr>
              <a:t>force</a:t>
            </a:r>
            <a:r>
              <a:rPr lang="en-US" sz="2300" dirty="0">
                <a:latin typeface="Times New Roman" panose="02020603050405020304" pitchFamily="18" charset="0"/>
                <a:cs typeface="Times New Roman" panose="02020603050405020304" pitchFamily="18" charset="0"/>
              </a:rPr>
              <a:t>. </a:t>
            </a:r>
          </a:p>
          <a:p>
            <a:endParaRPr lang="en-US" sz="2300" dirty="0">
              <a:latin typeface="Times New Roman" panose="02020603050405020304" pitchFamily="18" charset="0"/>
              <a:cs typeface="Times New Roman" panose="02020603050405020304" pitchFamily="18" charset="0"/>
            </a:endParaRPr>
          </a:p>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Blommaert</a:t>
            </a:r>
            <a:r>
              <a:rPr lang="en-US" sz="2300" dirty="0">
                <a:latin typeface="Times New Roman" panose="02020603050405020304" pitchFamily="18" charset="0"/>
                <a:cs typeface="Times New Roman" panose="02020603050405020304" pitchFamily="18" charset="0"/>
              </a:rPr>
              <a:t> said that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 power</a:t>
            </a:r>
            <a:r>
              <a:rPr lang="en-US" sz="2300" dirty="0">
                <a:latin typeface="Times New Roman" panose="02020603050405020304" pitchFamily="18" charset="0"/>
                <a:cs typeface="Times New Roman" panose="02020603050405020304" pitchFamily="18" charset="0"/>
              </a:rPr>
              <a:t> </a:t>
            </a:r>
            <a:r>
              <a:rPr lang="en-US" sz="2300" u="sng" dirty="0">
                <a:latin typeface="Times New Roman" panose="02020603050405020304" pitchFamily="18" charset="0"/>
                <a:cs typeface="Times New Roman" panose="02020603050405020304" pitchFamily="18" charset="0"/>
              </a:rPr>
              <a:t>is not easy to identify.</a:t>
            </a:r>
          </a:p>
          <a:p>
            <a:r>
              <a:rPr lang="en-US" sz="2300" dirty="0">
                <a:latin typeface="Times New Roman" panose="02020603050405020304" pitchFamily="18" charset="0"/>
                <a:cs typeface="Times New Roman" panose="02020603050405020304" pitchFamily="18" charset="0"/>
              </a:rPr>
              <a:t>So, the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role of CDA</a:t>
            </a:r>
            <a:r>
              <a:rPr lang="en-US" sz="2300" dirty="0">
                <a:latin typeface="Times New Roman" panose="02020603050405020304" pitchFamily="18" charset="0"/>
                <a:cs typeface="Times New Roman" panose="02020603050405020304" pitchFamily="18" charset="0"/>
              </a:rPr>
              <a:t> is to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uncover</a:t>
            </a:r>
            <a:r>
              <a:rPr lang="en-US" sz="2300" dirty="0">
                <a:latin typeface="Times New Roman" panose="02020603050405020304" pitchFamily="18" charset="0"/>
                <a:cs typeface="Times New Roman" panose="02020603050405020304" pitchFamily="18" charset="0"/>
              </a:rPr>
              <a:t> these dominant or prejudice discourses.</a:t>
            </a:r>
          </a:p>
        </p:txBody>
      </p:sp>
    </p:spTree>
    <p:extLst>
      <p:ext uri="{BB962C8B-B14F-4D97-AF65-F5344CB8AC3E}">
        <p14:creationId xmlns:p14="http://schemas.microsoft.com/office/powerpoint/2010/main" val="662063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7D75A-CB14-4432-909B-52742F7CE7C9}"/>
              </a:ext>
            </a:extLst>
          </p:cNvPr>
          <p:cNvSpPr>
            <a:spLocks noGrp="1"/>
          </p:cNvSpPr>
          <p:nvPr>
            <p:ph type="title"/>
          </p:nvPr>
        </p:nvSpPr>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term ‘Hegemony’</a:t>
            </a:r>
            <a:endParaRPr lang="en-US" dirty="0"/>
          </a:p>
        </p:txBody>
      </p:sp>
      <p:sp>
        <p:nvSpPr>
          <p:cNvPr id="3" name="Content Placeholder 2">
            <a:extLst>
              <a:ext uri="{FF2B5EF4-FFF2-40B4-BE49-F238E27FC236}">
                <a16:creationId xmlns:a16="http://schemas.microsoft.com/office/drawing/2014/main" id="{F59E5BB8-CDE3-4EFD-80CA-B28D00C8BE5D}"/>
              </a:ext>
            </a:extLst>
          </p:cNvPr>
          <p:cNvSpPr>
            <a:spLocks noGrp="1"/>
          </p:cNvSpPr>
          <p:nvPr>
            <p:ph idx="1"/>
          </p:nvPr>
        </p:nvSpPr>
        <p:spPr>
          <a:xfrm>
            <a:off x="208670" y="1941341"/>
            <a:ext cx="11774659" cy="3812345"/>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literature</a:t>
            </a:r>
            <a:r>
              <a:rPr lang="en-US" sz="2300" dirty="0">
                <a:latin typeface="Times New Roman" panose="02020603050405020304" pitchFamily="18" charset="0"/>
                <a:cs typeface="Times New Roman" panose="02020603050405020304" pitchFamily="18" charset="0"/>
              </a:rPr>
              <a:t>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racism</a:t>
            </a:r>
            <a:r>
              <a:rPr lang="en-US" sz="2300" dirty="0">
                <a:latin typeface="Times New Roman" panose="02020603050405020304" pitchFamily="18" charset="0"/>
                <a:cs typeface="Times New Roman" panose="02020603050405020304" pitchFamily="18" charset="0"/>
              </a:rPr>
              <a:t> 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discrimination</a:t>
            </a:r>
            <a:r>
              <a:rPr lang="en-US" sz="2300" dirty="0">
                <a:latin typeface="Times New Roman" panose="02020603050405020304" pitchFamily="18" charset="0"/>
                <a:cs typeface="Times New Roman" panose="02020603050405020304" pitchFamily="18" charset="0"/>
              </a:rPr>
              <a:t> has been rich with these subtle examples. </a:t>
            </a:r>
          </a:p>
          <a:p>
            <a:endParaRPr lang="en-US" sz="2300" dirty="0">
              <a:latin typeface="Times New Roman" panose="02020603050405020304" pitchFamily="18" charset="0"/>
              <a:cs typeface="Times New Roman" panose="02020603050405020304" pitchFamily="18" charset="0"/>
            </a:endParaRPr>
          </a:p>
          <a:p>
            <a:r>
              <a:rPr lang="en-US" sz="2300" u="sng" dirty="0">
                <a:solidFill>
                  <a:srgbClr val="C00000"/>
                </a:solidFill>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Hegemony:</a:t>
            </a:r>
            <a:r>
              <a:rPr lang="en-US" sz="2300" dirty="0">
                <a:latin typeface="Times New Roman" panose="02020603050405020304" pitchFamily="18" charset="0"/>
                <a:cs typeface="Times New Roman" panose="02020603050405020304" pitchFamily="18" charset="0"/>
              </a:rPr>
              <a:t>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is closely associated with dominant discourse whenever a group is being dominated by the dominating or powerful one, of course out of their free will. </a:t>
            </a:r>
          </a:p>
          <a:p>
            <a:endPar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This idea has been emphasized by both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 analysts </a:t>
            </a:r>
            <a:r>
              <a:rPr lang="en-US" sz="2300" dirty="0">
                <a:latin typeface="Times New Roman" panose="02020603050405020304" pitchFamily="18" charset="0"/>
                <a:cs typeface="Times New Roman" panose="02020603050405020304" pitchFamily="18" charset="0"/>
              </a:rPr>
              <a:t>and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politicians</a:t>
            </a:r>
            <a:r>
              <a:rPr lang="en-US" sz="2300" dirty="0">
                <a:latin typeface="Times New Roman" panose="02020603050405020304" pitchFamily="18" charset="0"/>
                <a:cs typeface="Times New Roman" panose="02020603050405020304" pitchFamily="18" charset="0"/>
              </a:rPr>
              <a:t>, like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Chomsky</a:t>
            </a:r>
            <a:r>
              <a:rPr lang="en-US" sz="2300" dirty="0">
                <a:latin typeface="Times New Roman" panose="02020603050405020304" pitchFamily="18" charset="0"/>
                <a:cs typeface="Times New Roman" panose="02020603050405020304" pitchFamily="18" charset="0"/>
              </a:rPr>
              <a:t> who affirmed that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one major function of dominant discourse is precisely to manufacture such consensus, acceptance and legitimacy of dominance</a:t>
            </a:r>
            <a:r>
              <a:rPr lang="en-US" sz="23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0971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9DBEF-5051-4DED-B51D-283A13961B0C}"/>
              </a:ext>
            </a:extLst>
          </p:cNvPr>
          <p:cNvSpPr>
            <a:spLocks noGrp="1"/>
          </p:cNvSpPr>
          <p:nvPr>
            <p:ph type="title"/>
          </p:nvPr>
        </p:nvSpPr>
        <p:spPr>
          <a:xfrm>
            <a:off x="838200" y="182880"/>
            <a:ext cx="10515600" cy="1238592"/>
          </a:xfrm>
        </p:spPr>
        <p:txBody>
          <a:bodyPr/>
          <a:lstStyle/>
          <a:p>
            <a:pPr algn="ctr"/>
            <a:r>
              <a:rPr kumimoji="0" lang="en-US" sz="4400" b="1" i="0" u="sng"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Principles of CDA</a:t>
            </a:r>
            <a:endParaRPr lang="en-US" dirty="0"/>
          </a:p>
        </p:txBody>
      </p:sp>
      <p:sp>
        <p:nvSpPr>
          <p:cNvPr id="3" name="Content Placeholder 2">
            <a:extLst>
              <a:ext uri="{FF2B5EF4-FFF2-40B4-BE49-F238E27FC236}">
                <a16:creationId xmlns:a16="http://schemas.microsoft.com/office/drawing/2014/main" id="{658CB6D3-29D9-4FB2-B194-C146EF6CDA42}"/>
              </a:ext>
            </a:extLst>
          </p:cNvPr>
          <p:cNvSpPr>
            <a:spLocks noGrp="1"/>
          </p:cNvSpPr>
          <p:nvPr>
            <p:ph idx="1"/>
          </p:nvPr>
        </p:nvSpPr>
        <p:spPr>
          <a:xfrm>
            <a:off x="196947" y="1421472"/>
            <a:ext cx="11830929" cy="5246614"/>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lnSpcReduction="10000"/>
          </a:bodyPr>
          <a:lstStyle/>
          <a:p>
            <a:r>
              <a:rPr lang="en-US" sz="2300" dirty="0">
                <a:latin typeface="Times New Roman" panose="02020603050405020304" pitchFamily="18" charset="0"/>
                <a:cs typeface="Times New Roman" panose="02020603050405020304" pitchFamily="18" charset="0"/>
              </a:rPr>
              <a:t>Another principle,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a:t>
            </a:r>
            <a:r>
              <a:rPr lang="en-US" sz="2300" dirty="0">
                <a:latin typeface="Times New Roman" panose="02020603050405020304" pitchFamily="18" charset="0"/>
                <a:cs typeface="Times New Roman" panose="02020603050405020304" pitchFamily="18" charset="0"/>
              </a:rPr>
              <a:t> is always behind confirming </a:t>
            </a:r>
            <a:r>
              <a:rPr lang="en-US" sz="2300" dirty="0">
                <a:solidFill>
                  <a:srgbClr val="C00000"/>
                </a:solidFill>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its multifunctional nature</a:t>
            </a:r>
            <a:r>
              <a:rPr lang="en-US" sz="2300" dirty="0">
                <a:latin typeface="Times New Roman" panose="02020603050405020304" pitchFamily="18" charset="0"/>
                <a:cs typeface="Times New Roman" panose="02020603050405020304" pitchFamily="18" charset="0"/>
              </a:rPr>
              <a:t>. In the words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a:t>
            </a:r>
            <a:r>
              <a:rPr lang="en-US" sz="2300" dirty="0">
                <a:latin typeface="Times New Roman" panose="02020603050405020304" pitchFamily="18" charset="0"/>
                <a:cs typeface="Times New Roman" panose="02020603050405020304" pitchFamily="18" charset="0"/>
              </a:rPr>
              <a:t>:</a:t>
            </a:r>
          </a:p>
          <a:p>
            <a:pPr marL="0" indent="0" algn="ctr">
              <a:buNone/>
            </a:pPr>
            <a:r>
              <a:rPr lang="en-US" sz="2300" dirty="0">
                <a:latin typeface="Times New Roman" panose="02020603050405020304" pitchFamily="18" charset="0"/>
                <a:cs typeface="Times New Roman" panose="02020603050405020304" pitchFamily="18" charset="0"/>
              </a:rPr>
              <a:t>“</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Indeed, we have already suggested that many forms of dominance appear to be ‘jointly produced’ through intricate forms of social interaction, communication and discourse. We hope that critical discourse analysis will be able to contribute to our understanding of such intricacies</a:t>
            </a:r>
            <a:r>
              <a:rPr lang="en-US" sz="2300" dirty="0">
                <a:latin typeface="Times New Roman" panose="02020603050405020304" pitchFamily="18" charset="0"/>
                <a:cs typeface="Times New Roman" panose="02020603050405020304" pitchFamily="18" charset="0"/>
              </a:rPr>
              <a:t>.”</a:t>
            </a:r>
          </a:p>
          <a:p>
            <a:r>
              <a:rPr lang="en-US" sz="2300" dirty="0">
                <a:latin typeface="Times New Roman" panose="02020603050405020304" pitchFamily="18" charset="0"/>
                <a:cs typeface="Times New Roman" panose="02020603050405020304" pitchFamily="18" charset="0"/>
              </a:rPr>
              <a:t>What is inferred is that one of the most basic characteristics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 dominance </a:t>
            </a:r>
            <a:r>
              <a:rPr lang="en-US" sz="2300" dirty="0">
                <a:latin typeface="Times New Roman" panose="02020603050405020304" pitchFamily="18" charset="0"/>
                <a:cs typeface="Times New Roman" panose="02020603050405020304" pitchFamily="18" charset="0"/>
              </a:rPr>
              <a:t>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power abuse</a:t>
            </a:r>
            <a:r>
              <a:rPr lang="en-US" sz="2300" dirty="0">
                <a:latin typeface="Times New Roman" panose="02020603050405020304" pitchFamily="18" charset="0"/>
                <a:cs typeface="Times New Roman" panose="02020603050405020304" pitchFamily="18" charset="0"/>
              </a:rPr>
              <a:t> is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access or control of mass media, and consequently of public discourse</a:t>
            </a:r>
            <a:r>
              <a:rPr lang="en-US" sz="2300" dirty="0">
                <a:latin typeface="Times New Roman" panose="02020603050405020304" pitchFamily="18" charset="0"/>
                <a:cs typeface="Times New Roman" panose="02020603050405020304" pitchFamily="18" charset="0"/>
              </a:rPr>
              <a:t>. </a:t>
            </a:r>
          </a:p>
          <a:p>
            <a:r>
              <a:rPr lang="en-US" sz="2300" dirty="0">
                <a:latin typeface="Times New Roman" panose="02020603050405020304" pitchFamily="18" charset="0"/>
                <a:cs typeface="Times New Roman" panose="02020603050405020304" pitchFamily="18" charset="0"/>
              </a:rPr>
              <a:t>This is inevitably related to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elite groups</a:t>
            </a:r>
            <a:r>
              <a:rPr lang="en-US" sz="2300" dirty="0">
                <a:latin typeface="Times New Roman" panose="02020603050405020304" pitchFamily="18" charset="0"/>
                <a:cs typeface="Times New Roman" panose="02020603050405020304" pitchFamily="18" charset="0"/>
              </a:rPr>
              <a:t>, such as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politicians</a:t>
            </a:r>
            <a:r>
              <a:rPr lang="en-US" sz="2300" dirty="0">
                <a:latin typeface="Times New Roman" panose="02020603050405020304" pitchFamily="18" charset="0"/>
                <a:cs typeface="Times New Roman" panose="02020603050405020304" pitchFamily="18" charset="0"/>
              </a:rPr>
              <a: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journalists</a:t>
            </a:r>
            <a:r>
              <a:rPr lang="en-US" sz="2300" dirty="0">
                <a:latin typeface="Times New Roman" panose="02020603050405020304" pitchFamily="18" charset="0"/>
                <a:cs typeface="Times New Roman" panose="02020603050405020304" pitchFamily="18" charset="0"/>
              </a:rPr>
              <a:t> and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governmental officials</a:t>
            </a: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 Furthermore,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Chomsky </a:t>
            </a:r>
            <a:r>
              <a:rPr lang="en-US" sz="2300" dirty="0">
                <a:latin typeface="Times New Roman" panose="02020603050405020304" pitchFamily="18" charset="0"/>
                <a:cs typeface="Times New Roman" panose="02020603050405020304" pitchFamily="18" charset="0"/>
              </a:rPr>
              <a:t>and</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Milani &amp; Johnson</a:t>
            </a:r>
            <a:r>
              <a:rPr lang="en-US" sz="2300" dirty="0">
                <a:latin typeface="Times New Roman" panose="02020603050405020304" pitchFamily="18" charset="0"/>
                <a:cs typeface="Times New Roman" panose="02020603050405020304" pitchFamily="18" charset="0"/>
              </a:rPr>
              <a:t> go further to confirm  that the actual  manipulation of such  dominance requires particular forms of access to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news reports</a:t>
            </a:r>
            <a:r>
              <a:rPr lang="en-US" sz="2300" dirty="0">
                <a:latin typeface="Times New Roman" panose="02020603050405020304" pitchFamily="18" charset="0"/>
                <a:cs typeface="Times New Roman" panose="02020603050405020304" pitchFamily="18" charset="0"/>
              </a:rPr>
              <a: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opinion pieces, political debates, television shows</a:t>
            </a:r>
            <a:r>
              <a:rPr lang="en-US" sz="2300" dirty="0">
                <a:latin typeface="Times New Roman" panose="02020603050405020304" pitchFamily="18" charset="0"/>
                <a:cs typeface="Times New Roman" panose="02020603050405020304" pitchFamily="18" charset="0"/>
              </a:rPr>
              <a:t>. Figuratively speaking, to use Fairclough and </a:t>
            </a:r>
            <a:r>
              <a:rPr lang="en-US" sz="2300" dirty="0" err="1">
                <a:latin typeface="Times New Roman" panose="02020603050405020304" pitchFamily="18" charset="0"/>
                <a:cs typeface="Times New Roman" panose="02020603050405020304" pitchFamily="18" charset="0"/>
              </a:rPr>
              <a:t>Wodak's</a:t>
            </a:r>
            <a:r>
              <a:rPr lang="en-US" sz="2300" dirty="0">
                <a:latin typeface="Times New Roman" panose="02020603050405020304" pitchFamily="18" charset="0"/>
                <a:cs typeface="Times New Roman" panose="02020603050405020304" pitchFamily="18" charset="0"/>
              </a:rPr>
              <a:t> words,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there is not only power in discourse but also the important element of power over discourse</a:t>
            </a:r>
            <a:r>
              <a:rPr lang="en-US" sz="23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145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C046-84A5-4A55-A007-7C179388BB44}"/>
              </a:ext>
            </a:extLst>
          </p:cNvPr>
          <p:cNvSpPr>
            <a:spLocks noGrp="1"/>
          </p:cNvSpPr>
          <p:nvPr>
            <p:ph type="title"/>
          </p:nvPr>
        </p:nvSpPr>
        <p:spPr/>
        <p:txBody>
          <a:bodyPr/>
          <a:lstStyle/>
          <a:p>
            <a:pPr algn="ctr"/>
            <a:r>
              <a:rPr kumimoji="0" lang="en-US" sz="4400" b="1" i="0" u="sng"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What is CDA? Define CDA.</a:t>
            </a:r>
            <a:endParaRPr lang="en-US" dirty="0"/>
          </a:p>
        </p:txBody>
      </p:sp>
      <p:sp>
        <p:nvSpPr>
          <p:cNvPr id="3" name="Content Placeholder 2">
            <a:extLst>
              <a:ext uri="{FF2B5EF4-FFF2-40B4-BE49-F238E27FC236}">
                <a16:creationId xmlns:a16="http://schemas.microsoft.com/office/drawing/2014/main" id="{77C88C98-BE03-4132-8A7B-2FC12CB0C1C4}"/>
              </a:ext>
            </a:extLst>
          </p:cNvPr>
          <p:cNvSpPr>
            <a:spLocks noGrp="1"/>
          </p:cNvSpPr>
          <p:nvPr>
            <p:ph idx="1"/>
          </p:nvPr>
        </p:nvSpPr>
        <p:spPr>
          <a:xfrm>
            <a:off x="194603" y="2374265"/>
            <a:ext cx="11802793" cy="2957390"/>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400" b="0" i="0" u="sng"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sng"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CDA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 simply the study of discourse in its social context, it attempts to combine a social theory of discourse with theories and methods of discourse analysis.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That is, a social theory of discourse means that </a:t>
            </a:r>
            <a:r>
              <a:rPr kumimoji="0" lang="en-US" sz="2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language use</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 a </a:t>
            </a:r>
            <a:r>
              <a:rPr kumimoji="0" lang="en-US" sz="2400" b="0" i="0" u="none" strike="noStrike" kern="1200" cap="none" spc="0" normalizeH="0" baseline="0" noProof="0" dirty="0">
                <a:ln>
                  <a:noFill/>
                </a:ln>
                <a:solidFill>
                  <a:prstClr val="black"/>
                </a:solidFill>
                <a:effectLst>
                  <a:outerShdw blurRad="38100" dist="38100" dir="2700000" algn="tl">
                    <a:srgbClr val="000000">
                      <a:alpha val="43137"/>
                    </a:srgbClr>
                  </a:outerShdw>
                </a:effectLst>
                <a:highlight>
                  <a:srgbClr val="FFFF00"/>
                </a:highlight>
                <a:uLnTx/>
                <a:uFillTx/>
                <a:latin typeface="Times New Roman" panose="02020603050405020304" pitchFamily="18" charset="0"/>
                <a:ea typeface="+mn-ea"/>
                <a:cs typeface="Times New Roman" panose="02020603050405020304" pitchFamily="18" charset="0"/>
              </a:rPr>
              <a:t>social practice</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that can both </a:t>
            </a:r>
            <a:r>
              <a:rPr kumimoji="0" lang="en-US" sz="2400" b="0"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reflect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a:t>
            </a:r>
            <a:r>
              <a:rPr kumimoji="0" lang="en-US" sz="2400" b="0" i="0"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constitute social meanings</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endParaRPr lang="en-US" dirty="0"/>
          </a:p>
        </p:txBody>
      </p:sp>
    </p:spTree>
    <p:extLst>
      <p:ext uri="{BB962C8B-B14F-4D97-AF65-F5344CB8AC3E}">
        <p14:creationId xmlns:p14="http://schemas.microsoft.com/office/powerpoint/2010/main" val="896830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EA2A-717C-4AE2-A390-BBDD5C390D3B}"/>
              </a:ext>
            </a:extLst>
          </p:cNvPr>
          <p:cNvSpPr>
            <a:spLocks noGrp="1"/>
          </p:cNvSpPr>
          <p:nvPr>
            <p:ph type="title"/>
          </p:nvPr>
        </p:nvSpPr>
        <p:spPr>
          <a:xfrm>
            <a:off x="838200" y="258688"/>
            <a:ext cx="10515600" cy="844697"/>
          </a:xfrm>
        </p:spPr>
        <p:txBody>
          <a:bodyPr/>
          <a:lstStyle/>
          <a:p>
            <a:pPr algn="ctr"/>
            <a:r>
              <a:rPr kumimoji="0" lang="en-US" sz="4400" b="1" i="0" u="sng"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Principles of CDA</a:t>
            </a:r>
            <a:endParaRPr lang="en-US" dirty="0"/>
          </a:p>
        </p:txBody>
      </p:sp>
      <p:sp>
        <p:nvSpPr>
          <p:cNvPr id="3" name="Content Placeholder 2">
            <a:extLst>
              <a:ext uri="{FF2B5EF4-FFF2-40B4-BE49-F238E27FC236}">
                <a16:creationId xmlns:a16="http://schemas.microsoft.com/office/drawing/2014/main" id="{E13D8D86-F70E-49F4-8AE4-814E5FF2F1B0}"/>
              </a:ext>
            </a:extLst>
          </p:cNvPr>
          <p:cNvSpPr>
            <a:spLocks noGrp="1"/>
          </p:cNvSpPr>
          <p:nvPr>
            <p:ph idx="1"/>
          </p:nvPr>
        </p:nvSpPr>
        <p:spPr>
          <a:xfrm>
            <a:off x="140677" y="1280160"/>
            <a:ext cx="11887200" cy="5319152"/>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dirty="0">
                <a:latin typeface="Times New Roman" panose="02020603050405020304" pitchFamily="18" charset="0"/>
                <a:cs typeface="Times New Roman" panose="02020603050405020304" pitchFamily="18" charset="0"/>
              </a:rPr>
              <a:t>Another important guiding principle in CDA is </a:t>
            </a:r>
            <a:r>
              <a:rPr lang="en-US" sz="2300" dirty="0">
                <a:solidFill>
                  <a:srgbClr val="C00000"/>
                </a:solidFill>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its inherently interdisciplinary nature</a:t>
            </a:r>
            <a:r>
              <a:rPr lang="en-US" sz="2300" dirty="0">
                <a:latin typeface="Times New Roman" panose="02020603050405020304" pitchFamily="18" charset="0"/>
                <a:cs typeface="Times New Roman" panose="02020603050405020304" pitchFamily="18" charset="0"/>
              </a:rPr>
              <a:t>. Fairclough and Wodak elaborate that </a:t>
            </a:r>
            <a:r>
              <a:rPr lang="en-US" sz="2300" u="sng" dirty="0">
                <a:latin typeface="Times New Roman" panose="02020603050405020304" pitchFamily="18" charset="0"/>
                <a:cs typeface="Times New Roman" panose="02020603050405020304" pitchFamily="18" charset="0"/>
              </a:rPr>
              <a:t>CDA is by its nature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interdisciplinary</a:t>
            </a:r>
            <a:r>
              <a:rPr lang="en-US" sz="2300" u="sng" dirty="0">
                <a:latin typeface="Times New Roman" panose="02020603050405020304" pitchFamily="18" charset="0"/>
                <a:cs typeface="Times New Roman" panose="02020603050405020304" pitchFamily="18" charset="0"/>
              </a:rPr>
              <a:t>,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combining discursive disciplinary perspectives</a:t>
            </a:r>
            <a:r>
              <a:rPr lang="en-US" sz="2300" u="sng" dirty="0">
                <a:latin typeface="Times New Roman" panose="02020603050405020304" pitchFamily="18" charset="0"/>
                <a:cs typeface="Times New Roman" panose="02020603050405020304" pitchFamily="18" charset="0"/>
              </a:rPr>
              <a:t> in its own analysis</a:t>
            </a:r>
            <a:r>
              <a:rPr lang="en-US" sz="2300" dirty="0">
                <a:latin typeface="Times New Roman" panose="02020603050405020304" pitchFamily="18" charset="0"/>
                <a:cs typeface="Times New Roman" panose="02020603050405020304" pitchFamily="18" charset="0"/>
              </a:rPr>
              <a:t>, and being used to complement more standard forms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a:t>
            </a:r>
            <a:r>
              <a:rPr lang="en-US" sz="2300" dirty="0">
                <a:latin typeface="Times New Roman" panose="02020603050405020304" pitchFamily="18" charset="0"/>
                <a:cs typeface="Times New Roman" panose="02020603050405020304" pitchFamily="18" charset="0"/>
              </a:rPr>
              <a:t> 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cultural</a:t>
            </a:r>
            <a:r>
              <a:rPr lang="en-US" sz="2300" dirty="0">
                <a:latin typeface="Times New Roman" panose="02020603050405020304" pitchFamily="18" charset="0"/>
                <a:cs typeface="Times New Roman" panose="02020603050405020304" pitchFamily="18" charset="0"/>
              </a:rPr>
              <a:t> analysis.</a:t>
            </a:r>
          </a:p>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a:t>
            </a:r>
            <a:r>
              <a:rPr lang="en-US" sz="2300" dirty="0">
                <a:latin typeface="Times New Roman" panose="02020603050405020304" pitchFamily="18" charset="0"/>
                <a:cs typeface="Times New Roman" panose="02020603050405020304" pitchFamily="18" charset="0"/>
              </a:rPr>
              <a:t>, to say it differently, tries to make use of a variety of different fields of research; although </a:t>
            </a:r>
            <a:r>
              <a:rPr lang="en-US" sz="2300" dirty="0" err="1">
                <a:latin typeface="Times New Roman" panose="02020603050405020304" pitchFamily="18" charset="0"/>
                <a:cs typeface="Times New Roman" panose="02020603050405020304" pitchFamily="18" charset="0"/>
              </a:rPr>
              <a:t>Mekenna</a:t>
            </a:r>
            <a:r>
              <a:rPr lang="en-US" sz="2300" dirty="0">
                <a:latin typeface="Times New Roman" panose="02020603050405020304" pitchFamily="18" charset="0"/>
                <a:cs typeface="Times New Roman" panose="02020603050405020304" pitchFamily="18" charset="0"/>
              </a:rPr>
              <a:t> has mentioned that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most obvious contributions come from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theory,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political</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theory and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linguistic</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theory</a:t>
            </a:r>
            <a:r>
              <a:rPr lang="en-US" sz="2300" dirty="0">
                <a:latin typeface="Times New Roman" panose="02020603050405020304" pitchFamily="18" charset="0"/>
                <a:cs typeface="Times New Roman" panose="02020603050405020304" pitchFamily="18" charset="0"/>
              </a:rPr>
              <a:t>".</a:t>
            </a:r>
          </a:p>
          <a:p>
            <a:r>
              <a:rPr lang="en-US" sz="2300" dirty="0">
                <a:latin typeface="Times New Roman" panose="02020603050405020304" pitchFamily="18" charset="0"/>
                <a:cs typeface="Times New Roman" panose="02020603050405020304" pitchFamily="18" charset="0"/>
              </a:rPr>
              <a:t> </a:t>
            </a:r>
            <a:r>
              <a:rPr lang="en-US" sz="2300" dirty="0">
                <a:highlight>
                  <a:srgbClr val="00FFFF"/>
                </a:highlight>
                <a:latin typeface="Times New Roman" panose="02020603050405020304" pitchFamily="18" charset="0"/>
                <a:cs typeface="Times New Roman" panose="02020603050405020304" pitchFamily="18" charset="0"/>
              </a:rPr>
              <a:t>For example</a:t>
            </a:r>
            <a:r>
              <a:rPr lang="en-US" sz="2300" dirty="0">
                <a:latin typeface="Times New Roman" panose="02020603050405020304" pitchFamily="18" charset="0"/>
                <a:cs typeface="Times New Roman" panose="02020603050405020304" pitchFamily="18" charset="0"/>
              </a:rPr>
              <a:t>, the analysis of the topic understudy must  take into account not only the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linguistic properties</a:t>
            </a:r>
            <a:r>
              <a:rPr lang="en-US" sz="2300" dirty="0">
                <a:latin typeface="Times New Roman" panose="02020603050405020304" pitchFamily="18" charset="0"/>
                <a:cs typeface="Times New Roman" panose="02020603050405020304" pitchFamily="18" charset="0"/>
              </a:rPr>
              <a:t> of the discourse, but also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a:t>
            </a:r>
            <a:r>
              <a:rPr lang="en-US" sz="2300" dirty="0">
                <a:latin typeface="Times New Roman" panose="02020603050405020304" pitchFamily="18" charset="0"/>
                <a:cs typeface="Times New Roman" panose="02020603050405020304" pitchFamily="18" charset="0"/>
              </a:rPr>
              <a:t> theory,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history</a:t>
            </a:r>
            <a:r>
              <a:rPr lang="en-US" sz="2300" dirty="0">
                <a:latin typeface="Times New Roman" panose="02020603050405020304" pitchFamily="18" charset="0"/>
                <a:cs typeface="Times New Roman" panose="02020603050405020304" pitchFamily="18" charset="0"/>
              </a:rPr>
              <a:t>,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ideology</a:t>
            </a:r>
            <a:r>
              <a:rPr lang="en-US" sz="2300" dirty="0">
                <a:latin typeface="Times New Roman" panose="02020603050405020304" pitchFamily="18" charset="0"/>
                <a:cs typeface="Times New Roman" panose="02020603050405020304" pitchFamily="18" charset="0"/>
              </a:rPr>
              <a:t>,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religion</a:t>
            </a:r>
            <a:r>
              <a:rPr lang="en-US" sz="2300" dirty="0">
                <a:latin typeface="Times New Roman" panose="02020603050405020304" pitchFamily="18" charset="0"/>
                <a:cs typeface="Times New Roman" panose="02020603050405020304" pitchFamily="18" charset="0"/>
              </a:rPr>
              <a:t>,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anthropology</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etc</a:t>
            </a:r>
            <a:r>
              <a:rPr lang="en-US" sz="2300" dirty="0">
                <a:latin typeface="Times New Roman" panose="02020603050405020304" pitchFamily="18" charset="0"/>
                <a:cs typeface="Times New Roman" panose="02020603050405020304" pitchFamily="18" charset="0"/>
              </a:rPr>
              <a:t>, as forms of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socio-cultural practices</a:t>
            </a:r>
            <a:r>
              <a:rPr lang="en-US" sz="2300" dirty="0">
                <a:latin typeface="Times New Roman" panose="02020603050405020304" pitchFamily="18" charset="0"/>
                <a:cs typeface="Times New Roman" panose="02020603050405020304" pitchFamily="18" charset="0"/>
              </a:rPr>
              <a:t>. </a:t>
            </a:r>
          </a:p>
          <a:p>
            <a:r>
              <a:rPr lang="en-US" sz="2300" dirty="0">
                <a:latin typeface="Times New Roman" panose="02020603050405020304" pitchFamily="18" charset="0"/>
                <a:cs typeface="Times New Roman" panose="02020603050405020304" pitchFamily="18" charset="0"/>
              </a:rPr>
              <a:t>This has two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aims</a:t>
            </a:r>
            <a:r>
              <a:rPr lang="en-US" sz="2300" dirty="0">
                <a:latin typeface="Times New Roman" panose="02020603050405020304" pitchFamily="18" charset="0"/>
                <a:cs typeface="Times New Roman" panose="02020603050405020304" pitchFamily="18" charset="0"/>
              </a:rPr>
              <a:t>: </a:t>
            </a:r>
          </a:p>
          <a:p>
            <a:pPr marL="0" indent="0">
              <a:buNone/>
            </a:pPr>
            <a:r>
              <a:rPr lang="en-US" sz="2300" dirty="0">
                <a:latin typeface="Times New Roman" panose="02020603050405020304" pitchFamily="18" charset="0"/>
                <a:cs typeface="Times New Roman" panose="02020603050405020304" pitchFamily="18" charset="0"/>
              </a:rPr>
              <a:t>(1) it gives a fair justification for the previous long chapter where an agenda and its components were explained</a:t>
            </a:r>
          </a:p>
          <a:p>
            <a:pPr marL="0" indent="0">
              <a:buNone/>
            </a:pPr>
            <a:r>
              <a:rPr lang="en-US" sz="2300" dirty="0">
                <a:latin typeface="Times New Roman" panose="02020603050405020304" pitchFamily="18" charset="0"/>
                <a:cs typeface="Times New Roman" panose="02020603050405020304" pitchFamily="18" charset="0"/>
              </a:rPr>
              <a:t>(2)it also gives a fair justification to make reference for Fairclough’s intertextuality</a:t>
            </a:r>
          </a:p>
        </p:txBody>
      </p:sp>
    </p:spTree>
    <p:extLst>
      <p:ext uri="{BB962C8B-B14F-4D97-AF65-F5344CB8AC3E}">
        <p14:creationId xmlns:p14="http://schemas.microsoft.com/office/powerpoint/2010/main" val="62936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4BA212-8BC2-4F24-B88F-CFD6383642AC}"/>
              </a:ext>
            </a:extLst>
          </p:cNvPr>
          <p:cNvSpPr>
            <a:spLocks noGrp="1"/>
          </p:cNvSpPr>
          <p:nvPr>
            <p:ph idx="1"/>
          </p:nvPr>
        </p:nvSpPr>
        <p:spPr>
          <a:xfrm>
            <a:off x="140677" y="295422"/>
            <a:ext cx="11830929" cy="6372664"/>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300"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KhosraviNik</a:t>
            </a:r>
            <a:r>
              <a:rPr lang="en-US" sz="2300" dirty="0">
                <a:latin typeface="Times New Roman" panose="02020603050405020304" pitchFamily="18" charset="0"/>
                <a:cs typeface="Times New Roman" panose="02020603050405020304" pitchFamily="18" charset="0"/>
              </a:rPr>
              <a:t> mentions that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 research </a:t>
            </a:r>
            <a:r>
              <a:rPr lang="en-US" sz="2300" dirty="0">
                <a:latin typeface="Times New Roman" panose="02020603050405020304" pitchFamily="18" charset="0"/>
                <a:cs typeface="Times New Roman" panose="02020603050405020304" pitchFamily="18" charset="0"/>
              </a:rPr>
              <a:t>is being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criticized</a:t>
            </a:r>
            <a:r>
              <a:rPr lang="en-US" sz="2300" dirty="0">
                <a:latin typeface="Times New Roman" panose="02020603050405020304" pitchFamily="18" charset="0"/>
                <a:cs typeface="Times New Roman" panose="02020603050405020304" pitchFamily="18" charset="0"/>
              </a:rPr>
              <a:t> by those who </a:t>
            </a:r>
            <a:r>
              <a:rPr lang="en-US" sz="2300" u="sng" dirty="0">
                <a:latin typeface="Times New Roman" panose="02020603050405020304" pitchFamily="18" charset="0"/>
                <a:cs typeface="Times New Roman" panose="02020603050405020304" pitchFamily="18" charset="0"/>
              </a:rPr>
              <a:t>find the analysis and data interpretation inadequate.</a:t>
            </a:r>
          </a:p>
          <a:p>
            <a:pPr marL="0" indent="0">
              <a:buNone/>
            </a:pPr>
            <a:endParaRPr lang="en-US" sz="2300" u="sng" dirty="0">
              <a:latin typeface="Times New Roman" panose="02020603050405020304" pitchFamily="18" charset="0"/>
              <a:cs typeface="Times New Roman" panose="02020603050405020304" pitchFamily="18" charset="0"/>
            </a:endParaRPr>
          </a:p>
          <a:p>
            <a:pPr marL="0" indent="0" algn="ctr">
              <a:buNone/>
            </a:pPr>
            <a:r>
              <a:rPr lang="en-US" sz="2300" dirty="0">
                <a:latin typeface="Times New Roman" panose="02020603050405020304" pitchFamily="18" charset="0"/>
                <a:cs typeface="Times New Roman" panose="02020603050405020304" pitchFamily="18" charset="0"/>
              </a:rPr>
              <a:t>“</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Analysts were accused of taking a radical approach to data. Their complete rejection of data as a source of evidence for witnessing events and understanding them only as a source of evidence about informants’ orientations was seen as going too far. They were also accused of not always providing sufficiently detailed and systematic analyses of the texts that they examined</a:t>
            </a:r>
            <a:r>
              <a:rPr lang="en-US" sz="2300" dirty="0">
                <a:latin typeface="Times New Roman" panose="02020603050405020304" pitchFamily="18" charset="0"/>
                <a:cs typeface="Times New Roman" panose="02020603050405020304" pitchFamily="18" charset="0"/>
              </a:rPr>
              <a:t>”.</a:t>
            </a:r>
          </a:p>
          <a:p>
            <a:pPr marL="0" indent="0">
              <a:buNone/>
            </a:pPr>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Tracing recent publications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Wodak</a:t>
            </a:r>
            <a:r>
              <a:rPr lang="en-US" sz="2300" dirty="0">
                <a:latin typeface="Times New Roman" panose="02020603050405020304" pitchFamily="18" charset="0"/>
                <a:cs typeface="Times New Roman" panose="02020603050405020304" pitchFamily="18" charset="0"/>
              </a:rPr>
              <a:t> can give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sufficient answers to these two questions</a:t>
            </a:r>
            <a:r>
              <a:rPr lang="en-US" sz="2300" dirty="0">
                <a:latin typeface="Times New Roman" panose="02020603050405020304" pitchFamily="18" charset="0"/>
                <a:cs typeface="Times New Roman" panose="02020603050405020304" pitchFamily="18" charset="0"/>
              </a:rPr>
              <a:t>.</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Being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critical</a:t>
            </a:r>
            <a:r>
              <a:rPr lang="en-US" sz="2300" dirty="0">
                <a:latin typeface="Times New Roman" panose="02020603050405020304" pitchFamily="18" charset="0"/>
                <a:cs typeface="Times New Roman" panose="02020603050405020304" pitchFamily="18" charset="0"/>
              </a:rPr>
              <a:t> means: </a:t>
            </a:r>
            <a:r>
              <a:rPr lang="en-US" sz="2300" u="sng" dirty="0">
                <a:latin typeface="Times New Roman" panose="02020603050405020304" pitchFamily="18" charset="0"/>
                <a:cs typeface="Times New Roman" panose="02020603050405020304" pitchFamily="18" charset="0"/>
              </a:rPr>
              <a:t>to identify the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hidden</a:t>
            </a:r>
            <a:r>
              <a:rPr lang="en-US" sz="2300" u="sng" dirty="0">
                <a:latin typeface="Times New Roman" panose="02020603050405020304" pitchFamily="18" charset="0"/>
                <a:cs typeface="Times New Roman" panose="02020603050405020304" pitchFamily="18" charset="0"/>
              </a:rPr>
              <a:t> or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buried</a:t>
            </a:r>
            <a:r>
              <a:rPr lang="en-US" sz="2300" u="sng" dirty="0">
                <a:latin typeface="Times New Roman" panose="02020603050405020304" pitchFamily="18" charset="0"/>
                <a:cs typeface="Times New Roman" panose="02020603050405020304" pitchFamily="18" charset="0"/>
              </a:rPr>
              <a:t> goals behind texts</a:t>
            </a:r>
            <a:r>
              <a:rPr lang="en-US" sz="2300" dirty="0">
                <a:latin typeface="Times New Roman" panose="02020603050405020304" pitchFamily="18" charset="0"/>
                <a:cs typeface="Times New Roman" panose="02020603050405020304" pitchFamily="18" charset="0"/>
              </a:rPr>
              <a:t>; this leads her to realize the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importance of ideology representation </a:t>
            </a:r>
            <a:r>
              <a:rPr lang="en-US" sz="2300" dirty="0">
                <a:latin typeface="Times New Roman" panose="02020603050405020304" pitchFamily="18" charset="0"/>
                <a:cs typeface="Times New Roman" panose="02020603050405020304" pitchFamily="18" charset="0"/>
              </a:rPr>
              <a:t>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reproduction</a:t>
            </a:r>
            <a:r>
              <a:rPr lang="en-US" sz="2300" dirty="0">
                <a:latin typeface="Times New Roman" panose="02020603050405020304" pitchFamily="18" charset="0"/>
                <a:cs typeface="Times New Roman" panose="02020603050405020304" pitchFamily="18" charset="0"/>
              </a:rPr>
              <a:t> in discourse analysis.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answer of the second accusation is found in her and other CD analysts to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adopt layered models</a:t>
            </a:r>
            <a:r>
              <a:rPr lang="en-US" sz="2300" dirty="0">
                <a:latin typeface="Times New Roman" panose="02020603050405020304" pitchFamily="18" charset="0"/>
                <a:cs typeface="Times New Roman" panose="02020603050405020304" pitchFamily="18" charset="0"/>
              </a:rPr>
              <a:t>, with particular focus on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textual analysis of the context</a:t>
            </a:r>
            <a:r>
              <a:rPr lang="en-US" sz="2300" dirty="0">
                <a:latin typeface="Times New Roman" panose="02020603050405020304" pitchFamily="18" charset="0"/>
                <a:cs typeface="Times New Roman" panose="02020603050405020304" pitchFamily="18" charset="0"/>
              </a:rPr>
              <a:t>.</a:t>
            </a:r>
          </a:p>
          <a:p>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221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E943E-72DA-4630-B0E9-C359F7E28DAA}"/>
              </a:ext>
            </a:extLst>
          </p:cNvPr>
          <p:cNvSpPr/>
          <p:nvPr/>
        </p:nvSpPr>
        <p:spPr>
          <a:xfrm>
            <a:off x="3277773" y="325718"/>
            <a:ext cx="5472332" cy="10634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3200" b="1" i="0" strike="noStrike" kern="1200" cap="none" spc="0" normalizeH="0" baseline="0" noProof="0" dirty="0">
                <a:ln>
                  <a:noFill/>
                </a:ln>
                <a:solidFill>
                  <a:schemeClr val="tx2">
                    <a:lumMod val="50000"/>
                  </a:scheme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Different approaches of CDA</a:t>
            </a:r>
            <a:endParaRPr lang="en-US" sz="2800" b="1" dirty="0">
              <a:solidFill>
                <a:schemeClr val="tx2">
                  <a:lumMod val="50000"/>
                </a:schemeClr>
              </a:solidFill>
            </a:endParaRPr>
          </a:p>
        </p:txBody>
      </p:sp>
      <p:sp>
        <p:nvSpPr>
          <p:cNvPr id="5" name="Rectangle 4">
            <a:extLst>
              <a:ext uri="{FF2B5EF4-FFF2-40B4-BE49-F238E27FC236}">
                <a16:creationId xmlns:a16="http://schemas.microsoft.com/office/drawing/2014/main" id="{B34FD91A-25A6-43B1-83BA-35BCCAAC1CD1}"/>
              </a:ext>
            </a:extLst>
          </p:cNvPr>
          <p:cNvSpPr/>
          <p:nvPr/>
        </p:nvSpPr>
        <p:spPr>
          <a:xfrm>
            <a:off x="2082012" y="2483985"/>
            <a:ext cx="5036233" cy="10634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1"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Dialectal- Relational Approach </a:t>
            </a:r>
            <a:endParaRPr lang="en-US" sz="2000" b="1" dirty="0"/>
          </a:p>
        </p:txBody>
      </p:sp>
      <p:sp>
        <p:nvSpPr>
          <p:cNvPr id="6" name="Rectangle 5">
            <a:extLst>
              <a:ext uri="{FF2B5EF4-FFF2-40B4-BE49-F238E27FC236}">
                <a16:creationId xmlns:a16="http://schemas.microsoft.com/office/drawing/2014/main" id="{50DC2235-2096-4BA6-A327-1E9A22C546B7}"/>
              </a:ext>
            </a:extLst>
          </p:cNvPr>
          <p:cNvSpPr/>
          <p:nvPr/>
        </p:nvSpPr>
        <p:spPr>
          <a:xfrm>
            <a:off x="2082012" y="3773596"/>
            <a:ext cx="5036233" cy="1063466"/>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kumimoji="0" lang="en-US" sz="2400" b="1" i="0"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iscourse</a:t>
            </a:r>
            <a:r>
              <a:rPr kumimoji="0" lang="en-US" sz="2400" b="1"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Historical Approach</a:t>
            </a:r>
            <a:endParaRPr lang="en-US" sz="2000" b="1" dirty="0"/>
          </a:p>
        </p:txBody>
      </p:sp>
      <p:sp>
        <p:nvSpPr>
          <p:cNvPr id="7" name="Rectangle 6">
            <a:extLst>
              <a:ext uri="{FF2B5EF4-FFF2-40B4-BE49-F238E27FC236}">
                <a16:creationId xmlns:a16="http://schemas.microsoft.com/office/drawing/2014/main" id="{2ED6398B-D53B-4FCE-A353-790081250347}"/>
              </a:ext>
            </a:extLst>
          </p:cNvPr>
          <p:cNvSpPr/>
          <p:nvPr/>
        </p:nvSpPr>
        <p:spPr>
          <a:xfrm>
            <a:off x="2082011" y="5017590"/>
            <a:ext cx="5036233" cy="10634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kumimoji="0" lang="en-US" sz="2400" b="1" i="0"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ocial</a:t>
            </a:r>
            <a:r>
              <a:rPr kumimoji="0" lang="en-US" sz="2400" b="1"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-Cognitive model Approach</a:t>
            </a:r>
            <a:endParaRPr lang="en-US" sz="2000" b="1" dirty="0"/>
          </a:p>
        </p:txBody>
      </p:sp>
      <p:sp>
        <p:nvSpPr>
          <p:cNvPr id="8" name="Arrow: Down 7">
            <a:extLst>
              <a:ext uri="{FF2B5EF4-FFF2-40B4-BE49-F238E27FC236}">
                <a16:creationId xmlns:a16="http://schemas.microsoft.com/office/drawing/2014/main" id="{6D22ADCB-1D8F-4846-AF84-E828127C33C0}"/>
              </a:ext>
            </a:extLst>
          </p:cNvPr>
          <p:cNvSpPr/>
          <p:nvPr/>
        </p:nvSpPr>
        <p:spPr>
          <a:xfrm>
            <a:off x="4851203" y="1389184"/>
            <a:ext cx="818076" cy="10265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F0D236F0-3186-45A8-81A1-5FB9C5730F26}"/>
              </a:ext>
            </a:extLst>
          </p:cNvPr>
          <p:cNvSpPr/>
          <p:nvPr/>
        </p:nvSpPr>
        <p:spPr>
          <a:xfrm>
            <a:off x="7118245" y="2784553"/>
            <a:ext cx="1631860" cy="42608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CB3BAA16-0DB9-48FF-B8D4-B19A1F1A915A}"/>
              </a:ext>
            </a:extLst>
          </p:cNvPr>
          <p:cNvSpPr/>
          <p:nvPr/>
        </p:nvSpPr>
        <p:spPr>
          <a:xfrm>
            <a:off x="7118245" y="3960535"/>
            <a:ext cx="1631860" cy="42608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1008FCCD-BAD4-44CC-9FEC-F5180A1F8F64}"/>
              </a:ext>
            </a:extLst>
          </p:cNvPr>
          <p:cNvSpPr/>
          <p:nvPr/>
        </p:nvSpPr>
        <p:spPr>
          <a:xfrm>
            <a:off x="7118245" y="5307291"/>
            <a:ext cx="1631860" cy="42608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2D6AD9-BED6-48D5-9838-5AC32B7D7D91}"/>
              </a:ext>
            </a:extLst>
          </p:cNvPr>
          <p:cNvSpPr/>
          <p:nvPr/>
        </p:nvSpPr>
        <p:spPr>
          <a:xfrm>
            <a:off x="9051387" y="5013713"/>
            <a:ext cx="2188699" cy="9791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1" i="0"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By: Van Dijk</a:t>
            </a:r>
            <a:endParaRPr lang="en-US" sz="2000" b="1" dirty="0">
              <a:solidFill>
                <a:srgbClr val="C00000"/>
              </a:solidFill>
            </a:endParaRPr>
          </a:p>
        </p:txBody>
      </p:sp>
      <p:sp>
        <p:nvSpPr>
          <p:cNvPr id="13" name="Rectangle 12">
            <a:extLst>
              <a:ext uri="{FF2B5EF4-FFF2-40B4-BE49-F238E27FC236}">
                <a16:creationId xmlns:a16="http://schemas.microsoft.com/office/drawing/2014/main" id="{3754CE72-F6FF-4558-BBD5-E301DC5080E7}"/>
              </a:ext>
            </a:extLst>
          </p:cNvPr>
          <p:cNvSpPr/>
          <p:nvPr/>
        </p:nvSpPr>
        <p:spPr>
          <a:xfrm>
            <a:off x="9051386" y="3772556"/>
            <a:ext cx="2188700" cy="9791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 </a:t>
            </a:r>
            <a:r>
              <a:rPr kumimoji="0" lang="en-US" sz="2400" b="1" i="0"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Wodak </a:t>
            </a:r>
            <a:endParaRPr lang="en-US" sz="2000" b="1" dirty="0">
              <a:solidFill>
                <a:srgbClr val="C00000"/>
              </a:solidFill>
            </a:endParaRPr>
          </a:p>
        </p:txBody>
      </p:sp>
      <p:sp>
        <p:nvSpPr>
          <p:cNvPr id="14" name="Rectangle 13">
            <a:extLst>
              <a:ext uri="{FF2B5EF4-FFF2-40B4-BE49-F238E27FC236}">
                <a16:creationId xmlns:a16="http://schemas.microsoft.com/office/drawing/2014/main" id="{42952477-3761-4DE7-B36F-4708B271D72B}"/>
              </a:ext>
            </a:extLst>
          </p:cNvPr>
          <p:cNvSpPr/>
          <p:nvPr/>
        </p:nvSpPr>
        <p:spPr>
          <a:xfrm>
            <a:off x="9051386" y="2483985"/>
            <a:ext cx="2188700" cy="102658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1" i="0"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By: Fairclough </a:t>
            </a:r>
            <a:endParaRPr lang="en-US" sz="2000" b="1" dirty="0">
              <a:solidFill>
                <a:srgbClr val="C00000"/>
              </a:solidFill>
            </a:endParaRPr>
          </a:p>
        </p:txBody>
      </p:sp>
    </p:spTree>
    <p:extLst>
      <p:ext uri="{BB962C8B-B14F-4D97-AF65-F5344CB8AC3E}">
        <p14:creationId xmlns:p14="http://schemas.microsoft.com/office/powerpoint/2010/main" val="731441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2ABD-86C0-4BF0-9108-F4C225769FD0}"/>
              </a:ext>
            </a:extLst>
          </p:cNvPr>
          <p:cNvSpPr>
            <a:spLocks noGrp="1"/>
          </p:cNvSpPr>
          <p:nvPr>
            <p:ph type="title"/>
          </p:nvPr>
        </p:nvSpPr>
        <p:spPr>
          <a:xfrm>
            <a:off x="384517" y="125975"/>
            <a:ext cx="11422966" cy="1224523"/>
          </a:xfrm>
        </p:spPr>
        <p:txBody>
          <a:bodyPr>
            <a:normAutofit fontScale="90000"/>
          </a:bodyPr>
          <a:lstStyle/>
          <a:p>
            <a:pPr algn="ctr"/>
            <a:r>
              <a:rPr lang="en-US"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kumimoji="0" lang="en-US" sz="4400" b="1" i="0" u="sng"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Dialectal- Relational Approach</a:t>
            </a:r>
            <a:r>
              <a:rPr kumimoji="0" lang="en-US" sz="4400" i="0" strike="noStrike" kern="1200" cap="none" spc="0" normalizeH="0" baseline="0" noProof="0" dirty="0">
                <a:ln>
                  <a:noFill/>
                </a:ln>
                <a:solidFill>
                  <a:srgbClr val="44546A">
                    <a:lumMod val="50000"/>
                  </a:srgbClr>
                </a:solidFill>
                <a:uLnTx/>
                <a:uFillTx/>
                <a:latin typeface="Times New Roman" panose="02020603050405020304" pitchFamily="18" charset="0"/>
                <a:ea typeface="+mj-ea"/>
                <a:cs typeface="Times New Roman" panose="02020603050405020304" pitchFamily="18" charset="0"/>
              </a:rPr>
              <a:t>  by: </a:t>
            </a:r>
            <a:r>
              <a:rPr kumimoji="0" lang="en-US" sz="4400" i="0" u="sng"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Fairclough</a:t>
            </a:r>
            <a:r>
              <a:rPr kumimoji="0" lang="en-US" sz="4400" i="0" strike="noStrike" kern="1200" cap="none" spc="0" normalizeH="0" baseline="0" noProof="0" dirty="0">
                <a:ln>
                  <a:noFill/>
                </a:ln>
                <a:solidFill>
                  <a:srgbClr val="44546A">
                    <a:lumMod val="50000"/>
                  </a:srgbClr>
                </a:solidFill>
                <a:uLnTx/>
                <a:uFillTx/>
                <a:latin typeface="Times New Roman" panose="02020603050405020304" pitchFamily="18" charset="0"/>
                <a:ea typeface="+mj-ea"/>
                <a:cs typeface="Times New Roman" panose="02020603050405020304" pitchFamily="18" charset="0"/>
              </a:rPr>
              <a:t> </a:t>
            </a:r>
            <a:endParaRPr kumimoji="0" lang="en-US" sz="4400" b="1" i="0" u="sng"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endParaRPr>
          </a:p>
        </p:txBody>
      </p:sp>
      <p:sp>
        <p:nvSpPr>
          <p:cNvPr id="3" name="Content Placeholder 2">
            <a:extLst>
              <a:ext uri="{FF2B5EF4-FFF2-40B4-BE49-F238E27FC236}">
                <a16:creationId xmlns:a16="http://schemas.microsoft.com/office/drawing/2014/main" id="{3457E3C1-5AD9-44B3-8FA5-054999422C36}"/>
              </a:ext>
            </a:extLst>
          </p:cNvPr>
          <p:cNvSpPr>
            <a:spLocks noGrp="1"/>
          </p:cNvSpPr>
          <p:nvPr>
            <p:ph idx="1"/>
          </p:nvPr>
        </p:nvSpPr>
        <p:spPr>
          <a:xfrm>
            <a:off x="239151" y="1350498"/>
            <a:ext cx="11774658" cy="538152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dirty="0">
                <a:latin typeface="Times New Roman" panose="02020603050405020304" pitchFamily="18" charset="0"/>
                <a:cs typeface="Times New Roman" panose="02020603050405020304" pitchFamily="18" charset="0"/>
              </a:rPr>
              <a:t>This is the most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influential approach </a:t>
            </a:r>
            <a:r>
              <a:rPr lang="en-US" sz="2300" dirty="0">
                <a:latin typeface="Times New Roman" panose="02020603050405020304" pitchFamily="18" charset="0"/>
                <a:cs typeface="Times New Roman" panose="02020603050405020304" pitchFamily="18" charset="0"/>
              </a:rPr>
              <a:t>within </a:t>
            </a:r>
            <a:r>
              <a:rPr lang="en-US" sz="23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a:t>
            </a:r>
            <a:r>
              <a:rPr lang="en-US" sz="2300" dirty="0">
                <a:latin typeface="Times New Roman" panose="02020603050405020304" pitchFamily="18" charset="0"/>
                <a:cs typeface="Times New Roman" panose="02020603050405020304" pitchFamily="18" charset="0"/>
              </a:rPr>
              <a:t>, related to Fairclough who based his work on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two important influences</a:t>
            </a:r>
            <a:r>
              <a:rPr lang="en-US" sz="2300" dirty="0">
                <a:latin typeface="Times New Roman" panose="02020603050405020304" pitchFamily="18" charset="0"/>
                <a:cs typeface="Times New Roman" panose="02020603050405020304" pitchFamily="18" charset="0"/>
              </a:rPr>
              <a:t>: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a:t>
            </a:r>
            <a:r>
              <a:rPr lang="en-US" sz="2300" dirty="0" err="1">
                <a:latin typeface="Times New Roman" panose="02020603050405020304" pitchFamily="18" charset="0"/>
                <a:cs typeface="Times New Roman" panose="02020603050405020304" pitchFamily="18" charset="0"/>
              </a:rPr>
              <a:t>Foucaltian</a:t>
            </a:r>
            <a:r>
              <a:rPr lang="en-US" sz="2300" dirty="0">
                <a:latin typeface="Times New Roman" panose="02020603050405020304" pitchFamily="18" charset="0"/>
                <a:cs typeface="Times New Roman" panose="02020603050405020304" pitchFamily="18" charset="0"/>
              </a:rPr>
              <a:t>’ critical theory and its relevance to the importance of language as a form of social action.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second influence comes from Halliday’s systemic-functional model, which provides “</a:t>
            </a:r>
            <a:r>
              <a:rPr lang="en-US" sz="23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toolkit for deconstructing the socially constructed (thus linguistically constructed) machinery of power</a:t>
            </a:r>
            <a:r>
              <a:rPr lang="en-US" sz="2300" dirty="0">
                <a:latin typeface="Times New Roman" panose="02020603050405020304" pitchFamily="18" charset="0"/>
                <a:cs typeface="Times New Roman" panose="02020603050405020304" pitchFamily="18" charset="0"/>
              </a:rPr>
              <a:t>”.</a:t>
            </a:r>
          </a:p>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a:t>
            </a:r>
            <a:r>
              <a:rPr lang="en-US" sz="2300" dirty="0">
                <a:latin typeface="Times New Roman" panose="02020603050405020304" pitchFamily="18" charset="0"/>
                <a:cs typeface="Times New Roman" panose="02020603050405020304" pitchFamily="18" charset="0"/>
              </a:rPr>
              <a:t> used terms such as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order of discourse</a:t>
            </a:r>
            <a:r>
              <a:rPr lang="en-US" sz="2300" dirty="0">
                <a:latin typeface="Times New Roman" panose="02020603050405020304" pitchFamily="18" charset="0"/>
                <a:cs typeface="Times New Roman" panose="02020603050405020304" pitchFamily="18" charset="0"/>
              </a:rPr>
              <a:t>’ to outline his discourse theory. </a:t>
            </a:r>
          </a:p>
          <a:p>
            <a:r>
              <a:rPr lang="en-US" sz="2300" dirty="0">
                <a:latin typeface="Times New Roman" panose="02020603050405020304" pitchFamily="18" charset="0"/>
                <a:cs typeface="Times New Roman" panose="02020603050405020304" pitchFamily="18" charset="0"/>
              </a:rPr>
              <a:t>The central notion of the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orders of discourse</a:t>
            </a:r>
            <a:r>
              <a:rPr lang="en-US" sz="2300" dirty="0">
                <a:latin typeface="Times New Roman" panose="02020603050405020304" pitchFamily="18" charset="0"/>
                <a:cs typeface="Times New Roman" panose="02020603050405020304" pitchFamily="18" charset="0"/>
              </a:rPr>
              <a:t>’ in Fairclough is that different discourses are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controlled</a:t>
            </a:r>
            <a:r>
              <a:rPr lang="en-US" sz="2300" dirty="0">
                <a:latin typeface="Times New Roman" panose="02020603050405020304" pitchFamily="18" charset="0"/>
                <a:cs typeface="Times New Roman" panose="02020603050405020304" pitchFamily="18" charset="0"/>
              </a:rPr>
              <a:t> or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governed</a:t>
            </a:r>
            <a:r>
              <a:rPr lang="en-US" sz="2300" dirty="0">
                <a:latin typeface="Times New Roman" panose="02020603050405020304" pitchFamily="18" charset="0"/>
                <a:cs typeface="Times New Roman" panose="02020603050405020304" pitchFamily="18" charset="0"/>
              </a:rPr>
              <a:t> by different networks:</a:t>
            </a:r>
          </a:p>
          <a:p>
            <a:pPr marL="0" indent="0" algn="ctr">
              <a:buNone/>
            </a:pPr>
            <a:r>
              <a:rPr lang="en-US" sz="2300" dirty="0">
                <a:latin typeface="Times New Roman" panose="02020603050405020304" pitchFamily="18" charset="0"/>
                <a:cs typeface="Times New Roman" panose="02020603050405020304" pitchFamily="18" charset="0"/>
              </a:rPr>
              <a:t>“</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 always experience the society and the various social institutions within which we operate as divided up and demarcated, structured into different spheres of action, different types of situation, each of which has its associated type of practice</a:t>
            </a:r>
            <a:r>
              <a:rPr lang="en-US" sz="23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17533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0A0A91-3078-48CB-94F6-132ED6327938}"/>
              </a:ext>
            </a:extLst>
          </p:cNvPr>
          <p:cNvSpPr>
            <a:spLocks noGrp="1"/>
          </p:cNvSpPr>
          <p:nvPr>
            <p:ph idx="1"/>
          </p:nvPr>
        </p:nvSpPr>
        <p:spPr>
          <a:xfrm>
            <a:off x="229773" y="172328"/>
            <a:ext cx="11732454" cy="6495758"/>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Orders of discourse</a:t>
            </a:r>
            <a:r>
              <a:rPr lang="en-US" sz="2300" dirty="0">
                <a:latin typeface="Times New Roman" panose="02020603050405020304" pitchFamily="18" charset="0"/>
                <a:cs typeface="Times New Roman" panose="02020603050405020304" pitchFamily="18" charset="0"/>
              </a:rPr>
              <a:t> are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different</a:t>
            </a:r>
            <a:r>
              <a:rPr lang="en-US" sz="2300" dirty="0">
                <a:latin typeface="Times New Roman" panose="02020603050405020304" pitchFamily="18" charset="0"/>
                <a:cs typeface="Times New Roman" panose="02020603050405020304" pitchFamily="18" charset="0"/>
              </a:rPr>
              <a:t> and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independent</a:t>
            </a:r>
            <a:r>
              <a:rPr lang="en-US" sz="2300" dirty="0">
                <a:latin typeface="Times New Roman" panose="02020603050405020304" pitchFamily="18" charset="0"/>
                <a:cs typeface="Times New Roman" panose="02020603050405020304" pitchFamily="18" charset="0"/>
              </a:rPr>
              <a:t> but are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related</a:t>
            </a:r>
            <a:r>
              <a:rPr lang="en-US" sz="2300" dirty="0">
                <a:latin typeface="Times New Roman" panose="02020603050405020304" pitchFamily="18" charset="0"/>
                <a:cs typeface="Times New Roman" panose="02020603050405020304" pitchFamily="18" charset="0"/>
              </a:rPr>
              <a:t> in terms of:</a:t>
            </a:r>
          </a:p>
          <a:p>
            <a:pPr marL="0" indent="0" algn="ctr">
              <a:buNone/>
            </a:pPr>
            <a:r>
              <a:rPr lang="en-US" sz="2300" dirty="0">
                <a:latin typeface="Times New Roman" panose="02020603050405020304" pitchFamily="18" charset="0"/>
                <a:cs typeface="Times New Roman" panose="02020603050405020304" pitchFamily="18" charset="0"/>
              </a:rPr>
              <a: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The type of discourse </a:t>
            </a:r>
            <a:r>
              <a:rPr lang="en-US" sz="2300" dirty="0">
                <a:latin typeface="Times New Roman" panose="02020603050405020304" pitchFamily="18" charset="0"/>
                <a:cs typeface="Times New Roman" panose="02020603050405020304" pitchFamily="18" charset="0"/>
              </a:rPr>
              <a:t>and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The way they are structured</a:t>
            </a:r>
            <a:r>
              <a:rPr lang="en-US" sz="2300" dirty="0">
                <a:latin typeface="Times New Roman" panose="02020603050405020304" pitchFamily="18" charset="0"/>
                <a:cs typeface="Times New Roman" panose="02020603050405020304" pitchFamily="18" charset="0"/>
              </a:rPr>
              <a:t>.</a:t>
            </a:r>
          </a:p>
          <a:p>
            <a:pPr marL="0" indent="0" algn="ctr">
              <a:buNone/>
            </a:pPr>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Henderson</a:t>
            </a:r>
            <a:r>
              <a:rPr lang="en-US" sz="2300" dirty="0">
                <a:latin typeface="Times New Roman" panose="02020603050405020304" pitchFamily="18" charset="0"/>
                <a:cs typeface="Times New Roman" panose="02020603050405020304" pitchFamily="18" charset="0"/>
              </a:rPr>
              <a:t> states that to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a:t>
            </a:r>
            <a:r>
              <a:rPr lang="en-US" sz="2300" dirty="0">
                <a:latin typeface="Times New Roman" panose="02020603050405020304" pitchFamily="18" charset="0"/>
                <a:cs typeface="Times New Roman" panose="02020603050405020304" pitchFamily="18" charset="0"/>
              </a:rPr>
              <a:t>,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conversation</a:t>
            </a:r>
            <a:r>
              <a:rPr lang="en-US" sz="2300" dirty="0">
                <a:latin typeface="Times New Roman" panose="02020603050405020304" pitchFamily="18" charset="0"/>
                <a:cs typeface="Times New Roman" panose="02020603050405020304" pitchFamily="18" charset="0"/>
              </a:rPr>
              <a:t>’ are of </a:t>
            </a:r>
            <a:r>
              <a:rPr lang="en-US" sz="2300" u="sng" dirty="0">
                <a:latin typeface="Times New Roman" panose="02020603050405020304" pitchFamily="18" charset="0"/>
                <a:cs typeface="Times New Roman" panose="02020603050405020304" pitchFamily="18" charset="0"/>
              </a:rPr>
              <a:t>various types of discourse </a:t>
            </a:r>
            <a:r>
              <a:rPr lang="en-US" sz="2300" dirty="0">
                <a:latin typeface="Times New Roman" panose="02020603050405020304" pitchFamily="18" charset="0"/>
                <a:cs typeface="Times New Roman" panose="02020603050405020304" pitchFamily="18" charset="0"/>
              </a:rPr>
              <a:t>linked to </a:t>
            </a:r>
            <a:r>
              <a:rPr lang="en-US" sz="2300" u="sng" dirty="0">
                <a:latin typeface="Times New Roman" panose="02020603050405020304" pitchFamily="18" charset="0"/>
                <a:cs typeface="Times New Roman" panose="02020603050405020304" pitchFamily="18" charset="0"/>
              </a:rPr>
              <a:t>various types of social situations</a:t>
            </a:r>
            <a:r>
              <a:rPr lang="en-US" sz="2300" dirty="0">
                <a:latin typeface="Times New Roman" panose="02020603050405020304" pitchFamily="18" charset="0"/>
                <a:cs typeface="Times New Roman" panose="02020603050405020304" pitchFamily="18" charset="0"/>
              </a:rPr>
              <a:t>, especially in the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official</a:t>
            </a:r>
            <a:r>
              <a:rPr lang="en-US" sz="2300" dirty="0">
                <a:latin typeface="Times New Roman" panose="02020603050405020304" pitchFamily="18" charset="0"/>
                <a:cs typeface="Times New Roman" panose="02020603050405020304" pitchFamily="18" charset="0"/>
              </a:rPr>
              <a:t> 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off-stage</a:t>
            </a:r>
            <a:r>
              <a:rPr lang="en-US" sz="2300" dirty="0">
                <a:latin typeface="Times New Roman" panose="02020603050405020304" pitchFamily="18" charset="0"/>
                <a:cs typeface="Times New Roman" panose="02020603050405020304" pitchFamily="18" charset="0"/>
              </a:rPr>
              <a:t>” proceedings such as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bargaining between different lawyers</a:t>
            </a:r>
            <a:r>
              <a:rPr lang="en-US" sz="2300" dirty="0">
                <a:latin typeface="Times New Roman" panose="02020603050405020304" pitchFamily="18" charset="0"/>
                <a:cs typeface="Times New Roman" panose="02020603050405020304" pitchFamily="18" charset="0"/>
              </a:rPr>
              <a:t>. </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a:t>
            </a:r>
            <a:r>
              <a:rPr lang="en-US" sz="2300" dirty="0">
                <a:latin typeface="Times New Roman" panose="02020603050405020304" pitchFamily="18" charset="0"/>
                <a:cs typeface="Times New Roman" panose="02020603050405020304" pitchFamily="18" charset="0"/>
              </a:rPr>
              <a:t>,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power relations</a:t>
            </a:r>
            <a:r>
              <a:rPr lang="en-US" sz="2300" dirty="0">
                <a:latin typeface="Times New Roman" panose="02020603050405020304" pitchFamily="18" charset="0"/>
                <a:cs typeface="Times New Roman" panose="02020603050405020304" pitchFamily="18" charset="0"/>
              </a:rPr>
              <a:t> are of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central concern</a:t>
            </a:r>
            <a:r>
              <a:rPr lang="en-US" sz="2300" dirty="0">
                <a:latin typeface="Times New Roman" panose="02020603050405020304" pitchFamily="18" charset="0"/>
                <a:cs typeface="Times New Roman" panose="02020603050405020304" pitchFamily="18" charset="0"/>
              </a:rPr>
              <a:t>, and especially when the functions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orders of discourse</a:t>
            </a:r>
            <a:r>
              <a:rPr lang="en-US" sz="2300" dirty="0">
                <a:latin typeface="Times New Roman" panose="02020603050405020304" pitchFamily="18" charset="0"/>
                <a:cs typeface="Times New Roman" panose="02020603050405020304" pitchFamily="18" charset="0"/>
              </a:rPr>
              <a:t>’ are </a:t>
            </a:r>
            <a:r>
              <a:rPr lang="en-US" sz="2300" u="sng" dirty="0">
                <a:latin typeface="Times New Roman" panose="02020603050405020304" pitchFamily="18" charset="0"/>
                <a:cs typeface="Times New Roman" panose="02020603050405020304" pitchFamily="18" charset="0"/>
              </a:rPr>
              <a:t>constrained by relationships of power</a:t>
            </a:r>
            <a:r>
              <a:rPr lang="en-US" sz="2300" dirty="0">
                <a:latin typeface="Times New Roman" panose="02020603050405020304" pitchFamily="18" charset="0"/>
                <a:cs typeface="Times New Roman" panose="02020603050405020304" pitchFamily="18" charset="0"/>
              </a:rPr>
              <a:t>.  </a:t>
            </a:r>
          </a:p>
          <a:p>
            <a:r>
              <a:rPr lang="en-US" sz="2300" dirty="0">
                <a:latin typeface="Times New Roman" panose="02020603050405020304" pitchFamily="18" charset="0"/>
                <a:cs typeface="Times New Roman" panose="02020603050405020304" pitchFamily="18" charset="0"/>
              </a:rPr>
              <a:t>He has expanded his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notion of power</a:t>
            </a:r>
            <a:r>
              <a:rPr lang="en-US" sz="2300" dirty="0">
                <a:latin typeface="Times New Roman" panose="02020603050405020304" pitchFamily="18" charset="0"/>
                <a:cs typeface="Times New Roman" panose="02020603050405020304" pitchFamily="18" charset="0"/>
              </a:rPr>
              <a:t> to not only restricted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class relations</a:t>
            </a:r>
            <a:r>
              <a:rPr lang="en-US" sz="2300" dirty="0">
                <a:latin typeface="Times New Roman" panose="02020603050405020304" pitchFamily="18" charset="0"/>
                <a:cs typeface="Times New Roman" panose="02020603050405020304" pitchFamily="18" charset="0"/>
              </a:rPr>
              <a:t> and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class struggles</a:t>
            </a:r>
            <a:r>
              <a:rPr lang="en-US" sz="2300" dirty="0">
                <a:latin typeface="Times New Roman" panose="02020603050405020304" pitchFamily="18" charset="0"/>
                <a:cs typeface="Times New Roman" panose="02020603050405020304" pitchFamily="18" charset="0"/>
              </a:rPr>
              <a:t>, but also equally applied to:</a:t>
            </a:r>
          </a:p>
          <a:p>
            <a:pPr marL="0" indent="0" algn="ctr">
              <a:buNone/>
            </a:pP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 power struggles between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men and women</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ethnic groups</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age groups</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other social groups that are not specific to particular institutions” </a:t>
            </a:r>
          </a:p>
          <a:p>
            <a:pPr marL="0" indent="0">
              <a:buNone/>
            </a:pPr>
            <a:endPar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300" dirty="0">
                <a:latin typeface="Times New Roman" panose="02020603050405020304" pitchFamily="18" charset="0"/>
                <a:cs typeface="Times New Roman" panose="02020603050405020304" pitchFamily="18" charset="0"/>
              </a:rPr>
              <a:t> In other words,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Fairclough’s approach </a:t>
            </a:r>
            <a:r>
              <a:rPr lang="en-US" sz="2300" dirty="0">
                <a:latin typeface="Times New Roman" panose="02020603050405020304" pitchFamily="18" charset="0"/>
                <a:cs typeface="Times New Roman" panose="02020603050405020304" pitchFamily="18" charset="0"/>
              </a:rPr>
              <a:t>was not as just another method of language study but as an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alternative orientation. </a:t>
            </a: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055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5AEDEB-72FD-425D-89D3-2926FB9660D5}"/>
              </a:ext>
            </a:extLst>
          </p:cNvPr>
          <p:cNvSpPr>
            <a:spLocks noGrp="1"/>
          </p:cNvSpPr>
          <p:nvPr>
            <p:ph type="title"/>
          </p:nvPr>
        </p:nvSpPr>
        <p:spPr>
          <a:xfrm>
            <a:off x="293077" y="0"/>
            <a:ext cx="11605846" cy="1325563"/>
          </a:xfrm>
        </p:spPr>
        <p:txBody>
          <a:bodyPr/>
          <a:lstStyle/>
          <a:p>
            <a:pPr algn="ctr"/>
            <a:r>
              <a:rPr lang="en-US" b="1" u="sng" dirty="0">
                <a:solidFill>
                  <a:srgbClr val="44546A">
                    <a:lumMod val="5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Fairclough's analytical framework </a:t>
            </a:r>
            <a:endParaRPr lang="en-US" dirty="0"/>
          </a:p>
        </p:txBody>
      </p:sp>
      <p:sp>
        <p:nvSpPr>
          <p:cNvPr id="5" name="Content Placeholder 4">
            <a:extLst>
              <a:ext uri="{FF2B5EF4-FFF2-40B4-BE49-F238E27FC236}">
                <a16:creationId xmlns:a16="http://schemas.microsoft.com/office/drawing/2014/main" id="{3BE8E146-9515-4419-97DC-18C712F16D7F}"/>
              </a:ext>
            </a:extLst>
          </p:cNvPr>
          <p:cNvSpPr>
            <a:spLocks noGrp="1"/>
          </p:cNvSpPr>
          <p:nvPr>
            <p:ph idx="1"/>
          </p:nvPr>
        </p:nvSpPr>
        <p:spPr>
          <a:xfrm>
            <a:off x="126609" y="1223889"/>
            <a:ext cx="11943471" cy="5501375"/>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lnSpcReduction="10000"/>
          </a:bodyPr>
          <a:lstStyle/>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Focus upon a specific social problem which has a semiotic aspect; go outside the text and describe the problem and identify its semiotic aspect.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Identify the obstacles to it being tackled, through an analysis of: </a:t>
            </a:r>
          </a:p>
          <a:p>
            <a:pPr marL="0" indent="0">
              <a:buNone/>
            </a:pPr>
            <a:r>
              <a:rPr lang="en-US" sz="2300" dirty="0">
                <a:latin typeface="Times New Roman" panose="02020603050405020304" pitchFamily="18" charset="0"/>
                <a:cs typeface="Times New Roman" panose="02020603050405020304" pitchFamily="18" charset="0"/>
              </a:rPr>
              <a:t>           </a:t>
            </a:r>
            <a:r>
              <a:rPr lang="en-US" sz="2300" dirty="0">
                <a:solidFill>
                  <a:srgbClr val="C00000"/>
                </a:solidFill>
                <a:latin typeface="Times New Roman" panose="02020603050405020304" pitchFamily="18" charset="0"/>
                <a:cs typeface="Times New Roman" panose="02020603050405020304" pitchFamily="18" charset="0"/>
              </a:rPr>
              <a:t>a)</a:t>
            </a:r>
            <a:r>
              <a:rPr lang="en-US" sz="2300" dirty="0">
                <a:latin typeface="Times New Roman" panose="02020603050405020304" pitchFamily="18" charset="0"/>
                <a:cs typeface="Times New Roman" panose="02020603050405020304" pitchFamily="18" charset="0"/>
              </a:rPr>
              <a:t> The network of practices it is located within </a:t>
            </a:r>
          </a:p>
          <a:p>
            <a:pPr marL="0" indent="0">
              <a:buNone/>
            </a:pPr>
            <a:r>
              <a:rPr lang="en-US" sz="2300" dirty="0">
                <a:solidFill>
                  <a:srgbClr val="C00000"/>
                </a:solidFill>
                <a:latin typeface="Times New Roman" panose="02020603050405020304" pitchFamily="18" charset="0"/>
                <a:cs typeface="Times New Roman" panose="02020603050405020304" pitchFamily="18" charset="0"/>
              </a:rPr>
              <a:t>           b)</a:t>
            </a:r>
            <a:r>
              <a:rPr lang="en-US" sz="2300" dirty="0">
                <a:latin typeface="Times New Roman" panose="02020603050405020304" pitchFamily="18" charset="0"/>
                <a:cs typeface="Times New Roman" panose="02020603050405020304" pitchFamily="18" charset="0"/>
              </a:rPr>
              <a:t> The relationship of </a:t>
            </a:r>
            <a:r>
              <a:rPr lang="en-US" sz="2300" dirty="0" err="1">
                <a:latin typeface="Times New Roman" panose="02020603050405020304" pitchFamily="18" charset="0"/>
                <a:cs typeface="Times New Roman" panose="02020603050405020304" pitchFamily="18" charset="0"/>
              </a:rPr>
              <a:t>semios</a:t>
            </a:r>
            <a:r>
              <a:rPr lang="en-US" sz="2300" dirty="0">
                <a:latin typeface="Times New Roman" panose="02020603050405020304" pitchFamily="18" charset="0"/>
                <a:cs typeface="Times New Roman" panose="02020603050405020304" pitchFamily="18" charset="0"/>
              </a:rPr>
              <a:t> is to other elements within the particular  practice(s) concerned</a:t>
            </a:r>
          </a:p>
          <a:p>
            <a:pPr marL="0" indent="0">
              <a:buNone/>
            </a:pPr>
            <a:r>
              <a:rPr lang="en-US" sz="2300" dirty="0">
                <a:latin typeface="Times New Roman" panose="02020603050405020304" pitchFamily="18" charset="0"/>
                <a:cs typeface="Times New Roman" panose="02020603050405020304" pitchFamily="18" charset="0"/>
              </a:rPr>
              <a:t>           </a:t>
            </a:r>
            <a:r>
              <a:rPr lang="en-US" sz="2300" dirty="0">
                <a:solidFill>
                  <a:srgbClr val="C00000"/>
                </a:solidFill>
                <a:latin typeface="Times New Roman" panose="02020603050405020304" pitchFamily="18" charset="0"/>
                <a:cs typeface="Times New Roman" panose="02020603050405020304" pitchFamily="18" charset="0"/>
              </a:rPr>
              <a:t>c)</a:t>
            </a:r>
            <a:r>
              <a:rPr lang="en-US" sz="2300" dirty="0">
                <a:latin typeface="Times New Roman" panose="02020603050405020304" pitchFamily="18" charset="0"/>
                <a:cs typeface="Times New Roman" panose="02020603050405020304" pitchFamily="18" charset="0"/>
              </a:rPr>
              <a:t> The discourse (the semiosis itself): </a:t>
            </a:r>
          </a:p>
          <a:p>
            <a:pPr marL="0" indent="0">
              <a:buNone/>
            </a:pPr>
            <a:r>
              <a:rPr lang="en-US" sz="2300" dirty="0">
                <a:latin typeface="Times New Roman" panose="02020603050405020304" pitchFamily="18" charset="0"/>
                <a:cs typeface="Times New Roman" panose="02020603050405020304" pitchFamily="18" charset="0"/>
              </a:rPr>
              <a:t>                                </a:t>
            </a:r>
            <a:r>
              <a:rPr lang="en-US" sz="2300" dirty="0">
                <a:solidFill>
                  <a:srgbClr val="C00000"/>
                </a:solidFill>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structural analysis: the order of discourse </a:t>
            </a:r>
          </a:p>
          <a:p>
            <a:pPr marL="0" indent="0">
              <a:buNone/>
            </a:pPr>
            <a:r>
              <a:rPr lang="en-US" sz="2300" dirty="0">
                <a:latin typeface="Times New Roman" panose="02020603050405020304" pitchFamily="18" charset="0"/>
                <a:cs typeface="Times New Roman" panose="02020603050405020304" pitchFamily="18" charset="0"/>
              </a:rPr>
              <a:t>                                </a:t>
            </a:r>
            <a:r>
              <a:rPr lang="en-US" sz="2300" dirty="0">
                <a:solidFill>
                  <a:srgbClr val="C00000"/>
                </a:solidFill>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interactional analysis </a:t>
            </a:r>
          </a:p>
          <a:p>
            <a:pPr marL="0" indent="0">
              <a:buNone/>
            </a:pPr>
            <a:r>
              <a:rPr lang="en-US" sz="2300" dirty="0">
                <a:latin typeface="Times New Roman" panose="02020603050405020304" pitchFamily="18" charset="0"/>
                <a:cs typeface="Times New Roman" panose="02020603050405020304" pitchFamily="18" charset="0"/>
              </a:rPr>
              <a:t>                                </a:t>
            </a:r>
            <a:r>
              <a:rPr lang="en-US" sz="2300" dirty="0">
                <a:solidFill>
                  <a:srgbClr val="C00000"/>
                </a:solidFill>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interdiscursive analysis </a:t>
            </a:r>
          </a:p>
          <a:p>
            <a:pPr marL="0" indent="0">
              <a:buNone/>
            </a:pPr>
            <a:r>
              <a:rPr lang="en-US" sz="2300" dirty="0">
                <a:latin typeface="Times New Roman" panose="02020603050405020304" pitchFamily="18" charset="0"/>
                <a:cs typeface="Times New Roman" panose="02020603050405020304" pitchFamily="18" charset="0"/>
              </a:rPr>
              <a:t>                                </a:t>
            </a:r>
            <a:r>
              <a:rPr lang="en-US" sz="2300" dirty="0">
                <a:solidFill>
                  <a:srgbClr val="C00000"/>
                </a:solidFill>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linguistic and semiotic analysis </a:t>
            </a:r>
          </a:p>
          <a:p>
            <a:pPr marL="0" indent="0">
              <a:buNone/>
            </a:pPr>
            <a:r>
              <a:rPr lang="en-US" sz="2300" dirty="0">
                <a:latin typeface="Times New Roman" panose="02020603050405020304" pitchFamily="18" charset="0"/>
                <a:cs typeface="Times New Roman" panose="02020603050405020304" pitchFamily="18" charset="0"/>
              </a:rPr>
              <a:t>3.   Consider whether the social order (network of practices) in a sense ‘needs’ the problem. </a:t>
            </a:r>
          </a:p>
          <a:p>
            <a:pPr marL="457200" indent="-457200">
              <a:buAutoNum type="arabicPeriod" startAt="4"/>
            </a:pPr>
            <a:r>
              <a:rPr lang="en-US" sz="2300" dirty="0">
                <a:latin typeface="Times New Roman" panose="02020603050405020304" pitchFamily="18" charset="0"/>
                <a:cs typeface="Times New Roman" panose="02020603050405020304" pitchFamily="18" charset="0"/>
              </a:rPr>
              <a:t>Identify possible ways past the obstacles. </a:t>
            </a:r>
          </a:p>
          <a:p>
            <a:pPr marL="457200" indent="-457200">
              <a:buAutoNum type="arabicPeriod" startAt="4"/>
            </a:pPr>
            <a:r>
              <a:rPr lang="en-US" sz="2300" dirty="0">
                <a:latin typeface="Times New Roman" panose="02020603050405020304" pitchFamily="18" charset="0"/>
                <a:cs typeface="Times New Roman" panose="02020603050405020304" pitchFamily="18" charset="0"/>
              </a:rPr>
              <a:t>Reflect critically on the analysis.</a:t>
            </a:r>
          </a:p>
          <a:p>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9875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13C33-05ED-4376-B4AC-3A6592995238}"/>
              </a:ext>
            </a:extLst>
          </p:cNvPr>
          <p:cNvSpPr>
            <a:spLocks noGrp="1"/>
          </p:cNvSpPr>
          <p:nvPr>
            <p:ph type="title"/>
          </p:nvPr>
        </p:nvSpPr>
        <p:spPr>
          <a:xfrm>
            <a:off x="138332" y="140042"/>
            <a:ext cx="11915335" cy="1325563"/>
          </a:xfrm>
        </p:spPr>
        <p:txBody>
          <a:bodyPr/>
          <a:lstStyle/>
          <a:p>
            <a:pPr algn="ctr"/>
            <a:r>
              <a:rPr kumimoji="0" lang="en-US" sz="4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2. </a:t>
            </a:r>
            <a:r>
              <a:rPr kumimoji="0" lang="en-US" sz="4000" b="1" i="0" u="sng"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Discourse- Historical Approach</a:t>
            </a:r>
            <a:r>
              <a:rPr kumimoji="0" lang="en-US" sz="4000" i="0" strike="noStrike" kern="1200" cap="none" spc="0" normalizeH="0" baseline="0" noProof="0" dirty="0">
                <a:ln>
                  <a:noFill/>
                </a:ln>
                <a:solidFill>
                  <a:srgbClr val="44546A">
                    <a:lumMod val="50000"/>
                  </a:srgbClr>
                </a:solidFill>
                <a:uLnTx/>
                <a:uFillTx/>
                <a:latin typeface="Times New Roman" panose="02020603050405020304" pitchFamily="18" charset="0"/>
                <a:ea typeface="+mj-ea"/>
                <a:cs typeface="Times New Roman" panose="02020603050405020304" pitchFamily="18" charset="0"/>
              </a:rPr>
              <a:t>   by</a:t>
            </a:r>
            <a:r>
              <a:rPr kumimoji="0" lang="en-US" sz="4000" b="0" i="0" u="none" strike="noStrike" kern="1200" cap="none" spc="0" normalizeH="0" baseline="0" noProof="0" dirty="0">
                <a:ln>
                  <a:noFill/>
                </a:ln>
                <a:solidFill>
                  <a:srgbClr val="44546A">
                    <a:lumMod val="50000"/>
                  </a:srgbClr>
                </a:solidFill>
                <a:effectLst/>
                <a:uLnTx/>
                <a:uFillTx/>
                <a:latin typeface="Times New Roman" panose="02020603050405020304" pitchFamily="18" charset="0"/>
                <a:ea typeface="+mj-ea"/>
                <a:cs typeface="Times New Roman" panose="02020603050405020304" pitchFamily="18" charset="0"/>
              </a:rPr>
              <a:t>: </a:t>
            </a:r>
            <a:r>
              <a:rPr kumimoji="0" lang="en-US" sz="4000" b="0" i="0" u="sng"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Wodak</a:t>
            </a:r>
            <a:r>
              <a:rPr kumimoji="0" lang="en-US" sz="4000" b="0" i="0" u="none" strike="noStrike" kern="1200" cap="none" spc="0" normalizeH="0" baseline="0" noProof="0" dirty="0">
                <a:ln>
                  <a:noFill/>
                </a:ln>
                <a:solidFill>
                  <a:srgbClr val="44546A">
                    <a:lumMod val="50000"/>
                  </a:srgbClr>
                </a:solidFill>
                <a:effectLst/>
                <a:uLnTx/>
                <a:uFillTx/>
                <a:latin typeface="Times New Roman" panose="02020603050405020304" pitchFamily="18" charset="0"/>
                <a:ea typeface="+mj-ea"/>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557E513F-C470-4E26-A6B5-4ED724BE6992}"/>
              </a:ext>
            </a:extLst>
          </p:cNvPr>
          <p:cNvSpPr>
            <a:spLocks noGrp="1"/>
          </p:cNvSpPr>
          <p:nvPr>
            <p:ph idx="1"/>
          </p:nvPr>
        </p:nvSpPr>
        <p:spPr>
          <a:xfrm>
            <a:off x="250874" y="1308296"/>
            <a:ext cx="11690251" cy="5409662"/>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basic claim </a:t>
            </a:r>
            <a:r>
              <a:rPr lang="en-US" sz="2300" dirty="0">
                <a:latin typeface="Times New Roman" panose="02020603050405020304" pitchFamily="18" charset="0"/>
                <a:cs typeface="Times New Roman" panose="02020603050405020304" pitchFamily="18" charset="0"/>
              </a:rPr>
              <a:t>is that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 power roles</a:t>
            </a:r>
            <a:r>
              <a:rPr lang="en-US" sz="2300" dirty="0">
                <a:latin typeface="Times New Roman" panose="02020603050405020304" pitchFamily="18" charset="0"/>
                <a:cs typeface="Times New Roman" panose="02020603050405020304" pitchFamily="18" charset="0"/>
              </a:rPr>
              <a:t> and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actions</a:t>
            </a:r>
            <a:r>
              <a:rPr lang="en-US" sz="2300" dirty="0">
                <a:latin typeface="Times New Roman" panose="02020603050405020304" pitchFamily="18" charset="0"/>
                <a:cs typeface="Times New Roman" panose="02020603050405020304" pitchFamily="18" charset="0"/>
              </a:rPr>
              <a:t> can be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deconstructed through linguistic analysis</a:t>
            </a:r>
            <a:r>
              <a:rPr lang="en-US" sz="2300" dirty="0">
                <a:latin typeface="Times New Roman" panose="02020603050405020304" pitchFamily="18" charset="0"/>
                <a:cs typeface="Times New Roman" panose="02020603050405020304" pitchFamily="18" charset="0"/>
              </a:rPr>
              <a:t>. </a:t>
            </a:r>
          </a:p>
          <a:p>
            <a:r>
              <a:rPr lang="en-US" sz="2300"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KhosraviNik</a:t>
            </a:r>
            <a:r>
              <a:rPr lang="en-US" sz="2300" dirty="0">
                <a:latin typeface="Times New Roman" panose="02020603050405020304" pitchFamily="18" charset="0"/>
                <a:cs typeface="Times New Roman" panose="02020603050405020304" pitchFamily="18" charset="0"/>
              </a:rPr>
              <a:t> states that the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notion that language</a:t>
            </a:r>
            <a:r>
              <a:rPr lang="en-US" sz="2300" dirty="0">
                <a:latin typeface="Times New Roman" panose="02020603050405020304" pitchFamily="18" charset="0"/>
                <a:cs typeface="Times New Roman" panose="02020603050405020304" pitchFamily="18" charset="0"/>
              </a:rPr>
              <a:t> is an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inherent social practice</a:t>
            </a:r>
            <a:r>
              <a:rPr lang="en-US" sz="2300" dirty="0">
                <a:latin typeface="Times New Roman" panose="02020603050405020304" pitchFamily="18" charset="0"/>
                <a:cs typeface="Times New Roman" panose="02020603050405020304" pitchFamily="18" charset="0"/>
              </a:rPr>
              <a:t> remains basic in this approach. </a:t>
            </a:r>
          </a:p>
          <a:p>
            <a:r>
              <a:rPr lang="en-US" sz="2300" dirty="0">
                <a:latin typeface="Times New Roman" panose="02020603050405020304" pitchFamily="18" charset="0"/>
                <a:cs typeface="Times New Roman" panose="02020603050405020304" pitchFamily="18" charset="0"/>
              </a:rPr>
              <a:t> Related to the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methodology</a:t>
            </a:r>
            <a:r>
              <a:rPr lang="en-US" sz="2300" dirty="0">
                <a:latin typeface="Times New Roman" panose="02020603050405020304" pitchFamily="18" charset="0"/>
                <a:cs typeface="Times New Roman" panose="02020603050405020304" pitchFamily="18" charset="0"/>
              </a:rPr>
              <a:t>, Wodak confirms that her approach is intended to work with:</a:t>
            </a:r>
          </a:p>
          <a:p>
            <a:endParaRPr lang="en-US" sz="23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Different approaches multi-methodically.</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Work on the basis of a variety of empirical data.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Work on background information.</a:t>
            </a:r>
          </a:p>
        </p:txBody>
      </p:sp>
    </p:spTree>
    <p:extLst>
      <p:ext uri="{BB962C8B-B14F-4D97-AF65-F5344CB8AC3E}">
        <p14:creationId xmlns:p14="http://schemas.microsoft.com/office/powerpoint/2010/main" val="1025639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4DAC0E-08D4-4246-966D-1ACF4F0EAF3B}"/>
              </a:ext>
            </a:extLst>
          </p:cNvPr>
          <p:cNvSpPr>
            <a:spLocks noGrp="1"/>
          </p:cNvSpPr>
          <p:nvPr>
            <p:ph idx="1"/>
          </p:nvPr>
        </p:nvSpPr>
        <p:spPr>
          <a:xfrm>
            <a:off x="321212" y="998805"/>
            <a:ext cx="11549576" cy="5317589"/>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Abdul Jabbar &amp; Kareem</a:t>
            </a:r>
            <a:r>
              <a:rPr lang="en-US" sz="2300" dirty="0">
                <a:latin typeface="Times New Roman" panose="02020603050405020304" pitchFamily="18" charset="0"/>
                <a:cs typeface="Times New Roman" panose="02020603050405020304" pitchFamily="18" charset="0"/>
              </a:rPr>
              <a:t>, this approach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gives an important place to Habermas's notion of the public sphere</a:t>
            </a:r>
            <a:r>
              <a:rPr lang="en-US" sz="2300" dirty="0">
                <a:latin typeface="Times New Roman" panose="02020603050405020304" pitchFamily="18" charset="0"/>
                <a:cs typeface="Times New Roman" panose="02020603050405020304" pitchFamily="18" charset="0"/>
              </a:rPr>
              <a:t>”. </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To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Wodak &amp; Meyer</a:t>
            </a:r>
            <a:r>
              <a:rPr lang="en-US" sz="2300" dirty="0">
                <a:latin typeface="Times New Roman" panose="02020603050405020304" pitchFamily="18" charset="0"/>
                <a:cs typeface="Times New Roman" panose="02020603050405020304" pitchFamily="18" charset="0"/>
              </a:rPr>
              <a:t>, the model of context used in this approach invokes historical knowledge understood in terms of four layers: </a:t>
            </a:r>
          </a:p>
          <a:p>
            <a:endParaRPr lang="en-US" sz="23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linguistic co-text level</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intertextual and interdiscursive level</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extralinguistic level, and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socio-political and historical level. </a:t>
            </a:r>
          </a:p>
        </p:txBody>
      </p:sp>
    </p:spTree>
    <p:extLst>
      <p:ext uri="{BB962C8B-B14F-4D97-AF65-F5344CB8AC3E}">
        <p14:creationId xmlns:p14="http://schemas.microsoft.com/office/powerpoint/2010/main" val="2848039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48498B7-672E-4D95-8962-8B277898D9F7}"/>
              </a:ext>
            </a:extLst>
          </p:cNvPr>
          <p:cNvSpPr/>
          <p:nvPr/>
        </p:nvSpPr>
        <p:spPr>
          <a:xfrm>
            <a:off x="3359834" y="351693"/>
            <a:ext cx="5472332" cy="10634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4400" b="1" i="0" strike="noStrike" kern="1200" cap="none" spc="0" normalizeH="0" baseline="0" noProof="0" dirty="0">
                <a:ln>
                  <a:noFill/>
                </a:ln>
                <a:solidFill>
                  <a:srgbClr val="4472C4">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Comparison</a:t>
            </a:r>
            <a:endParaRPr lang="en-US" sz="2800" b="1" dirty="0">
              <a:solidFill>
                <a:schemeClr val="tx2">
                  <a:lumMod val="50000"/>
                </a:schemeClr>
              </a:solidFill>
            </a:endParaRPr>
          </a:p>
        </p:txBody>
      </p:sp>
      <p:sp>
        <p:nvSpPr>
          <p:cNvPr id="8" name="Rectangle 7">
            <a:extLst>
              <a:ext uri="{FF2B5EF4-FFF2-40B4-BE49-F238E27FC236}">
                <a16:creationId xmlns:a16="http://schemas.microsoft.com/office/drawing/2014/main" id="{28E4B349-B734-4298-883C-557BA038FE36}"/>
              </a:ext>
            </a:extLst>
          </p:cNvPr>
          <p:cNvSpPr/>
          <p:nvPr/>
        </p:nvSpPr>
        <p:spPr>
          <a:xfrm>
            <a:off x="6454725" y="1702917"/>
            <a:ext cx="5036233" cy="1063466"/>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kumimoji="0" lang="en-US" sz="2400" b="1" i="0"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iscourse</a:t>
            </a:r>
            <a:r>
              <a:rPr kumimoji="0" lang="en-US" sz="2400" b="1"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Historical Approach</a:t>
            </a:r>
          </a:p>
          <a:p>
            <a:pPr algn="ctr"/>
            <a:r>
              <a:rPr lang="en-US"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Wodak</a:t>
            </a:r>
            <a:r>
              <a:rPr lang="en-US"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2000" b="1" dirty="0"/>
          </a:p>
        </p:txBody>
      </p:sp>
      <p:sp>
        <p:nvSpPr>
          <p:cNvPr id="10" name="Rectangle 9">
            <a:extLst>
              <a:ext uri="{FF2B5EF4-FFF2-40B4-BE49-F238E27FC236}">
                <a16:creationId xmlns:a16="http://schemas.microsoft.com/office/drawing/2014/main" id="{1DC1294D-9A06-4C0D-86A4-BCFFD4DA2E47}"/>
              </a:ext>
            </a:extLst>
          </p:cNvPr>
          <p:cNvSpPr/>
          <p:nvPr/>
        </p:nvSpPr>
        <p:spPr>
          <a:xfrm>
            <a:off x="602565" y="1702917"/>
            <a:ext cx="5036233" cy="10634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1"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Dialectal- Relational Approach (</a:t>
            </a:r>
            <a:r>
              <a:rPr kumimoji="0" lang="en-US" sz="2400" b="1" i="0"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Fairclough</a:t>
            </a:r>
            <a:r>
              <a:rPr kumimoji="0" lang="en-US" sz="2400" b="1"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t>
            </a:r>
            <a:endParaRPr lang="en-US" sz="2000" b="1" dirty="0"/>
          </a:p>
        </p:txBody>
      </p:sp>
      <p:sp>
        <p:nvSpPr>
          <p:cNvPr id="11" name="Rectangle 10">
            <a:extLst>
              <a:ext uri="{FF2B5EF4-FFF2-40B4-BE49-F238E27FC236}">
                <a16:creationId xmlns:a16="http://schemas.microsoft.com/office/drawing/2014/main" id="{C7AE62E0-7C98-4969-AEF5-23ED760667D6}"/>
              </a:ext>
            </a:extLst>
          </p:cNvPr>
          <p:cNvSpPr/>
          <p:nvPr/>
        </p:nvSpPr>
        <p:spPr>
          <a:xfrm>
            <a:off x="602565" y="2766383"/>
            <a:ext cx="5036233" cy="3957973"/>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en-US" sz="2400" dirty="0">
                <a:solidFill>
                  <a:schemeClr val="tx1"/>
                </a:solidFill>
                <a:latin typeface="Times New Roman" panose="02020603050405020304" pitchFamily="18" charset="0"/>
                <a:cs typeface="Times New Roman" panose="02020603050405020304" pitchFamily="18" charset="0"/>
              </a:rPr>
              <a:t>Fairclough brought up on the systemic-functional model of theory.</a:t>
            </a:r>
          </a:p>
          <a:p>
            <a:pPr marL="457200" indent="-457200">
              <a:buAutoNum type="arabicPeriod"/>
            </a:pPr>
            <a:endParaRPr lang="en-US" sz="2400" dirty="0">
              <a:solidFill>
                <a:schemeClr val="tx1"/>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a:solidFill>
                  <a:schemeClr val="tx1"/>
                </a:solidFill>
                <a:latin typeface="Times New Roman" panose="02020603050405020304" pitchFamily="18" charset="0"/>
                <a:cs typeface="Times New Roman" panose="02020603050405020304" pitchFamily="18" charset="0"/>
              </a:rPr>
              <a:t>He often concentrates on rather limited amounts of research material.</a:t>
            </a:r>
          </a:p>
        </p:txBody>
      </p:sp>
      <p:sp>
        <p:nvSpPr>
          <p:cNvPr id="12" name="Rectangle 11">
            <a:extLst>
              <a:ext uri="{FF2B5EF4-FFF2-40B4-BE49-F238E27FC236}">
                <a16:creationId xmlns:a16="http://schemas.microsoft.com/office/drawing/2014/main" id="{3B632C27-7F48-4DC9-97B4-FCFDE16ECFA5}"/>
              </a:ext>
            </a:extLst>
          </p:cNvPr>
          <p:cNvSpPr/>
          <p:nvPr/>
        </p:nvSpPr>
        <p:spPr>
          <a:xfrm>
            <a:off x="6454725" y="2766383"/>
            <a:ext cx="5036233" cy="3957972"/>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en-US" sz="2400" dirty="0">
                <a:solidFill>
                  <a:schemeClr val="tx1"/>
                </a:solidFill>
                <a:latin typeface="Times New Roman" panose="02020603050405020304" pitchFamily="18" charset="0"/>
                <a:cs typeface="Times New Roman" panose="02020603050405020304" pitchFamily="18" charset="0"/>
              </a:rPr>
              <a:t>Wodak turns to the sociolinguistic and ethnographical traditions for inspiration in what she calls the discourse-historical approach.</a:t>
            </a:r>
          </a:p>
          <a:p>
            <a:pPr marL="457200" indent="-457200">
              <a:buAutoNum type="arabicPeriod"/>
            </a:pPr>
            <a:endParaRPr lang="en-US" sz="2400" dirty="0">
              <a:solidFill>
                <a:schemeClr val="tx1"/>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a:solidFill>
                  <a:schemeClr val="tx1"/>
                </a:solidFill>
                <a:latin typeface="Times New Roman" panose="02020603050405020304" pitchFamily="18" charset="0"/>
                <a:cs typeface="Times New Roman" panose="02020603050405020304" pitchFamily="18" charset="0"/>
              </a:rPr>
              <a:t>One of the key notions in her approach is an emphasis on corpus-based research.</a:t>
            </a:r>
          </a:p>
        </p:txBody>
      </p:sp>
    </p:spTree>
    <p:extLst>
      <p:ext uri="{BB962C8B-B14F-4D97-AF65-F5344CB8AC3E}">
        <p14:creationId xmlns:p14="http://schemas.microsoft.com/office/powerpoint/2010/main" val="1710685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EE7B-B106-471E-BE46-8CC84DCD43E8}"/>
              </a:ext>
            </a:extLst>
          </p:cNvPr>
          <p:cNvSpPr>
            <a:spLocks noGrp="1"/>
          </p:cNvSpPr>
          <p:nvPr>
            <p:ph type="title"/>
          </p:nvPr>
        </p:nvSpPr>
        <p:spPr>
          <a:xfrm>
            <a:off x="131299" y="18256"/>
            <a:ext cx="11929402" cy="1135296"/>
          </a:xfrm>
        </p:spPr>
        <p:txBody>
          <a:bodyPr/>
          <a:lstStyle/>
          <a:p>
            <a:pPr algn="ctr"/>
            <a:r>
              <a:rPr kumimoji="0" lang="en-US" sz="40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3. </a:t>
            </a:r>
            <a:r>
              <a:rPr kumimoji="0" lang="en-US" sz="4000" b="1" i="0" u="sng"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Social -Cognitive model Approach</a:t>
            </a:r>
            <a:r>
              <a:rPr kumimoji="0" lang="en-US" sz="4000" b="1" i="0" strike="noStrike" kern="1200" cap="none" spc="0" normalizeH="0" baseline="0" noProof="0" dirty="0">
                <a:ln>
                  <a:noFill/>
                </a:ln>
                <a:solidFill>
                  <a:srgbClr val="44546A">
                    <a:lumMod val="50000"/>
                  </a:srgbClr>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   </a:t>
            </a:r>
            <a:r>
              <a:rPr kumimoji="0" lang="en-US" sz="4000" b="0" i="0" strike="noStrike" kern="1200" cap="none" spc="0" normalizeH="0" baseline="0" noProof="0" dirty="0">
                <a:ln>
                  <a:noFill/>
                </a:ln>
                <a:solidFill>
                  <a:srgbClr val="44546A">
                    <a:lumMod val="50000"/>
                  </a:srgbClr>
                </a:solidFill>
                <a:effectLst/>
                <a:uLnTx/>
                <a:uFillTx/>
                <a:latin typeface="Times New Roman" panose="02020603050405020304" pitchFamily="18" charset="0"/>
                <a:ea typeface="+mj-ea"/>
                <a:cs typeface="Times New Roman" panose="02020603050405020304" pitchFamily="18" charset="0"/>
              </a:rPr>
              <a:t>by</a:t>
            </a:r>
            <a:r>
              <a:rPr kumimoji="0" lang="en-US" sz="4000" b="0" i="0" u="none" strike="noStrike" kern="1200" cap="none" spc="0" normalizeH="0" baseline="0" noProof="0" dirty="0">
                <a:ln>
                  <a:noFill/>
                </a:ln>
                <a:solidFill>
                  <a:srgbClr val="44546A">
                    <a:lumMod val="50000"/>
                  </a:srgbClr>
                </a:solidFill>
                <a:effectLst/>
                <a:uLnTx/>
                <a:uFillTx/>
                <a:latin typeface="Times New Roman" panose="02020603050405020304" pitchFamily="18" charset="0"/>
                <a:ea typeface="+mj-ea"/>
                <a:cs typeface="Times New Roman" panose="02020603050405020304" pitchFamily="18" charset="0"/>
              </a:rPr>
              <a:t>: </a:t>
            </a:r>
            <a:r>
              <a:rPr kumimoji="0" lang="en-US" sz="4000" b="0" i="0" u="sng"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Times New Roman" panose="02020603050405020304" pitchFamily="18" charset="0"/>
                <a:ea typeface="+mj-ea"/>
                <a:cs typeface="Times New Roman" panose="02020603050405020304" pitchFamily="18" charset="0"/>
              </a:rPr>
              <a:t>Van Dijk</a:t>
            </a:r>
            <a:endParaRPr lang="en-US" dirty="0"/>
          </a:p>
        </p:txBody>
      </p:sp>
      <p:sp>
        <p:nvSpPr>
          <p:cNvPr id="3" name="Content Placeholder 2">
            <a:extLst>
              <a:ext uri="{FF2B5EF4-FFF2-40B4-BE49-F238E27FC236}">
                <a16:creationId xmlns:a16="http://schemas.microsoft.com/office/drawing/2014/main" id="{4500318A-4ACC-456E-81EE-4D8AF089AFDE}"/>
              </a:ext>
            </a:extLst>
          </p:cNvPr>
          <p:cNvSpPr>
            <a:spLocks noGrp="1"/>
          </p:cNvSpPr>
          <p:nvPr>
            <p:ph idx="1"/>
          </p:nvPr>
        </p:nvSpPr>
        <p:spPr>
          <a:xfrm>
            <a:off x="253217" y="1153552"/>
            <a:ext cx="11807483" cy="5514534"/>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Van Dijk </a:t>
            </a:r>
            <a:r>
              <a:rPr lang="en-US" sz="2300" dirty="0">
                <a:effectLst/>
                <a:latin typeface="Times New Roman" panose="02020603050405020304" pitchFamily="18" charset="0"/>
                <a:ea typeface="Times New Roman" panose="02020603050405020304" pitchFamily="18" charset="0"/>
              </a:rPr>
              <a:t>made a framework for analyzing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ND</a:t>
            </a:r>
            <a:r>
              <a:rPr lang="en-US" sz="2300" dirty="0">
                <a:effectLst/>
                <a:latin typeface="Times New Roman" panose="02020603050405020304" pitchFamily="18" charset="0"/>
                <a:ea typeface="Times New Roman" panose="02020603050405020304" pitchFamily="18" charset="0"/>
              </a:rPr>
              <a:t>, and especially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newspapers</a:t>
            </a:r>
            <a:r>
              <a:rPr lang="en-US" sz="2300" dirty="0">
                <a:effectLst/>
                <a:latin typeface="Times New Roman" panose="02020603050405020304" pitchFamily="18" charset="0"/>
                <a:ea typeface="Times New Roman" panose="02020603050405020304" pitchFamily="18" charset="0"/>
              </a:rPr>
              <a:t>, that have turned to be the main source of data in CDA.</a:t>
            </a:r>
          </a:p>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 </a:t>
            </a:r>
            <a:r>
              <a:rPr lang="en-US" sz="2300" dirty="0">
                <a:latin typeface="Times New Roman" panose="02020603050405020304" pitchFamily="18" charset="0"/>
                <a:cs typeface="Times New Roman" panose="02020603050405020304" pitchFamily="18" charset="0"/>
              </a:rPr>
              <a:t>identifies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three different perspectives</a:t>
            </a:r>
            <a:r>
              <a:rPr lang="en-US" sz="2300" dirty="0">
                <a:latin typeface="Times New Roman" panose="02020603050405020304" pitchFamily="18" charset="0"/>
                <a:cs typeface="Times New Roman" panose="02020603050405020304" pitchFamily="18" charset="0"/>
              </a:rPr>
              <a:t>;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text</a:t>
            </a:r>
            <a:r>
              <a:rPr lang="en-US" sz="2300" dirty="0">
                <a:latin typeface="Times New Roman" panose="02020603050405020304" pitchFamily="18" charset="0"/>
                <a:cs typeface="Times New Roman" panose="02020603050405020304" pitchFamily="18" charset="0"/>
              </a:rPr>
              <a:t>,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discourse practice </a:t>
            </a:r>
            <a:r>
              <a:rPr lang="en-US" sz="2300" dirty="0">
                <a:latin typeface="Times New Roman" panose="02020603050405020304" pitchFamily="18" charset="0"/>
                <a:cs typeface="Times New Roman" panose="02020603050405020304" pitchFamily="18" charset="0"/>
              </a:rPr>
              <a:t>and s</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ocio-cultural practice</a:t>
            </a:r>
            <a:r>
              <a:rPr lang="en-US" sz="2300" dirty="0">
                <a:latin typeface="Times New Roman" panose="02020603050405020304" pitchFamily="18" charset="0"/>
                <a:cs typeface="Times New Roman" panose="02020603050405020304" pitchFamily="18" charset="0"/>
              </a:rPr>
              <a:t>, with particular focus on the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link between socio-cultural analysis and textual analysis</a:t>
            </a:r>
            <a:r>
              <a:rPr lang="en-US" sz="2300" dirty="0">
                <a:latin typeface="Times New Roman" panose="02020603050405020304" pitchFamily="18" charset="0"/>
                <a:cs typeface="Times New Roman" panose="02020603050405020304" pitchFamily="18" charset="0"/>
              </a:rPr>
              <a:t>. </a:t>
            </a:r>
          </a:p>
          <a:p>
            <a:endParaRPr lang="en-US" sz="2300" dirty="0">
              <a:latin typeface="Times New Roman" panose="02020603050405020304" pitchFamily="18" charset="0"/>
              <a:cs typeface="Times New Roman" panose="02020603050405020304" pitchFamily="18" charset="0"/>
            </a:endParaRPr>
          </a:p>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a:t>
            </a:r>
            <a:r>
              <a:rPr lang="en-US" sz="2300" dirty="0">
                <a:latin typeface="Times New Roman" panose="02020603050405020304" pitchFamily="18" charset="0"/>
                <a:cs typeface="Times New Roman" panose="02020603050405020304" pitchFamily="18" charset="0"/>
              </a:rPr>
              <a:t>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differentiates</a:t>
            </a:r>
            <a:r>
              <a:rPr lang="en-US" sz="2300" dirty="0">
                <a:latin typeface="Times New Roman" panose="02020603050405020304" pitchFamily="18" charset="0"/>
                <a:cs typeface="Times New Roman" panose="02020603050405020304" pitchFamily="18" charset="0"/>
              </a:rPr>
              <a:t> himself from both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Wodak</a:t>
            </a:r>
            <a:r>
              <a:rPr lang="en-US" sz="2300" dirty="0">
                <a:latin typeface="Times New Roman" panose="02020603050405020304" pitchFamily="18" charset="0"/>
                <a:cs typeface="Times New Roman" panose="02020603050405020304" pitchFamily="18" charset="0"/>
              </a:rPr>
              <a:t> 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a:t>
            </a:r>
            <a:r>
              <a:rPr lang="en-US" sz="2300" dirty="0">
                <a:latin typeface="Times New Roman" panose="02020603050405020304" pitchFamily="18" charset="0"/>
                <a:cs typeface="Times New Roman" panose="02020603050405020304" pitchFamily="18" charset="0"/>
              </a:rPr>
              <a:t> in regarding his approach as a </a:t>
            </a:r>
            <a:r>
              <a:rPr lang="en-US" sz="23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social cognitive framework </a:t>
            </a:r>
            <a:r>
              <a:rPr lang="en-US" sz="2300" dirty="0">
                <a:latin typeface="Times New Roman" panose="02020603050405020304" pitchFamily="18" charset="0"/>
                <a:cs typeface="Times New Roman" panose="02020603050405020304" pitchFamily="18" charset="0"/>
              </a:rPr>
              <a:t>– </a:t>
            </a:r>
            <a:r>
              <a:rPr lang="en-US" sz="2300" u="sng" dirty="0">
                <a:latin typeface="Times New Roman" panose="02020603050405020304" pitchFamily="18" charset="0"/>
                <a:cs typeface="Times New Roman" panose="02020603050405020304" pitchFamily="18" charset="0"/>
              </a:rPr>
              <a:t>where cognitive ‘schemata’ frame both discourse production and comprehension:</a:t>
            </a:r>
          </a:p>
          <a:p>
            <a:endParaRPr lang="en-US" sz="2300" u="sng" dirty="0">
              <a:latin typeface="Times New Roman" panose="02020603050405020304" pitchFamily="18" charset="0"/>
              <a:cs typeface="Times New Roman" panose="02020603050405020304" pitchFamily="18" charset="0"/>
            </a:endParaRPr>
          </a:p>
          <a:p>
            <a:pPr marL="0" indent="0" algn="ctr">
              <a:buNone/>
            </a:pP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 communication and (other) forms of action and interaction are monitored by social cognition. The same is true for our understanding of social events or of social institutions and power relations. Hence social cognitions mediate between micro- and macro-levels of society, between discourse and action, between the individual and the group”.</a:t>
            </a:r>
          </a:p>
          <a:p>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23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935D0-6072-44B6-883B-B4414A84607E}"/>
              </a:ext>
            </a:extLst>
          </p:cNvPr>
          <p:cNvSpPr>
            <a:spLocks noGrp="1"/>
          </p:cNvSpPr>
          <p:nvPr>
            <p:ph type="title"/>
          </p:nvPr>
        </p:nvSpPr>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Beginning of CDA</a:t>
            </a:r>
          </a:p>
        </p:txBody>
      </p:sp>
      <p:sp>
        <p:nvSpPr>
          <p:cNvPr id="3" name="Content Placeholder 2">
            <a:extLst>
              <a:ext uri="{FF2B5EF4-FFF2-40B4-BE49-F238E27FC236}">
                <a16:creationId xmlns:a16="http://schemas.microsoft.com/office/drawing/2014/main" id="{2CC2B481-F930-48D5-88F2-F0AF7873E4C4}"/>
              </a:ext>
            </a:extLst>
          </p:cNvPr>
          <p:cNvSpPr>
            <a:spLocks noGrp="1"/>
          </p:cNvSpPr>
          <p:nvPr>
            <p:ph idx="1"/>
          </p:nvPr>
        </p:nvSpPr>
        <p:spPr>
          <a:xfrm>
            <a:off x="393894" y="1606282"/>
            <a:ext cx="11535507" cy="477212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beginning of Critical Discourse Analysis:</a:t>
            </a:r>
          </a:p>
          <a:p>
            <a:endParaRPr lang="en-US" sz="2300"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en-US" sz="2300"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en-US" sz="2300" dirty="0">
                <a:latin typeface="Times New Roman" panose="02020603050405020304" pitchFamily="18" charset="0"/>
                <a:cs typeface="Times New Roman" panose="02020603050405020304" pitchFamily="18" charset="0"/>
              </a:rPr>
              <a:t>In the 1970s a group of linguists in West </a:t>
            </a:r>
            <a:r>
              <a:rPr lang="en-US" sz="2300" dirty="0" err="1">
                <a:latin typeface="Times New Roman" panose="02020603050405020304" pitchFamily="18" charset="0"/>
                <a:cs typeface="Times New Roman" panose="02020603050405020304" pitchFamily="18" charset="0"/>
              </a:rPr>
              <a:t>Anglea</a:t>
            </a:r>
            <a:r>
              <a:rPr lang="en-US" sz="2300" dirty="0">
                <a:latin typeface="Times New Roman" panose="02020603050405020304" pitchFamily="18" charset="0"/>
                <a:cs typeface="Times New Roman" panose="02020603050405020304" pitchFamily="18" charset="0"/>
              </a:rPr>
              <a:t> University who developed the approach to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 analysis </a:t>
            </a:r>
            <a:r>
              <a:rPr lang="en-US" sz="2300" dirty="0">
                <a:latin typeface="Times New Roman" panose="02020603050405020304" pitchFamily="18" charset="0"/>
                <a:cs typeface="Times New Roman" panose="02020603050405020304" pitchFamily="18" charset="0"/>
              </a:rPr>
              <a:t>called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Critical Linguistics </a:t>
            </a:r>
            <a:r>
              <a:rPr lang="en-US" sz="2300" dirty="0">
                <a:latin typeface="Times New Roman" panose="02020603050405020304" pitchFamily="18" charset="0"/>
                <a:cs typeface="Times New Roman" panose="02020603050405020304" pitchFamily="18" charset="0"/>
              </a:rPr>
              <a:t>(</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t>
            </a:r>
            <a:r>
              <a:rPr lang="en-US" sz="2300" dirty="0">
                <a:latin typeface="Times New Roman" panose="02020603050405020304" pitchFamily="18" charset="0"/>
                <a:cs typeface="Times New Roman" panose="02020603050405020304" pitchFamily="18" charset="0"/>
              </a:rPr>
              <a:t>) which  was further developed into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Critical Discourse Analysis </a:t>
            </a:r>
            <a:r>
              <a:rPr lang="en-US" sz="2300" dirty="0">
                <a:latin typeface="Times New Roman" panose="02020603050405020304" pitchFamily="18" charset="0"/>
                <a:cs typeface="Times New Roman" panose="02020603050405020304" pitchFamily="18" charset="0"/>
              </a:rPr>
              <a:t>(</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a:t>
            </a:r>
            <a:r>
              <a:rPr lang="en-US" sz="2300" dirty="0">
                <a:latin typeface="Times New Roman" panose="02020603050405020304" pitchFamily="18" charset="0"/>
                <a:cs typeface="Times New Roman" panose="02020603050405020304" pitchFamily="18" charset="0"/>
              </a:rPr>
              <a:t>) in 1989 and the early 1990s by the intensive productions of a number of discourse analysts like: Van Dijk, Fairclough, Kress, and Wodak.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Developed to be</a:t>
            </a:r>
          </a:p>
        </p:txBody>
      </p:sp>
      <p:sp>
        <p:nvSpPr>
          <p:cNvPr id="5" name="Rectangle 4">
            <a:extLst>
              <a:ext uri="{FF2B5EF4-FFF2-40B4-BE49-F238E27FC236}">
                <a16:creationId xmlns:a16="http://schemas.microsoft.com/office/drawing/2014/main" id="{CB6B0CB6-F70C-4C09-AB15-8C225837EF00}"/>
              </a:ext>
            </a:extLst>
          </p:cNvPr>
          <p:cNvSpPr/>
          <p:nvPr/>
        </p:nvSpPr>
        <p:spPr>
          <a:xfrm>
            <a:off x="838200" y="4572000"/>
            <a:ext cx="3241431" cy="886265"/>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0"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Critical Linguistics (CL)</a:t>
            </a:r>
            <a:endParaRPr lang="en-US" dirty="0"/>
          </a:p>
        </p:txBody>
      </p:sp>
      <p:sp>
        <p:nvSpPr>
          <p:cNvPr id="10" name="Arrow: Right 9">
            <a:extLst>
              <a:ext uri="{FF2B5EF4-FFF2-40B4-BE49-F238E27FC236}">
                <a16:creationId xmlns:a16="http://schemas.microsoft.com/office/drawing/2014/main" id="{ED4C655E-5FE8-4141-8830-BBA5AB6F60F9}"/>
              </a:ext>
            </a:extLst>
          </p:cNvPr>
          <p:cNvSpPr/>
          <p:nvPr/>
        </p:nvSpPr>
        <p:spPr>
          <a:xfrm>
            <a:off x="4312922" y="4998498"/>
            <a:ext cx="3241430" cy="450167"/>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76725F19-8204-4E29-AEE3-709D0742F8A1}"/>
              </a:ext>
            </a:extLst>
          </p:cNvPr>
          <p:cNvSpPr/>
          <p:nvPr/>
        </p:nvSpPr>
        <p:spPr>
          <a:xfrm>
            <a:off x="7787643" y="4571999"/>
            <a:ext cx="3241431" cy="886265"/>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0"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Critical Discourse Analysis (CDA)</a:t>
            </a:r>
            <a:endParaRPr lang="en-US" dirty="0"/>
          </a:p>
        </p:txBody>
      </p:sp>
    </p:spTree>
    <p:extLst>
      <p:ext uri="{BB962C8B-B14F-4D97-AF65-F5344CB8AC3E}">
        <p14:creationId xmlns:p14="http://schemas.microsoft.com/office/powerpoint/2010/main" val="1805029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D9EDFD-642F-4108-97DC-55FFE7D00BD5}"/>
              </a:ext>
            </a:extLst>
          </p:cNvPr>
          <p:cNvSpPr>
            <a:spLocks noGrp="1"/>
          </p:cNvSpPr>
          <p:nvPr>
            <p:ph idx="1"/>
          </p:nvPr>
        </p:nvSpPr>
        <p:spPr>
          <a:xfrm>
            <a:off x="271975" y="1491175"/>
            <a:ext cx="11648049" cy="424844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 organization of a text, in this approach, is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hierarchical</a:t>
            </a:r>
            <a:r>
              <a:rPr lang="en-US" sz="2300" dirty="0">
                <a:latin typeface="Times New Roman" panose="02020603050405020304" pitchFamily="18" charset="0"/>
                <a:cs typeface="Times New Roman" panose="02020603050405020304" pitchFamily="18" charset="0"/>
              </a:rPr>
              <a:t>, with an overriding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thematic topic </a:t>
            </a:r>
            <a:r>
              <a:rPr lang="en-US" sz="2300" dirty="0">
                <a:latin typeface="Times New Roman" panose="02020603050405020304" pitchFamily="18" charset="0"/>
                <a:cs typeface="Times New Roman" panose="02020603050405020304" pitchFamily="18" charset="0"/>
              </a:rPr>
              <a:t>(called the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macro-structure</a:t>
            </a:r>
            <a:r>
              <a:rPr lang="en-US" sz="2300" dirty="0">
                <a:latin typeface="Times New Roman" panose="02020603050405020304" pitchFamily="18" charset="0"/>
                <a:cs typeface="Times New Roman" panose="02020603050405020304" pitchFamily="18" charset="0"/>
              </a:rPr>
              <a:t>) at the top. That is,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news report has a headline, a lead and different ‘events’ throughout the main text, and each element corresponds to the overall theme</a:t>
            </a:r>
            <a:r>
              <a:rPr lang="en-US" sz="2300" dirty="0">
                <a:latin typeface="Times New Roman" panose="02020603050405020304" pitchFamily="18" charset="0"/>
                <a:cs typeface="Times New Roman" panose="02020603050405020304" pitchFamily="18" charset="0"/>
              </a:rPr>
              <a:t>“.</a:t>
            </a:r>
          </a:p>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unlike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Fairclough</a:t>
            </a:r>
            <a:r>
              <a:rPr lang="en-US" sz="2300" dirty="0">
                <a:latin typeface="Times New Roman" panose="02020603050405020304" pitchFamily="18" charset="0"/>
                <a:cs typeface="Times New Roman" panose="02020603050405020304" pitchFamily="18" charset="0"/>
              </a:rPr>
              <a:t> and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Wodak</a:t>
            </a:r>
            <a:r>
              <a:rPr lang="en-US" sz="2300" dirty="0">
                <a:latin typeface="Times New Roman" panose="02020603050405020304" pitchFamily="18" charset="0"/>
                <a:cs typeface="Times New Roman" panose="02020603050405020304" pitchFamily="18" charset="0"/>
              </a:rPr>
              <a:t>, </a:t>
            </a: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model of social cognition </a:t>
            </a:r>
            <a:r>
              <a:rPr lang="en-US" sz="2300" dirty="0">
                <a:latin typeface="Times New Roman" panose="02020603050405020304" pitchFamily="18" charset="0"/>
                <a:cs typeface="Times New Roman" panose="02020603050405020304" pitchFamily="18" charset="0"/>
              </a:rPr>
              <a:t>is much powerful to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unmask the role of dominance</a:t>
            </a:r>
            <a:r>
              <a:rPr lang="en-US" sz="2300" dirty="0">
                <a:latin typeface="Times New Roman" panose="02020603050405020304" pitchFamily="18" charset="0"/>
                <a:cs typeface="Times New Roman" panose="02020603050405020304" pitchFamily="18" charset="0"/>
              </a:rPr>
              <a:t> and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power in discourse</a:t>
            </a:r>
            <a:r>
              <a:rPr lang="en-US" sz="2300" dirty="0">
                <a:latin typeface="Times New Roman" panose="02020603050405020304" pitchFamily="18" charset="0"/>
                <a:cs typeface="Times New Roman" panose="02020603050405020304" pitchFamily="18" charset="0"/>
              </a:rPr>
              <a:t> because, as stated by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a:t>
            </a:r>
          </a:p>
          <a:p>
            <a:endPar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en-US" sz="2300" dirty="0">
                <a:latin typeface="Times New Roman" panose="02020603050405020304" pitchFamily="18" charset="0"/>
                <a:cs typeface="Times New Roman" panose="02020603050405020304" pitchFamily="18" charset="0"/>
              </a:rPr>
              <a:t>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social cognitions explain the production as well as the understanding and influence of dominant text and talk</a:t>
            </a:r>
            <a:r>
              <a:rPr lang="en-US" sz="23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81041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DD57C-05C4-4DEA-A9AC-189A3A3C6175}"/>
              </a:ext>
            </a:extLst>
          </p:cNvPr>
          <p:cNvSpPr>
            <a:spLocks noGrp="1"/>
          </p:cNvSpPr>
          <p:nvPr>
            <p:ph type="title"/>
          </p:nvPr>
        </p:nvSpPr>
        <p:spPr>
          <a:xfrm>
            <a:off x="548640" y="225085"/>
            <a:ext cx="10861431" cy="1463038"/>
          </a:xfrm>
        </p:spPr>
        <p:txBody>
          <a:bodyPr/>
          <a:lstStyle/>
          <a:p>
            <a:pPr algn="ctr"/>
            <a:r>
              <a:rPr lang="en-US" b="1" u="sng" dirty="0">
                <a:solidFill>
                  <a:srgbClr val="44546A">
                    <a:lumMod val="5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Model of Social Cognition</a:t>
            </a:r>
            <a:r>
              <a:rPr lang="en-US" dirty="0">
                <a:solidFill>
                  <a:srgbClr val="44546A">
                    <a:lumMod val="5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by: </a:t>
            </a:r>
            <a:r>
              <a:rPr lang="en-US"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Van Dijk</a:t>
            </a:r>
            <a:endParaRPr lang="en-US" dirty="0"/>
          </a:p>
        </p:txBody>
      </p:sp>
      <p:sp>
        <p:nvSpPr>
          <p:cNvPr id="3" name="Content Placeholder 2">
            <a:extLst>
              <a:ext uri="{FF2B5EF4-FFF2-40B4-BE49-F238E27FC236}">
                <a16:creationId xmlns:a16="http://schemas.microsoft.com/office/drawing/2014/main" id="{B69DFD7D-16D0-4482-B66E-2E8D276A432D}"/>
              </a:ext>
            </a:extLst>
          </p:cNvPr>
          <p:cNvSpPr>
            <a:spLocks noGrp="1"/>
          </p:cNvSpPr>
          <p:nvPr>
            <p:ph idx="1"/>
          </p:nvPr>
        </p:nvSpPr>
        <p:spPr>
          <a:xfrm>
            <a:off x="250874" y="2307104"/>
            <a:ext cx="11690252" cy="3742004"/>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dirty="0">
                <a:latin typeface="Times New Roman" panose="02020603050405020304" pitchFamily="18" charset="0"/>
                <a:cs typeface="Times New Roman" panose="02020603050405020304" pitchFamily="18" charset="0"/>
              </a:rPr>
              <a:t>This model of analysis is of six steps:</a:t>
            </a:r>
          </a:p>
          <a:p>
            <a:pPr marL="0" indent="0">
              <a:buNone/>
            </a:pPr>
            <a:endParaRPr lang="en-US" sz="23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analysis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macro-propositions</a:t>
            </a:r>
            <a:r>
              <a:rPr lang="en-US" sz="2300" dirty="0">
                <a:latin typeface="Times New Roman" panose="02020603050405020304" pitchFamily="18" charset="0"/>
                <a:cs typeface="Times New Roman" panose="02020603050405020304" pitchFamily="18" charset="0"/>
              </a:rPr>
              <a:t>.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analysis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local meanings</a:t>
            </a:r>
            <a:r>
              <a:rPr lang="en-US" sz="2300" dirty="0">
                <a:latin typeface="Times New Roman" panose="02020603050405020304" pitchFamily="18" charset="0"/>
                <a:cs typeface="Times New Roman" panose="02020603050405020304" pitchFamily="18" charset="0"/>
              </a:rPr>
              <a:t>,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analysis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subtle’ formal structures</a:t>
            </a:r>
            <a:r>
              <a:rPr lang="en-US" sz="2300" dirty="0">
                <a:latin typeface="Times New Roman" panose="02020603050405020304" pitchFamily="18" charset="0"/>
                <a:cs typeface="Times New Roman" panose="02020603050405020304" pitchFamily="18" charset="0"/>
              </a:rPr>
              <a:t>: here, a number of linguistic markers are </a:t>
            </a:r>
            <a:r>
              <a:rPr lang="en-US" sz="2300" dirty="0" err="1">
                <a:latin typeface="Times New Roman" panose="02020603050405020304" pitchFamily="18" charset="0"/>
                <a:cs typeface="Times New Roman" panose="02020603050405020304" pitchFamily="18" charset="0"/>
              </a:rPr>
              <a:t>analysed</a:t>
            </a:r>
            <a:r>
              <a:rPr lang="en-US" sz="2300" dirty="0">
                <a:latin typeface="Times New Roman" panose="02020603050405020304" pitchFamily="18" charset="0"/>
                <a:cs typeface="Times New Roman" panose="02020603050405020304" pitchFamily="18" charset="0"/>
              </a:rPr>
              <a:t>.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analysis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global and local discourse forms or formats</a:t>
            </a:r>
            <a:r>
              <a:rPr lang="en-US" sz="2300" dirty="0">
                <a:latin typeface="Times New Roman" panose="02020603050405020304" pitchFamily="18" charset="0"/>
                <a:cs typeface="Times New Roman" panose="02020603050405020304" pitchFamily="18" charset="0"/>
              </a:rPr>
              <a:t>.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analysis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specific linguistic realizations, e.g. hyperbole, litotes</a:t>
            </a:r>
            <a:r>
              <a:rPr lang="en-US" sz="2300" dirty="0">
                <a:latin typeface="Times New Roman" panose="02020603050405020304" pitchFamily="18" charset="0"/>
                <a:cs typeface="Times New Roman" panose="02020603050405020304" pitchFamily="18" charset="0"/>
              </a:rPr>
              <a:t>. </a:t>
            </a:r>
          </a:p>
          <a:p>
            <a:pPr marL="457200" indent="-457200">
              <a:buFont typeface="+mj-lt"/>
              <a:buAutoNum type="arabicPeriod"/>
            </a:pPr>
            <a:r>
              <a:rPr lang="en-US" sz="2300" dirty="0">
                <a:latin typeface="Times New Roman" panose="02020603050405020304" pitchFamily="18" charset="0"/>
                <a:cs typeface="Times New Roman" panose="02020603050405020304" pitchFamily="18" charset="0"/>
              </a:rPr>
              <a:t>The analysis of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context</a:t>
            </a:r>
            <a:r>
              <a:rPr lang="en-US" sz="2300" dirty="0">
                <a:latin typeface="Times New Roman" panose="02020603050405020304" pitchFamily="18" charset="0"/>
                <a:cs typeface="Times New Roman" panose="02020603050405020304" pitchFamily="18" charset="0"/>
              </a:rPr>
              <a:t>.</a:t>
            </a:r>
          </a:p>
          <a:p>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324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8F6E3-DE80-444D-9C60-F7A501A6FD46}"/>
              </a:ext>
            </a:extLst>
          </p:cNvPr>
          <p:cNvSpPr>
            <a:spLocks noGrp="1"/>
          </p:cNvSpPr>
          <p:nvPr>
            <p:ph type="title"/>
          </p:nvPr>
        </p:nvSpPr>
        <p:spPr>
          <a:xfrm>
            <a:off x="838200" y="1002323"/>
            <a:ext cx="10515600" cy="4853354"/>
          </a:xfrm>
        </p:spPr>
        <p:txBody>
          <a:bodyPr>
            <a:normAutofit/>
          </a:bodyPr>
          <a:lstStyle/>
          <a:p>
            <a:pPr algn="ctr"/>
            <a:r>
              <a:rPr lang="en-US" sz="8800" b="1"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900459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2C2DC-5DF6-4078-ACF7-D60D7AE1DE6C}"/>
              </a:ext>
            </a:extLst>
          </p:cNvPr>
          <p:cNvSpPr>
            <a:spLocks noGrp="1"/>
          </p:cNvSpPr>
          <p:nvPr>
            <p:ph type="title"/>
          </p:nvPr>
        </p:nvSpPr>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Relationship between </a:t>
            </a:r>
            <a:r>
              <a:rPr lang="en-US"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t>
            </a: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&amp; </a:t>
            </a:r>
            <a:r>
              <a:rPr lang="en-US"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CDA</a:t>
            </a:r>
          </a:p>
        </p:txBody>
      </p:sp>
      <p:sp>
        <p:nvSpPr>
          <p:cNvPr id="3" name="Content Placeholder 2">
            <a:extLst>
              <a:ext uri="{FF2B5EF4-FFF2-40B4-BE49-F238E27FC236}">
                <a16:creationId xmlns:a16="http://schemas.microsoft.com/office/drawing/2014/main" id="{55F3DF62-F92F-4D54-AA70-A5376E6F3675}"/>
              </a:ext>
            </a:extLst>
          </p:cNvPr>
          <p:cNvSpPr>
            <a:spLocks noGrp="1"/>
          </p:cNvSpPr>
          <p:nvPr>
            <p:ph idx="1"/>
          </p:nvPr>
        </p:nvSpPr>
        <p:spPr>
          <a:xfrm>
            <a:off x="337625" y="1825624"/>
            <a:ext cx="11479237" cy="4842461"/>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dirty="0">
                <a:effectLst/>
                <a:latin typeface="Times New Roman" panose="02020603050405020304" pitchFamily="18" charset="0"/>
                <a:ea typeface="Times New Roman" panose="02020603050405020304" pitchFamily="18" charset="0"/>
              </a:rPr>
              <a:t>According to </a:t>
            </a:r>
            <a:r>
              <a:rPr lang="en-US" sz="2400" u="sng" dirty="0" err="1">
                <a:latin typeface="Times New Roman" panose="02020603050405020304" pitchFamily="18" charset="0"/>
                <a:ea typeface="Times New Roman" panose="02020603050405020304" pitchFamily="18" charset="0"/>
              </a:rPr>
              <a:t>KhosraviNik</a:t>
            </a:r>
            <a:r>
              <a:rPr lang="en-US" sz="2400" dirty="0">
                <a:effectLst/>
                <a:latin typeface="Times New Roman" panose="02020603050405020304" pitchFamily="18" charset="0"/>
                <a:ea typeface="Times New Roman" panose="02020603050405020304" pitchFamily="18" charset="0"/>
              </a:rPr>
              <a:t>,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CDA</a:t>
            </a:r>
            <a:r>
              <a:rPr lang="en-US" sz="2400" dirty="0">
                <a:effectLst/>
                <a:latin typeface="Times New Roman" panose="02020603050405020304" pitchFamily="18" charset="0"/>
                <a:ea typeface="Times New Roman" panose="02020603050405020304" pitchFamily="18" charset="0"/>
              </a:rPr>
              <a:t> has </a:t>
            </a:r>
            <a:r>
              <a:rPr lang="en-US" sz="2400"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benefited</a:t>
            </a:r>
            <a:r>
              <a:rPr lang="en-US" sz="2400" dirty="0">
                <a:effectLst/>
                <a:latin typeface="Times New Roman" panose="02020603050405020304" pitchFamily="18" charset="0"/>
                <a:ea typeface="Times New Roman" panose="02020603050405020304" pitchFamily="18" charset="0"/>
              </a:rPr>
              <a:t> from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CL</a:t>
            </a:r>
            <a:r>
              <a:rPr lang="en-US" sz="2400" dirty="0">
                <a:effectLst/>
                <a:latin typeface="Times New Roman" panose="02020603050405020304" pitchFamily="18" charset="0"/>
                <a:ea typeface="Times New Roman" panose="02020603050405020304" pitchFamily="18" charset="0"/>
              </a:rPr>
              <a:t> and </a:t>
            </a:r>
            <a:r>
              <a:rPr lang="en-US" sz="24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its techniques in </a:t>
            </a:r>
            <a:r>
              <a:rPr lang="en-US" sz="2400" u="sng" dirty="0" err="1">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analysing</a:t>
            </a:r>
            <a:r>
              <a:rPr lang="en-US" sz="24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discourses</a:t>
            </a:r>
            <a:endParaRPr lang="en-US" sz="2400" u="sng" dirty="0">
              <a:solidFill>
                <a:srgbClr val="C00000"/>
              </a:solidFill>
              <a:latin typeface="Times New Roman" panose="02020603050405020304" pitchFamily="18" charset="0"/>
              <a:ea typeface="Times New Roman" panose="02020603050405020304" pitchFamily="18" charset="0"/>
            </a:endParaRPr>
          </a:p>
          <a:p>
            <a:r>
              <a:rPr lang="en-US" sz="2400" dirty="0">
                <a:latin typeface="Times New Roman" panose="02020603050405020304" pitchFamily="18" charset="0"/>
                <a:ea typeface="Times New Roman" panose="02020603050405020304" pitchFamily="18" charset="0"/>
              </a:rPr>
              <a:t>T</a:t>
            </a:r>
            <a:r>
              <a:rPr lang="en-US" sz="2400" dirty="0">
                <a:effectLst/>
                <a:latin typeface="Times New Roman" panose="02020603050405020304" pitchFamily="18" charset="0"/>
                <a:ea typeface="Times New Roman" panose="02020603050405020304" pitchFamily="18" charset="0"/>
              </a:rPr>
              <a:t>he two terms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CDA</a:t>
            </a:r>
            <a:r>
              <a:rPr lang="en-US" sz="2400" dirty="0">
                <a:effectLst/>
                <a:latin typeface="Times New Roman" panose="02020603050405020304" pitchFamily="18" charset="0"/>
                <a:ea typeface="Times New Roman" panose="02020603050405020304" pitchFamily="18" charset="0"/>
              </a:rPr>
              <a:t> and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CL</a:t>
            </a:r>
            <a:r>
              <a:rPr lang="en-US" sz="2400" dirty="0">
                <a:effectLst/>
                <a:latin typeface="Times New Roman" panose="02020603050405020304" pitchFamily="18" charset="0"/>
                <a:ea typeface="Times New Roman" panose="02020603050405020304" pitchFamily="18" charset="0"/>
              </a:rPr>
              <a:t> have been used </a:t>
            </a:r>
            <a:r>
              <a:rPr lang="en-US" sz="24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interchangeably</a:t>
            </a:r>
            <a:r>
              <a:rPr lang="en-US" sz="2400" dirty="0">
                <a:effectLst/>
                <a:latin typeface="Times New Roman" panose="02020603050405020304" pitchFamily="18" charset="0"/>
                <a:ea typeface="Times New Roman" panose="02020603050405020304" pitchFamily="18" charset="0"/>
              </a:rPr>
              <a:t> in many studies. </a:t>
            </a:r>
          </a:p>
          <a:p>
            <a:r>
              <a:rPr lang="en-US" sz="2400" dirty="0">
                <a:effectLst/>
                <a:latin typeface="Times New Roman" panose="02020603050405020304" pitchFamily="18" charset="0"/>
                <a:ea typeface="Times New Roman" panose="02020603050405020304" pitchFamily="18" charset="0"/>
              </a:rPr>
              <a:t>Machin &amp; Mayr justified that by saying that both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CDA</a:t>
            </a:r>
            <a:r>
              <a:rPr lang="en-US" sz="2400" dirty="0">
                <a:effectLst/>
                <a:latin typeface="Times New Roman" panose="02020603050405020304" pitchFamily="18" charset="0"/>
                <a:ea typeface="Times New Roman" panose="02020603050405020304" pitchFamily="18" charset="0"/>
              </a:rPr>
              <a:t> and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CL</a:t>
            </a:r>
            <a:r>
              <a:rPr lang="en-US" sz="2400" dirty="0">
                <a:effectLst/>
                <a:latin typeface="Times New Roman" panose="02020603050405020304" pitchFamily="18" charset="0"/>
                <a:ea typeface="Times New Roman" panose="02020603050405020304" pitchFamily="18" charset="0"/>
              </a:rPr>
              <a:t> draw on two principal thinkers:</a:t>
            </a:r>
          </a:p>
          <a:p>
            <a:endParaRPr lang="en-US" sz="2400" dirty="0">
              <a:effectLst/>
              <a:latin typeface="Times New Roman" panose="02020603050405020304" pitchFamily="18" charset="0"/>
              <a:ea typeface="Times New Roman" panose="02020603050405020304" pitchFamily="18" charset="0"/>
            </a:endParaRPr>
          </a:p>
          <a:p>
            <a:pPr marL="0" indent="0">
              <a:buNone/>
            </a:pPr>
            <a:r>
              <a:rPr lang="en-US" sz="2400" u="sng" dirty="0">
                <a:effectLst/>
                <a:latin typeface="Times New Roman" panose="02020603050405020304" pitchFamily="18" charset="0"/>
                <a:ea typeface="Times New Roman" panose="02020603050405020304" pitchFamily="18" charset="0"/>
              </a:rPr>
              <a:t>The American linguist </a:t>
            </a:r>
            <a:r>
              <a:rPr lang="en-US" sz="2400"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Benjamin Lee Whorf </a:t>
            </a:r>
          </a:p>
          <a:p>
            <a:pPr marL="0" indent="0">
              <a:buNone/>
            </a:pPr>
            <a:r>
              <a:rPr lang="en-US" sz="2400" dirty="0">
                <a:latin typeface="Times New Roman" panose="02020603050405020304" pitchFamily="18" charset="0"/>
                <a:ea typeface="Times New Roman" panose="02020603050405020304" pitchFamily="18" charset="0"/>
              </a:rPr>
              <a:t>                             &amp;</a:t>
            </a:r>
            <a:endParaRPr lang="en-US" sz="2400" dirty="0">
              <a:effectLst/>
              <a:latin typeface="Times New Roman" panose="02020603050405020304" pitchFamily="18" charset="0"/>
              <a:ea typeface="Times New Roman" panose="02020603050405020304" pitchFamily="18" charset="0"/>
            </a:endParaRPr>
          </a:p>
          <a:p>
            <a:pPr marL="0" indent="0">
              <a:buNone/>
            </a:pPr>
            <a:r>
              <a:rPr lang="en-US" sz="2400" u="sng" dirty="0">
                <a:effectLst/>
                <a:latin typeface="Times New Roman" panose="02020603050405020304" pitchFamily="18" charset="0"/>
                <a:ea typeface="Times New Roman" panose="02020603050405020304" pitchFamily="18" charset="0"/>
              </a:rPr>
              <a:t>The British linguist </a:t>
            </a:r>
            <a:r>
              <a:rPr lang="en-US" sz="2400"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Michael Halliday </a:t>
            </a:r>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Picture 4" descr="A person wearing glasses&#10;&#10;Description automatically generated with low confidence">
            <a:extLst>
              <a:ext uri="{FF2B5EF4-FFF2-40B4-BE49-F238E27FC236}">
                <a16:creationId xmlns:a16="http://schemas.microsoft.com/office/drawing/2014/main" id="{EACB3CCB-B066-448E-BF78-9FBCCB2EC8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9420" y="3639331"/>
            <a:ext cx="1905000" cy="2730500"/>
          </a:xfrm>
          <a:prstGeom prst="rect">
            <a:avLst/>
          </a:prstGeom>
        </p:spPr>
      </p:pic>
      <p:pic>
        <p:nvPicPr>
          <p:cNvPr id="7" name="Picture 6" descr="A picture containing text, person, necktie, wall&#10;&#10;Description automatically generated">
            <a:extLst>
              <a:ext uri="{FF2B5EF4-FFF2-40B4-BE49-F238E27FC236}">
                <a16:creationId xmlns:a16="http://schemas.microsoft.com/office/drawing/2014/main" id="{C556F38D-BAD2-41DD-8BE0-C63AAE5366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4079" y="3608956"/>
            <a:ext cx="1905000" cy="2760875"/>
          </a:xfrm>
          <a:prstGeom prst="rect">
            <a:avLst/>
          </a:prstGeom>
        </p:spPr>
      </p:pic>
    </p:spTree>
    <p:extLst>
      <p:ext uri="{BB962C8B-B14F-4D97-AF65-F5344CB8AC3E}">
        <p14:creationId xmlns:p14="http://schemas.microsoft.com/office/powerpoint/2010/main" val="4075770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15B4F-8D53-4DC9-9BF4-628DDB30AF2B}"/>
              </a:ext>
            </a:extLst>
          </p:cNvPr>
          <p:cNvSpPr>
            <a:spLocks noGrp="1"/>
          </p:cNvSpPr>
          <p:nvPr>
            <p:ph type="title"/>
          </p:nvPr>
        </p:nvSpPr>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Sapir-Whorf hypothesis </a:t>
            </a:r>
          </a:p>
        </p:txBody>
      </p:sp>
      <p:sp>
        <p:nvSpPr>
          <p:cNvPr id="3" name="Content Placeholder 2">
            <a:extLst>
              <a:ext uri="{FF2B5EF4-FFF2-40B4-BE49-F238E27FC236}">
                <a16:creationId xmlns:a16="http://schemas.microsoft.com/office/drawing/2014/main" id="{3978B91F-C8BD-4FDE-B42E-DD3515963330}"/>
              </a:ext>
            </a:extLst>
          </p:cNvPr>
          <p:cNvSpPr>
            <a:spLocks noGrp="1"/>
          </p:cNvSpPr>
          <p:nvPr>
            <p:ph idx="1"/>
          </p:nvPr>
        </p:nvSpPr>
        <p:spPr>
          <a:xfrm>
            <a:off x="351692" y="1690688"/>
            <a:ext cx="11521440" cy="480218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The </a:t>
            </a:r>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Sapir-Whorf hypothesis </a:t>
            </a:r>
            <a:r>
              <a:rPr lang="en-US" sz="2300" dirty="0">
                <a:latin typeface="Times New Roman" panose="02020603050405020304" pitchFamily="18" charset="0"/>
                <a:cs typeface="Times New Roman" panose="02020603050405020304" pitchFamily="18" charset="0"/>
              </a:rPr>
              <a:t>in its two </a:t>
            </a:r>
            <a:r>
              <a:rPr lang="en-US" sz="2300" u="sng" dirty="0">
                <a:latin typeface="Times New Roman" panose="02020603050405020304" pitchFamily="18" charset="0"/>
                <a:cs typeface="Times New Roman" panose="02020603050405020304" pitchFamily="18" charset="0"/>
              </a:rPr>
              <a:t>strong</a:t>
            </a:r>
            <a:r>
              <a:rPr lang="en-US" sz="2300" dirty="0">
                <a:latin typeface="Times New Roman" panose="02020603050405020304" pitchFamily="18" charset="0"/>
                <a:cs typeface="Times New Roman" panose="02020603050405020304" pitchFamily="18" charset="0"/>
              </a:rPr>
              <a:t> and </a:t>
            </a:r>
            <a:r>
              <a:rPr lang="en-US" sz="2300" u="sng" dirty="0">
                <a:latin typeface="Times New Roman" panose="02020603050405020304" pitchFamily="18" charset="0"/>
                <a:cs typeface="Times New Roman" panose="02020603050405020304" pitchFamily="18" charset="0"/>
              </a:rPr>
              <a:t>weak</a:t>
            </a:r>
            <a:r>
              <a:rPr lang="en-US" sz="2300" dirty="0">
                <a:latin typeface="Times New Roman" panose="02020603050405020304" pitchFamily="18" charset="0"/>
                <a:cs typeface="Times New Roman" panose="02020603050405020304" pitchFamily="18" charset="0"/>
              </a:rPr>
              <a:t> versions, that are:</a:t>
            </a:r>
          </a:p>
          <a:p>
            <a:pPr marL="0" indent="0">
              <a:buNone/>
            </a:pPr>
            <a:r>
              <a:rPr lang="en-US" sz="2300" dirty="0">
                <a:latin typeface="Times New Roman" panose="02020603050405020304" pitchFamily="18" charset="0"/>
                <a:cs typeface="Times New Roman" panose="02020603050405020304" pitchFamily="18" charset="0"/>
              </a:rPr>
              <a:t>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linguistic determinism</a:t>
            </a:r>
            <a:r>
              <a:rPr lang="en-US" sz="2300" dirty="0">
                <a:latin typeface="Times New Roman" panose="02020603050405020304" pitchFamily="18" charset="0"/>
                <a:cs typeface="Times New Roman" panose="02020603050405020304" pitchFamily="18" charset="0"/>
              </a:rPr>
              <a:t>’ and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linguistic relativity</a:t>
            </a:r>
            <a:r>
              <a:rPr lang="en-US" sz="2300" dirty="0">
                <a:latin typeface="Times New Roman" panose="02020603050405020304" pitchFamily="18" charset="0"/>
                <a:cs typeface="Times New Roman" panose="02020603050405020304" pitchFamily="18" charset="0"/>
              </a:rPr>
              <a:t>’ proposes that:</a:t>
            </a:r>
          </a:p>
          <a:p>
            <a:pPr marL="0" indent="0">
              <a:buNone/>
            </a:pPr>
            <a:r>
              <a:rPr lang="en-US" sz="2300" dirty="0">
                <a:latin typeface="Times New Roman" panose="02020603050405020304" pitchFamily="18" charset="0"/>
                <a:cs typeface="Times New Roman" panose="02020603050405020304" pitchFamily="18" charset="0"/>
              </a:rPr>
              <a:t>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language determines thinking</a:t>
            </a:r>
            <a:r>
              <a:rPr lang="en-US" sz="2300" dirty="0">
                <a:latin typeface="Times New Roman" panose="02020603050405020304" pitchFamily="18" charset="0"/>
                <a:cs typeface="Times New Roman" panose="02020603050405020304" pitchFamily="18" charset="0"/>
              </a:rPr>
              <a:t>”… and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native language influences one’s thought and perception</a:t>
            </a:r>
            <a:r>
              <a:rPr lang="en-US" sz="2300" dirty="0">
                <a:latin typeface="Times New Roman" panose="02020603050405020304" pitchFamily="18" charset="0"/>
                <a:cs typeface="Times New Roman" panose="02020603050405020304" pitchFamily="18" charset="0"/>
              </a:rPr>
              <a:t>”.</a:t>
            </a:r>
          </a:p>
          <a:p>
            <a:r>
              <a:rPr lang="en-US" sz="2300" dirty="0">
                <a:latin typeface="Times New Roman" panose="02020603050405020304" pitchFamily="18" charset="0"/>
                <a:cs typeface="Times New Roman" panose="02020603050405020304" pitchFamily="18" charset="0"/>
              </a:rPr>
              <a:t>It is similar to Fowler’s statement: “</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differences of linguistic structure cause the speakers of different languages in some sense to “</a:t>
            </a:r>
            <a:r>
              <a:rPr lang="en-US" sz="2300" b="1" i="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see the world</a:t>
            </a:r>
            <a:r>
              <a:rPr lang="en-US" sz="2300"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in different ways</a:t>
            </a:r>
            <a:r>
              <a:rPr lang="en-US" sz="2300" dirty="0">
                <a:latin typeface="Times New Roman" panose="02020603050405020304" pitchFamily="18" charset="0"/>
                <a:cs typeface="Times New Roman" panose="02020603050405020304" pitchFamily="18" charset="0"/>
              </a:rPr>
              <a:t>”. </a:t>
            </a:r>
          </a:p>
          <a:p>
            <a:r>
              <a:rPr lang="en-US" sz="2300" dirty="0">
                <a:latin typeface="Times New Roman" panose="02020603050405020304" pitchFamily="18" charset="0"/>
                <a:cs typeface="Times New Roman" panose="02020603050405020304" pitchFamily="18" charset="0"/>
              </a:rPr>
              <a:t>So, the need for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t>
            </a:r>
            <a:r>
              <a:rPr lang="en-US" sz="2300" dirty="0">
                <a:latin typeface="Times New Roman" panose="02020603050405020304" pitchFamily="18" charset="0"/>
                <a:cs typeface="Times New Roman" panose="02020603050405020304" pitchFamily="18" charset="0"/>
              </a:rPr>
              <a:t> and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Halliday’s Systemic Functional Linguistics </a:t>
            </a:r>
            <a:r>
              <a:rPr lang="en-US" sz="2300" dirty="0">
                <a:latin typeface="Times New Roman" panose="02020603050405020304" pitchFamily="18" charset="0"/>
                <a:cs typeface="Times New Roman" panose="02020603050405020304" pitchFamily="18" charset="0"/>
              </a:rPr>
              <a:t>appeared since Halliday’s functional model of language </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examines the connection </a:t>
            </a:r>
            <a:r>
              <a:rPr lang="en-US" sz="2300" dirty="0">
                <a:latin typeface="Times New Roman" panose="02020603050405020304" pitchFamily="18" charset="0"/>
                <a:cs typeface="Times New Roman" panose="02020603050405020304" pitchFamily="18" charset="0"/>
              </a:rPr>
              <a:t>between:</a:t>
            </a:r>
          </a:p>
          <a:p>
            <a:pPr marL="0" indent="0">
              <a:buNone/>
            </a:pPr>
            <a:r>
              <a:rPr lang="en-US" sz="2300" dirty="0">
                <a:latin typeface="Times New Roman" panose="02020603050405020304" pitchFamily="18" charset="0"/>
                <a:cs typeface="Times New Roman" panose="02020603050405020304" pitchFamily="18" charset="0"/>
              </a:rPr>
              <a:t>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Linguistic Structure </a:t>
            </a:r>
            <a:r>
              <a:rPr lang="en-US" sz="2300" dirty="0">
                <a:latin typeface="Times New Roman" panose="02020603050405020304" pitchFamily="18" charset="0"/>
                <a:cs typeface="Times New Roman" panose="02020603050405020304" pitchFamily="18" charset="0"/>
              </a:rPr>
              <a:t>and </a:t>
            </a:r>
            <a:r>
              <a:rPr lang="en-US" sz="23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 Values.</a:t>
            </a:r>
          </a:p>
        </p:txBody>
      </p:sp>
    </p:spTree>
    <p:extLst>
      <p:ext uri="{BB962C8B-B14F-4D97-AF65-F5344CB8AC3E}">
        <p14:creationId xmlns:p14="http://schemas.microsoft.com/office/powerpoint/2010/main" val="2479229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4A0C4-61C7-490E-96B4-2F07FC35425D}"/>
              </a:ext>
            </a:extLst>
          </p:cNvPr>
          <p:cNvSpPr>
            <a:spLocks noGrp="1"/>
          </p:cNvSpPr>
          <p:nvPr>
            <p:ph type="title"/>
          </p:nvPr>
        </p:nvSpPr>
        <p:spPr>
          <a:xfrm>
            <a:off x="168812" y="365125"/>
            <a:ext cx="12023188" cy="1325563"/>
          </a:xfrm>
        </p:spPr>
        <p:txBody>
          <a:bodyPr/>
          <a:lstStyle/>
          <a:p>
            <a:pPr algn="ctr"/>
            <a:r>
              <a:rPr lang="en-US"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Ideational, Interpersonal and Textual Functions</a:t>
            </a:r>
          </a:p>
        </p:txBody>
      </p:sp>
      <p:sp>
        <p:nvSpPr>
          <p:cNvPr id="3" name="Content Placeholder 2">
            <a:extLst>
              <a:ext uri="{FF2B5EF4-FFF2-40B4-BE49-F238E27FC236}">
                <a16:creationId xmlns:a16="http://schemas.microsoft.com/office/drawing/2014/main" id="{89BBAF1D-5341-4227-AC3B-A9F3BCA8791B}"/>
              </a:ext>
            </a:extLst>
          </p:cNvPr>
          <p:cNvSpPr>
            <a:spLocks noGrp="1"/>
          </p:cNvSpPr>
          <p:nvPr>
            <p:ph idx="1"/>
          </p:nvPr>
        </p:nvSpPr>
        <p:spPr>
          <a:xfrm>
            <a:off x="168812" y="1690688"/>
            <a:ext cx="11854376" cy="494926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Halliday</a:t>
            </a:r>
            <a:r>
              <a:rPr lang="en-US" sz="2300" dirty="0">
                <a:latin typeface="Times New Roman" panose="02020603050405020304" pitchFamily="18" charset="0"/>
                <a:cs typeface="Times New Roman" panose="02020603050405020304" pitchFamily="18" charset="0"/>
              </a:rPr>
              <a:t>’s main </a:t>
            </a:r>
            <a:r>
              <a:rPr lang="en-US" sz="2300" u="sng" dirty="0">
                <a:latin typeface="Times New Roman" panose="02020603050405020304" pitchFamily="18" charset="0"/>
                <a:cs typeface="Times New Roman" panose="02020603050405020304" pitchFamily="18" charset="0"/>
              </a:rPr>
              <a:t>premises</a:t>
            </a:r>
            <a:r>
              <a:rPr lang="en-US" sz="2300" dirty="0">
                <a:latin typeface="Times New Roman" panose="02020603050405020304" pitchFamily="18" charset="0"/>
                <a:cs typeface="Times New Roman" panose="02020603050405020304" pitchFamily="18" charset="0"/>
              </a:rPr>
              <a:t> are that </a:t>
            </a:r>
            <a:r>
              <a:rPr lang="en-US" sz="2300" u="sng" dirty="0">
                <a:latin typeface="Times New Roman" panose="02020603050405020304" pitchFamily="18" charset="0"/>
                <a:cs typeface="Times New Roman" panose="02020603050405020304" pitchFamily="18" charset="0"/>
              </a:rPr>
              <a:t>linguistic forms are systematically affected by the social circumstances, language communicates </a:t>
            </a:r>
            <a:r>
              <a:rPr lang="en-US" sz="2300" u="sng" dirty="0">
                <a:solidFill>
                  <a:srgbClr val="C00000"/>
                </a:solidFill>
                <a:latin typeface="Times New Roman" panose="02020603050405020304" pitchFamily="18" charset="0"/>
                <a:cs typeface="Times New Roman" panose="02020603050405020304" pitchFamily="18" charset="0"/>
              </a:rPr>
              <a:t>ideas</a:t>
            </a:r>
            <a:r>
              <a:rPr lang="en-US" sz="2300" u="sng" dirty="0">
                <a:latin typeface="Times New Roman" panose="02020603050405020304" pitchFamily="18" charset="0"/>
                <a:cs typeface="Times New Roman" panose="02020603050405020304" pitchFamily="18" charset="0"/>
              </a:rPr>
              <a:t>, </a:t>
            </a:r>
            <a:r>
              <a:rPr lang="en-US" sz="2300" u="sng" dirty="0">
                <a:solidFill>
                  <a:srgbClr val="C00000"/>
                </a:solidFill>
                <a:latin typeface="Times New Roman" panose="02020603050405020304" pitchFamily="18" charset="0"/>
                <a:cs typeface="Times New Roman" panose="02020603050405020304" pitchFamily="18" charset="0"/>
              </a:rPr>
              <a:t>processes</a:t>
            </a:r>
            <a:r>
              <a:rPr lang="en-US" sz="2300" u="sng" dirty="0">
                <a:latin typeface="Times New Roman" panose="02020603050405020304" pitchFamily="18" charset="0"/>
                <a:cs typeface="Times New Roman" panose="02020603050405020304" pitchFamily="18" charset="0"/>
              </a:rPr>
              <a:t> and </a:t>
            </a:r>
            <a:r>
              <a:rPr lang="en-US" sz="2300" u="sng" dirty="0">
                <a:solidFill>
                  <a:srgbClr val="C00000"/>
                </a:solidFill>
                <a:latin typeface="Times New Roman" panose="02020603050405020304" pitchFamily="18" charset="0"/>
                <a:cs typeface="Times New Roman" panose="02020603050405020304" pitchFamily="18" charset="0"/>
              </a:rPr>
              <a:t>entities</a:t>
            </a:r>
            <a:r>
              <a:rPr lang="en-US" sz="2300" dirty="0">
                <a:latin typeface="Times New Roman" panose="02020603050405020304" pitchFamily="18" charset="0"/>
                <a:cs typeface="Times New Roman" panose="02020603050405020304" pitchFamily="18" charset="0"/>
              </a:rPr>
              <a:t> by serving:</a:t>
            </a:r>
          </a:p>
          <a:p>
            <a:pPr marL="0" indent="0">
              <a:buNone/>
            </a:pPr>
            <a:r>
              <a:rPr lang="en-US" sz="2300" dirty="0">
                <a:latin typeface="Times New Roman" panose="02020603050405020304" pitchFamily="18" charset="0"/>
                <a:cs typeface="Times New Roman" panose="02020603050405020304" pitchFamily="18" charset="0"/>
              </a:rPr>
              <a:t>   three major functions: </a:t>
            </a:r>
          </a:p>
          <a:p>
            <a:pPr marL="0" indent="0">
              <a:buNone/>
            </a:pPr>
            <a:endParaRPr lang="en-US" sz="23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The ideational function</a:t>
            </a:r>
            <a:r>
              <a:rPr lang="en-US" sz="2300" dirty="0">
                <a:effectLst/>
                <a:latin typeface="Times New Roman" panose="02020603050405020304" pitchFamily="18" charset="0"/>
                <a:ea typeface="Times New Roman" panose="02020603050405020304" pitchFamily="18" charset="0"/>
                <a:cs typeface="Arial" panose="020B0604020202020204" pitchFamily="34" charset="0"/>
              </a:rPr>
              <a:t> of language serves to represent events, processes and participants. </a:t>
            </a:r>
          </a:p>
          <a:p>
            <a:pPr marL="342900" indent="-342900">
              <a:buAutoNum type="arabicPeriod"/>
            </a:pPr>
            <a:endParaRPr lang="en-US" sz="2300" dirty="0">
              <a:effectLst/>
              <a:latin typeface="Calibri" panose="020F0502020204030204" pitchFamily="34" charset="0"/>
              <a:ea typeface="Times New Roman" panose="02020603050405020304" pitchFamily="18" charset="0"/>
              <a:cs typeface="Arial" panose="020B0604020202020204" pitchFamily="34" charset="0"/>
            </a:endParaRPr>
          </a:p>
          <a:p>
            <a:pPr marL="457200" marR="0" lvl="0" indent="-457200" algn="just">
              <a:lnSpc>
                <a:spcPct val="115000"/>
              </a:lnSpc>
              <a:spcBef>
                <a:spcPts val="0"/>
              </a:spcBef>
              <a:spcAft>
                <a:spcPts val="0"/>
              </a:spcAft>
              <a:buFont typeface="+mj-lt"/>
              <a:buAutoNum type="arabicPeriod"/>
            </a:pP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The interpersonal function </a:t>
            </a:r>
            <a:r>
              <a:rPr lang="en-US" sz="2300" dirty="0">
                <a:effectLst/>
                <a:latin typeface="Times New Roman" panose="02020603050405020304" pitchFamily="18" charset="0"/>
                <a:ea typeface="Times New Roman" panose="02020603050405020304" pitchFamily="18" charset="0"/>
                <a:cs typeface="Arial" panose="020B0604020202020204" pitchFamily="34" charset="0"/>
              </a:rPr>
              <a:t>serves to express the speaker’s attitudes towards the events and the participants represented. </a:t>
            </a:r>
          </a:p>
          <a:p>
            <a:pPr marL="457200" marR="0" lvl="0" indent="-457200" algn="just">
              <a:lnSpc>
                <a:spcPct val="115000"/>
              </a:lnSpc>
              <a:spcBef>
                <a:spcPts val="0"/>
              </a:spcBef>
              <a:spcAft>
                <a:spcPts val="0"/>
              </a:spcAft>
              <a:buFont typeface="+mj-lt"/>
              <a:buAutoNum type="arabicPeriod"/>
            </a:pPr>
            <a:endParaRPr lang="en-US" sz="2300" dirty="0">
              <a:effectLst/>
              <a:latin typeface="Times New Roman" panose="02020603050405020304" pitchFamily="18" charset="0"/>
              <a:ea typeface="Times New Roman" panose="02020603050405020304" pitchFamily="18" charset="0"/>
              <a:cs typeface="Arial" panose="020B0604020202020204" pitchFamily="34" charset="0"/>
            </a:endParaRPr>
          </a:p>
          <a:p>
            <a:pPr marL="457200" marR="0" lvl="0" indent="-457200" algn="just">
              <a:lnSpc>
                <a:spcPct val="115000"/>
              </a:lnSpc>
              <a:spcBef>
                <a:spcPts val="0"/>
              </a:spcBef>
              <a:spcAft>
                <a:spcPts val="0"/>
              </a:spcAft>
              <a:buFont typeface="+mj-lt"/>
              <a:buAutoNum type="arabicPeriod"/>
            </a:pPr>
            <a:r>
              <a:rPr lang="en-US" sz="2300" u="sng" dirty="0">
                <a:solidFill>
                  <a:srgbClr val="C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The textual function </a:t>
            </a:r>
            <a:r>
              <a:rPr lang="en-US" sz="2300" dirty="0">
                <a:effectLst/>
                <a:latin typeface="Times New Roman" panose="02020603050405020304" pitchFamily="18" charset="0"/>
                <a:ea typeface="Times New Roman" panose="02020603050405020304" pitchFamily="18" charset="0"/>
                <a:cs typeface="Arial" panose="020B0604020202020204" pitchFamily="34" charset="0"/>
              </a:rPr>
              <a:t>of language serves to present these ideas and events in coherent texts, or in other words, it is the process of creating a text.</a:t>
            </a:r>
            <a:endParaRPr lang="en-US" sz="23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483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2BFE6B-440C-43A3-A363-6F70A0BBF95D}"/>
              </a:ext>
            </a:extLst>
          </p:cNvPr>
          <p:cNvSpPr>
            <a:spLocks noGrp="1"/>
          </p:cNvSpPr>
          <p:nvPr>
            <p:ph idx="1"/>
          </p:nvPr>
        </p:nvSpPr>
        <p:spPr>
          <a:xfrm>
            <a:off x="838200" y="1592685"/>
            <a:ext cx="10515600" cy="3672630"/>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dirty="0">
                <a:latin typeface="Times New Roman" panose="02020603050405020304" pitchFamily="18" charset="0"/>
                <a:cs typeface="Times New Roman" panose="02020603050405020304" pitchFamily="18" charset="0"/>
              </a:rPr>
              <a:t>It is through the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interrelation</a:t>
            </a:r>
            <a:r>
              <a:rPr lang="en-US" sz="2400" dirty="0">
                <a:latin typeface="Times New Roman" panose="02020603050405020304" pitchFamily="18" charset="0"/>
                <a:cs typeface="Times New Roman" panose="02020603050405020304" pitchFamily="18" charset="0"/>
              </a:rPr>
              <a:t> of these functions that:</a:t>
            </a:r>
          </a:p>
          <a:p>
            <a:pPr marL="0" indent="0">
              <a:buNone/>
            </a:pP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ideologies</a:t>
            </a:r>
            <a:r>
              <a:rPr lang="en-US" sz="2400" dirty="0">
                <a:latin typeface="Times New Roman" panose="02020603050405020304" pitchFamily="18" charset="0"/>
                <a:cs typeface="Times New Roman" panose="02020603050405020304" pitchFamily="18" charset="0"/>
              </a:rPr>
              <a:t>,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political views </a:t>
            </a:r>
            <a:r>
              <a:rPr lang="en-US" sz="2400" dirty="0">
                <a:latin typeface="Times New Roman" panose="02020603050405020304" pitchFamily="18" charset="0"/>
                <a:cs typeface="Times New Roman" panose="02020603050405020304" pitchFamily="18" charset="0"/>
              </a:rPr>
              <a:t>and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relations of power </a:t>
            </a:r>
            <a:r>
              <a:rPr lang="en-US" sz="2400" dirty="0">
                <a:latin typeface="Times New Roman" panose="02020603050405020304" pitchFamily="18" charset="0"/>
                <a:cs typeface="Times New Roman" panose="02020603050405020304" pitchFamily="18" charset="0"/>
              </a:rPr>
              <a:t>are revealed in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New Discourse</a:t>
            </a:r>
            <a:r>
              <a:rPr lang="en-US" sz="2400" dirty="0">
                <a:latin typeface="Times New Roman" panose="02020603050405020304" pitchFamily="18" charset="0"/>
                <a:cs typeface="Times New Roman" panose="02020603050405020304" pitchFamily="18" charset="0"/>
              </a:rPr>
              <a:t>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ND</a:t>
            </a:r>
            <a:r>
              <a:rPr lang="en-US" sz="2400" dirty="0">
                <a:latin typeface="Times New Roman" panose="02020603050405020304" pitchFamily="18" charset="0"/>
                <a:cs typeface="Times New Roman" panose="02020603050405020304" pitchFamily="18" charset="0"/>
              </a:rPr>
              <a:t>) and drawing on Halliday’s functional model of language,</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Critical Discourse Analysis </a:t>
            </a:r>
            <a:r>
              <a:rPr lang="en-US" sz="2400" dirty="0">
                <a:latin typeface="Times New Roman" panose="02020603050405020304" pitchFamily="18" charset="0"/>
                <a:cs typeface="Times New Roman" panose="02020603050405020304" pitchFamily="18" charset="0"/>
              </a:rPr>
              <a:t>studies language as: </a:t>
            </a:r>
          </a:p>
          <a:p>
            <a:pPr marL="0" indent="0">
              <a:buNone/>
            </a:pPr>
            <a:r>
              <a:rPr lang="en-US" sz="2400" dirty="0">
                <a:latin typeface="Times New Roman" panose="02020603050405020304" pitchFamily="18" charset="0"/>
                <a:cs typeface="Times New Roman" panose="02020603050405020304" pitchFamily="18" charset="0"/>
              </a:rPr>
              <a:t>                "</a:t>
            </a:r>
            <a:r>
              <a:rPr lang="en-US"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form of social practice determined by social structure</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02760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9B9390-E2B7-4B50-B73F-F20BD2D346C6}"/>
              </a:ext>
            </a:extLst>
          </p:cNvPr>
          <p:cNvSpPr/>
          <p:nvPr/>
        </p:nvSpPr>
        <p:spPr>
          <a:xfrm>
            <a:off x="4616245" y="613390"/>
            <a:ext cx="2959510" cy="106346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800" b="1"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CDA approach</a:t>
            </a:r>
            <a:endParaRPr lang="en-US" sz="2400" b="1" dirty="0"/>
          </a:p>
        </p:txBody>
      </p:sp>
      <p:sp>
        <p:nvSpPr>
          <p:cNvPr id="7" name="Rectangle 6">
            <a:extLst>
              <a:ext uri="{FF2B5EF4-FFF2-40B4-BE49-F238E27FC236}">
                <a16:creationId xmlns:a16="http://schemas.microsoft.com/office/drawing/2014/main" id="{9A4EAABC-12F1-4D20-88A2-5156DAE74B14}"/>
              </a:ext>
            </a:extLst>
          </p:cNvPr>
          <p:cNvSpPr/>
          <p:nvPr/>
        </p:nvSpPr>
        <p:spPr>
          <a:xfrm>
            <a:off x="6391911" y="2764273"/>
            <a:ext cx="2371539" cy="100836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0"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Socially  Oriented</a:t>
            </a:r>
            <a:endParaRPr lang="en-US" sz="2000" dirty="0"/>
          </a:p>
        </p:txBody>
      </p:sp>
      <p:sp>
        <p:nvSpPr>
          <p:cNvPr id="8" name="Rectangle 7">
            <a:extLst>
              <a:ext uri="{FF2B5EF4-FFF2-40B4-BE49-F238E27FC236}">
                <a16:creationId xmlns:a16="http://schemas.microsoft.com/office/drawing/2014/main" id="{77C998A0-5716-48A4-BEC3-9FDAB2D8240D}"/>
              </a:ext>
            </a:extLst>
          </p:cNvPr>
          <p:cNvSpPr/>
          <p:nvPr/>
        </p:nvSpPr>
        <p:spPr>
          <a:xfrm>
            <a:off x="3324975" y="2764273"/>
            <a:ext cx="2371539" cy="100836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0"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Linguistically Oriented</a:t>
            </a:r>
            <a:endParaRPr lang="en-US" sz="2000" dirty="0"/>
          </a:p>
        </p:txBody>
      </p:sp>
      <p:sp>
        <p:nvSpPr>
          <p:cNvPr id="19" name="Rectangle 18">
            <a:extLst>
              <a:ext uri="{FF2B5EF4-FFF2-40B4-BE49-F238E27FC236}">
                <a16:creationId xmlns:a16="http://schemas.microsoft.com/office/drawing/2014/main" id="{879E8DC4-A12A-4173-AD60-654A0408AADC}"/>
              </a:ext>
            </a:extLst>
          </p:cNvPr>
          <p:cNvSpPr/>
          <p:nvPr/>
        </p:nvSpPr>
        <p:spPr>
          <a:xfrm>
            <a:off x="7917001" y="4702869"/>
            <a:ext cx="2371539" cy="93378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400" b="0" i="0"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Socio-cultural’ practices </a:t>
            </a:r>
            <a:endParaRPr lang="en-US" sz="2000" dirty="0"/>
          </a:p>
        </p:txBody>
      </p:sp>
      <p:sp>
        <p:nvSpPr>
          <p:cNvPr id="22" name="Rectangle 21">
            <a:extLst>
              <a:ext uri="{FF2B5EF4-FFF2-40B4-BE49-F238E27FC236}">
                <a16:creationId xmlns:a16="http://schemas.microsoft.com/office/drawing/2014/main" id="{582855B4-5C47-4F65-9204-43156BFCAA27}"/>
              </a:ext>
            </a:extLst>
          </p:cNvPr>
          <p:cNvSpPr/>
          <p:nvPr/>
        </p:nvSpPr>
        <p:spPr>
          <a:xfrm>
            <a:off x="5093054" y="4702869"/>
            <a:ext cx="2371539" cy="93378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4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en-US" sz="2400"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kumimoji="0" lang="en-US" sz="2400" b="0" i="0"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iscursive</a:t>
            </a:r>
            <a:r>
              <a:rPr lang="en-US" sz="2400"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practices</a:t>
            </a:r>
            <a:endParaRPr lang="en-US" sz="2000" dirty="0"/>
          </a:p>
        </p:txBody>
      </p:sp>
      <p:sp>
        <p:nvSpPr>
          <p:cNvPr id="23" name="Arrow: Down 22">
            <a:extLst>
              <a:ext uri="{FF2B5EF4-FFF2-40B4-BE49-F238E27FC236}">
                <a16:creationId xmlns:a16="http://schemas.microsoft.com/office/drawing/2014/main" id="{488BC872-14F6-4559-9ACC-16F28B10EBF0}"/>
              </a:ext>
            </a:extLst>
          </p:cNvPr>
          <p:cNvSpPr/>
          <p:nvPr/>
        </p:nvSpPr>
        <p:spPr>
          <a:xfrm>
            <a:off x="6864371" y="1676856"/>
            <a:ext cx="600222" cy="88313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012D0A87-56EB-40B6-A905-8950CC172CE5}"/>
              </a:ext>
            </a:extLst>
          </p:cNvPr>
          <p:cNvSpPr/>
          <p:nvPr/>
        </p:nvSpPr>
        <p:spPr>
          <a:xfrm>
            <a:off x="6489065" y="3772642"/>
            <a:ext cx="750612" cy="79935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BB55E705-133E-434F-BA3B-39FD86702E70}"/>
              </a:ext>
            </a:extLst>
          </p:cNvPr>
          <p:cNvSpPr/>
          <p:nvPr/>
        </p:nvSpPr>
        <p:spPr>
          <a:xfrm>
            <a:off x="7917001" y="3772641"/>
            <a:ext cx="750612" cy="79935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032FB5B3-B24F-42E8-B991-69A7ADEA3375}"/>
              </a:ext>
            </a:extLst>
          </p:cNvPr>
          <p:cNvSpPr/>
          <p:nvPr/>
        </p:nvSpPr>
        <p:spPr>
          <a:xfrm>
            <a:off x="4792943" y="1676855"/>
            <a:ext cx="600222" cy="88313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2797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15994-4D1A-4BA0-8849-D3961CD2A22B}"/>
              </a:ext>
            </a:extLst>
          </p:cNvPr>
          <p:cNvSpPr>
            <a:spLocks noGrp="1"/>
          </p:cNvSpPr>
          <p:nvPr>
            <p:ph type="title"/>
          </p:nvPr>
        </p:nvSpPr>
        <p:spPr>
          <a:xfrm>
            <a:off x="98474" y="1350497"/>
            <a:ext cx="12093526" cy="914399"/>
          </a:xfrm>
        </p:spPr>
        <p:txBody>
          <a:bodyPr>
            <a:normAutofit/>
          </a:bodyPr>
          <a:lstStyle/>
          <a:p>
            <a:pPr algn="ctr"/>
            <a:r>
              <a:rPr lang="en-US" sz="40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‘Discursive practices’            ‘Socio-cultural practices’</a:t>
            </a:r>
          </a:p>
        </p:txBody>
      </p:sp>
      <p:sp>
        <p:nvSpPr>
          <p:cNvPr id="3" name="Content Placeholder 2">
            <a:extLst>
              <a:ext uri="{FF2B5EF4-FFF2-40B4-BE49-F238E27FC236}">
                <a16:creationId xmlns:a16="http://schemas.microsoft.com/office/drawing/2014/main" id="{8F84341C-75CC-4ADA-80BA-D58F9B324AC5}"/>
              </a:ext>
            </a:extLst>
          </p:cNvPr>
          <p:cNvSpPr>
            <a:spLocks noGrp="1"/>
          </p:cNvSpPr>
          <p:nvPr>
            <p:ph idx="1"/>
          </p:nvPr>
        </p:nvSpPr>
        <p:spPr>
          <a:xfrm>
            <a:off x="294969" y="2264898"/>
            <a:ext cx="5014450" cy="440137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Include action and interaction, social relations, the material world, material practices… the rituals, beliefs, attitudes, values, desires of people and institutions.</a:t>
            </a:r>
          </a:p>
          <a:p>
            <a:r>
              <a:rPr lang="en-US" sz="2300" dirty="0">
                <a:latin typeface="Times New Roman" panose="02020603050405020304" pitchFamily="18" charset="0"/>
                <a:cs typeface="Times New Roman" panose="02020603050405020304" pitchFamily="18" charset="0"/>
              </a:rPr>
              <a:t>Also include "power and discourse, forms of consciousness, time and space, objects, instruments, subjects and their social relations and activities as well as abstract social structures, concrete social events.</a:t>
            </a:r>
          </a:p>
        </p:txBody>
      </p:sp>
      <p:sp>
        <p:nvSpPr>
          <p:cNvPr id="4" name="Content Placeholder 2">
            <a:extLst>
              <a:ext uri="{FF2B5EF4-FFF2-40B4-BE49-F238E27FC236}">
                <a16:creationId xmlns:a16="http://schemas.microsoft.com/office/drawing/2014/main" id="{4295BA9E-5C9E-4F58-B44A-50126D9A5CB3}"/>
              </a:ext>
            </a:extLst>
          </p:cNvPr>
          <p:cNvSpPr txBox="1">
            <a:spLocks/>
          </p:cNvSpPr>
          <p:nvPr/>
        </p:nvSpPr>
        <p:spPr>
          <a:xfrm>
            <a:off x="6356555" y="2264897"/>
            <a:ext cx="5353664" cy="4401373"/>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300" dirty="0">
              <a:latin typeface="Times New Roman" panose="02020603050405020304" pitchFamily="18" charset="0"/>
              <a:cs typeface="Times New Roman" panose="02020603050405020304" pitchFamily="18" charset="0"/>
            </a:endParaRPr>
          </a:p>
          <a:p>
            <a:r>
              <a:rPr lang="en-US" sz="2300" dirty="0">
                <a:latin typeface="Times New Roman" panose="02020603050405020304" pitchFamily="18" charset="0"/>
                <a:cs typeface="Times New Roman" panose="02020603050405020304" pitchFamily="18" charset="0"/>
              </a:rPr>
              <a:t>refer to the wider range of socio-cultural, political, ideological and institutional processes and structures in historical contexts.</a:t>
            </a:r>
          </a:p>
        </p:txBody>
      </p:sp>
      <p:sp>
        <p:nvSpPr>
          <p:cNvPr id="5" name="Title 1">
            <a:extLst>
              <a:ext uri="{FF2B5EF4-FFF2-40B4-BE49-F238E27FC236}">
                <a16:creationId xmlns:a16="http://schemas.microsoft.com/office/drawing/2014/main" id="{9E9977FB-17CC-41C0-8E8E-ED6DA0A56424}"/>
              </a:ext>
            </a:extLst>
          </p:cNvPr>
          <p:cNvSpPr txBox="1">
            <a:spLocks/>
          </p:cNvSpPr>
          <p:nvPr/>
        </p:nvSpPr>
        <p:spPr>
          <a:xfrm>
            <a:off x="-166997" y="0"/>
            <a:ext cx="12093526" cy="14172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u="sng"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Socially- Oriented</a:t>
            </a:r>
          </a:p>
        </p:txBody>
      </p:sp>
    </p:spTree>
    <p:extLst>
      <p:ext uri="{BB962C8B-B14F-4D97-AF65-F5344CB8AC3E}">
        <p14:creationId xmlns:p14="http://schemas.microsoft.com/office/powerpoint/2010/main" val="3052506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254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3096</Words>
  <Application>Microsoft Office PowerPoint</Application>
  <PresentationFormat>Widescreen</PresentationFormat>
  <Paragraphs>243</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Times New Roman</vt:lpstr>
      <vt:lpstr>Wingdings</vt:lpstr>
      <vt:lpstr>Office Theme</vt:lpstr>
      <vt:lpstr>Critical Discourse Analysis</vt:lpstr>
      <vt:lpstr>What is CDA? Define CDA.</vt:lpstr>
      <vt:lpstr>The Beginning of CDA</vt:lpstr>
      <vt:lpstr>The Relationship between CL &amp; CDA</vt:lpstr>
      <vt:lpstr>The Sapir-Whorf hypothesis </vt:lpstr>
      <vt:lpstr>Ideational, Interpersonal and Textual Functions</vt:lpstr>
      <vt:lpstr>PowerPoint Presentation</vt:lpstr>
      <vt:lpstr>PowerPoint Presentation</vt:lpstr>
      <vt:lpstr>‘Discursive practices’            ‘Socio-cultural practices’</vt:lpstr>
      <vt:lpstr>Linguistically- Oriented</vt:lpstr>
      <vt:lpstr>Levels of CDA</vt:lpstr>
      <vt:lpstr>Principles of CDA</vt:lpstr>
      <vt:lpstr>PowerPoint Presentation</vt:lpstr>
      <vt:lpstr>Principles of CDA</vt:lpstr>
      <vt:lpstr>PowerPoint Presentation</vt:lpstr>
      <vt:lpstr>The term ‘Critical’</vt:lpstr>
      <vt:lpstr>The terms ‘Social power’, ‘Hegemony’ and ‘Dominance’</vt:lpstr>
      <vt:lpstr>The term ‘Hegemony’</vt:lpstr>
      <vt:lpstr>Principles of CDA</vt:lpstr>
      <vt:lpstr>Principles of CDA</vt:lpstr>
      <vt:lpstr>PowerPoint Presentation</vt:lpstr>
      <vt:lpstr>PowerPoint Presentation</vt:lpstr>
      <vt:lpstr>1. Dialectal- Relational Approach  by: Fairclough </vt:lpstr>
      <vt:lpstr>PowerPoint Presentation</vt:lpstr>
      <vt:lpstr>Fairclough's analytical framework </vt:lpstr>
      <vt:lpstr>2. Discourse- Historical Approach   by: Wodak </vt:lpstr>
      <vt:lpstr>PowerPoint Presentation</vt:lpstr>
      <vt:lpstr>PowerPoint Presentation</vt:lpstr>
      <vt:lpstr>3. Social -Cognitive model Approach   by: Van Dijk</vt:lpstr>
      <vt:lpstr>PowerPoint Presentation</vt:lpstr>
      <vt:lpstr>The Model of Social Cognition   by: Van Dijk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Discourse Analysis</dc:title>
  <dc:creator>motaz mahmoud</dc:creator>
  <cp:lastModifiedBy>ahmed qadoury</cp:lastModifiedBy>
  <cp:revision>65</cp:revision>
  <dcterms:created xsi:type="dcterms:W3CDTF">2021-05-27T22:22:55Z</dcterms:created>
  <dcterms:modified xsi:type="dcterms:W3CDTF">2021-07-03T19:23:13Z</dcterms:modified>
</cp:coreProperties>
</file>