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64" r:id="rId3"/>
    <p:sldId id="265" r:id="rId4"/>
    <p:sldId id="266" r:id="rId5"/>
    <p:sldId id="267" r:id="rId6"/>
    <p:sldId id="274" r:id="rId7"/>
    <p:sldId id="275" r:id="rId8"/>
    <p:sldId id="276" r:id="rId9"/>
    <p:sldId id="277" r:id="rId10"/>
    <p:sldId id="278" r:id="rId11"/>
    <p:sldId id="279" r:id="rId12"/>
    <p:sldId id="268" r:id="rId13"/>
    <p:sldId id="269" r:id="rId14"/>
    <p:sldId id="270" r:id="rId15"/>
    <p:sldId id="271" r:id="rId16"/>
    <p:sldId id="272" r:id="rId17"/>
    <p:sldId id="273" r:id="rId18"/>
    <p:sldId id="257" r:id="rId19"/>
    <p:sldId id="258" r:id="rId20"/>
    <p:sldId id="259" r:id="rId21"/>
    <p:sldId id="260" r:id="rId22"/>
    <p:sldId id="261" r:id="rId23"/>
    <p:sldId id="262" r:id="rId24"/>
    <p:sldId id="263"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DD21DBDA-B311-4C99-9377-D5D464293219}" type="datetimeFigureOut">
              <a:rPr lang="ar-IQ" smtClean="0"/>
              <a:t>15/11/1442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AECDDFCA-3B15-4EFD-A8BF-8EC1B1FD80C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D21DBDA-B311-4C99-9377-D5D464293219}" type="datetimeFigureOut">
              <a:rPr lang="ar-IQ" smtClean="0"/>
              <a:t>15/11/1442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D21DBDA-B311-4C99-9377-D5D464293219}" type="datetimeFigureOut">
              <a:rPr lang="ar-IQ" smtClean="0"/>
              <a:t>15/11/1442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D21DBDA-B311-4C99-9377-D5D464293219}" type="datetimeFigureOut">
              <a:rPr lang="ar-IQ" smtClean="0"/>
              <a:t>15/11/1442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DD21DBDA-B311-4C99-9377-D5D464293219}" type="datetimeFigureOut">
              <a:rPr lang="ar-IQ" smtClean="0"/>
              <a:t>15/11/1442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ECDDFCA-3B15-4EFD-A8BF-8EC1B1FD80C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D21DBDA-B311-4C99-9377-D5D464293219}" type="datetimeFigureOut">
              <a:rPr lang="ar-IQ" smtClean="0"/>
              <a:t>15/11/1442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DD21DBDA-B311-4C99-9377-D5D464293219}" type="datetimeFigureOut">
              <a:rPr lang="ar-IQ" smtClean="0"/>
              <a:t>15/11/1442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DD21DBDA-B311-4C99-9377-D5D464293219}" type="datetimeFigureOut">
              <a:rPr lang="ar-IQ" smtClean="0"/>
              <a:t>15/11/1442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1DBDA-B311-4C99-9377-D5D464293219}" type="datetimeFigureOut">
              <a:rPr lang="ar-IQ" smtClean="0"/>
              <a:t>15/11/1442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D21DBDA-B311-4C99-9377-D5D464293219}" type="datetimeFigureOut">
              <a:rPr lang="ar-IQ" smtClean="0"/>
              <a:t>15/11/1442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ECDDFCA-3B15-4EFD-A8BF-8EC1B1FD80C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DD21DBDA-B311-4C99-9377-D5D464293219}" type="datetimeFigureOut">
              <a:rPr lang="ar-IQ" smtClean="0"/>
              <a:t>15/11/1442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AECDDFCA-3B15-4EFD-A8BF-8EC1B1FD80C6}"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21DBDA-B311-4C99-9377-D5D464293219}" type="datetimeFigureOut">
              <a:rPr lang="ar-IQ" smtClean="0"/>
              <a:t>15/11/1442</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ECDDFCA-3B15-4EFD-A8BF-8EC1B1FD80C6}"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b="0" i="0" dirty="0" smtClean="0">
                <a:effectLst/>
                <a:latin typeface="g_d0_f1"/>
              </a:rPr>
              <a:t>Conversation Analysis</a:t>
            </a:r>
            <a:r>
              <a:rPr lang="en-US" dirty="0" smtClean="0"/>
              <a:t/>
            </a:r>
            <a:br>
              <a:rPr lang="en-US" dirty="0" smtClean="0"/>
            </a:b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67594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buNone/>
            </a:pPr>
            <a:r>
              <a:rPr lang="en-US" sz="2200" dirty="0">
                <a:solidFill>
                  <a:prstClr val="black"/>
                </a:solidFill>
              </a:rPr>
              <a:t>If a different response was given and the name of the caller was not disclosed at the start of the phone call – as in example 2 – it would probably prove quite difficult to elicit the caller’s name in the rest of the call. Sacks also noted that you can obtain someone’s name without explicitly asking for it. </a:t>
            </a:r>
            <a:endParaRPr lang="ar-IQ" dirty="0"/>
          </a:p>
        </p:txBody>
      </p:sp>
    </p:spTree>
    <p:extLst>
      <p:ext uri="{BB962C8B-B14F-4D97-AF65-F5344CB8AC3E}">
        <p14:creationId xmlns:p14="http://schemas.microsoft.com/office/powerpoint/2010/main" val="1859338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buNone/>
            </a:pPr>
            <a:r>
              <a:rPr lang="en-US" sz="2200" dirty="0">
                <a:solidFill>
                  <a:prstClr val="black"/>
                </a:solidFill>
              </a:rPr>
              <a:t>Thus, one can simply say ‘This is </a:t>
            </a:r>
            <a:r>
              <a:rPr lang="en-US" sz="2200" dirty="0" err="1">
                <a:solidFill>
                  <a:prstClr val="black"/>
                </a:solidFill>
              </a:rPr>
              <a:t>Mr</a:t>
            </a:r>
            <a:r>
              <a:rPr lang="en-US" sz="2200" dirty="0">
                <a:solidFill>
                  <a:prstClr val="black"/>
                </a:solidFill>
              </a:rPr>
              <a:t> Smith’, and this will establish the relevance of the recipient giving his or her name, ‘This is </a:t>
            </a:r>
            <a:r>
              <a:rPr lang="en-US" sz="2200" dirty="0" err="1">
                <a:solidFill>
                  <a:prstClr val="black"/>
                </a:solidFill>
              </a:rPr>
              <a:t>Mr</a:t>
            </a:r>
            <a:r>
              <a:rPr lang="en-US" sz="2200" dirty="0">
                <a:solidFill>
                  <a:prstClr val="black"/>
                </a:solidFill>
              </a:rPr>
              <a:t> Brown’. This simple example shows that there are multiple ways of doing an action (e.g. asking someone’s name), and that there is a slot in conversations where a certain action is expected to occur. Sacks argued that if this slot is skipped, then, the action might never occur</a:t>
            </a:r>
            <a:endParaRPr lang="ar-IQ" sz="22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1485076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Conversational analysis is often thought to provide a foundation for discourse analysis in general, and even more importantly, it is believed that an understanding of the structures and processes of conversation is essential to an understanding of language </a:t>
            </a:r>
            <a:endParaRPr lang="ar-IQ" dirty="0"/>
          </a:p>
        </p:txBody>
      </p:sp>
    </p:spTree>
    <p:extLst>
      <p:ext uri="{BB962C8B-B14F-4D97-AF65-F5344CB8AC3E}">
        <p14:creationId xmlns:p14="http://schemas.microsoft.com/office/powerpoint/2010/main" val="4231134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just" rtl="0">
              <a:lnSpc>
                <a:spcPct val="150000"/>
              </a:lnSpc>
              <a:buNone/>
            </a:pPr>
            <a:r>
              <a:rPr lang="en-US" dirty="0" smtClean="0"/>
              <a:t>Conversational analysis is concerned with the structure of conversations, dealing with such matters as </a:t>
            </a:r>
            <a:r>
              <a:rPr lang="en-US" b="1" dirty="0" smtClean="0"/>
              <a:t>turn-taking, topic change </a:t>
            </a:r>
            <a:r>
              <a:rPr lang="en-US" dirty="0" smtClean="0"/>
              <a:t>and</a:t>
            </a:r>
            <a:r>
              <a:rPr lang="en-US" b="1" dirty="0" smtClean="0"/>
              <a:t> conversational structure</a:t>
            </a:r>
            <a:r>
              <a:rPr lang="en-US" dirty="0" smtClean="0"/>
              <a:t>—rules governing the opening and closing of conversations have been studied in detail (Johnson and Johnson, 1998: 89). </a:t>
            </a:r>
            <a:endParaRPr lang="ar-IQ" dirty="0"/>
          </a:p>
        </p:txBody>
      </p:sp>
    </p:spTree>
    <p:extLst>
      <p:ext uri="{BB962C8B-B14F-4D97-AF65-F5344CB8AC3E}">
        <p14:creationId xmlns:p14="http://schemas.microsoft.com/office/powerpoint/2010/main" val="4270065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Turn-taking </a:t>
            </a:r>
            <a:r>
              <a:rPr lang="en-US" dirty="0" err="1" smtClean="0"/>
              <a:t>Turn-taking</a:t>
            </a:r>
            <a:r>
              <a:rPr lang="en-US" dirty="0" smtClean="0"/>
              <a:t> is investigated to look at “the shape of the turn-taking organization device and how it affects the distribution of turns for the activities on which it operates” (Sacks et al., 1974: 696). </a:t>
            </a:r>
            <a:endParaRPr lang="ar-IQ" dirty="0"/>
          </a:p>
        </p:txBody>
      </p:sp>
    </p:spTree>
    <p:extLst>
      <p:ext uri="{BB962C8B-B14F-4D97-AF65-F5344CB8AC3E}">
        <p14:creationId xmlns:p14="http://schemas.microsoft.com/office/powerpoint/2010/main" val="3123773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buNone/>
            </a:pPr>
            <a:r>
              <a:rPr lang="en-US" dirty="0">
                <a:solidFill>
                  <a:prstClr val="black"/>
                </a:solidFill>
              </a:rPr>
              <a:t>It is concerned with when and how speakers take turns in spoken conversation, and can be aligned to types of conversation or different features of conversation, for example: </a:t>
            </a:r>
            <a:endParaRPr lang="ar-IQ"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1934132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just" rtl="0">
              <a:buNone/>
            </a:pPr>
            <a:r>
              <a:rPr lang="en-US" dirty="0" smtClean="0"/>
              <a:t>Overlaps in conversation mark instances of disagreement, urgency, and annoyance, or a high degree of competition for a turn. Little competition for turns marks interactions which are more cooperatively negotiated. Pauses between turns may indicate that a speaker is searching for the correct response or is signaling that an unanticipated response is likely. </a:t>
            </a:r>
            <a:endParaRPr lang="ar-IQ" dirty="0"/>
          </a:p>
        </p:txBody>
      </p:sp>
    </p:spTree>
    <p:extLst>
      <p:ext uri="{BB962C8B-B14F-4D97-AF65-F5344CB8AC3E}">
        <p14:creationId xmlns:p14="http://schemas.microsoft.com/office/powerpoint/2010/main" val="3813292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just" rtl="0">
              <a:lnSpc>
                <a:spcPct val="150000"/>
              </a:lnSpc>
              <a:buNone/>
            </a:pPr>
            <a:r>
              <a:rPr lang="en-US" dirty="0" smtClean="0"/>
              <a:t>Turn-taking is highly structured and speakers signal when they are prepared to give up the floor, often nominate the next speaker (verbally or non-verbally) and the next speaker can nominate him-or herself simply by starting to speak (Johnson and Johnson, 1998: 360). </a:t>
            </a:r>
            <a:endParaRPr lang="ar-IQ" dirty="0"/>
          </a:p>
        </p:txBody>
      </p:sp>
    </p:spTree>
    <p:extLst>
      <p:ext uri="{BB962C8B-B14F-4D97-AF65-F5344CB8AC3E}">
        <p14:creationId xmlns:p14="http://schemas.microsoft.com/office/powerpoint/2010/main" val="3380205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effectLst/>
                <a:latin typeface="g_d0_f5"/>
              </a:rPr>
              <a:t>Conversation analysis (CA) is an approach to social research that investigates the sequential organization of talk as a way of accessing participants' understandings of, and collaborative means of organizing, natural forms of social interaction. </a:t>
            </a:r>
            <a:endParaRPr lang="ar-IQ" dirty="0"/>
          </a:p>
        </p:txBody>
      </p:sp>
    </p:spTree>
    <p:extLst>
      <p:ext uri="{BB962C8B-B14F-4D97-AF65-F5344CB8AC3E}">
        <p14:creationId xmlns:p14="http://schemas.microsoft.com/office/powerpoint/2010/main" val="2749718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sz="2700" dirty="0">
                <a:solidFill>
                  <a:prstClr val="black"/>
                </a:solidFill>
                <a:latin typeface="g_d0_f5"/>
              </a:rPr>
              <a:t>A distinctive methodological feature is that CA gathers its data of naturally-occurring interactions as they unfold in real time using video- or audio-recording technology. Recordings are transcribed in close detail to allow for fine-grained analysis of the design, exchange and coordination of actions within social interaction. </a:t>
            </a:r>
            <a:r>
              <a:rPr lang="en-US" sz="2700" dirty="0">
                <a:solidFill>
                  <a:prstClr val="black"/>
                </a:solidFill>
              </a:rPr>
              <a:t/>
            </a:r>
            <a:br>
              <a:rPr lang="en-US" sz="2700" dirty="0">
                <a:solidFill>
                  <a:prstClr val="black"/>
                </a:solidFill>
              </a:rPr>
            </a:br>
            <a:endParaRPr lang="ar-IQ" dirty="0"/>
          </a:p>
        </p:txBody>
      </p:sp>
    </p:spTree>
    <p:extLst>
      <p:ext uri="{BB962C8B-B14F-4D97-AF65-F5344CB8AC3E}">
        <p14:creationId xmlns:p14="http://schemas.microsoft.com/office/powerpoint/2010/main" val="217100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Conversation has been of primary interest to language researchers; since natural, unplanned, everyday conversation is the most commonly occurring and universal language “genre”, in that conversation is a speech activity in which all which all members of a community routinely participate Among approaches to discourse analysis in speaking</a:t>
            </a:r>
            <a:endParaRPr lang="ar-IQ" dirty="0"/>
          </a:p>
        </p:txBody>
      </p:sp>
    </p:spTree>
    <p:extLst>
      <p:ext uri="{BB962C8B-B14F-4D97-AF65-F5344CB8AC3E}">
        <p14:creationId xmlns:p14="http://schemas.microsoft.com/office/powerpoint/2010/main" val="41956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effectLst/>
                <a:latin typeface="g_d0_f5"/>
              </a:rPr>
              <a:t>While, as its name suggests, some practitioners have focused mainly on the investigation of everyday conversation, examining talk as a social institution in its own right with its own structures, CA has in fact been applied to a wide variety of different forms of talk. </a:t>
            </a:r>
            <a:r>
              <a:rPr lang="en-US" dirty="0" smtClean="0"/>
              <a:t/>
            </a:r>
            <a:br>
              <a:rPr lang="en-US" dirty="0" smtClean="0"/>
            </a:br>
            <a:endParaRPr lang="ar-IQ" dirty="0"/>
          </a:p>
        </p:txBody>
      </p:sp>
    </p:spTree>
    <p:extLst>
      <p:ext uri="{BB962C8B-B14F-4D97-AF65-F5344CB8AC3E}">
        <p14:creationId xmlns:p14="http://schemas.microsoft.com/office/powerpoint/2010/main" val="2713047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sz="2200" dirty="0">
                <a:solidFill>
                  <a:prstClr val="black"/>
                </a:solidFill>
                <a:latin typeface="g_d0_f5"/>
              </a:rPr>
              <a:t>These range from ordinary telephone conversations to consultations in doctors' surgeries, from family dinnertime talk to communication between airline pilots and ground crew, from job interviews to television interviews with celebrities or politicians, to speeches given at political rallies</a:t>
            </a:r>
            <a:r>
              <a:rPr lang="en-US" sz="2200" dirty="0" smtClean="0">
                <a:solidFill>
                  <a:prstClr val="black"/>
                </a:solidFill>
                <a:latin typeface="g_d0_f5"/>
              </a:rPr>
              <a:t>..</a:t>
            </a:r>
            <a:endParaRPr lang="ar-IQ" dirty="0"/>
          </a:p>
        </p:txBody>
      </p:sp>
    </p:spTree>
    <p:extLst>
      <p:ext uri="{BB962C8B-B14F-4D97-AF65-F5344CB8AC3E}">
        <p14:creationId xmlns:p14="http://schemas.microsoft.com/office/powerpoint/2010/main" val="4241462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sz="2200" dirty="0">
                <a:solidFill>
                  <a:prstClr val="black"/>
                </a:solidFill>
                <a:latin typeface="g_d0_f5"/>
              </a:rPr>
              <a:t>Conversation analysts use the term </a:t>
            </a:r>
            <a:r>
              <a:rPr lang="en-US" sz="2200" dirty="0">
                <a:solidFill>
                  <a:prstClr val="black"/>
                </a:solidFill>
                <a:latin typeface="g_d0_f3"/>
              </a:rPr>
              <a:t>speech exchange systems</a:t>
            </a:r>
            <a:r>
              <a:rPr lang="en-US" sz="2200" dirty="0">
                <a:solidFill>
                  <a:prstClr val="black"/>
                </a:solidFill>
                <a:latin typeface="g_d0_f5"/>
              </a:rPr>
              <a:t>, of which conversation itself is but one; and maintain that any such system, in which two or more participants exchange turns at talk for whatever purpose, can be </a:t>
            </a:r>
            <a:r>
              <a:rPr lang="en-US" sz="2200" dirty="0" err="1">
                <a:solidFill>
                  <a:prstClr val="black"/>
                </a:solidFill>
                <a:latin typeface="g_d0_f5"/>
              </a:rPr>
              <a:t>analysed</a:t>
            </a:r>
            <a:r>
              <a:rPr lang="en-US" sz="2200" dirty="0">
                <a:solidFill>
                  <a:prstClr val="black"/>
                </a:solidFill>
                <a:latin typeface="g_d0_f5"/>
              </a:rPr>
              <a:t> to reveal significant detail about the </a:t>
            </a:r>
            <a:r>
              <a:rPr lang="en-US" sz="2200" dirty="0" err="1">
                <a:solidFill>
                  <a:prstClr val="black"/>
                </a:solidFill>
                <a:latin typeface="g_d0_f5"/>
              </a:rPr>
              <a:t>organisation</a:t>
            </a:r>
            <a:r>
              <a:rPr lang="en-US" sz="2200" dirty="0">
                <a:solidFill>
                  <a:prstClr val="black"/>
                </a:solidFill>
                <a:latin typeface="g_d0_f5"/>
              </a:rPr>
              <a:t> of social life and institutions</a:t>
            </a:r>
            <a:endParaRPr lang="ar-IQ" dirty="0"/>
          </a:p>
        </p:txBody>
      </p:sp>
    </p:spTree>
    <p:extLst>
      <p:ext uri="{BB962C8B-B14F-4D97-AF65-F5344CB8AC3E}">
        <p14:creationId xmlns:p14="http://schemas.microsoft.com/office/powerpoint/2010/main" val="392801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effectLst/>
                <a:latin typeface="g_d0_f5"/>
              </a:rPr>
              <a:t>CA originated in the work of American sociologist Harvey Sacks (1935-75), much of which initially appeared in the form of lectures he gave for a course on conversation that he developed in the University of California during the years 1964-72. These lectures were tape-recorded and transcribed</a:t>
            </a:r>
            <a:r>
              <a:rPr lang="en-US" dirty="0" smtClean="0"/>
              <a:t> </a:t>
            </a:r>
            <a:br>
              <a:rPr lang="en-US" dirty="0" smtClean="0"/>
            </a:br>
            <a:endParaRPr lang="ar-IQ" dirty="0"/>
          </a:p>
        </p:txBody>
      </p:sp>
    </p:spTree>
    <p:extLst>
      <p:ext uri="{BB962C8B-B14F-4D97-AF65-F5344CB8AC3E}">
        <p14:creationId xmlns:p14="http://schemas.microsoft.com/office/powerpoint/2010/main" val="1515648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err="1" smtClean="0">
                <a:effectLst/>
                <a:latin typeface="g_d0_f5"/>
              </a:rPr>
              <a:t>Sacks's</a:t>
            </a:r>
            <a:r>
              <a:rPr lang="en-US" dirty="0" smtClean="0">
                <a:effectLst/>
                <a:latin typeface="g_d0_f5"/>
              </a:rPr>
              <a:t> originality lay in the fact that he was the first sociologist to take seriously the sequential organization of talk as a members' resource for contextualizing and therefore understanding situated social actions.</a:t>
            </a:r>
            <a:r>
              <a:rPr lang="en-US" dirty="0" smtClean="0"/>
              <a:t> </a:t>
            </a:r>
            <a:br>
              <a:rPr lang="en-US" dirty="0" smtClean="0"/>
            </a:br>
            <a:endParaRPr lang="ar-IQ" dirty="0"/>
          </a:p>
        </p:txBody>
      </p:sp>
    </p:spTree>
    <p:extLst>
      <p:ext uri="{BB962C8B-B14F-4D97-AF65-F5344CB8AC3E}">
        <p14:creationId xmlns:p14="http://schemas.microsoft.com/office/powerpoint/2010/main" val="1488814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t>Conversational analysis is an approach to discourse dealing with the linguistic analysis of conversation, and strongly associated with ethnomethodology (Johnson and Johnson, 1998: 89). Richards et al. suggest that conversational analysis refers to the analysis of natural conversation in order to discover what the linguistic characteristics of conversation are and how conversation is used in ordinary life (1992: 106). </a:t>
            </a:r>
            <a:endParaRPr lang="ar-IQ" dirty="0"/>
          </a:p>
        </p:txBody>
      </p:sp>
    </p:spTree>
    <p:extLst>
      <p:ext uri="{BB962C8B-B14F-4D97-AF65-F5344CB8AC3E}">
        <p14:creationId xmlns:p14="http://schemas.microsoft.com/office/powerpoint/2010/main" val="20475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pPr marL="0" lvl="0" indent="0" algn="l" rtl="0">
              <a:buNone/>
            </a:pPr>
            <a:r>
              <a:rPr lang="en-US" sz="2700" dirty="0">
                <a:solidFill>
                  <a:prstClr val="black"/>
                </a:solidFill>
              </a:rPr>
              <a:t>Conversation analysis, according to </a:t>
            </a:r>
            <a:r>
              <a:rPr lang="en-US" sz="2700" dirty="0" err="1">
                <a:solidFill>
                  <a:prstClr val="black"/>
                </a:solidFill>
              </a:rPr>
              <a:t>Hutchby</a:t>
            </a:r>
            <a:r>
              <a:rPr lang="en-US" sz="2700" dirty="0">
                <a:solidFill>
                  <a:prstClr val="black"/>
                </a:solidFill>
              </a:rPr>
              <a:t> and </a:t>
            </a:r>
            <a:r>
              <a:rPr lang="en-US" sz="2700" dirty="0" err="1">
                <a:solidFill>
                  <a:prstClr val="black"/>
                </a:solidFill>
              </a:rPr>
              <a:t>Wooffitt</a:t>
            </a:r>
            <a:r>
              <a:rPr lang="en-US" sz="2700" dirty="0">
                <a:solidFill>
                  <a:prstClr val="black"/>
                </a:solidFill>
              </a:rPr>
              <a:t>, is the study of talk and is the systematic analysis of the talk produced in everyday situations of human interaction: talk-in-interaction (1998: 13)</a:t>
            </a:r>
            <a:endParaRPr lang="ar-IQ" sz="27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225375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The analysis of conversation was first put forward by Sacks, </a:t>
            </a:r>
            <a:r>
              <a:rPr lang="en-US" dirty="0" err="1" smtClean="0"/>
              <a:t>Schegloff</a:t>
            </a:r>
            <a:r>
              <a:rPr lang="en-US" dirty="0" smtClean="0"/>
              <a:t> and Jefferson (1974), initially focusing on studying the smallest units of conversation (Burns et al., 1996: 18). The work of </a:t>
            </a:r>
            <a:r>
              <a:rPr lang="en-US" dirty="0" err="1" smtClean="0"/>
              <a:t>Goffman</a:t>
            </a:r>
            <a:r>
              <a:rPr lang="en-US" dirty="0" smtClean="0"/>
              <a:t> (1976; 1979) and Sacks, </a:t>
            </a:r>
            <a:r>
              <a:rPr lang="en-US" dirty="0" err="1" smtClean="0"/>
              <a:t>Schegloff</a:t>
            </a:r>
            <a:r>
              <a:rPr lang="en-US" dirty="0" smtClean="0"/>
              <a:t> and Jefferson (1974) is important in the study of conversational norms, turn-taking, and other aspects of spoken interaction (McCarthy, 1991: 6).</a:t>
            </a:r>
            <a:endParaRPr lang="ar-IQ" dirty="0"/>
          </a:p>
        </p:txBody>
      </p:sp>
    </p:spTree>
    <p:extLst>
      <p:ext uri="{BB962C8B-B14F-4D97-AF65-F5344CB8AC3E}">
        <p14:creationId xmlns:p14="http://schemas.microsoft.com/office/powerpoint/2010/main" val="3071162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Conversational Analysis was unfolded between the 1960s and the 1970s, mainly by the sociologist Harvey Sacks and his colleagues Emanuel </a:t>
            </a:r>
            <a:r>
              <a:rPr lang="en-US" dirty="0" err="1" smtClean="0"/>
              <a:t>Schegloff</a:t>
            </a:r>
            <a:r>
              <a:rPr lang="en-US" dirty="0" smtClean="0"/>
              <a:t> and Gail Jefferson. CA focuses on spontaneous social conversations, which normally happen among friends where this structure is defined in terms of arrangements, turn taking, and repair uses (Clift, 2016). </a:t>
            </a:r>
            <a:endParaRPr lang="ar-IQ" dirty="0"/>
          </a:p>
        </p:txBody>
      </p:sp>
    </p:spTree>
    <p:extLst>
      <p:ext uri="{BB962C8B-B14F-4D97-AF65-F5344CB8AC3E}">
        <p14:creationId xmlns:p14="http://schemas.microsoft.com/office/powerpoint/2010/main" val="136627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Sacks, “Rules of Conversation Sequence” [A= The social worker, B= The caller] </a:t>
            </a:r>
          </a:p>
          <a:p>
            <a:pPr marL="0" indent="0" algn="l" rtl="0">
              <a:buNone/>
            </a:pPr>
            <a:r>
              <a:rPr lang="en-US" dirty="0" smtClean="0"/>
              <a:t>A: This is Mr. Smith may I help you </a:t>
            </a:r>
          </a:p>
          <a:p>
            <a:pPr marL="0" indent="0" algn="l" rtl="0">
              <a:buNone/>
            </a:pPr>
            <a:r>
              <a:rPr lang="en-US" dirty="0" smtClean="0"/>
              <a:t>B: Yes, this is Mr. Brown</a:t>
            </a:r>
            <a:endParaRPr lang="ar-IQ" dirty="0"/>
          </a:p>
        </p:txBody>
      </p:sp>
    </p:spTree>
    <p:extLst>
      <p:ext uri="{BB962C8B-B14F-4D97-AF65-F5344CB8AC3E}">
        <p14:creationId xmlns:p14="http://schemas.microsoft.com/office/powerpoint/2010/main" val="2651300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dirty="0" smtClean="0"/>
              <a:t>Sacks, “Rules of Conversation Sequence” </a:t>
            </a:r>
          </a:p>
          <a:p>
            <a:pPr marL="0" indent="0" algn="l" rtl="0">
              <a:buNone/>
            </a:pPr>
            <a:r>
              <a:rPr lang="en-US" dirty="0" smtClean="0"/>
              <a:t>A: This is Mr. Smith may I help you</a:t>
            </a:r>
          </a:p>
          <a:p>
            <a:pPr marL="0" indent="0" algn="l" rtl="0">
              <a:buNone/>
            </a:pPr>
            <a:r>
              <a:rPr lang="en-US" dirty="0" smtClean="0"/>
              <a:t> B: I can’t hear you </a:t>
            </a:r>
          </a:p>
          <a:p>
            <a:pPr marL="0" indent="0" algn="l" rtl="0">
              <a:buNone/>
            </a:pPr>
            <a:r>
              <a:rPr lang="en-US" dirty="0" smtClean="0"/>
              <a:t>A: This is Mr. Smith. B: Smith </a:t>
            </a:r>
            <a:endParaRPr lang="ar-IQ" dirty="0"/>
          </a:p>
        </p:txBody>
      </p:sp>
    </p:spTree>
    <p:extLst>
      <p:ext uri="{BB962C8B-B14F-4D97-AF65-F5344CB8AC3E}">
        <p14:creationId xmlns:p14="http://schemas.microsoft.com/office/powerpoint/2010/main" val="145368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smtClean="0"/>
              <a:t>Examples such as these showed that one could ascertain possible difficulties in eliciting the caller’s name very early in the conversation. Sacks noted that if a staff member opened the phone call with ‘This is Mr. Smith may I help you’ the response would often be something like ‘Yes, this is </a:t>
            </a:r>
            <a:r>
              <a:rPr lang="en-US" dirty="0" err="1" smtClean="0"/>
              <a:t>Mr</a:t>
            </a:r>
            <a:r>
              <a:rPr lang="en-US" dirty="0" smtClean="0"/>
              <a:t> Brown’. </a:t>
            </a:r>
            <a:endParaRPr lang="ar-IQ" dirty="0"/>
          </a:p>
        </p:txBody>
      </p:sp>
    </p:spTree>
    <p:extLst>
      <p:ext uri="{BB962C8B-B14F-4D97-AF65-F5344CB8AC3E}">
        <p14:creationId xmlns:p14="http://schemas.microsoft.com/office/powerpoint/2010/main" val="827709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TotalTime>
  <Words>1160</Words>
  <Application>Microsoft Office PowerPoint</Application>
  <PresentationFormat>عرض على الشاشة (3:4)‏</PresentationFormat>
  <Paragraphs>29</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تدفق</vt:lpstr>
      <vt:lpstr>Conversation Analysis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 Analysis</dc:title>
  <dc:creator>Windows User</dc:creator>
  <cp:lastModifiedBy>Windows User</cp:lastModifiedBy>
  <cp:revision>8</cp:revision>
  <dcterms:created xsi:type="dcterms:W3CDTF">2021-06-23T21:03:30Z</dcterms:created>
  <dcterms:modified xsi:type="dcterms:W3CDTF">2021-06-23T23:14:17Z</dcterms:modified>
</cp:coreProperties>
</file>