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64" r:id="rId1"/>
  </p:sldMasterIdLst>
  <p:notesMasterIdLst>
    <p:notesMasterId r:id="rId54"/>
  </p:notesMasterIdLst>
  <p:sldIdLst>
    <p:sldId id="256" r:id="rId2"/>
    <p:sldId id="306" r:id="rId3"/>
    <p:sldId id="259" r:id="rId4"/>
    <p:sldId id="260" r:id="rId5"/>
    <p:sldId id="261" r:id="rId6"/>
    <p:sldId id="262" r:id="rId7"/>
    <p:sldId id="263" r:id="rId8"/>
    <p:sldId id="264" r:id="rId9"/>
    <p:sldId id="269" r:id="rId10"/>
    <p:sldId id="270" r:id="rId11"/>
    <p:sldId id="271" r:id="rId12"/>
    <p:sldId id="272" r:id="rId13"/>
    <p:sldId id="273" r:id="rId14"/>
    <p:sldId id="274" r:id="rId15"/>
    <p:sldId id="275" r:id="rId16"/>
    <p:sldId id="257" r:id="rId17"/>
    <p:sldId id="268" r:id="rId18"/>
    <p:sldId id="307" r:id="rId19"/>
    <p:sldId id="308" r:id="rId20"/>
    <p:sldId id="300" r:id="rId21"/>
    <p:sldId id="301" r:id="rId22"/>
    <p:sldId id="303" r:id="rId23"/>
    <p:sldId id="304" r:id="rId24"/>
    <p:sldId id="309" r:id="rId25"/>
    <p:sldId id="266" r:id="rId26"/>
    <p:sldId id="267" r:id="rId27"/>
    <p:sldId id="277" r:id="rId28"/>
    <p:sldId id="278" r:id="rId29"/>
    <p:sldId id="279" r:id="rId30"/>
    <p:sldId id="280" r:id="rId31"/>
    <p:sldId id="281" r:id="rId32"/>
    <p:sldId id="282" r:id="rId33"/>
    <p:sldId id="283" r:id="rId34"/>
    <p:sldId id="284" r:id="rId35"/>
    <p:sldId id="285" r:id="rId36"/>
    <p:sldId id="286" r:id="rId37"/>
    <p:sldId id="287" r:id="rId38"/>
    <p:sldId id="310" r:id="rId39"/>
    <p:sldId id="288" r:id="rId40"/>
    <p:sldId id="258" r:id="rId41"/>
    <p:sldId id="289" r:id="rId42"/>
    <p:sldId id="290" r:id="rId43"/>
    <p:sldId id="291" r:id="rId44"/>
    <p:sldId id="292" r:id="rId45"/>
    <p:sldId id="293" r:id="rId46"/>
    <p:sldId id="294" r:id="rId47"/>
    <p:sldId id="295" r:id="rId48"/>
    <p:sldId id="296" r:id="rId49"/>
    <p:sldId id="297" r:id="rId50"/>
    <p:sldId id="298" r:id="rId51"/>
    <p:sldId id="276" r:id="rId52"/>
    <p:sldId id="299" r:id="rId5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99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939B41-D1C2-4C22-ACC5-D2E19A15BD4F}" type="datetimeFigureOut">
              <a:rPr lang="ar-IQ" smtClean="0"/>
              <a:t>08/11/1442</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7093B0D-60A2-4739-90F0-CA3601519409}" type="slidenum">
              <a:rPr lang="ar-IQ" smtClean="0"/>
              <a:t>‹#›</a:t>
            </a:fld>
            <a:endParaRPr lang="ar-IQ"/>
          </a:p>
        </p:txBody>
      </p:sp>
    </p:spTree>
    <p:extLst>
      <p:ext uri="{BB962C8B-B14F-4D97-AF65-F5344CB8AC3E}">
        <p14:creationId xmlns:p14="http://schemas.microsoft.com/office/powerpoint/2010/main" val="14706410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F7093B0D-60A2-4739-90F0-CA3601519409}" type="slidenum">
              <a:rPr lang="ar-IQ" smtClean="0"/>
              <a:t>43</a:t>
            </a:fld>
            <a:endParaRPr lang="ar-IQ"/>
          </a:p>
        </p:txBody>
      </p:sp>
    </p:spTree>
    <p:extLst>
      <p:ext uri="{BB962C8B-B14F-4D97-AF65-F5344CB8AC3E}">
        <p14:creationId xmlns:p14="http://schemas.microsoft.com/office/powerpoint/2010/main" val="2959412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D2BB19E-F377-4154-86EA-B03D10821F96}" type="datetimeFigureOut">
              <a:rPr lang="ar-IQ" smtClean="0"/>
              <a:t>08/11/1442</a:t>
            </a:fld>
            <a:endParaRPr lang="ar-IQ"/>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IQ"/>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98606A1-797D-4167-AF43-598C75391F62}" type="slidenum">
              <a:rPr lang="ar-IQ" smtClean="0"/>
              <a:t>‹#›</a:t>
            </a:fld>
            <a:endParaRPr lang="ar-IQ"/>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D2BB19E-F377-4154-86EA-B03D10821F96}" type="datetimeFigureOut">
              <a:rPr lang="ar-IQ" smtClean="0"/>
              <a:t>08/11/1442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8606A1-797D-4167-AF43-598C75391F62}" type="slidenum">
              <a:rPr lang="ar-IQ" smtClean="0"/>
              <a:t>‹#›</a:t>
            </a:fld>
            <a:endParaRPr lang="ar-IQ"/>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D2BB19E-F377-4154-86EA-B03D10821F96}" type="datetimeFigureOut">
              <a:rPr lang="ar-IQ" smtClean="0"/>
              <a:t>08/11/1442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8606A1-797D-4167-AF43-598C75391F62}" type="slidenum">
              <a:rPr lang="ar-IQ" smtClean="0"/>
              <a:t>‹#›</a:t>
            </a:fld>
            <a:endParaRPr lang="ar-IQ"/>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D2BB19E-F377-4154-86EA-B03D10821F96}" type="datetimeFigureOut">
              <a:rPr lang="ar-IQ" smtClean="0"/>
              <a:t>08/11/1442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8606A1-797D-4167-AF43-598C75391F62}" type="slidenum">
              <a:rPr lang="ar-IQ" smtClean="0"/>
              <a:t>‹#›</a:t>
            </a:fld>
            <a:endParaRPr lang="ar-IQ"/>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D2BB19E-F377-4154-86EA-B03D10821F96}" type="datetimeFigureOut">
              <a:rPr lang="ar-IQ" smtClean="0"/>
              <a:t>08/11/1442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98606A1-797D-4167-AF43-598C75391F62}"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2BB19E-F377-4154-86EA-B03D10821F96}" type="datetimeFigureOut">
              <a:rPr lang="ar-IQ" smtClean="0"/>
              <a:t>08/11/1442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8606A1-797D-4167-AF43-598C75391F62}" type="slidenum">
              <a:rPr lang="ar-IQ" smtClean="0"/>
              <a:t>‹#›</a:t>
            </a:fld>
            <a:endParaRPr lang="ar-IQ"/>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D2BB19E-F377-4154-86EA-B03D10821F96}" type="datetimeFigureOut">
              <a:rPr lang="ar-IQ" smtClean="0"/>
              <a:t>08/11/1442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98606A1-797D-4167-AF43-598C75391F62}" type="slidenum">
              <a:rPr lang="ar-IQ" smtClean="0"/>
              <a:t>‹#›</a:t>
            </a:fld>
            <a:endParaRPr lang="ar-IQ"/>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FD2BB19E-F377-4154-86EA-B03D10821F96}" type="datetimeFigureOut">
              <a:rPr lang="ar-IQ" smtClean="0"/>
              <a:t>08/11/1442</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98606A1-797D-4167-AF43-598C75391F62}" type="slidenum">
              <a:rPr lang="ar-IQ" smtClean="0"/>
              <a:t>‹#›</a:t>
            </a:fld>
            <a:endParaRPr lang="ar-IQ"/>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BB19E-F377-4154-86EA-B03D10821F96}" type="datetimeFigureOut">
              <a:rPr lang="ar-IQ" smtClean="0"/>
              <a:t>08/11/1442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98606A1-797D-4167-AF43-598C75391F62}"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D2BB19E-F377-4154-86EA-B03D10821F96}" type="datetimeFigureOut">
              <a:rPr lang="ar-IQ" smtClean="0"/>
              <a:t>08/11/1442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8606A1-797D-4167-AF43-598C75391F62}"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D2BB19E-F377-4154-86EA-B03D10821F96}" type="datetimeFigureOut">
              <a:rPr lang="ar-IQ" smtClean="0"/>
              <a:t>08/11/1442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98606A1-797D-4167-AF43-598C75391F62}"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D2BB19E-F377-4154-86EA-B03D10821F96}" type="datetimeFigureOut">
              <a:rPr lang="ar-IQ" smtClean="0"/>
              <a:t>08/11/1442</a:t>
            </a:fld>
            <a:endParaRPr lang="ar-IQ"/>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IQ"/>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98606A1-797D-4167-AF43-598C75391F62}"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en.wikipedia.org/wiki/Maxims_of_convers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Prolixit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Implicature#cite_note-1" TargetMode="External"/><Relationship Id="rId2" Type="http://schemas.openxmlformats.org/officeDocument/2006/relationships/hyperlink" Target="https://en.wikipedia.org/wiki/Utteranc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Linguistics" TargetMode="External"/><Relationship Id="rId2" Type="http://schemas.openxmlformats.org/officeDocument/2006/relationships/hyperlink" Target="https://en.wikipedia.org/wiki/Pragmatics" TargetMode="External"/><Relationship Id="rId1" Type="http://schemas.openxmlformats.org/officeDocument/2006/relationships/slideLayout" Target="../slideLayouts/slideLayout2.xml"/><Relationship Id="rId5" Type="http://schemas.openxmlformats.org/officeDocument/2006/relationships/hyperlink" Target="https://en.wikipedia.org/wiki/Implicature#cite_note-2" TargetMode="External"/><Relationship Id="rId4" Type="http://schemas.openxmlformats.org/officeDocument/2006/relationships/hyperlink" Target="https://en.wikipedia.org/wiki/Paul_Gri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wikipedia.org/wiki/Implicature#cite_note-Grice-A-3"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Defeasibility_(linguistics)" TargetMode="External"/><Relationship Id="rId2" Type="http://schemas.openxmlformats.org/officeDocument/2006/relationships/hyperlink" Target="https://en.wikipedia.org/wiki/Entailment_(linguistics)" TargetMode="External"/><Relationship Id="rId1" Type="http://schemas.openxmlformats.org/officeDocument/2006/relationships/slideLayout" Target="../slideLayouts/slideLayout2.xml"/><Relationship Id="rId5" Type="http://schemas.openxmlformats.org/officeDocument/2006/relationships/hyperlink" Target="https://en.wikipedia.org/wiki/Implicature#cite_note-Carston1-6" TargetMode="External"/><Relationship Id="rId4" Type="http://schemas.openxmlformats.org/officeDocument/2006/relationships/hyperlink" Target="https://en.wikipedia.org/wiki/Implicature#cite_note-Blome-Tillmann-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Maxims_of_convers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en-US" dirty="0" smtClean="0"/>
              <a:t>Conversational </a:t>
            </a:r>
            <a:r>
              <a:rPr lang="en-US" dirty="0" err="1" smtClean="0"/>
              <a:t>implicature</a:t>
            </a:r>
            <a:r>
              <a:rPr lang="en-US" dirty="0" smtClean="0"/>
              <a:t/>
            </a:r>
            <a:br>
              <a:rPr lang="en-US" dirty="0" smtClean="0"/>
            </a:br>
            <a:r>
              <a:rPr lang="en-US" dirty="0" smtClean="0"/>
              <a:t>cooperative principal</a:t>
            </a:r>
            <a:endParaRPr lang="ar-IQ" dirty="0"/>
          </a:p>
        </p:txBody>
      </p:sp>
      <p:sp>
        <p:nvSpPr>
          <p:cNvPr id="3" name="عنوان فرعي 2"/>
          <p:cNvSpPr>
            <a:spLocks noGrp="1"/>
          </p:cNvSpPr>
          <p:nvPr>
            <p:ph type="subTitle" idx="1"/>
          </p:nvPr>
        </p:nvSpPr>
        <p:spPr/>
        <p:txBody>
          <a:bodyPr/>
          <a:lstStyle/>
          <a:p>
            <a:r>
              <a:rPr lang="en-US" dirty="0" smtClean="0"/>
              <a:t>Chapter six in the textbook</a:t>
            </a:r>
            <a:endParaRPr lang="ar-IQ" dirty="0"/>
          </a:p>
        </p:txBody>
      </p:sp>
    </p:spTree>
    <p:extLst>
      <p:ext uri="{BB962C8B-B14F-4D97-AF65-F5344CB8AC3E}">
        <p14:creationId xmlns:p14="http://schemas.microsoft.com/office/powerpoint/2010/main" val="4094592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b="0" i="0" dirty="0" smtClean="0">
                <a:solidFill>
                  <a:srgbClr val="222222"/>
                </a:solidFill>
                <a:effectLst/>
                <a:latin typeface="Lato"/>
              </a:rPr>
              <a:t>Some of the things we communicate are not part of the logical or literal meaning of our words. For example, consider the following exchange (adapted from Grice 1975):</a:t>
            </a:r>
          </a:p>
          <a:p>
            <a:pPr algn="l">
              <a:buFont typeface="Arial"/>
              <a:buChar char="•"/>
            </a:pPr>
            <a:r>
              <a:rPr lang="en-US" b="0" i="0" dirty="0" smtClean="0">
                <a:solidFill>
                  <a:srgbClr val="222222"/>
                </a:solidFill>
                <a:effectLst/>
                <a:latin typeface="Lato"/>
              </a:rPr>
              <a:t>A</a:t>
            </a:r>
            <a:r>
              <a:rPr lang="en-US" b="1" i="1" dirty="0" smtClean="0">
                <a:solidFill>
                  <a:srgbClr val="FF0000"/>
                </a:solidFill>
                <a:effectLst/>
                <a:latin typeface="Lato"/>
              </a:rPr>
              <a:t>: How does your friend like working at the bank?</a:t>
            </a:r>
          </a:p>
          <a:p>
            <a:pPr algn="l">
              <a:buFont typeface="Arial"/>
              <a:buChar char="•"/>
            </a:pPr>
            <a:r>
              <a:rPr lang="en-US" b="0" i="0" dirty="0" smtClean="0">
                <a:solidFill>
                  <a:srgbClr val="222222"/>
                </a:solidFill>
                <a:effectLst/>
                <a:latin typeface="Lato"/>
              </a:rPr>
              <a:t>B: </a:t>
            </a:r>
            <a:r>
              <a:rPr lang="en-US" b="1" i="1" dirty="0" smtClean="0">
                <a:solidFill>
                  <a:srgbClr val="FF0000"/>
                </a:solidFill>
                <a:effectLst/>
                <a:latin typeface="Lato"/>
              </a:rPr>
              <a:t>Oh, pretty well. They like their colleagues, and they haven’t been sent to prison yet</a:t>
            </a:r>
            <a:r>
              <a:rPr lang="en-US" b="0" i="0" dirty="0" smtClean="0">
                <a:solidFill>
                  <a:srgbClr val="222222"/>
                </a:solidFill>
                <a:effectLst/>
                <a:latin typeface="Lato"/>
              </a:rPr>
              <a:t>.</a:t>
            </a:r>
          </a:p>
          <a:p>
            <a:pPr marL="0" indent="0" algn="l" rtl="0">
              <a:buNone/>
            </a:pP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632915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rtl="0">
              <a:lnSpc>
                <a:spcPct val="150000"/>
              </a:lnSpc>
              <a:buNone/>
            </a:pPr>
            <a:r>
              <a:rPr lang="en-US" b="0" i="0" dirty="0" smtClean="0">
                <a:solidFill>
                  <a:srgbClr val="222222"/>
                </a:solidFill>
                <a:effectLst/>
                <a:latin typeface="Lato"/>
              </a:rPr>
              <a:t>What does B mean by saying their friend hasn’t been sent to prison yet? They could mean a number of things: </a:t>
            </a:r>
            <a:r>
              <a:rPr lang="en-US" b="1" i="0" dirty="0" smtClean="0">
                <a:solidFill>
                  <a:srgbClr val="0070C0"/>
                </a:solidFill>
                <a:effectLst/>
                <a:latin typeface="Lato"/>
              </a:rPr>
              <a:t>maybe B is given to telling jokes, or maybe they mean that their friend isn’t usually trustworthy, or maybe they mean that if you didn’t like working at a bank you’d steal money.</a:t>
            </a:r>
            <a:endParaRPr lang="ar-IQ" b="1" dirty="0">
              <a:solidFill>
                <a:srgbClr val="0070C0"/>
              </a:solidFill>
            </a:endParaRPr>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2668204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rtl="0">
              <a:buNone/>
            </a:pPr>
            <a:r>
              <a:rPr lang="en-US" b="1" i="0" dirty="0" smtClean="0">
                <a:solidFill>
                  <a:srgbClr val="0070C0"/>
                </a:solidFill>
                <a:effectLst/>
                <a:latin typeface="Lato"/>
              </a:rPr>
              <a:t>The actual meaning conveyed will depend on the context</a:t>
            </a:r>
            <a:r>
              <a:rPr lang="en-US" b="0" i="0" dirty="0" smtClean="0">
                <a:solidFill>
                  <a:srgbClr val="222222"/>
                </a:solidFill>
                <a:effectLst/>
                <a:latin typeface="Lato"/>
              </a:rPr>
              <a:t>: what A and B both know, their relationship to one another and to B’s friend, and other factors. Whatever B means, though, it’s clear that by saying “they haven’t been sent to prison yet”, B is conveying something more than just the literal meaning of their words! Many </a:t>
            </a:r>
            <a:r>
              <a:rPr lang="en-US" b="0" i="0" dirty="0" err="1" smtClean="0">
                <a:solidFill>
                  <a:srgbClr val="222222"/>
                </a:solidFill>
                <a:effectLst/>
                <a:latin typeface="Lato"/>
              </a:rPr>
              <a:t>many</a:t>
            </a:r>
            <a:r>
              <a:rPr lang="en-US" b="0" i="0" dirty="0" smtClean="0">
                <a:solidFill>
                  <a:srgbClr val="222222"/>
                </a:solidFill>
                <a:effectLst/>
                <a:latin typeface="Lato"/>
              </a:rPr>
              <a:t> people haven’t been to prison! Why is B bringing it up?</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3018504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rtl="0">
              <a:lnSpc>
                <a:spcPct val="150000"/>
              </a:lnSpc>
              <a:buNone/>
            </a:pPr>
            <a:r>
              <a:rPr lang="en-US" b="0" i="0" dirty="0" smtClean="0">
                <a:solidFill>
                  <a:srgbClr val="222222"/>
                </a:solidFill>
                <a:effectLst/>
                <a:latin typeface="Lato"/>
              </a:rPr>
              <a:t>The meaning conveyed by a utterance based on these kinds of considerations is its </a:t>
            </a:r>
            <a:r>
              <a:rPr lang="en-US" b="1" i="0" dirty="0" smtClean="0">
                <a:solidFill>
                  <a:srgbClr val="222222"/>
                </a:solidFill>
                <a:effectLst/>
                <a:latin typeface="Lato"/>
              </a:rPr>
              <a:t>conversational </a:t>
            </a:r>
            <a:r>
              <a:rPr lang="en-US" b="1" i="0" dirty="0" err="1" smtClean="0">
                <a:solidFill>
                  <a:srgbClr val="222222"/>
                </a:solidFill>
                <a:effectLst/>
                <a:latin typeface="Lato"/>
              </a:rPr>
              <a:t>implicature</a:t>
            </a:r>
            <a:r>
              <a:rPr lang="en-US" b="0" i="0" dirty="0" smtClean="0">
                <a:solidFill>
                  <a:srgbClr val="222222"/>
                </a:solidFill>
                <a:effectLst/>
                <a:latin typeface="Lato"/>
              </a:rPr>
              <a:t>: </a:t>
            </a:r>
            <a:r>
              <a:rPr lang="en-US" b="0" i="0" dirty="0" err="1" smtClean="0">
                <a:solidFill>
                  <a:srgbClr val="222222"/>
                </a:solidFill>
                <a:effectLst/>
                <a:latin typeface="Lato"/>
              </a:rPr>
              <a:t>implicatures</a:t>
            </a:r>
            <a:r>
              <a:rPr lang="en-US" b="0" i="0" dirty="0" smtClean="0">
                <a:solidFill>
                  <a:srgbClr val="222222"/>
                </a:solidFill>
                <a:effectLst/>
                <a:latin typeface="Lato"/>
              </a:rPr>
              <a:t> that arise from the structure of discourse or conversation, based on our understanding of how communication works.</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3582328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rtl="0">
              <a:lnSpc>
                <a:spcPct val="150000"/>
              </a:lnSpc>
              <a:buNone/>
            </a:pPr>
            <a:r>
              <a:rPr lang="en-US" b="1" i="0" dirty="0" smtClean="0">
                <a:solidFill>
                  <a:srgbClr val="FF0000"/>
                </a:solidFill>
                <a:effectLst/>
                <a:latin typeface="Lato"/>
              </a:rPr>
              <a:t>Conversational </a:t>
            </a:r>
            <a:r>
              <a:rPr lang="en-US" b="1" i="0" dirty="0" err="1" smtClean="0">
                <a:solidFill>
                  <a:srgbClr val="FF0000"/>
                </a:solidFill>
                <a:effectLst/>
                <a:latin typeface="Lato"/>
              </a:rPr>
              <a:t>implicatures</a:t>
            </a:r>
            <a:r>
              <a:rPr lang="en-US" b="1" i="0" dirty="0" smtClean="0">
                <a:solidFill>
                  <a:srgbClr val="FF0000"/>
                </a:solidFill>
                <a:effectLst/>
                <a:latin typeface="Lato"/>
              </a:rPr>
              <a:t> </a:t>
            </a:r>
            <a:r>
              <a:rPr lang="en-US" b="0" i="0" dirty="0" smtClean="0">
                <a:solidFill>
                  <a:srgbClr val="222222"/>
                </a:solidFill>
                <a:effectLst/>
                <a:latin typeface="Lato"/>
              </a:rPr>
              <a:t>arise in the context of a general </a:t>
            </a:r>
            <a:r>
              <a:rPr lang="en-US" b="1" i="0" dirty="0" smtClean="0">
                <a:solidFill>
                  <a:srgbClr val="222222"/>
                </a:solidFill>
                <a:effectLst/>
                <a:latin typeface="Lato"/>
              </a:rPr>
              <a:t>Cooperative Principle</a:t>
            </a:r>
            <a:r>
              <a:rPr lang="en-US" b="0" i="0" dirty="0" smtClean="0">
                <a:solidFill>
                  <a:srgbClr val="222222"/>
                </a:solidFill>
                <a:effectLst/>
                <a:latin typeface="Lato"/>
              </a:rPr>
              <a:t> for communication. </a:t>
            </a:r>
            <a:r>
              <a:rPr lang="en-US" b="1" i="0" dirty="0" smtClean="0">
                <a:solidFill>
                  <a:srgbClr val="0070C0"/>
                </a:solidFill>
                <a:effectLst/>
                <a:latin typeface="Lato"/>
              </a:rPr>
              <a:t>The idea of this principle is that we assume, when we speak to people, that we are working towards a common goal (or common goals), and we can interpret what people say in light of that.</a:t>
            </a:r>
            <a:endParaRPr lang="ar-IQ" b="1" dirty="0">
              <a:solidFill>
                <a:srgbClr val="0070C0"/>
              </a:solidFill>
            </a:endParaRPr>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456796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795456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rtl="0">
              <a:lnSpc>
                <a:spcPct val="150000"/>
              </a:lnSpc>
              <a:buNone/>
            </a:pPr>
            <a:r>
              <a:rPr lang="en-US" b="1" i="0" dirty="0" smtClean="0">
                <a:solidFill>
                  <a:srgbClr val="202124"/>
                </a:solidFill>
                <a:effectLst/>
                <a:latin typeface="Helvetica Neue"/>
              </a:rPr>
              <a:t/>
            </a:r>
            <a:br>
              <a:rPr lang="en-US" b="1" i="0" dirty="0" smtClean="0">
                <a:solidFill>
                  <a:srgbClr val="202124"/>
                </a:solidFill>
                <a:effectLst/>
                <a:latin typeface="Helvetica Neue"/>
              </a:rPr>
            </a:br>
            <a:r>
              <a:rPr lang="en-US" b="1" i="0" dirty="0" smtClean="0">
                <a:solidFill>
                  <a:srgbClr val="202124"/>
                </a:solidFill>
                <a:effectLst/>
                <a:latin typeface="Helvetica Neue"/>
              </a:rPr>
              <a:t>Conversational </a:t>
            </a:r>
            <a:r>
              <a:rPr lang="en-US" b="1" i="0" dirty="0" err="1" smtClean="0">
                <a:solidFill>
                  <a:srgbClr val="202124"/>
                </a:solidFill>
                <a:effectLst/>
                <a:latin typeface="Helvetica Neue"/>
              </a:rPr>
              <a:t>implicatures</a:t>
            </a:r>
            <a:r>
              <a:rPr lang="en-US" b="0" i="0" dirty="0" smtClean="0">
                <a:solidFill>
                  <a:srgbClr val="202124"/>
                </a:solidFill>
                <a:effectLst/>
                <a:latin typeface="Helvetica Neue"/>
              </a:rPr>
              <a:t> (i) are implied by the speaker in making an utterance; (ii) are part of the content of the utterance, but (iii) do not contribute to direct (or explicit) utterance content; and (iv) are not encoded by the linguistic meaning of what has been uttered</a:t>
            </a:r>
            <a:endParaRPr lang="ar-IQ" dirty="0"/>
          </a:p>
        </p:txBody>
      </p:sp>
      <p:sp>
        <p:nvSpPr>
          <p:cNvPr id="2" name="عنوان 1"/>
          <p:cNvSpPr>
            <a:spLocks noGrp="1"/>
          </p:cNvSpPr>
          <p:nvPr>
            <p:ph type="title"/>
          </p:nvPr>
        </p:nvSpPr>
        <p:spPr/>
        <p:txBody>
          <a:bodyPr/>
          <a:lstStyle/>
          <a:p>
            <a:endParaRPr lang="ar-IQ" dirty="0"/>
          </a:p>
        </p:txBody>
      </p:sp>
    </p:spTree>
    <p:extLst>
      <p:ext uri="{BB962C8B-B14F-4D97-AF65-F5344CB8AC3E}">
        <p14:creationId xmlns:p14="http://schemas.microsoft.com/office/powerpoint/2010/main" val="2524705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lvl="0" indent="0" algn="just" rtl="0">
              <a:lnSpc>
                <a:spcPct val="200000"/>
              </a:lnSpc>
              <a:buNone/>
            </a:pPr>
            <a:r>
              <a:rPr lang="en-US" b="1" dirty="0">
                <a:solidFill>
                  <a:srgbClr val="202124"/>
                </a:solidFill>
                <a:latin typeface="Helvetica Neue"/>
              </a:rPr>
              <a:t>In conversation</a:t>
            </a:r>
            <a:r>
              <a:rPr lang="en-US" dirty="0">
                <a:solidFill>
                  <a:srgbClr val="202124"/>
                </a:solidFill>
                <a:latin typeface="Helvetica Neue"/>
              </a:rPr>
              <a:t> analysis, the </a:t>
            </a:r>
            <a:r>
              <a:rPr lang="en-US" b="1" dirty="0">
                <a:solidFill>
                  <a:srgbClr val="202124"/>
                </a:solidFill>
                <a:latin typeface="Helvetica Neue"/>
              </a:rPr>
              <a:t>cooperative principle</a:t>
            </a:r>
            <a:r>
              <a:rPr lang="en-US" dirty="0">
                <a:solidFill>
                  <a:srgbClr val="202124"/>
                </a:solidFill>
                <a:latin typeface="Helvetica Neue"/>
              </a:rPr>
              <a:t> is the assumption that participants in a </a:t>
            </a:r>
            <a:r>
              <a:rPr lang="en-US" b="1" dirty="0">
                <a:solidFill>
                  <a:srgbClr val="202124"/>
                </a:solidFill>
                <a:latin typeface="Helvetica Neue"/>
              </a:rPr>
              <a:t>conversation</a:t>
            </a:r>
            <a:r>
              <a:rPr lang="en-US" dirty="0">
                <a:solidFill>
                  <a:srgbClr val="202124"/>
                </a:solidFill>
                <a:latin typeface="Helvetica Neue"/>
              </a:rPr>
              <a:t> normally attempt to be informative, truthful, relevant, and clear</a:t>
            </a:r>
            <a:endParaRPr lang="ar-IQ" dirty="0">
              <a:solidFill>
                <a:prstClr val="black"/>
              </a:solidFill>
            </a:endParaRPr>
          </a:p>
          <a:p>
            <a:pPr marL="0" indent="0" algn="l" rtl="0">
              <a:buNone/>
            </a:pP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299802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IQ"/>
          </a:p>
        </p:txBody>
      </p:sp>
      <p:sp>
        <p:nvSpPr>
          <p:cNvPr id="3" name="عنوان 2"/>
          <p:cNvSpPr>
            <a:spLocks noGrp="1"/>
          </p:cNvSpPr>
          <p:nvPr>
            <p:ph type="title"/>
          </p:nvPr>
        </p:nvSpPr>
        <p:spPr/>
        <p:txBody>
          <a:bodyPr/>
          <a:lstStyle/>
          <a:p>
            <a:endParaRPr lang="ar-IQ"/>
          </a:p>
        </p:txBody>
      </p:sp>
    </p:spTree>
    <p:extLst>
      <p:ext uri="{BB962C8B-B14F-4D97-AF65-F5344CB8AC3E}">
        <p14:creationId xmlns:p14="http://schemas.microsoft.com/office/powerpoint/2010/main" val="168144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b="0" i="0" dirty="0" smtClean="0">
                <a:solidFill>
                  <a:srgbClr val="202122"/>
                </a:solidFill>
                <a:effectLst/>
                <a:latin typeface="Arial"/>
              </a:rPr>
              <a:t>Make your contribution such as is required, at the stage at which it occurs, by the accepted purpose or direction of the talk exchange in which you are engaged.</a:t>
            </a:r>
            <a:br>
              <a:rPr lang="en-US" b="0" i="0" dirty="0" smtClean="0">
                <a:solidFill>
                  <a:srgbClr val="202122"/>
                </a:solidFill>
                <a:effectLst/>
                <a:latin typeface="Arial"/>
              </a:rPr>
            </a:br>
            <a:endParaRPr lang="ar-IQ" dirty="0"/>
          </a:p>
        </p:txBody>
      </p:sp>
      <p:sp>
        <p:nvSpPr>
          <p:cNvPr id="2" name="عنوان 1"/>
          <p:cNvSpPr>
            <a:spLocks noGrp="1"/>
          </p:cNvSpPr>
          <p:nvPr>
            <p:ph type="title"/>
          </p:nvPr>
        </p:nvSpPr>
        <p:spPr/>
        <p:txBody>
          <a:bodyPr>
            <a:normAutofit fontScale="90000"/>
          </a:bodyPr>
          <a:lstStyle/>
          <a:p>
            <a:r>
              <a:rPr lang="en-US" b="1" i="0" dirty="0" smtClean="0">
                <a:solidFill>
                  <a:srgbClr val="202122"/>
                </a:solidFill>
                <a:effectLst/>
                <a:latin typeface="Arial"/>
              </a:rPr>
              <a:t>The cooperative principle</a:t>
            </a:r>
            <a:endParaRPr lang="ar-IQ" dirty="0"/>
          </a:p>
        </p:txBody>
      </p:sp>
    </p:spTree>
    <p:extLst>
      <p:ext uri="{BB962C8B-B14F-4D97-AF65-F5344CB8AC3E}">
        <p14:creationId xmlns:p14="http://schemas.microsoft.com/office/powerpoint/2010/main" val="3201308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r>
              <a:rPr lang="en-US" dirty="0" smtClean="0"/>
              <a:t>1. </a:t>
            </a:r>
            <a:r>
              <a:rPr lang="en-US" sz="4000" dirty="0" err="1" smtClean="0"/>
              <a:t>implicature</a:t>
            </a:r>
            <a:endParaRPr lang="en-US" sz="4000" dirty="0" smtClean="0"/>
          </a:p>
          <a:p>
            <a:pPr algn="l"/>
            <a:r>
              <a:rPr lang="en-US" sz="4000" dirty="0" smtClean="0"/>
              <a:t>2. conversational </a:t>
            </a:r>
            <a:r>
              <a:rPr lang="en-US" sz="4000" dirty="0" err="1" smtClean="0"/>
              <a:t>implicatue</a:t>
            </a:r>
            <a:endParaRPr lang="en-US" sz="4000" dirty="0" smtClean="0"/>
          </a:p>
          <a:p>
            <a:pPr algn="l"/>
            <a:r>
              <a:rPr lang="en-US" sz="4000" dirty="0" smtClean="0"/>
              <a:t>3. the cooperative principle</a:t>
            </a:r>
            <a:endParaRPr lang="ar-IQ" sz="4000" dirty="0"/>
          </a:p>
        </p:txBody>
      </p:sp>
      <p:sp>
        <p:nvSpPr>
          <p:cNvPr id="2" name="عنوان 1"/>
          <p:cNvSpPr>
            <a:spLocks noGrp="1"/>
          </p:cNvSpPr>
          <p:nvPr>
            <p:ph type="title"/>
          </p:nvPr>
        </p:nvSpPr>
        <p:spPr/>
        <p:txBody>
          <a:bodyPr>
            <a:normAutofit/>
          </a:bodyPr>
          <a:lstStyle/>
          <a:p>
            <a:r>
              <a:rPr lang="en-US" dirty="0" smtClean="0"/>
              <a:t>The items of the lecture</a:t>
            </a:r>
            <a:endParaRPr lang="ar-IQ" dirty="0"/>
          </a:p>
        </p:txBody>
      </p:sp>
    </p:spTree>
    <p:extLst>
      <p:ext uri="{BB962C8B-B14F-4D97-AF65-F5344CB8AC3E}">
        <p14:creationId xmlns:p14="http://schemas.microsoft.com/office/powerpoint/2010/main" val="1669848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784887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2842434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dirty="0"/>
          </a:p>
        </p:txBody>
      </p:sp>
      <p:sp>
        <p:nvSpPr>
          <p:cNvPr id="2" name="عنوان 1"/>
          <p:cNvSpPr>
            <a:spLocks noGrp="1"/>
          </p:cNvSpPr>
          <p:nvPr>
            <p:ph type="title"/>
          </p:nvPr>
        </p:nvSpPr>
        <p:spPr/>
        <p:txBody>
          <a:bodyPr/>
          <a:lstStyle/>
          <a:p>
            <a:endParaRPr lang="ar-IQ"/>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4302"/>
            <a:ext cx="7776863" cy="546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093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dirty="0"/>
          </a:p>
        </p:txBody>
      </p:sp>
      <p:sp>
        <p:nvSpPr>
          <p:cNvPr id="2" name="عنوان 1"/>
          <p:cNvSpPr>
            <a:spLocks noGrp="1"/>
          </p:cNvSpPr>
          <p:nvPr>
            <p:ph type="title"/>
          </p:nvPr>
        </p:nvSpPr>
        <p:spPr/>
        <p:txBody>
          <a:bodyPr/>
          <a:lstStyle/>
          <a:p>
            <a:endParaRPr lang="ar-IQ"/>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0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322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dirty="0"/>
          </a:p>
        </p:txBody>
      </p:sp>
      <p:sp>
        <p:nvSpPr>
          <p:cNvPr id="2" name="عنوان 1"/>
          <p:cNvSpPr>
            <a:spLocks noGrp="1"/>
          </p:cNvSpPr>
          <p:nvPr>
            <p:ph type="title"/>
          </p:nvPr>
        </p:nvSpPr>
        <p:spPr/>
        <p:txBody>
          <a:bodyPr/>
          <a:lstStyle/>
          <a:p>
            <a:endParaRPr lang="ar-IQ"/>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828674"/>
            <a:ext cx="7488832" cy="5336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419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endParaRPr lang="ar-IQ" dirty="0"/>
          </a:p>
        </p:txBody>
      </p:sp>
      <p:sp>
        <p:nvSpPr>
          <p:cNvPr id="2" name="عنوان 1"/>
          <p:cNvSpPr>
            <a:spLocks noGrp="1"/>
          </p:cNvSpPr>
          <p:nvPr>
            <p:ph type="title"/>
          </p:nvPr>
        </p:nvSpPr>
        <p:spPr/>
        <p:txBody>
          <a:bodyPr/>
          <a:lstStyle/>
          <a:p>
            <a:endParaRPr lang="ar-IQ"/>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28674"/>
            <a:ext cx="7427540" cy="562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1886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lvl="0" algn="l">
              <a:lnSpc>
                <a:spcPct val="150000"/>
              </a:lnSpc>
            </a:pPr>
            <a:r>
              <a:rPr lang="en-US" sz="1800" dirty="0">
                <a:solidFill>
                  <a:srgbClr val="202122"/>
                </a:solidFill>
                <a:latin typeface="Arial"/>
              </a:rPr>
              <a:t/>
            </a:r>
            <a:br>
              <a:rPr lang="en-US" sz="1800" dirty="0">
                <a:solidFill>
                  <a:srgbClr val="202122"/>
                </a:solidFill>
                <a:latin typeface="Arial"/>
              </a:rPr>
            </a:br>
            <a:r>
              <a:rPr lang="en-US" sz="1800" b="1" i="1" dirty="0">
                <a:solidFill>
                  <a:srgbClr val="FF0000"/>
                </a:solidFill>
                <a:latin typeface="Arial"/>
              </a:rPr>
              <a:t>The maxim of Quality</a:t>
            </a:r>
            <a:r>
              <a:rPr lang="en-US" sz="1800" dirty="0">
                <a:solidFill>
                  <a:srgbClr val="202122"/>
                </a:solidFill>
                <a:latin typeface="Arial"/>
              </a:rPr>
              <a:t/>
            </a:r>
            <a:br>
              <a:rPr lang="en-US" sz="1800" dirty="0">
                <a:solidFill>
                  <a:srgbClr val="202122"/>
                </a:solidFill>
                <a:latin typeface="Arial"/>
              </a:rPr>
            </a:br>
            <a:r>
              <a:rPr lang="en-US" sz="1800" dirty="0">
                <a:solidFill>
                  <a:srgbClr val="202122"/>
                </a:solidFill>
                <a:latin typeface="Arial"/>
              </a:rPr>
              <a:t>try to make your contribution one that is true, specifically:</a:t>
            </a:r>
            <a:br>
              <a:rPr lang="en-US" sz="1800" dirty="0">
                <a:solidFill>
                  <a:srgbClr val="202122"/>
                </a:solidFill>
                <a:latin typeface="Arial"/>
              </a:rPr>
            </a:br>
            <a:r>
              <a:rPr lang="en-US" sz="1800" dirty="0">
                <a:solidFill>
                  <a:srgbClr val="202122"/>
                </a:solidFill>
                <a:latin typeface="Arial"/>
              </a:rPr>
              <a:t>(i) do not say what you believe to be false</a:t>
            </a:r>
            <a:br>
              <a:rPr lang="en-US" sz="1800" dirty="0">
                <a:solidFill>
                  <a:srgbClr val="202122"/>
                </a:solidFill>
                <a:latin typeface="Arial"/>
              </a:rPr>
            </a:br>
            <a:r>
              <a:rPr lang="en-US" sz="1800" dirty="0">
                <a:solidFill>
                  <a:srgbClr val="202122"/>
                </a:solidFill>
                <a:latin typeface="Arial"/>
              </a:rPr>
              <a:t>(ii) do not say that for which you lack adequate evidence</a:t>
            </a:r>
            <a:br>
              <a:rPr lang="en-US" sz="1800" dirty="0">
                <a:solidFill>
                  <a:srgbClr val="202122"/>
                </a:solidFill>
                <a:latin typeface="Arial"/>
              </a:rPr>
            </a:br>
            <a:r>
              <a:rPr lang="en-US" sz="1800" b="1" i="1" dirty="0">
                <a:solidFill>
                  <a:srgbClr val="FF0000"/>
                </a:solidFill>
                <a:latin typeface="Arial"/>
              </a:rPr>
              <a:t>The maxim of Quantity</a:t>
            </a:r>
            <a:r>
              <a:rPr lang="en-US" sz="1800" dirty="0">
                <a:solidFill>
                  <a:srgbClr val="202122"/>
                </a:solidFill>
                <a:latin typeface="Arial"/>
              </a:rPr>
              <a:t/>
            </a:r>
            <a:br>
              <a:rPr lang="en-US" sz="1800" dirty="0">
                <a:solidFill>
                  <a:srgbClr val="202122"/>
                </a:solidFill>
                <a:latin typeface="Arial"/>
              </a:rPr>
            </a:br>
            <a:r>
              <a:rPr lang="en-US" sz="1800" dirty="0">
                <a:solidFill>
                  <a:srgbClr val="202122"/>
                </a:solidFill>
                <a:latin typeface="Arial"/>
              </a:rPr>
              <a:t>(i) make your contribution as informative as is required for the current purposes of the exchange</a:t>
            </a:r>
            <a:br>
              <a:rPr lang="en-US" sz="1800" dirty="0">
                <a:solidFill>
                  <a:srgbClr val="202122"/>
                </a:solidFill>
                <a:latin typeface="Arial"/>
              </a:rPr>
            </a:br>
            <a:r>
              <a:rPr lang="en-US" sz="1800" dirty="0">
                <a:solidFill>
                  <a:srgbClr val="202122"/>
                </a:solidFill>
                <a:latin typeface="Arial"/>
              </a:rPr>
              <a:t>(ii) do not make your contribution more informative than is required</a:t>
            </a:r>
            <a:br>
              <a:rPr lang="en-US" sz="1800" dirty="0">
                <a:solidFill>
                  <a:srgbClr val="202122"/>
                </a:solidFill>
                <a:latin typeface="Arial"/>
              </a:rPr>
            </a:br>
            <a:endParaRPr lang="ar-IQ" dirty="0"/>
          </a:p>
        </p:txBody>
      </p:sp>
      <p:sp>
        <p:nvSpPr>
          <p:cNvPr id="2" name="عنوان 1"/>
          <p:cNvSpPr>
            <a:spLocks noGrp="1"/>
          </p:cNvSpPr>
          <p:nvPr>
            <p:ph type="title"/>
          </p:nvPr>
        </p:nvSpPr>
        <p:spPr/>
        <p:txBody>
          <a:bodyPr>
            <a:normAutofit fontScale="90000"/>
          </a:bodyPr>
          <a:lstStyle/>
          <a:p>
            <a:r>
              <a:rPr lang="en-US" b="1" dirty="0" smtClean="0">
                <a:solidFill>
                  <a:srgbClr val="202122"/>
                </a:solidFill>
                <a:latin typeface="Arial"/>
              </a:rPr>
              <a:t>The </a:t>
            </a:r>
            <a:r>
              <a:rPr lang="en-US" b="1" dirty="0" smtClean="0">
                <a:solidFill>
                  <a:srgbClr val="0645AD"/>
                </a:solidFill>
                <a:latin typeface="Arial"/>
                <a:hlinkClick r:id="rId2" tooltip="Maxims of conversation"/>
              </a:rPr>
              <a:t>maxims of conversation</a:t>
            </a:r>
            <a:endParaRPr lang="ar-IQ" dirty="0"/>
          </a:p>
        </p:txBody>
      </p:sp>
    </p:spTree>
    <p:extLst>
      <p:ext uri="{BB962C8B-B14F-4D97-AF65-F5344CB8AC3E}">
        <p14:creationId xmlns:p14="http://schemas.microsoft.com/office/powerpoint/2010/main" val="41286252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0" algn="l">
              <a:lnSpc>
                <a:spcPct val="150000"/>
              </a:lnSpc>
            </a:pPr>
            <a:r>
              <a:rPr lang="en-US" sz="1800" b="1" i="1" dirty="0">
                <a:solidFill>
                  <a:srgbClr val="FF0000"/>
                </a:solidFill>
                <a:latin typeface="Arial"/>
              </a:rPr>
              <a:t>The maxim of Relation (or Relevance)</a:t>
            </a:r>
            <a:r>
              <a:rPr lang="en-US" sz="1800" dirty="0">
                <a:solidFill>
                  <a:srgbClr val="202122"/>
                </a:solidFill>
                <a:latin typeface="Arial"/>
              </a:rPr>
              <a:t/>
            </a:r>
            <a:br>
              <a:rPr lang="en-US" sz="1800" dirty="0">
                <a:solidFill>
                  <a:srgbClr val="202122"/>
                </a:solidFill>
                <a:latin typeface="Arial"/>
              </a:rPr>
            </a:br>
            <a:r>
              <a:rPr lang="en-US" sz="1800" dirty="0">
                <a:solidFill>
                  <a:srgbClr val="202122"/>
                </a:solidFill>
                <a:latin typeface="Arial"/>
              </a:rPr>
              <a:t>make your contributions relevant</a:t>
            </a:r>
            <a:br>
              <a:rPr lang="en-US" sz="1800" dirty="0">
                <a:solidFill>
                  <a:srgbClr val="202122"/>
                </a:solidFill>
                <a:latin typeface="Arial"/>
              </a:rPr>
            </a:br>
            <a:r>
              <a:rPr lang="en-US" sz="1800" b="1" i="1" dirty="0">
                <a:solidFill>
                  <a:srgbClr val="FF0000"/>
                </a:solidFill>
                <a:latin typeface="Arial"/>
              </a:rPr>
              <a:t>The maxim of Manner</a:t>
            </a:r>
            <a:r>
              <a:rPr lang="en-US" sz="1800" dirty="0">
                <a:solidFill>
                  <a:srgbClr val="202122"/>
                </a:solidFill>
                <a:latin typeface="Arial"/>
              </a:rPr>
              <a:t/>
            </a:r>
            <a:br>
              <a:rPr lang="en-US" sz="1800" dirty="0">
                <a:solidFill>
                  <a:srgbClr val="202122"/>
                </a:solidFill>
                <a:latin typeface="Arial"/>
              </a:rPr>
            </a:br>
            <a:r>
              <a:rPr lang="en-US" sz="1800" dirty="0">
                <a:solidFill>
                  <a:srgbClr val="202122"/>
                </a:solidFill>
                <a:latin typeface="Arial"/>
              </a:rPr>
              <a:t>be perspicuous, and specifically:</a:t>
            </a:r>
            <a:br>
              <a:rPr lang="en-US" sz="1800" dirty="0">
                <a:solidFill>
                  <a:srgbClr val="202122"/>
                </a:solidFill>
                <a:latin typeface="Arial"/>
              </a:rPr>
            </a:br>
            <a:r>
              <a:rPr lang="en-US" sz="1800" dirty="0">
                <a:solidFill>
                  <a:srgbClr val="202122"/>
                </a:solidFill>
                <a:latin typeface="Arial"/>
              </a:rPr>
              <a:t>(i) avoid obscurity</a:t>
            </a:r>
            <a:br>
              <a:rPr lang="en-US" sz="1800" dirty="0">
                <a:solidFill>
                  <a:srgbClr val="202122"/>
                </a:solidFill>
                <a:latin typeface="Arial"/>
              </a:rPr>
            </a:br>
            <a:r>
              <a:rPr lang="en-US" sz="1800" dirty="0">
                <a:solidFill>
                  <a:srgbClr val="202122"/>
                </a:solidFill>
                <a:latin typeface="Arial"/>
              </a:rPr>
              <a:t>(ii) avoid ambiguity</a:t>
            </a:r>
            <a:br>
              <a:rPr lang="en-US" sz="1800" dirty="0">
                <a:solidFill>
                  <a:srgbClr val="202122"/>
                </a:solidFill>
                <a:latin typeface="Arial"/>
              </a:rPr>
            </a:br>
            <a:r>
              <a:rPr lang="en-US" sz="1800" dirty="0">
                <a:solidFill>
                  <a:srgbClr val="202122"/>
                </a:solidFill>
                <a:latin typeface="Arial"/>
              </a:rPr>
              <a:t>(iii) be brief (avoid unnecessary </a:t>
            </a:r>
            <a:r>
              <a:rPr lang="en-US" sz="1800" dirty="0">
                <a:solidFill>
                  <a:srgbClr val="0645AD"/>
                </a:solidFill>
                <a:latin typeface="Arial"/>
                <a:hlinkClick r:id="rId2" tooltip="Prolixity"/>
              </a:rPr>
              <a:t>prolixity</a:t>
            </a:r>
            <a:r>
              <a:rPr lang="en-US" sz="1800" dirty="0">
                <a:solidFill>
                  <a:srgbClr val="202122"/>
                </a:solidFill>
                <a:latin typeface="Arial"/>
              </a:rPr>
              <a:t>)</a:t>
            </a:r>
            <a:br>
              <a:rPr lang="en-US" sz="1800" dirty="0">
                <a:solidFill>
                  <a:srgbClr val="202122"/>
                </a:solidFill>
                <a:latin typeface="Arial"/>
              </a:rPr>
            </a:br>
            <a:r>
              <a:rPr lang="en-US" sz="1800" dirty="0">
                <a:solidFill>
                  <a:srgbClr val="202122"/>
                </a:solidFill>
                <a:latin typeface="Arial"/>
              </a:rPr>
              <a:t>(iv) be orderly</a:t>
            </a:r>
          </a:p>
          <a:p>
            <a:pPr lvl="0"/>
            <a:endParaRPr lang="ar-IQ" sz="1800" dirty="0">
              <a:solidFill>
                <a:prstClr val="black"/>
              </a:solidFill>
            </a:endParaRPr>
          </a:p>
          <a:p>
            <a:pPr marL="0" indent="0" algn="l" rtl="0">
              <a:buNone/>
            </a:pPr>
            <a:endParaRPr lang="ar-IQ" dirty="0"/>
          </a:p>
        </p:txBody>
      </p:sp>
      <p:sp>
        <p:nvSpPr>
          <p:cNvPr id="2" name="عنوان 1"/>
          <p:cNvSpPr>
            <a:spLocks noGrp="1"/>
          </p:cNvSpPr>
          <p:nvPr>
            <p:ph type="title"/>
          </p:nvPr>
        </p:nvSpPr>
        <p:spPr/>
        <p:txBody>
          <a:bodyPr/>
          <a:lstStyle/>
          <a:p>
            <a:endParaRPr lang="ar-IQ" dirty="0"/>
          </a:p>
        </p:txBody>
      </p:sp>
    </p:spTree>
    <p:extLst>
      <p:ext uri="{BB962C8B-B14F-4D97-AF65-F5344CB8AC3E}">
        <p14:creationId xmlns:p14="http://schemas.microsoft.com/office/powerpoint/2010/main" val="3972610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r>
              <a:rPr lang="en-US" b="0" i="0" dirty="0" smtClean="0">
                <a:solidFill>
                  <a:srgbClr val="222222"/>
                </a:solidFill>
                <a:effectLst/>
                <a:latin typeface="Lato"/>
              </a:rPr>
              <a:t>The maxim of </a:t>
            </a:r>
            <a:r>
              <a:rPr lang="en-US" b="1" i="0" dirty="0" smtClean="0">
                <a:solidFill>
                  <a:srgbClr val="222222"/>
                </a:solidFill>
                <a:effectLst/>
                <a:latin typeface="Lato"/>
              </a:rPr>
              <a:t>quantity</a:t>
            </a:r>
            <a:r>
              <a:rPr lang="en-US" b="0" i="0" dirty="0" smtClean="0">
                <a:solidFill>
                  <a:srgbClr val="222222"/>
                </a:solidFill>
                <a:effectLst/>
                <a:latin typeface="Lato"/>
              </a:rPr>
              <a:t> states:</a:t>
            </a:r>
          </a:p>
          <a:p>
            <a:pPr algn="l">
              <a:buFont typeface="Arial"/>
              <a:buChar char="•"/>
            </a:pPr>
            <a:r>
              <a:rPr lang="en-US" b="0" i="0" dirty="0" smtClean="0">
                <a:solidFill>
                  <a:srgbClr val="222222"/>
                </a:solidFill>
                <a:effectLst/>
                <a:latin typeface="Lato"/>
              </a:rPr>
              <a:t>Make your contribution as informative as is required.</a:t>
            </a:r>
          </a:p>
          <a:p>
            <a:pPr algn="l">
              <a:buFont typeface="Arial"/>
              <a:buChar char="•"/>
            </a:pPr>
            <a:r>
              <a:rPr lang="en-US" b="0" i="0" dirty="0" smtClean="0">
                <a:solidFill>
                  <a:srgbClr val="222222"/>
                </a:solidFill>
                <a:effectLst/>
                <a:latin typeface="Lato"/>
              </a:rPr>
              <a:t>Do not make your contribution more informative than is required.</a:t>
            </a:r>
          </a:p>
          <a:p>
            <a:pPr algn="l"/>
            <a:r>
              <a:rPr lang="en-US" b="0" i="0" dirty="0" smtClean="0">
                <a:solidFill>
                  <a:srgbClr val="222222"/>
                </a:solidFill>
                <a:effectLst/>
                <a:latin typeface="Lato"/>
              </a:rPr>
              <a:t>To follow this maxim, we make the strongest claim that’s both compatible with the facts and relevant in context.</a:t>
            </a:r>
          </a:p>
          <a:p>
            <a:pPr marL="0" indent="0">
              <a:buNone/>
            </a:pP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894869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r>
              <a:rPr lang="en-US" b="0" i="0" dirty="0" smtClean="0">
                <a:solidFill>
                  <a:srgbClr val="222222"/>
                </a:solidFill>
                <a:effectLst/>
                <a:latin typeface="Lato"/>
              </a:rPr>
              <a:t>For example, consider the following conversation:</a:t>
            </a:r>
          </a:p>
          <a:p>
            <a:pPr algn="l">
              <a:buFont typeface="Arial"/>
              <a:buChar char="•"/>
            </a:pPr>
            <a:r>
              <a:rPr lang="en-US" b="0" i="0" dirty="0" smtClean="0">
                <a:solidFill>
                  <a:srgbClr val="222222"/>
                </a:solidFill>
                <a:effectLst/>
                <a:latin typeface="Lato"/>
              </a:rPr>
              <a:t>A: Does Elspeth have any siblings?</a:t>
            </a:r>
          </a:p>
          <a:p>
            <a:pPr algn="l">
              <a:buFont typeface="Arial"/>
              <a:buChar char="•"/>
            </a:pPr>
            <a:r>
              <a:rPr lang="en-US" b="0" i="0" dirty="0" smtClean="0">
                <a:solidFill>
                  <a:srgbClr val="222222"/>
                </a:solidFill>
                <a:effectLst/>
                <a:latin typeface="Lato"/>
              </a:rPr>
              <a:t>B: Yes, she has a sister.</a:t>
            </a:r>
          </a:p>
          <a:p>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083297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b="0" i="0" dirty="0" smtClean="0">
                <a:solidFill>
                  <a:srgbClr val="222222"/>
                </a:solidFill>
                <a:effectLst/>
                <a:latin typeface="Lato"/>
              </a:rPr>
              <a:t>When hearing B’s response, A assumes that B is </a:t>
            </a:r>
            <a:r>
              <a:rPr lang="en-US" b="0" i="1" dirty="0" smtClean="0">
                <a:solidFill>
                  <a:srgbClr val="222222"/>
                </a:solidFill>
                <a:effectLst/>
                <a:latin typeface="Lato"/>
              </a:rPr>
              <a:t>fully</a:t>
            </a:r>
            <a:r>
              <a:rPr lang="en-US" b="0" i="0" dirty="0" smtClean="0">
                <a:solidFill>
                  <a:srgbClr val="222222"/>
                </a:solidFill>
                <a:effectLst/>
                <a:latin typeface="Lato"/>
              </a:rPr>
              <a:t> answering the question—that is, that B is being as informative as possible. So A would naturally assume that Elspeth has </a:t>
            </a:r>
            <a:r>
              <a:rPr lang="en-US" b="0" i="1" dirty="0" smtClean="0">
                <a:solidFill>
                  <a:srgbClr val="222222"/>
                </a:solidFill>
                <a:effectLst/>
                <a:latin typeface="Lato"/>
              </a:rPr>
              <a:t>exactly</a:t>
            </a:r>
            <a:r>
              <a:rPr lang="en-US" b="0" i="0" dirty="0" smtClean="0">
                <a:solidFill>
                  <a:srgbClr val="222222"/>
                </a:solidFill>
                <a:effectLst/>
                <a:latin typeface="Lato"/>
              </a:rPr>
              <a:t> one sister, and doesn’t have any brothers.</a:t>
            </a:r>
          </a:p>
          <a:p>
            <a:pPr algn="l"/>
            <a:r>
              <a:rPr lang="en-US" b="0" i="0" dirty="0" smtClean="0">
                <a:solidFill>
                  <a:srgbClr val="222222"/>
                </a:solidFill>
                <a:effectLst/>
                <a:latin typeface="Lato"/>
              </a:rPr>
              <a:t>If it turned out that Elspeth has two sisters and a brother, A would feel that B had misled them—this would be an example of </a:t>
            </a:r>
            <a:r>
              <a:rPr lang="en-US" b="1" i="0" dirty="0" smtClean="0">
                <a:solidFill>
                  <a:srgbClr val="222222"/>
                </a:solidFill>
                <a:effectLst/>
                <a:latin typeface="Lato"/>
              </a:rPr>
              <a:t>violating</a:t>
            </a:r>
            <a:r>
              <a:rPr lang="en-US" b="0" i="0" dirty="0" smtClean="0">
                <a:solidFill>
                  <a:srgbClr val="222222"/>
                </a:solidFill>
                <a:effectLst/>
                <a:latin typeface="Lato"/>
              </a:rPr>
              <a:t> the maxim of quantity.</a:t>
            </a:r>
          </a:p>
          <a:p>
            <a:pPr marL="0" indent="0" algn="l" rtl="0">
              <a:buNone/>
            </a:pP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2208953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rtl="0"/>
            <a:r>
              <a:rPr lang="en-US" sz="3200" b="0" i="0" dirty="0" smtClean="0">
                <a:solidFill>
                  <a:srgbClr val="202122"/>
                </a:solidFill>
                <a:effectLst/>
                <a:latin typeface="Arial"/>
              </a:rPr>
              <a:t>An </a:t>
            </a:r>
            <a:r>
              <a:rPr lang="en-US" sz="3200" b="1" i="0" dirty="0" err="1" smtClean="0">
                <a:solidFill>
                  <a:srgbClr val="202122"/>
                </a:solidFill>
                <a:effectLst/>
                <a:latin typeface="Arial"/>
              </a:rPr>
              <a:t>implicature</a:t>
            </a:r>
            <a:r>
              <a:rPr lang="en-US" sz="3200" b="0" i="0" dirty="0" smtClean="0">
                <a:solidFill>
                  <a:srgbClr val="202122"/>
                </a:solidFill>
                <a:effectLst/>
                <a:latin typeface="Arial"/>
              </a:rPr>
              <a:t> is something the speaker suggests or implies with an </a:t>
            </a:r>
            <a:r>
              <a:rPr lang="en-US" sz="3200" b="0" i="0" u="none" strike="noStrike" dirty="0" smtClean="0">
                <a:solidFill>
                  <a:srgbClr val="0645AD"/>
                </a:solidFill>
                <a:effectLst/>
                <a:latin typeface="Arial"/>
                <a:hlinkClick r:id="rId2" tooltip="Utterance"/>
              </a:rPr>
              <a:t>utterance</a:t>
            </a:r>
            <a:r>
              <a:rPr lang="en-US" sz="3200" b="0" i="0" dirty="0" smtClean="0">
                <a:solidFill>
                  <a:srgbClr val="202122"/>
                </a:solidFill>
                <a:effectLst/>
                <a:latin typeface="Arial"/>
              </a:rPr>
              <a:t>, even though it is not literally expressed. </a:t>
            </a:r>
            <a:r>
              <a:rPr lang="en-US" sz="3200" b="0" i="0" dirty="0" err="1" smtClean="0">
                <a:solidFill>
                  <a:srgbClr val="202122"/>
                </a:solidFill>
                <a:effectLst/>
                <a:latin typeface="Arial"/>
              </a:rPr>
              <a:t>Implicatures</a:t>
            </a:r>
            <a:r>
              <a:rPr lang="en-US" sz="3200" b="0" i="0" dirty="0" smtClean="0">
                <a:solidFill>
                  <a:srgbClr val="202122"/>
                </a:solidFill>
                <a:effectLst/>
                <a:latin typeface="Arial"/>
              </a:rPr>
              <a:t> can aid in communicating more efficiently than by explicitly saying everything we want to communicat</a:t>
            </a:r>
            <a:r>
              <a:rPr lang="en-US" b="0" i="0" dirty="0" smtClean="0">
                <a:solidFill>
                  <a:srgbClr val="202122"/>
                </a:solidFill>
                <a:effectLst/>
                <a:latin typeface="Arial"/>
              </a:rPr>
              <a:t>e.</a:t>
            </a:r>
            <a:r>
              <a:rPr lang="en-US" b="0" i="0" u="none" strike="noStrike" baseline="30000" dirty="0" smtClean="0">
                <a:solidFill>
                  <a:srgbClr val="0645AD"/>
                </a:solidFill>
                <a:effectLst/>
                <a:latin typeface="Arial"/>
                <a:hlinkClick r:id="rId3"/>
              </a:rPr>
              <a:t>[</a:t>
            </a:r>
            <a:r>
              <a:rPr lang="en-US" b="0" i="0" dirty="0" smtClean="0">
                <a:solidFill>
                  <a:srgbClr val="202122"/>
                </a:solidFill>
                <a:effectLst/>
                <a:latin typeface="Arial"/>
              </a:rPr>
              <a:t> </a:t>
            </a:r>
            <a:endParaRPr lang="ar-IQ" dirty="0"/>
          </a:p>
        </p:txBody>
      </p:sp>
      <p:sp>
        <p:nvSpPr>
          <p:cNvPr id="2" name="عنوان 1"/>
          <p:cNvSpPr>
            <a:spLocks noGrp="1"/>
          </p:cNvSpPr>
          <p:nvPr>
            <p:ph type="title"/>
          </p:nvPr>
        </p:nvSpPr>
        <p:spPr/>
        <p:txBody>
          <a:bodyPr>
            <a:normAutofit/>
          </a:bodyPr>
          <a:lstStyle/>
          <a:p>
            <a:r>
              <a:rPr lang="en-US" dirty="0" smtClean="0"/>
              <a:t>What is an </a:t>
            </a:r>
            <a:r>
              <a:rPr lang="en-US" dirty="0" err="1" smtClean="0"/>
              <a:t>implicature</a:t>
            </a:r>
            <a:r>
              <a:rPr lang="en-US" dirty="0" smtClean="0"/>
              <a:t>?</a:t>
            </a:r>
            <a:endParaRPr lang="ar-IQ" dirty="0"/>
          </a:p>
        </p:txBody>
      </p:sp>
    </p:spTree>
    <p:extLst>
      <p:ext uri="{BB962C8B-B14F-4D97-AF65-F5344CB8AC3E}">
        <p14:creationId xmlns:p14="http://schemas.microsoft.com/office/powerpoint/2010/main" val="1756290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b="0" i="0" dirty="0" smtClean="0">
                <a:solidFill>
                  <a:srgbClr val="222222"/>
                </a:solidFill>
                <a:effectLst/>
                <a:latin typeface="Lato"/>
              </a:rPr>
              <a:t>The maxim of </a:t>
            </a:r>
            <a:r>
              <a:rPr lang="en-US" b="1" i="0" dirty="0" smtClean="0">
                <a:solidFill>
                  <a:srgbClr val="222222"/>
                </a:solidFill>
                <a:effectLst/>
                <a:latin typeface="Lato"/>
              </a:rPr>
              <a:t>quality</a:t>
            </a:r>
            <a:r>
              <a:rPr lang="en-US" b="0" i="0" dirty="0" smtClean="0">
                <a:solidFill>
                  <a:srgbClr val="222222"/>
                </a:solidFill>
                <a:effectLst/>
                <a:latin typeface="Lato"/>
              </a:rPr>
              <a:t> states:</a:t>
            </a:r>
          </a:p>
          <a:p>
            <a:pPr algn="l">
              <a:buFont typeface="Arial"/>
              <a:buChar char="•"/>
            </a:pPr>
            <a:r>
              <a:rPr lang="en-US" b="0" i="0" dirty="0" smtClean="0">
                <a:solidFill>
                  <a:srgbClr val="222222"/>
                </a:solidFill>
                <a:effectLst/>
                <a:latin typeface="Lato"/>
              </a:rPr>
              <a:t>Do not say what you believe to be false.</a:t>
            </a:r>
          </a:p>
          <a:p>
            <a:pPr algn="l">
              <a:buFont typeface="Arial"/>
              <a:buChar char="•"/>
            </a:pPr>
            <a:r>
              <a:rPr lang="en-US" b="0" i="0" dirty="0" smtClean="0">
                <a:solidFill>
                  <a:srgbClr val="222222"/>
                </a:solidFill>
                <a:effectLst/>
                <a:latin typeface="Lato"/>
              </a:rPr>
              <a:t>Do not say that for which you lack adequate evidence.</a:t>
            </a:r>
          </a:p>
          <a:p>
            <a:pPr algn="l"/>
            <a:r>
              <a:rPr lang="en-US" b="0" i="0" dirty="0" smtClean="0">
                <a:solidFill>
                  <a:srgbClr val="222222"/>
                </a:solidFill>
                <a:effectLst/>
                <a:latin typeface="Lato"/>
              </a:rPr>
              <a:t>In some ways the first of these points is the most basic maxim for the Cooperative Principle: communicating in good faith seems to require that we are—or at least try to be—truthful.</a:t>
            </a:r>
          </a:p>
          <a:p>
            <a:pPr marL="0" indent="0" algn="l" rtl="0">
              <a:buNone/>
            </a:pP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542178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a:buNone/>
            </a:pPr>
            <a:r>
              <a:rPr lang="en-US" sz="3200" b="1" i="0" dirty="0" smtClean="0">
                <a:solidFill>
                  <a:srgbClr val="222222"/>
                </a:solidFill>
                <a:effectLst/>
                <a:latin typeface="Lato"/>
              </a:rPr>
              <a:t>Violating</a:t>
            </a:r>
            <a:r>
              <a:rPr lang="en-US" sz="3200" b="0" i="0" dirty="0" smtClean="0">
                <a:solidFill>
                  <a:srgbClr val="222222"/>
                </a:solidFill>
                <a:effectLst/>
                <a:latin typeface="Lato"/>
              </a:rPr>
              <a:t> the maxim of quality involves lying—intentionally saying things that are untrue—or else saying things that you don’t have enough evidence for</a:t>
            </a:r>
            <a:r>
              <a:rPr lang="en-US" b="0" i="0" dirty="0" smtClean="0">
                <a:solidFill>
                  <a:srgbClr val="222222"/>
                </a:solidFill>
                <a:effectLst/>
                <a:latin typeface="Lato"/>
              </a:rPr>
              <a:t>.</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3617503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rtl="0">
              <a:buNone/>
            </a:pPr>
            <a:r>
              <a:rPr lang="en-US" sz="3200" b="0" i="0" dirty="0" smtClean="0">
                <a:solidFill>
                  <a:srgbClr val="222222"/>
                </a:solidFill>
                <a:effectLst/>
                <a:latin typeface="Lato"/>
              </a:rPr>
              <a:t>If your housemate asks you what day garbage is being collected this week, and you can’t really remember but you think it might be Tuesday or Wednesday, you would be violating the maxim of quality if you confidently replied: “</a:t>
            </a:r>
            <a:r>
              <a:rPr lang="en-US" sz="3200" b="0" i="1" dirty="0" smtClean="0">
                <a:solidFill>
                  <a:srgbClr val="222222"/>
                </a:solidFill>
                <a:effectLst/>
                <a:latin typeface="Lato"/>
              </a:rPr>
              <a:t>Garbage pickup is definitely Wednesday this week.</a:t>
            </a:r>
            <a:r>
              <a:rPr lang="en-US" sz="3200" b="0" i="0" dirty="0" smtClean="0">
                <a:solidFill>
                  <a:srgbClr val="222222"/>
                </a:solidFill>
                <a:effectLst/>
                <a:latin typeface="Lato"/>
              </a:rPr>
              <a:t>”</a:t>
            </a:r>
            <a:endParaRPr lang="ar-IQ" sz="3200"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3338136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b="1" i="0" dirty="0" smtClean="0">
                <a:solidFill>
                  <a:srgbClr val="222222"/>
                </a:solidFill>
                <a:effectLst/>
                <a:latin typeface="Lato"/>
              </a:rPr>
              <a:t>Flouting</a:t>
            </a:r>
            <a:r>
              <a:rPr lang="en-US" b="0" i="0" dirty="0" smtClean="0">
                <a:solidFill>
                  <a:srgbClr val="222222"/>
                </a:solidFill>
                <a:effectLst/>
                <a:latin typeface="Lato"/>
              </a:rPr>
              <a:t> the maxim of quality usually involves irony or sarcasm. For example, consider the following mini-dialogue between a child on a road-trip and their parent:</a:t>
            </a:r>
          </a:p>
          <a:p>
            <a:pPr algn="l">
              <a:buFont typeface="Arial"/>
              <a:buChar char="•"/>
            </a:pPr>
            <a:r>
              <a:rPr lang="en-US" b="1" i="0" dirty="0" smtClean="0">
                <a:solidFill>
                  <a:srgbClr val="222222"/>
                </a:solidFill>
                <a:effectLst/>
                <a:latin typeface="Lato"/>
              </a:rPr>
              <a:t>Child, asking for the 20th time:</a:t>
            </a:r>
            <a:r>
              <a:rPr lang="en-US" b="0" i="0" dirty="0" smtClean="0">
                <a:solidFill>
                  <a:srgbClr val="222222"/>
                </a:solidFill>
                <a:effectLst/>
                <a:latin typeface="Lato"/>
              </a:rPr>
              <a:t> Are we there yet?</a:t>
            </a:r>
          </a:p>
          <a:p>
            <a:pPr algn="l">
              <a:buFont typeface="Arial"/>
              <a:buChar char="•"/>
            </a:pPr>
            <a:r>
              <a:rPr lang="en-US" b="1" i="0" dirty="0" smtClean="0">
                <a:solidFill>
                  <a:srgbClr val="222222"/>
                </a:solidFill>
                <a:effectLst/>
                <a:latin typeface="Lato"/>
              </a:rPr>
              <a:t>Parent, fed up with answering:</a:t>
            </a:r>
            <a:r>
              <a:rPr lang="en-US" b="0" i="0" dirty="0" smtClean="0">
                <a:solidFill>
                  <a:srgbClr val="222222"/>
                </a:solidFill>
                <a:effectLst/>
                <a:latin typeface="Lato"/>
              </a:rPr>
              <a:t> Nope, we’re just going to keep driving in this car for the rest of our lives.</a:t>
            </a:r>
          </a:p>
          <a:p>
            <a:pPr marL="0" indent="0">
              <a:buNone/>
            </a:pP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335352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l" rtl="0">
              <a:buNone/>
            </a:pPr>
            <a:r>
              <a:rPr lang="en-US" b="0" i="0" dirty="0" smtClean="0">
                <a:solidFill>
                  <a:srgbClr val="222222"/>
                </a:solidFill>
                <a:effectLst/>
                <a:latin typeface="Lato"/>
              </a:rPr>
              <a:t>In this case the parent doesn’t intend their child to take their words literally; they’re </a:t>
            </a:r>
            <a:r>
              <a:rPr lang="en-US" b="1" i="0" dirty="0" smtClean="0">
                <a:solidFill>
                  <a:srgbClr val="222222"/>
                </a:solidFill>
                <a:effectLst/>
                <a:latin typeface="Lato"/>
              </a:rPr>
              <a:t>flouting</a:t>
            </a:r>
            <a:r>
              <a:rPr lang="en-US" b="0" i="0" dirty="0" smtClean="0">
                <a:solidFill>
                  <a:srgbClr val="222222"/>
                </a:solidFill>
                <a:effectLst/>
                <a:latin typeface="Lato"/>
              </a:rPr>
              <a:t> the maxim of quality to convey an </a:t>
            </a:r>
            <a:r>
              <a:rPr lang="en-US" b="0" i="0" dirty="0" err="1" smtClean="0">
                <a:solidFill>
                  <a:srgbClr val="222222"/>
                </a:solidFill>
                <a:effectLst/>
                <a:latin typeface="Lato"/>
              </a:rPr>
              <a:t>implicature</a:t>
            </a:r>
            <a:r>
              <a:rPr lang="en-US" b="0" i="0" dirty="0" smtClean="0">
                <a:solidFill>
                  <a:srgbClr val="222222"/>
                </a:solidFill>
                <a:effectLst/>
                <a:latin typeface="Lato"/>
              </a:rPr>
              <a:t> that the question was unwelcome.</a:t>
            </a:r>
          </a:p>
          <a:p>
            <a:pPr marL="0" indent="0" algn="l" rtl="0">
              <a:buNone/>
            </a:pPr>
            <a:r>
              <a:rPr lang="en-US" b="0" i="0" dirty="0" smtClean="0">
                <a:solidFill>
                  <a:srgbClr val="222222"/>
                </a:solidFill>
                <a:effectLst/>
                <a:latin typeface="Lato"/>
              </a:rPr>
              <a:t>Metaphors or idioms are also cases of flouting the maxim of quality! If I say a scarf is </a:t>
            </a:r>
            <a:r>
              <a:rPr lang="en-US" b="0" i="1" dirty="0" smtClean="0">
                <a:solidFill>
                  <a:srgbClr val="222222"/>
                </a:solidFill>
                <a:effectLst/>
                <a:latin typeface="Lato"/>
              </a:rPr>
              <a:t>as light as a feather</a:t>
            </a:r>
            <a:r>
              <a:rPr lang="en-US" b="0" i="0" dirty="0" smtClean="0">
                <a:solidFill>
                  <a:srgbClr val="222222"/>
                </a:solidFill>
                <a:effectLst/>
                <a:latin typeface="Lato"/>
              </a:rPr>
              <a:t>, this is not literally true—but I don’t intend for it to be taken as true!</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425809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r>
              <a:rPr lang="en-US" b="0" i="0" dirty="0" smtClean="0">
                <a:solidFill>
                  <a:srgbClr val="222222"/>
                </a:solidFill>
                <a:effectLst/>
                <a:latin typeface="Lato"/>
              </a:rPr>
              <a:t>The maxim of </a:t>
            </a:r>
            <a:r>
              <a:rPr lang="en-US" b="1" i="0" dirty="0" smtClean="0">
                <a:solidFill>
                  <a:srgbClr val="222222"/>
                </a:solidFill>
                <a:effectLst/>
                <a:latin typeface="Lato"/>
              </a:rPr>
              <a:t>relevance</a:t>
            </a:r>
            <a:r>
              <a:rPr lang="en-US" b="0" i="0" dirty="0" smtClean="0">
                <a:solidFill>
                  <a:srgbClr val="222222"/>
                </a:solidFill>
                <a:effectLst/>
                <a:latin typeface="Lato"/>
              </a:rPr>
              <a:t> states:</a:t>
            </a:r>
          </a:p>
          <a:p>
            <a:pPr algn="l">
              <a:buFont typeface="Arial"/>
              <a:buChar char="•"/>
            </a:pPr>
            <a:r>
              <a:rPr lang="en-US" b="0" i="0" dirty="0" smtClean="0">
                <a:solidFill>
                  <a:srgbClr val="222222"/>
                </a:solidFill>
                <a:effectLst/>
                <a:latin typeface="Lato"/>
              </a:rPr>
              <a:t>Be relevant.</a:t>
            </a:r>
          </a:p>
          <a:p>
            <a:pPr algn="l"/>
            <a:r>
              <a:rPr lang="en-US" b="0" i="0" dirty="0" smtClean="0">
                <a:solidFill>
                  <a:srgbClr val="222222"/>
                </a:solidFill>
                <a:effectLst/>
                <a:latin typeface="Lato"/>
              </a:rPr>
              <a:t>The idea behind this maxim is that when we converse, we shouldn’t introduce irrelevant topics—we try to stick to the topic of conversation, and we assume that our contributions will be interpreted in that light.</a:t>
            </a:r>
          </a:p>
          <a:p>
            <a:pPr marL="0" indent="0">
              <a:buNone/>
            </a:pPr>
            <a:endParaRPr lang="ar-IQ" dirty="0"/>
          </a:p>
        </p:txBody>
      </p:sp>
      <p:sp>
        <p:nvSpPr>
          <p:cNvPr id="2" name="عنوان 1"/>
          <p:cNvSpPr>
            <a:spLocks noGrp="1"/>
          </p:cNvSpPr>
          <p:nvPr>
            <p:ph type="title"/>
          </p:nvPr>
        </p:nvSpPr>
        <p:spPr/>
        <p:txBody>
          <a:bodyPr/>
          <a:lstStyle/>
          <a:p>
            <a:endParaRPr lang="ar-IQ" dirty="0"/>
          </a:p>
        </p:txBody>
      </p:sp>
    </p:spTree>
    <p:extLst>
      <p:ext uri="{BB962C8B-B14F-4D97-AF65-F5344CB8AC3E}">
        <p14:creationId xmlns:p14="http://schemas.microsoft.com/office/powerpoint/2010/main" val="2083878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r>
              <a:rPr lang="en-US" b="0" i="0" dirty="0" smtClean="0">
                <a:solidFill>
                  <a:srgbClr val="222222"/>
                </a:solidFill>
                <a:effectLst/>
                <a:latin typeface="Lato"/>
              </a:rPr>
              <a:t>Consider the following exchange:</a:t>
            </a:r>
          </a:p>
          <a:p>
            <a:pPr algn="l">
              <a:buFont typeface="Arial"/>
              <a:buChar char="•"/>
            </a:pPr>
            <a:r>
              <a:rPr lang="en-US" sz="4000" b="0" i="0" dirty="0" smtClean="0">
                <a:solidFill>
                  <a:srgbClr val="222222"/>
                </a:solidFill>
                <a:effectLst/>
                <a:latin typeface="Lato"/>
              </a:rPr>
              <a:t>A: Are you visiting family this weekend?</a:t>
            </a:r>
          </a:p>
          <a:p>
            <a:pPr algn="l">
              <a:buFont typeface="Arial"/>
              <a:buChar char="•"/>
            </a:pPr>
            <a:r>
              <a:rPr lang="en-US" sz="4000" b="0" i="0" dirty="0" smtClean="0">
                <a:solidFill>
                  <a:srgbClr val="222222"/>
                </a:solidFill>
                <a:effectLst/>
                <a:latin typeface="Lato"/>
              </a:rPr>
              <a:t>B: I have a term paper due on Monday.</a:t>
            </a:r>
          </a:p>
          <a:p>
            <a:endParaRPr lang="ar-IQ" dirty="0"/>
          </a:p>
        </p:txBody>
      </p:sp>
      <p:sp>
        <p:nvSpPr>
          <p:cNvPr id="2" name="عنوان 1"/>
          <p:cNvSpPr>
            <a:spLocks noGrp="1"/>
          </p:cNvSpPr>
          <p:nvPr>
            <p:ph type="title"/>
          </p:nvPr>
        </p:nvSpPr>
        <p:spPr/>
        <p:txBody>
          <a:bodyPr/>
          <a:lstStyle/>
          <a:p>
            <a:endParaRPr lang="ar-IQ" dirty="0"/>
          </a:p>
        </p:txBody>
      </p:sp>
    </p:spTree>
    <p:extLst>
      <p:ext uri="{BB962C8B-B14F-4D97-AF65-F5344CB8AC3E}">
        <p14:creationId xmlns:p14="http://schemas.microsoft.com/office/powerpoint/2010/main" val="491844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b="0" i="0" dirty="0" smtClean="0">
                <a:solidFill>
                  <a:srgbClr val="222222"/>
                </a:solidFill>
                <a:effectLst/>
                <a:latin typeface="Lato"/>
              </a:rPr>
              <a:t>A natural interpretation of this exchange is that B is saying that they do </a:t>
            </a:r>
            <a:r>
              <a:rPr lang="en-US" b="0" i="1" dirty="0" smtClean="0">
                <a:solidFill>
                  <a:srgbClr val="222222"/>
                </a:solidFill>
                <a:effectLst/>
                <a:latin typeface="Lato"/>
              </a:rPr>
              <a:t>not</a:t>
            </a:r>
            <a:r>
              <a:rPr lang="en-US" b="0" i="0" dirty="0" smtClean="0">
                <a:solidFill>
                  <a:srgbClr val="222222"/>
                </a:solidFill>
                <a:effectLst/>
                <a:latin typeface="Lato"/>
              </a:rPr>
              <a:t> plan to visit family this weekend, and that the reason is that they have to work instead.</a:t>
            </a:r>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2081919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lvl="0" algn="l">
              <a:lnSpc>
                <a:spcPct val="150000"/>
              </a:lnSpc>
              <a:buClr>
                <a:srgbClr val="873624"/>
              </a:buClr>
            </a:pPr>
            <a:r>
              <a:rPr lang="en-US" dirty="0">
                <a:solidFill>
                  <a:srgbClr val="222222"/>
                </a:solidFill>
                <a:latin typeface="Lato"/>
              </a:rPr>
              <a:t>But this interpretation is an </a:t>
            </a:r>
            <a:r>
              <a:rPr lang="en-US" b="1" dirty="0" err="1">
                <a:solidFill>
                  <a:srgbClr val="222222"/>
                </a:solidFill>
                <a:latin typeface="Lato"/>
              </a:rPr>
              <a:t>implicature</a:t>
            </a:r>
            <a:r>
              <a:rPr lang="en-US" dirty="0">
                <a:solidFill>
                  <a:srgbClr val="222222"/>
                </a:solidFill>
                <a:latin typeface="Lato"/>
              </a:rPr>
              <a:t>, because if we think only about the literal meaning of B’s words, this interpretation is a bit mysterious—B doesn’t actually directly answer A’s question, but introduces new topic that doesn’t have anything to do with travel or families.</a:t>
            </a:r>
          </a:p>
          <a:p>
            <a:pPr marL="0" lvl="0" indent="0" algn="l" rtl="0">
              <a:buClr>
                <a:srgbClr val="873624"/>
              </a:buClr>
              <a:buNone/>
            </a:pPr>
            <a:endParaRPr lang="ar-IQ" dirty="0">
              <a:solidFill>
                <a:prstClr val="black">
                  <a:lumMod val="85000"/>
                  <a:lumOff val="15000"/>
                </a:prstClr>
              </a:solidFill>
            </a:endParaRPr>
          </a:p>
          <a:p>
            <a:endParaRPr lang="ar-IQ" dirty="0"/>
          </a:p>
        </p:txBody>
      </p:sp>
      <p:sp>
        <p:nvSpPr>
          <p:cNvPr id="3" name="عنوان 2"/>
          <p:cNvSpPr>
            <a:spLocks noGrp="1"/>
          </p:cNvSpPr>
          <p:nvPr>
            <p:ph type="title"/>
          </p:nvPr>
        </p:nvSpPr>
        <p:spPr/>
        <p:txBody>
          <a:bodyPr/>
          <a:lstStyle/>
          <a:p>
            <a:endParaRPr lang="ar-IQ"/>
          </a:p>
        </p:txBody>
      </p:sp>
    </p:spTree>
    <p:extLst>
      <p:ext uri="{BB962C8B-B14F-4D97-AF65-F5344CB8AC3E}">
        <p14:creationId xmlns:p14="http://schemas.microsoft.com/office/powerpoint/2010/main" val="1993372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rtl="0">
              <a:buNone/>
            </a:pPr>
            <a:r>
              <a:rPr lang="en-US" sz="2800" b="0" i="0" dirty="0" smtClean="0">
                <a:solidFill>
                  <a:srgbClr val="222222"/>
                </a:solidFill>
                <a:effectLst/>
                <a:latin typeface="Lato"/>
              </a:rPr>
              <a:t>If we assume that B intends to be relevant, though, we can explain the </a:t>
            </a:r>
            <a:r>
              <a:rPr lang="en-US" sz="2800" b="0" i="0" dirty="0" err="1" smtClean="0">
                <a:solidFill>
                  <a:srgbClr val="222222"/>
                </a:solidFill>
                <a:effectLst/>
                <a:latin typeface="Lato"/>
              </a:rPr>
              <a:t>implicature</a:t>
            </a:r>
            <a:r>
              <a:rPr lang="en-US" sz="2800" b="0" i="0" dirty="0" smtClean="0">
                <a:solidFill>
                  <a:srgbClr val="222222"/>
                </a:solidFill>
                <a:effectLst/>
                <a:latin typeface="Lato"/>
              </a:rPr>
              <a:t>: for the term paper to be relevant to the question about travel, it must be that working on the paper controls whether B is able to travel to visit family.</a:t>
            </a:r>
            <a:endParaRPr lang="ar-IQ" sz="2800"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195455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0" algn="l"/>
            <a:r>
              <a:rPr lang="en-US" sz="2200" dirty="0">
                <a:solidFill>
                  <a:srgbClr val="202122"/>
                </a:solidFill>
                <a:latin typeface="Arial"/>
              </a:rPr>
              <a:t>This phenomenon is part of </a:t>
            </a:r>
            <a:r>
              <a:rPr lang="en-US" sz="2200" dirty="0">
                <a:solidFill>
                  <a:srgbClr val="0645AD"/>
                </a:solidFill>
                <a:latin typeface="Arial"/>
                <a:hlinkClick r:id="rId2" tooltip="Pragmatics"/>
              </a:rPr>
              <a:t>pragmatics</a:t>
            </a:r>
            <a:r>
              <a:rPr lang="en-US" sz="2200" dirty="0">
                <a:solidFill>
                  <a:srgbClr val="202122"/>
                </a:solidFill>
                <a:latin typeface="Arial"/>
              </a:rPr>
              <a:t>, a </a:t>
            </a:r>
            <a:r>
              <a:rPr lang="en-US" sz="2200" dirty="0" err="1">
                <a:solidFill>
                  <a:srgbClr val="202122"/>
                </a:solidFill>
                <a:latin typeface="Arial"/>
              </a:rPr>
              <a:t>subdiscipline</a:t>
            </a:r>
            <a:r>
              <a:rPr lang="en-US" sz="2200" dirty="0">
                <a:solidFill>
                  <a:srgbClr val="202122"/>
                </a:solidFill>
                <a:latin typeface="Arial"/>
              </a:rPr>
              <a:t> of </a:t>
            </a:r>
            <a:r>
              <a:rPr lang="en-US" sz="2200" dirty="0">
                <a:solidFill>
                  <a:srgbClr val="0645AD"/>
                </a:solidFill>
                <a:latin typeface="Arial"/>
                <a:hlinkClick r:id="rId3" tooltip="Linguistics"/>
              </a:rPr>
              <a:t>linguistics</a:t>
            </a:r>
            <a:r>
              <a:rPr lang="en-US" sz="2200" dirty="0">
                <a:solidFill>
                  <a:srgbClr val="202122"/>
                </a:solidFill>
                <a:latin typeface="Arial"/>
              </a:rPr>
              <a:t>. The philosopher </a:t>
            </a:r>
            <a:r>
              <a:rPr lang="en-US" sz="2200" dirty="0">
                <a:solidFill>
                  <a:srgbClr val="0645AD"/>
                </a:solidFill>
                <a:latin typeface="Arial"/>
                <a:hlinkClick r:id="rId4" tooltip="Paul Grice"/>
              </a:rPr>
              <a:t>H. P. Grice</a:t>
            </a:r>
            <a:r>
              <a:rPr lang="en-US" sz="2200" dirty="0">
                <a:solidFill>
                  <a:srgbClr val="202122"/>
                </a:solidFill>
                <a:latin typeface="Arial"/>
              </a:rPr>
              <a:t> coined the term in 1975. Grice distinguished </a:t>
            </a:r>
            <a:r>
              <a:rPr lang="en-US" sz="2200" i="1" dirty="0">
                <a:solidFill>
                  <a:srgbClr val="202122"/>
                </a:solidFill>
                <a:latin typeface="Arial"/>
              </a:rPr>
              <a:t>conversational</a:t>
            </a:r>
            <a:r>
              <a:rPr lang="en-US" sz="2200" dirty="0">
                <a:solidFill>
                  <a:srgbClr val="202122"/>
                </a:solidFill>
                <a:latin typeface="Arial"/>
              </a:rPr>
              <a:t> </a:t>
            </a:r>
            <a:r>
              <a:rPr lang="en-US" sz="2200" dirty="0" err="1">
                <a:solidFill>
                  <a:srgbClr val="202122"/>
                </a:solidFill>
                <a:latin typeface="Arial"/>
              </a:rPr>
              <a:t>implicatures</a:t>
            </a:r>
            <a:r>
              <a:rPr lang="en-US" sz="2200" dirty="0">
                <a:solidFill>
                  <a:srgbClr val="202122"/>
                </a:solidFill>
                <a:latin typeface="Arial"/>
              </a:rPr>
              <a:t>, which arise because speakers are expected to respect general rules of conversation, and </a:t>
            </a:r>
            <a:r>
              <a:rPr lang="en-US" sz="2200" i="1" dirty="0">
                <a:solidFill>
                  <a:srgbClr val="202122"/>
                </a:solidFill>
                <a:latin typeface="Arial"/>
              </a:rPr>
              <a:t>conventional</a:t>
            </a:r>
            <a:r>
              <a:rPr lang="en-US" sz="2200" dirty="0">
                <a:solidFill>
                  <a:srgbClr val="202122"/>
                </a:solidFill>
                <a:latin typeface="Arial"/>
              </a:rPr>
              <a:t> ones, which are tied to certain words such as "but" or "therefore".</a:t>
            </a:r>
            <a:r>
              <a:rPr lang="en-US" sz="2200" baseline="30000" dirty="0">
                <a:solidFill>
                  <a:srgbClr val="0645AD"/>
                </a:solidFill>
                <a:latin typeface="Arial"/>
                <a:hlinkClick r:id="rId5"/>
              </a:rPr>
              <a:t>[2]</a:t>
            </a:r>
            <a:r>
              <a:rPr lang="en-US" sz="2200" dirty="0">
                <a:solidFill>
                  <a:srgbClr val="202122"/>
                </a:solidFill>
                <a:latin typeface="Arial"/>
              </a:rPr>
              <a:t> Take for example the following exchange</a:t>
            </a:r>
            <a:r>
              <a:rPr lang="en-US" sz="2200" dirty="0" smtClean="0">
                <a:solidFill>
                  <a:srgbClr val="202122"/>
                </a:solidFill>
                <a:latin typeface="Arial"/>
              </a:rPr>
              <a:t>:</a:t>
            </a:r>
            <a:endParaRPr lang="en-US" sz="2200" dirty="0">
              <a:solidFill>
                <a:srgbClr val="202122"/>
              </a:solidFill>
              <a:latin typeface="Arial"/>
            </a:endParaRPr>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3948965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rtl="0">
              <a:buNone/>
            </a:pPr>
            <a:r>
              <a:rPr lang="en-US" sz="3200" b="0" i="0" dirty="0" smtClean="0">
                <a:solidFill>
                  <a:srgbClr val="222222"/>
                </a:solidFill>
                <a:effectLst/>
                <a:latin typeface="Lato"/>
              </a:rPr>
              <a:t>If we </a:t>
            </a:r>
            <a:r>
              <a:rPr lang="en-US" sz="3200" b="1" i="0" dirty="0" smtClean="0">
                <a:solidFill>
                  <a:srgbClr val="222222"/>
                </a:solidFill>
                <a:effectLst/>
                <a:latin typeface="Lato"/>
              </a:rPr>
              <a:t>violate</a:t>
            </a:r>
            <a:r>
              <a:rPr lang="en-US" sz="3200" b="0" i="0" dirty="0" smtClean="0">
                <a:solidFill>
                  <a:srgbClr val="222222"/>
                </a:solidFill>
                <a:effectLst/>
                <a:latin typeface="Lato"/>
              </a:rPr>
              <a:t> a maxim, then we simply fail to follow it. At best, violating a maxim results in being a confusing or uncooperative conversationalist. At worst, violating a maxim involves lying or being intentionally misleading</a:t>
            </a:r>
            <a:r>
              <a:rPr lang="en-US" b="0" i="0" dirty="0" smtClean="0">
                <a:solidFill>
                  <a:srgbClr val="222222"/>
                </a:solidFill>
                <a:effectLst/>
                <a:latin typeface="Lato"/>
              </a:rPr>
              <a:t>.</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3037358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a:r>
              <a:rPr lang="en-US" sz="3600" b="1" i="0" dirty="0" smtClean="0">
                <a:solidFill>
                  <a:srgbClr val="222222"/>
                </a:solidFill>
                <a:effectLst/>
                <a:latin typeface="Lato"/>
              </a:rPr>
              <a:t>Flouting</a:t>
            </a:r>
            <a:r>
              <a:rPr lang="en-US" sz="3600" b="0" i="0" dirty="0" smtClean="0">
                <a:solidFill>
                  <a:srgbClr val="222222"/>
                </a:solidFill>
                <a:effectLst/>
                <a:latin typeface="Lato"/>
              </a:rPr>
              <a:t> the maxim of relevance involves saying something obviously irrelevant, often to communicate that you want to change the topic of conversation.</a:t>
            </a:r>
          </a:p>
          <a:p>
            <a:pPr marL="0" indent="0" algn="just">
              <a:buNone/>
            </a:pPr>
            <a:endParaRPr lang="ar-IQ" sz="3600"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3545172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pPr lvl="0" algn="l">
              <a:lnSpc>
                <a:spcPct val="150000"/>
              </a:lnSpc>
            </a:pPr>
            <a:r>
              <a:rPr lang="en-US" sz="2700" dirty="0">
                <a:solidFill>
                  <a:srgbClr val="222222"/>
                </a:solidFill>
                <a:latin typeface="Lato"/>
              </a:rPr>
              <a:t>For example, if a conversation starts getting awkward and you interject by saying: “</a:t>
            </a:r>
            <a:r>
              <a:rPr lang="en-US" sz="2700" i="1" dirty="0">
                <a:solidFill>
                  <a:srgbClr val="222222"/>
                </a:solidFill>
                <a:latin typeface="Lato"/>
              </a:rPr>
              <a:t>How about that hockey game last night?</a:t>
            </a:r>
            <a:r>
              <a:rPr lang="en-US" sz="2700" dirty="0">
                <a:solidFill>
                  <a:srgbClr val="222222"/>
                </a:solidFill>
                <a:latin typeface="Lato"/>
              </a:rPr>
              <a:t>” (when nobody had been talking about sports, never mind about hockey), then you would be </a:t>
            </a:r>
            <a:r>
              <a:rPr lang="en-US" sz="2700" b="1" dirty="0">
                <a:solidFill>
                  <a:srgbClr val="222222"/>
                </a:solidFill>
                <a:latin typeface="Lato"/>
              </a:rPr>
              <a:t>flouting</a:t>
            </a:r>
            <a:r>
              <a:rPr lang="en-US" sz="2700" dirty="0">
                <a:solidFill>
                  <a:srgbClr val="222222"/>
                </a:solidFill>
                <a:latin typeface="Lato"/>
              </a:rPr>
              <a:t> the maxim of relevance in the hopes that your audience would understand that you were trying to convey: “</a:t>
            </a:r>
            <a:r>
              <a:rPr lang="en-US" sz="2700" b="1" i="1" dirty="0">
                <a:solidFill>
                  <a:srgbClr val="FF0000"/>
                </a:solidFill>
                <a:latin typeface="Lato"/>
              </a:rPr>
              <a:t>Can we please talk about something, anything, else</a:t>
            </a:r>
            <a:r>
              <a:rPr lang="en-US" sz="2700" i="1" dirty="0">
                <a:solidFill>
                  <a:srgbClr val="222222"/>
                </a:solidFill>
                <a:latin typeface="Lato"/>
              </a:rPr>
              <a:t>?</a:t>
            </a:r>
            <a:r>
              <a:rPr lang="en-US" sz="2700" dirty="0">
                <a:solidFill>
                  <a:srgbClr val="222222"/>
                </a:solidFill>
                <a:latin typeface="Lato"/>
              </a:rPr>
              <a:t>”</a:t>
            </a:r>
          </a:p>
          <a:p>
            <a:pPr marL="0" indent="0">
              <a:buNone/>
            </a:pP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526888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r>
              <a:rPr lang="en-US" b="0" i="0" dirty="0" smtClean="0">
                <a:solidFill>
                  <a:srgbClr val="222222"/>
                </a:solidFill>
                <a:effectLst/>
                <a:latin typeface="Lato"/>
              </a:rPr>
              <a:t>The maxim of </a:t>
            </a:r>
            <a:r>
              <a:rPr lang="en-US" b="1" i="0" dirty="0" smtClean="0">
                <a:solidFill>
                  <a:srgbClr val="222222"/>
                </a:solidFill>
                <a:effectLst/>
                <a:latin typeface="Lato"/>
              </a:rPr>
              <a:t>manner</a:t>
            </a:r>
            <a:r>
              <a:rPr lang="en-US" b="0" i="0" dirty="0" smtClean="0">
                <a:solidFill>
                  <a:srgbClr val="222222"/>
                </a:solidFill>
                <a:effectLst/>
                <a:latin typeface="Lato"/>
              </a:rPr>
              <a:t> states:</a:t>
            </a:r>
          </a:p>
          <a:p>
            <a:pPr algn="l">
              <a:buFont typeface="Arial"/>
              <a:buChar char="•"/>
            </a:pPr>
            <a:r>
              <a:rPr lang="en-US" b="0" i="0" dirty="0" smtClean="0">
                <a:solidFill>
                  <a:srgbClr val="222222"/>
                </a:solidFill>
                <a:effectLst/>
                <a:latin typeface="Lato"/>
              </a:rPr>
              <a:t>Avoid obscurity of expression. (That is, don’t use words or phrases that are hard to understand.)</a:t>
            </a:r>
          </a:p>
          <a:p>
            <a:pPr algn="l">
              <a:buFont typeface="Arial"/>
              <a:buChar char="•"/>
            </a:pPr>
            <a:r>
              <a:rPr lang="en-US" b="0" i="0" dirty="0" smtClean="0">
                <a:solidFill>
                  <a:srgbClr val="222222"/>
                </a:solidFill>
                <a:effectLst/>
                <a:latin typeface="Lato"/>
              </a:rPr>
              <a:t>Avoid ambiguity.</a:t>
            </a:r>
          </a:p>
          <a:p>
            <a:pPr algn="l">
              <a:buFont typeface="Arial"/>
              <a:buChar char="•"/>
            </a:pPr>
            <a:r>
              <a:rPr lang="en-US" b="0" i="0" dirty="0" smtClean="0">
                <a:solidFill>
                  <a:srgbClr val="222222"/>
                </a:solidFill>
                <a:effectLst/>
                <a:latin typeface="Lato"/>
              </a:rPr>
              <a:t>Be brief.</a:t>
            </a:r>
          </a:p>
          <a:p>
            <a:pPr algn="l">
              <a:buFont typeface="Arial"/>
              <a:buChar char="•"/>
            </a:pPr>
            <a:r>
              <a:rPr lang="en-US" b="0" i="0" dirty="0" smtClean="0">
                <a:solidFill>
                  <a:srgbClr val="222222"/>
                </a:solidFill>
                <a:effectLst/>
                <a:latin typeface="Lato"/>
              </a:rPr>
              <a:t>Be orderly.</a:t>
            </a:r>
          </a:p>
          <a:p>
            <a:pPr marL="0" indent="0">
              <a:buNone/>
            </a:pP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714372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a:r>
              <a:rPr lang="en-US" b="1" i="0" dirty="0" smtClean="0">
                <a:solidFill>
                  <a:srgbClr val="2393BD"/>
                </a:solidFill>
                <a:effectLst/>
                <a:latin typeface="Lato"/>
              </a:rPr>
              <a:t>Avoid obscurity of expression</a:t>
            </a:r>
          </a:p>
          <a:p>
            <a:pPr algn="l"/>
            <a:r>
              <a:rPr lang="en-US" b="0" i="0" dirty="0" smtClean="0">
                <a:solidFill>
                  <a:srgbClr val="222222"/>
                </a:solidFill>
                <a:effectLst/>
                <a:latin typeface="Lato"/>
              </a:rPr>
              <a:t>To follow this maxim, we try to use words and expressions that our audience understands. For example, the terminology you would use when explaining a topic in a university class is different from the terminology you’d use if talking about the same thing to a Grade 1 class!</a:t>
            </a:r>
          </a:p>
          <a:p>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605149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buNone/>
            </a:pPr>
            <a:r>
              <a:rPr lang="en-US" b="1" i="0" dirty="0" smtClean="0">
                <a:solidFill>
                  <a:srgbClr val="222222"/>
                </a:solidFill>
                <a:effectLst/>
                <a:latin typeface="Lato"/>
              </a:rPr>
              <a:t>Violating</a:t>
            </a:r>
            <a:r>
              <a:rPr lang="en-US" b="0" i="0" dirty="0" smtClean="0">
                <a:solidFill>
                  <a:srgbClr val="222222"/>
                </a:solidFill>
                <a:effectLst/>
                <a:latin typeface="Lato"/>
              </a:rPr>
              <a:t> this sub-maxim involves using words and phrases your audience doesn’t know. We often do this accidentally—for example, your linguistics professor might accidentally use a grammatical term that they haven’t defined in class—but if you use a word that you suspect your audience will misinterpret, with the goal of misleading your audience, that would also be a violation of this sub-maxim.</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690077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rtl="0">
              <a:buNone/>
            </a:pPr>
            <a:r>
              <a:rPr lang="en-US" sz="3200" b="1" i="0" dirty="0" smtClean="0">
                <a:solidFill>
                  <a:srgbClr val="222222"/>
                </a:solidFill>
                <a:effectLst/>
                <a:latin typeface="Lato"/>
              </a:rPr>
              <a:t>Flouting</a:t>
            </a:r>
            <a:r>
              <a:rPr lang="en-US" sz="3200" b="0" i="0" dirty="0" smtClean="0">
                <a:solidFill>
                  <a:srgbClr val="222222"/>
                </a:solidFill>
                <a:effectLst/>
                <a:latin typeface="Lato"/>
              </a:rPr>
              <a:t> this sub-maxim would involve intentionally using words that you don’t expect your audience to understand—in most contexts, this would be with the goal of conveying something like: “</a:t>
            </a:r>
            <a:r>
              <a:rPr lang="en-US" sz="3200" b="1" i="1" dirty="0" smtClean="0">
                <a:solidFill>
                  <a:srgbClr val="C00000"/>
                </a:solidFill>
                <a:effectLst/>
                <a:latin typeface="Lato"/>
              </a:rPr>
              <a:t>I’m smarter / know more than you do”</a:t>
            </a:r>
            <a:r>
              <a:rPr lang="en-US" sz="3200" b="0" i="0" dirty="0" smtClean="0">
                <a:solidFill>
                  <a:srgbClr val="222222"/>
                </a:solidFill>
                <a:effectLst/>
                <a:latin typeface="Lato"/>
              </a:rPr>
              <a:t>, which is pretentious and rude</a:t>
            </a:r>
            <a:r>
              <a:rPr lang="en-US" b="0" i="0" dirty="0" smtClean="0">
                <a:solidFill>
                  <a:srgbClr val="222222"/>
                </a:solidFill>
                <a:effectLst/>
                <a:latin typeface="Lato"/>
              </a:rPr>
              <a:t>.</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525711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a:bodyPr>
          <a:lstStyle/>
          <a:p>
            <a:pPr algn="l"/>
            <a:r>
              <a:rPr lang="en-US" b="1" i="0" dirty="0" smtClean="0">
                <a:solidFill>
                  <a:srgbClr val="2393BD"/>
                </a:solidFill>
                <a:effectLst/>
                <a:latin typeface="Lato"/>
              </a:rPr>
              <a:t>Avoid ambiguity</a:t>
            </a:r>
          </a:p>
          <a:p>
            <a:pPr algn="l"/>
            <a:r>
              <a:rPr lang="en-US" b="0" i="0" dirty="0" smtClean="0">
                <a:solidFill>
                  <a:srgbClr val="222222"/>
                </a:solidFill>
                <a:effectLst/>
                <a:latin typeface="Lato"/>
              </a:rPr>
              <a:t>To follow this sub-maxim, we try to avoid saying things that can reasonably be interpreted in more than one way.</a:t>
            </a:r>
          </a:p>
          <a:p>
            <a:pPr algn="l"/>
            <a:r>
              <a:rPr lang="en-US" b="0" i="0" dirty="0" smtClean="0">
                <a:solidFill>
                  <a:srgbClr val="222222"/>
                </a:solidFill>
                <a:effectLst/>
                <a:latin typeface="Lato"/>
              </a:rPr>
              <a:t>It’s very easy to </a:t>
            </a:r>
            <a:r>
              <a:rPr lang="en-US" b="1" i="0" dirty="0" smtClean="0">
                <a:solidFill>
                  <a:srgbClr val="222222"/>
                </a:solidFill>
                <a:effectLst/>
                <a:latin typeface="Lato"/>
              </a:rPr>
              <a:t>violate</a:t>
            </a:r>
            <a:r>
              <a:rPr lang="en-US" b="0" i="0" dirty="0" smtClean="0">
                <a:solidFill>
                  <a:srgbClr val="222222"/>
                </a:solidFill>
                <a:effectLst/>
                <a:latin typeface="Lato"/>
              </a:rPr>
              <a:t> this sub-maxim accidentally, because often you don’t see the ambiguity in something you say until it’s pointed out to you! But again, you can be intentionally ambiguous in the hopes of misleading people—this is an uncooperative way of talking.</a:t>
            </a:r>
          </a:p>
          <a:p>
            <a:pPr algn="l"/>
            <a:r>
              <a:rPr lang="en-US" b="0" i="0" dirty="0" smtClean="0">
                <a:solidFill>
                  <a:srgbClr val="222222"/>
                </a:solidFill>
                <a:effectLst/>
                <a:latin typeface="Lato"/>
              </a:rPr>
              <a:t>.</a:t>
            </a:r>
            <a:endParaRPr lang="en-US" b="0" i="0" dirty="0">
              <a:solidFill>
                <a:srgbClr val="222222"/>
              </a:solidFill>
              <a:effectLst/>
              <a:latin typeface="Lato"/>
            </a:endParaRPr>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294280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lgn="l"/>
            <a:r>
              <a:rPr lang="en-US" sz="2200" b="1" dirty="0">
                <a:solidFill>
                  <a:srgbClr val="222222"/>
                </a:solidFill>
                <a:latin typeface="Lato"/>
              </a:rPr>
              <a:t>Flouting</a:t>
            </a:r>
            <a:r>
              <a:rPr lang="en-US" sz="2200" dirty="0">
                <a:solidFill>
                  <a:srgbClr val="222222"/>
                </a:solidFill>
                <a:latin typeface="Lato"/>
              </a:rPr>
              <a:t> this sub-maxim often happens in certain kinds of jokes, as in the following:</a:t>
            </a:r>
          </a:p>
          <a:p>
            <a:pPr lvl="0" algn="l">
              <a:buFont typeface="Arial"/>
              <a:buChar char="•"/>
            </a:pPr>
            <a:r>
              <a:rPr lang="en-US" sz="2200" dirty="0">
                <a:solidFill>
                  <a:srgbClr val="222222"/>
                </a:solidFill>
                <a:latin typeface="Lato"/>
              </a:rPr>
              <a:t>A man walks into a bar. Ouch!</a:t>
            </a:r>
          </a:p>
          <a:p>
            <a:pPr lvl="0" algn="l"/>
            <a:r>
              <a:rPr lang="en-US" sz="2200" dirty="0">
                <a:solidFill>
                  <a:srgbClr val="222222"/>
                </a:solidFill>
                <a:latin typeface="Lato"/>
              </a:rPr>
              <a:t>This joke turns on two things: 1. being familiar with the common joke set up: “</a:t>
            </a:r>
            <a:r>
              <a:rPr lang="en-US" sz="2200" i="1" dirty="0">
                <a:solidFill>
                  <a:srgbClr val="222222"/>
                </a:solidFill>
                <a:latin typeface="Lato"/>
              </a:rPr>
              <a:t>Someone walks into a bar.</a:t>
            </a:r>
            <a:r>
              <a:rPr lang="en-US" sz="2200" dirty="0">
                <a:solidFill>
                  <a:srgbClr val="222222"/>
                </a:solidFill>
                <a:latin typeface="Lato"/>
              </a:rPr>
              <a:t>” and 2. intentionally using the other meaning of the ambiguous word </a:t>
            </a:r>
            <a:r>
              <a:rPr lang="en-US" sz="2200" i="1" dirty="0">
                <a:solidFill>
                  <a:srgbClr val="222222"/>
                </a:solidFill>
                <a:latin typeface="Lato"/>
              </a:rPr>
              <a:t>bar</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2208370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pPr algn="l"/>
            <a:r>
              <a:rPr lang="en-US" b="1" i="0" dirty="0" smtClean="0">
                <a:solidFill>
                  <a:srgbClr val="2393BD"/>
                </a:solidFill>
                <a:effectLst/>
                <a:latin typeface="Lato"/>
              </a:rPr>
              <a:t>Be brief</a:t>
            </a:r>
          </a:p>
          <a:p>
            <a:pPr algn="l"/>
            <a:r>
              <a:rPr lang="en-US" b="0" i="0" dirty="0" smtClean="0">
                <a:solidFill>
                  <a:srgbClr val="222222"/>
                </a:solidFill>
                <a:effectLst/>
                <a:latin typeface="Lato"/>
              </a:rPr>
              <a:t>To follow this sub-maxim, we avoid going on at great length when a shorter statement would do.</a:t>
            </a:r>
          </a:p>
          <a:p>
            <a:pPr algn="l"/>
            <a:r>
              <a:rPr lang="en-US" b="1" i="0" dirty="0" smtClean="0">
                <a:solidFill>
                  <a:srgbClr val="222222"/>
                </a:solidFill>
                <a:effectLst/>
                <a:latin typeface="Lato"/>
              </a:rPr>
              <a:t>Violating</a:t>
            </a:r>
            <a:r>
              <a:rPr lang="en-US" b="0" i="0" dirty="0" smtClean="0">
                <a:solidFill>
                  <a:srgbClr val="222222"/>
                </a:solidFill>
                <a:effectLst/>
                <a:latin typeface="Lato"/>
              </a:rPr>
              <a:t> this sub-maxim involves saying or writing something much longer than is needed.</a:t>
            </a:r>
          </a:p>
          <a:p>
            <a:pPr algn="l"/>
            <a:r>
              <a:rPr lang="en-US" b="1" i="0" dirty="0" smtClean="0">
                <a:solidFill>
                  <a:srgbClr val="222222"/>
                </a:solidFill>
                <a:effectLst/>
                <a:latin typeface="Lato"/>
              </a:rPr>
              <a:t>Flouting</a:t>
            </a:r>
            <a:r>
              <a:rPr lang="en-US" b="0" i="0" dirty="0" smtClean="0">
                <a:solidFill>
                  <a:srgbClr val="222222"/>
                </a:solidFill>
                <a:effectLst/>
                <a:latin typeface="Lato"/>
              </a:rPr>
              <a:t> this maxim is more subtle. One example is avoiding a single word and instead using a long paraphrase, as in:</a:t>
            </a:r>
          </a:p>
          <a:p>
            <a:pPr algn="l">
              <a:buFont typeface="Arial"/>
              <a:buChar char="•"/>
            </a:pPr>
            <a:r>
              <a:rPr lang="en-US" b="0" i="0" dirty="0" smtClean="0">
                <a:solidFill>
                  <a:srgbClr val="222222"/>
                </a:solidFill>
                <a:effectLst/>
                <a:latin typeface="Lato"/>
              </a:rPr>
              <a:t>What did you have for dinner last night?</a:t>
            </a:r>
          </a:p>
          <a:p>
            <a:pPr algn="l">
              <a:buFont typeface="Arial"/>
              <a:buChar char="•"/>
            </a:pPr>
            <a:r>
              <a:rPr lang="en-US" b="0" i="0" dirty="0" smtClean="0">
                <a:solidFill>
                  <a:srgbClr val="222222"/>
                </a:solidFill>
                <a:effectLst/>
                <a:latin typeface="Lato"/>
              </a:rPr>
              <a:t>Well, we combined all the ingredients listed in a recipe for </a:t>
            </a:r>
            <a:r>
              <a:rPr lang="en-US" b="0" i="1" dirty="0" smtClean="0">
                <a:solidFill>
                  <a:srgbClr val="222222"/>
                </a:solidFill>
                <a:effectLst/>
                <a:latin typeface="Lato"/>
              </a:rPr>
              <a:t>risotto </a:t>
            </a:r>
            <a:r>
              <a:rPr lang="en-US" b="0" i="1" dirty="0" err="1" smtClean="0">
                <a:solidFill>
                  <a:srgbClr val="222222"/>
                </a:solidFill>
                <a:effectLst/>
                <a:latin typeface="Lato"/>
              </a:rPr>
              <a:t>milanese</a:t>
            </a:r>
            <a:r>
              <a:rPr lang="en-US" b="0" i="0" dirty="0" smtClean="0">
                <a:solidFill>
                  <a:srgbClr val="222222"/>
                </a:solidFill>
                <a:effectLst/>
                <a:latin typeface="Lato"/>
              </a:rPr>
              <a:t>, in the indicated order, and the result was edible.</a:t>
            </a:r>
          </a:p>
          <a:p>
            <a:pPr algn="l"/>
            <a:r>
              <a:rPr lang="en-US" b="0" i="0" dirty="0" smtClean="0">
                <a:solidFill>
                  <a:srgbClr val="222222"/>
                </a:solidFill>
                <a:effectLst/>
                <a:latin typeface="Lato"/>
              </a:rPr>
              <a:t>By using this long paraphrase, instead of saying “</a:t>
            </a:r>
            <a:r>
              <a:rPr lang="en-US" b="0" i="1" dirty="0" smtClean="0">
                <a:solidFill>
                  <a:srgbClr val="222222"/>
                </a:solidFill>
                <a:effectLst/>
                <a:latin typeface="Lato"/>
              </a:rPr>
              <a:t>We made risotto </a:t>
            </a:r>
            <a:r>
              <a:rPr lang="en-US" b="0" i="1" dirty="0" err="1" smtClean="0">
                <a:solidFill>
                  <a:srgbClr val="222222"/>
                </a:solidFill>
                <a:effectLst/>
                <a:latin typeface="Lato"/>
              </a:rPr>
              <a:t>milanese</a:t>
            </a:r>
            <a:r>
              <a:rPr lang="en-US" b="0" i="1" dirty="0" smtClean="0">
                <a:solidFill>
                  <a:srgbClr val="222222"/>
                </a:solidFill>
                <a:effectLst/>
                <a:latin typeface="Lato"/>
              </a:rPr>
              <a:t>.</a:t>
            </a:r>
            <a:r>
              <a:rPr lang="en-US" b="0" i="0" dirty="0" smtClean="0">
                <a:solidFill>
                  <a:srgbClr val="222222"/>
                </a:solidFill>
                <a:effectLst/>
                <a:latin typeface="Lato"/>
              </a:rPr>
              <a:t>”, the second speaker’s response gives rise to the </a:t>
            </a:r>
            <a:r>
              <a:rPr lang="en-US" b="0" i="0" dirty="0" err="1" smtClean="0">
                <a:solidFill>
                  <a:srgbClr val="222222"/>
                </a:solidFill>
                <a:effectLst/>
                <a:latin typeface="Lato"/>
              </a:rPr>
              <a:t>implicature</a:t>
            </a:r>
            <a:r>
              <a:rPr lang="en-US" b="0" i="0" dirty="0" smtClean="0">
                <a:solidFill>
                  <a:srgbClr val="222222"/>
                </a:solidFill>
                <a:effectLst/>
                <a:latin typeface="Lato"/>
              </a:rPr>
              <a:t> that the recipe didn’t turn out as intended, or wasn’t very good.</a:t>
            </a:r>
            <a:endParaRPr lang="en-US" b="0" i="0" dirty="0">
              <a:solidFill>
                <a:srgbClr val="222222"/>
              </a:solidFill>
              <a:effectLst/>
              <a:latin typeface="Lato"/>
            </a:endParaRPr>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339080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gn="l"/>
            <a:endParaRPr lang="en-US" b="0" i="0" dirty="0" smtClean="0">
              <a:solidFill>
                <a:srgbClr val="202122"/>
              </a:solidFill>
              <a:effectLst/>
              <a:latin typeface="Arial"/>
            </a:endParaRPr>
          </a:p>
          <a:p>
            <a:pPr lvl="0" algn="l" rtl="0">
              <a:buClr>
                <a:srgbClr val="873624"/>
              </a:buClr>
            </a:pPr>
            <a:r>
              <a:rPr lang="en-US" b="1" i="1" dirty="0">
                <a:solidFill>
                  <a:srgbClr val="FF0000"/>
                </a:solidFill>
              </a:rPr>
              <a:t>A (to passer by): I am out of gas</a:t>
            </a:r>
            <a:r>
              <a:rPr lang="en-US" b="1" i="1" dirty="0" smtClean="0">
                <a:solidFill>
                  <a:srgbClr val="FF0000"/>
                </a:solidFill>
              </a:rPr>
              <a:t>.</a:t>
            </a:r>
          </a:p>
          <a:p>
            <a:pPr lvl="0" algn="l" rtl="0">
              <a:buClr>
                <a:srgbClr val="873624"/>
              </a:buClr>
            </a:pPr>
            <a:r>
              <a:rPr lang="en-US" b="1" i="1" dirty="0" smtClean="0">
                <a:solidFill>
                  <a:srgbClr val="FF0000"/>
                </a:solidFill>
              </a:rPr>
              <a:t>B</a:t>
            </a:r>
            <a:r>
              <a:rPr lang="en-US" b="1" i="1" dirty="0">
                <a:solidFill>
                  <a:srgbClr val="FF0000"/>
                </a:solidFill>
              </a:rPr>
              <a:t>: There is a gas station 'round the corner</a:t>
            </a:r>
            <a:endParaRPr lang="ar-IQ" b="1" i="1" dirty="0">
              <a:solidFill>
                <a:srgbClr val="FF0000"/>
              </a:solidFill>
            </a:endParaRPr>
          </a:p>
          <a:p>
            <a:pPr marL="0" indent="0" algn="r" rtl="0">
              <a:buNone/>
            </a:pPr>
            <a:endParaRPr lang="en-US" b="1" i="1" dirty="0">
              <a:solidFill>
                <a:srgbClr val="FF0000"/>
              </a:solidFill>
              <a:latin typeface="Arial"/>
            </a:endParaRPr>
          </a:p>
          <a:p>
            <a:pPr lvl="0" algn="l" rtl="0">
              <a:buClr>
                <a:srgbClr val="873624"/>
              </a:buClr>
            </a:pPr>
            <a:r>
              <a:rPr lang="en-US" b="1" i="1" dirty="0">
                <a:solidFill>
                  <a:srgbClr val="FF0000"/>
                </a:solidFill>
              </a:rPr>
              <a:t>B: But unfortunately it's closed today</a:t>
            </a:r>
            <a:endParaRPr lang="ar-IQ" b="1" i="1" dirty="0">
              <a:solidFill>
                <a:srgbClr val="FF0000"/>
              </a:solidFill>
            </a:endParaRPr>
          </a:p>
          <a:p>
            <a:pPr algn="l"/>
            <a:endParaRPr lang="en-US" b="0" i="0" dirty="0" smtClean="0">
              <a:solidFill>
                <a:srgbClr val="202122"/>
              </a:solidFill>
              <a:effectLst/>
              <a:latin typeface="Arial"/>
            </a:endParaRPr>
          </a:p>
          <a:p>
            <a:pPr algn="l"/>
            <a:r>
              <a:rPr lang="en-US" b="0" i="0" dirty="0" smtClean="0">
                <a:solidFill>
                  <a:srgbClr val="202122"/>
                </a:solidFill>
                <a:effectLst/>
                <a:latin typeface="Arial"/>
              </a:rPr>
              <a:t>Here, B does not say, but </a:t>
            </a:r>
            <a:r>
              <a:rPr lang="en-US" b="0" i="1" dirty="0" smtClean="0">
                <a:solidFill>
                  <a:srgbClr val="202122"/>
                </a:solidFill>
                <a:effectLst/>
                <a:latin typeface="Arial"/>
              </a:rPr>
              <a:t>conversationally implicates</a:t>
            </a:r>
            <a:r>
              <a:rPr lang="en-US" b="0" i="0" dirty="0" smtClean="0">
                <a:solidFill>
                  <a:srgbClr val="202122"/>
                </a:solidFill>
                <a:effectLst/>
                <a:latin typeface="Arial"/>
              </a:rPr>
              <a:t>, that the gas station is open, because otherwise his utterance would not be relevant in the context.</a:t>
            </a:r>
            <a:r>
              <a:rPr lang="en-US" b="0" i="0" u="none" strike="noStrike" baseline="30000" dirty="0" smtClean="0">
                <a:solidFill>
                  <a:srgbClr val="0645AD"/>
                </a:solidFill>
                <a:effectLst/>
                <a:latin typeface="Arial"/>
                <a:hlinkClick r:id="rId2"/>
              </a:rPr>
              <a:t>[</a:t>
            </a:r>
            <a:r>
              <a:rPr lang="en-US" dirty="0" smtClean="0"/>
              <a:t>.</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27267657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10000"/>
          </a:bodyPr>
          <a:lstStyle/>
          <a:p>
            <a:pPr algn="l"/>
            <a:r>
              <a:rPr lang="en-US" b="1" i="0" dirty="0" smtClean="0">
                <a:solidFill>
                  <a:srgbClr val="2393BD"/>
                </a:solidFill>
                <a:effectLst/>
                <a:latin typeface="Lato"/>
              </a:rPr>
              <a:t>Be orderly</a:t>
            </a:r>
          </a:p>
          <a:p>
            <a:pPr algn="l"/>
            <a:r>
              <a:rPr lang="en-US" b="0" i="0" dirty="0" smtClean="0">
                <a:solidFill>
                  <a:srgbClr val="222222"/>
                </a:solidFill>
                <a:effectLst/>
                <a:latin typeface="Lato"/>
              </a:rPr>
              <a:t>To follow this sub-maxim, we list or relate things in an order that makes sense. For example, when telling a story, we usually start at the beginning and then relate events in the order they happened in.</a:t>
            </a:r>
          </a:p>
          <a:p>
            <a:pPr algn="l"/>
            <a:r>
              <a:rPr lang="en-US" b="1" i="0" dirty="0" smtClean="0">
                <a:solidFill>
                  <a:srgbClr val="222222"/>
                </a:solidFill>
                <a:effectLst/>
                <a:latin typeface="Lato"/>
              </a:rPr>
              <a:t>Violating</a:t>
            </a:r>
            <a:r>
              <a:rPr lang="en-US" b="0" i="0" dirty="0" smtClean="0">
                <a:solidFill>
                  <a:srgbClr val="222222"/>
                </a:solidFill>
                <a:effectLst/>
                <a:latin typeface="Lato"/>
              </a:rPr>
              <a:t> this sub-maxim can be very confusing, as you’ll know if you’ve ever had to interrupt someone for clarification about the order of events in a story they’re telling!</a:t>
            </a:r>
          </a:p>
          <a:p>
            <a:pPr algn="l"/>
            <a:r>
              <a:rPr lang="en-US" b="1" i="0" dirty="0" smtClean="0">
                <a:solidFill>
                  <a:srgbClr val="222222"/>
                </a:solidFill>
                <a:effectLst/>
                <a:latin typeface="Lato"/>
              </a:rPr>
              <a:t>Flouting</a:t>
            </a:r>
            <a:r>
              <a:rPr lang="en-US" b="0" i="0" dirty="0" smtClean="0">
                <a:solidFill>
                  <a:srgbClr val="222222"/>
                </a:solidFill>
                <a:effectLst/>
                <a:latin typeface="Lato"/>
              </a:rPr>
              <a:t> this sub-maxim is not something we would do very often. A possible example might be intentionally relating events out of order when writing a fictional story, to convey something about the mood or the narrator’s state of mind.</a:t>
            </a:r>
            <a:endParaRPr lang="en-US" b="0" i="0" dirty="0">
              <a:solidFill>
                <a:srgbClr val="222222"/>
              </a:solidFill>
              <a:effectLst/>
              <a:latin typeface="Lato"/>
            </a:endParaRPr>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522706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rtl="0">
              <a:buNone/>
            </a:pPr>
            <a:r>
              <a:rPr lang="en-US" b="0" i="0" dirty="0" smtClean="0">
                <a:solidFill>
                  <a:srgbClr val="222222"/>
                </a:solidFill>
                <a:effectLst/>
                <a:latin typeface="Lato"/>
              </a:rPr>
              <a:t>If we </a:t>
            </a:r>
            <a:r>
              <a:rPr lang="en-US" b="1" i="0" dirty="0" smtClean="0">
                <a:solidFill>
                  <a:srgbClr val="222222"/>
                </a:solidFill>
                <a:effectLst/>
                <a:latin typeface="Lato"/>
              </a:rPr>
              <a:t>flout</a:t>
            </a:r>
            <a:r>
              <a:rPr lang="en-US" b="0" i="0" dirty="0" smtClean="0">
                <a:solidFill>
                  <a:srgbClr val="222222"/>
                </a:solidFill>
                <a:effectLst/>
                <a:latin typeface="Lato"/>
              </a:rPr>
              <a:t> a maxim, by contrast, we </a:t>
            </a:r>
            <a:r>
              <a:rPr lang="en-US" b="1" i="0" dirty="0" smtClean="0">
                <a:solidFill>
                  <a:srgbClr val="222222"/>
                </a:solidFill>
                <a:effectLst/>
                <a:latin typeface="Lato"/>
              </a:rPr>
              <a:t>blatantly</a:t>
            </a:r>
            <a:r>
              <a:rPr lang="en-US" b="0" i="0" dirty="0" smtClean="0">
                <a:solidFill>
                  <a:srgbClr val="222222"/>
                </a:solidFill>
                <a:effectLst/>
                <a:latin typeface="Lato"/>
              </a:rPr>
              <a:t> fail to follow it—we aim to communicate something precisely by making it very obvious that we have chosen not to follow the cooperative principle, and trusting that our audience will draw the intended conclusions.</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2170675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r>
              <a:rPr lang="en-US" sz="4000" b="1" dirty="0" smtClean="0"/>
              <a:t>Thank you for you attention</a:t>
            </a:r>
            <a:endParaRPr lang="ar-IQ" sz="4000" b="1" dirty="0"/>
          </a:p>
        </p:txBody>
      </p:sp>
      <p:sp>
        <p:nvSpPr>
          <p:cNvPr id="2" name="عنوان 1"/>
          <p:cNvSpPr>
            <a:spLocks noGrp="1"/>
          </p:cNvSpPr>
          <p:nvPr>
            <p:ph type="title"/>
          </p:nvPr>
        </p:nvSpPr>
        <p:spPr/>
        <p:txBody>
          <a:bodyPr/>
          <a:lstStyle/>
          <a:p>
            <a:endParaRPr lang="ar-IQ" dirty="0"/>
          </a:p>
        </p:txBody>
      </p:sp>
    </p:spTree>
    <p:extLst>
      <p:ext uri="{BB962C8B-B14F-4D97-AF65-F5344CB8AC3E}">
        <p14:creationId xmlns:p14="http://schemas.microsoft.com/office/powerpoint/2010/main" val="302838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lvl="0" algn="l"/>
            <a:r>
              <a:rPr lang="en-US" sz="3000" dirty="0">
                <a:solidFill>
                  <a:srgbClr val="202122"/>
                </a:solidFill>
                <a:latin typeface="Arial"/>
              </a:rPr>
              <a:t>Conversational </a:t>
            </a:r>
            <a:r>
              <a:rPr lang="en-US" sz="3000" dirty="0" err="1">
                <a:solidFill>
                  <a:srgbClr val="202122"/>
                </a:solidFill>
                <a:latin typeface="Arial"/>
              </a:rPr>
              <a:t>implicatures</a:t>
            </a:r>
            <a:r>
              <a:rPr lang="en-US" sz="3000" dirty="0">
                <a:solidFill>
                  <a:srgbClr val="202122"/>
                </a:solidFill>
                <a:latin typeface="Arial"/>
              </a:rPr>
              <a:t> are classically seen as contrasting with </a:t>
            </a:r>
            <a:r>
              <a:rPr lang="en-US" sz="3000" dirty="0">
                <a:solidFill>
                  <a:srgbClr val="0645AD"/>
                </a:solidFill>
                <a:latin typeface="Arial"/>
                <a:hlinkClick r:id="rId2" tooltip="Entailment (linguistics)"/>
              </a:rPr>
              <a:t>entailments</a:t>
            </a:r>
            <a:r>
              <a:rPr lang="en-US" sz="3000" dirty="0">
                <a:solidFill>
                  <a:srgbClr val="202122"/>
                </a:solidFill>
                <a:latin typeface="Arial"/>
              </a:rPr>
              <a:t>: They are not necessary or logical consequences of what is said, but are </a:t>
            </a:r>
            <a:r>
              <a:rPr lang="en-US" sz="3000" dirty="0">
                <a:solidFill>
                  <a:srgbClr val="0645AD"/>
                </a:solidFill>
                <a:latin typeface="Arial"/>
                <a:hlinkClick r:id="rId3" tooltip="Defeasibility (linguistics)"/>
              </a:rPr>
              <a:t>defeasible</a:t>
            </a:r>
            <a:r>
              <a:rPr lang="en-US" sz="3000" dirty="0">
                <a:solidFill>
                  <a:srgbClr val="202122"/>
                </a:solidFill>
                <a:latin typeface="Arial"/>
              </a:rPr>
              <a:t> (cancellable).</a:t>
            </a:r>
            <a:r>
              <a:rPr lang="en-US" sz="3000" baseline="30000" dirty="0">
                <a:solidFill>
                  <a:srgbClr val="0645AD"/>
                </a:solidFill>
                <a:latin typeface="Arial"/>
                <a:hlinkClick r:id="rId4"/>
              </a:rPr>
              <a:t>[5]</a:t>
            </a:r>
            <a:r>
              <a:rPr lang="en-US" sz="3000" baseline="30000" dirty="0">
                <a:solidFill>
                  <a:srgbClr val="0645AD"/>
                </a:solidFill>
                <a:latin typeface="Arial"/>
                <a:hlinkClick r:id="rId5"/>
              </a:rPr>
              <a:t>[6]</a:t>
            </a:r>
            <a:r>
              <a:rPr lang="en-US" sz="3000" dirty="0">
                <a:solidFill>
                  <a:srgbClr val="202122"/>
                </a:solidFill>
                <a:latin typeface="Arial"/>
              </a:rPr>
              <a:t> So, B could continue without contradiction:</a:t>
            </a:r>
          </a:p>
          <a:p>
            <a:pPr lvl="0"/>
            <a:r>
              <a:rPr lang="en-US" sz="3000" dirty="0">
                <a:solidFill>
                  <a:prstClr val="black"/>
                </a:solidFill>
              </a:rPr>
              <a:t>B: But unfortunately it's closed today</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441229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rtl="0">
              <a:lnSpc>
                <a:spcPct val="150000"/>
              </a:lnSpc>
              <a:buNone/>
            </a:pPr>
            <a:r>
              <a:rPr lang="en-US" b="0" i="0" dirty="0" smtClean="0">
                <a:solidFill>
                  <a:srgbClr val="202122"/>
                </a:solidFill>
                <a:effectLst/>
                <a:latin typeface="Arial"/>
              </a:rPr>
              <a:t>Grice was primarily concerned with conversational </a:t>
            </a:r>
            <a:r>
              <a:rPr lang="en-US" b="0" i="0" dirty="0" err="1" smtClean="0">
                <a:solidFill>
                  <a:srgbClr val="202122"/>
                </a:solidFill>
                <a:effectLst/>
                <a:latin typeface="Arial"/>
              </a:rPr>
              <a:t>implicatures</a:t>
            </a:r>
            <a:r>
              <a:rPr lang="en-US" b="0" i="0" dirty="0" smtClean="0">
                <a:solidFill>
                  <a:srgbClr val="202122"/>
                </a:solidFill>
                <a:effectLst/>
                <a:latin typeface="Arial"/>
              </a:rPr>
              <a:t>. Like all </a:t>
            </a:r>
            <a:r>
              <a:rPr lang="en-US" b="0" i="0" dirty="0" err="1" smtClean="0">
                <a:solidFill>
                  <a:srgbClr val="202122"/>
                </a:solidFill>
                <a:effectLst/>
                <a:latin typeface="Arial"/>
              </a:rPr>
              <a:t>implicatures</a:t>
            </a:r>
            <a:r>
              <a:rPr lang="en-US" b="0" i="0" dirty="0" smtClean="0">
                <a:solidFill>
                  <a:srgbClr val="202122"/>
                </a:solidFill>
                <a:effectLst/>
                <a:latin typeface="Arial"/>
              </a:rPr>
              <a:t>, these are part of what is communicated. In other words, conclusions the addressee draws from an utterance although they were not actively conveyed by the communicator are never </a:t>
            </a:r>
            <a:r>
              <a:rPr lang="en-US" b="0" i="0" dirty="0" err="1" smtClean="0">
                <a:solidFill>
                  <a:srgbClr val="202122"/>
                </a:solidFill>
                <a:effectLst/>
                <a:latin typeface="Arial"/>
              </a:rPr>
              <a:t>implicatures</a:t>
            </a:r>
            <a:r>
              <a:rPr lang="en-US" b="0" i="0" dirty="0" smtClean="0">
                <a:solidFill>
                  <a:srgbClr val="202122"/>
                </a:solidFill>
                <a:effectLst/>
                <a:latin typeface="Arial"/>
              </a:rPr>
              <a:t>. </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25132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just" rtl="0">
              <a:buNone/>
            </a:pPr>
            <a:r>
              <a:rPr lang="en-US" sz="2700" dirty="0">
                <a:solidFill>
                  <a:srgbClr val="202122"/>
                </a:solidFill>
                <a:latin typeface="Arial"/>
              </a:rPr>
              <a:t>According to Grice, conversational </a:t>
            </a:r>
            <a:r>
              <a:rPr lang="en-US" sz="2700" dirty="0" err="1">
                <a:solidFill>
                  <a:srgbClr val="202122"/>
                </a:solidFill>
                <a:latin typeface="Arial"/>
              </a:rPr>
              <a:t>implicatures</a:t>
            </a:r>
            <a:r>
              <a:rPr lang="en-US" sz="2700" dirty="0">
                <a:solidFill>
                  <a:srgbClr val="202122"/>
                </a:solidFill>
                <a:latin typeface="Arial"/>
              </a:rPr>
              <a:t> arise because communicating people are expected by their addressees to obey the </a:t>
            </a:r>
            <a:r>
              <a:rPr lang="en-US" sz="2700" dirty="0">
                <a:solidFill>
                  <a:srgbClr val="0645AD"/>
                </a:solidFill>
                <a:latin typeface="Arial"/>
                <a:hlinkClick r:id="rId2" tooltip="Maxims of conversation"/>
              </a:rPr>
              <a:t>maxims of conversation</a:t>
            </a:r>
            <a:r>
              <a:rPr lang="en-US" sz="2700" dirty="0">
                <a:solidFill>
                  <a:srgbClr val="202122"/>
                </a:solidFill>
                <a:latin typeface="Arial"/>
              </a:rPr>
              <a:t> and the overarching cooperative principle, which basically states that people are expected to communicate in a cooperative, helpful way</a:t>
            </a:r>
            <a:endParaRPr lang="ar-IQ" dirty="0"/>
          </a:p>
        </p:txBody>
      </p:sp>
      <p:sp>
        <p:nvSpPr>
          <p:cNvPr id="2" name="عنوان 1"/>
          <p:cNvSpPr>
            <a:spLocks noGrp="1"/>
          </p:cNvSpPr>
          <p:nvPr>
            <p:ph type="title"/>
          </p:nvPr>
        </p:nvSpPr>
        <p:spPr/>
        <p:txBody>
          <a:bodyPr/>
          <a:lstStyle/>
          <a:p>
            <a:endParaRPr lang="ar-IQ"/>
          </a:p>
        </p:txBody>
      </p:sp>
    </p:spTree>
    <p:extLst>
      <p:ext uri="{BB962C8B-B14F-4D97-AF65-F5344CB8AC3E}">
        <p14:creationId xmlns:p14="http://schemas.microsoft.com/office/powerpoint/2010/main" val="198469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just" rtl="0">
              <a:buNone/>
            </a:pPr>
            <a:r>
              <a:rPr lang="en-US" sz="3600" b="1" i="0" dirty="0" smtClean="0">
                <a:solidFill>
                  <a:srgbClr val="FF0000"/>
                </a:solidFill>
                <a:effectLst/>
                <a:latin typeface="Lato"/>
              </a:rPr>
              <a:t>What are we trying to do when we have a conversation with someone? </a:t>
            </a:r>
            <a:r>
              <a:rPr lang="en-US" sz="3600" b="0" i="0" dirty="0" smtClean="0">
                <a:solidFill>
                  <a:srgbClr val="222222"/>
                </a:solidFill>
                <a:effectLst/>
                <a:latin typeface="Lato"/>
              </a:rPr>
              <a:t>There probably isn’t any one thing that we’re </a:t>
            </a:r>
            <a:r>
              <a:rPr lang="en-US" sz="3600" b="0" i="1" dirty="0" smtClean="0">
                <a:solidFill>
                  <a:srgbClr val="222222"/>
                </a:solidFill>
                <a:effectLst/>
                <a:latin typeface="Lato"/>
              </a:rPr>
              <a:t>always</a:t>
            </a:r>
            <a:r>
              <a:rPr lang="en-US" sz="3600" b="0" i="0" dirty="0" smtClean="0">
                <a:solidFill>
                  <a:srgbClr val="222222"/>
                </a:solidFill>
                <a:effectLst/>
                <a:latin typeface="Lato"/>
              </a:rPr>
              <a:t> trying to do, but often part of what we’re trying to do is exchange information</a:t>
            </a:r>
            <a:r>
              <a:rPr lang="en-US" b="0" i="0" dirty="0" smtClean="0">
                <a:solidFill>
                  <a:srgbClr val="222222"/>
                </a:solidFill>
                <a:effectLst/>
                <a:latin typeface="Lato"/>
              </a:rPr>
              <a:t>.</a:t>
            </a:r>
            <a:endParaRPr lang="ar-IQ" dirty="0"/>
          </a:p>
        </p:txBody>
      </p:sp>
      <p:sp>
        <p:nvSpPr>
          <p:cNvPr id="2" name="عنوان 1"/>
          <p:cNvSpPr>
            <a:spLocks noGrp="1"/>
          </p:cNvSpPr>
          <p:nvPr>
            <p:ph type="title"/>
          </p:nvPr>
        </p:nvSpPr>
        <p:spPr/>
        <p:txBody>
          <a:bodyPr>
            <a:normAutofit fontScale="90000"/>
          </a:bodyPr>
          <a:lstStyle/>
          <a:p>
            <a:r>
              <a:rPr lang="en-US" sz="3200" b="0" i="0" cap="all" dirty="0" smtClean="0">
                <a:solidFill>
                  <a:srgbClr val="135169"/>
                </a:solidFill>
                <a:effectLst/>
                <a:latin typeface="Lato"/>
              </a:rPr>
              <a:t>GRICEAN MAXIMS AND THE COOPERATIVE PRINCIPLE</a:t>
            </a:r>
            <a:br>
              <a:rPr lang="en-US" sz="3200" b="0" i="0" cap="all" dirty="0" smtClean="0">
                <a:solidFill>
                  <a:srgbClr val="135169"/>
                </a:solidFill>
                <a:effectLst/>
                <a:latin typeface="Lato"/>
              </a:rPr>
            </a:br>
            <a:endParaRPr lang="ar-IQ" sz="3200" dirty="0"/>
          </a:p>
        </p:txBody>
      </p:sp>
    </p:spTree>
    <p:extLst>
      <p:ext uri="{BB962C8B-B14F-4D97-AF65-F5344CB8AC3E}">
        <p14:creationId xmlns:p14="http://schemas.microsoft.com/office/powerpoint/2010/main" val="41812260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482</TotalTime>
  <Words>860</Words>
  <Application>Microsoft Office PowerPoint</Application>
  <PresentationFormat>عرض على الشاشة (3:4)‏</PresentationFormat>
  <Paragraphs>98</Paragraphs>
  <Slides>52</Slides>
  <Notes>1</Notes>
  <HiddenSlides>0</HiddenSlides>
  <MMClips>0</MMClips>
  <ScaleCrop>false</ScaleCrop>
  <HeadingPairs>
    <vt:vector size="4" baseType="variant">
      <vt:variant>
        <vt:lpstr>نسق</vt:lpstr>
      </vt:variant>
      <vt:variant>
        <vt:i4>1</vt:i4>
      </vt:variant>
      <vt:variant>
        <vt:lpstr>عناوين الشرائح</vt:lpstr>
      </vt:variant>
      <vt:variant>
        <vt:i4>52</vt:i4>
      </vt:variant>
    </vt:vector>
  </HeadingPairs>
  <TitlesOfParts>
    <vt:vector size="53" baseType="lpstr">
      <vt:lpstr>غلاف فني</vt:lpstr>
      <vt:lpstr>Conversational implicature cooperative principal</vt:lpstr>
      <vt:lpstr>The items of the lecture</vt:lpstr>
      <vt:lpstr>What is an implicature?</vt:lpstr>
      <vt:lpstr>عرض تقديمي في PowerPoint</vt:lpstr>
      <vt:lpstr>عرض تقديمي في PowerPoint</vt:lpstr>
      <vt:lpstr>عرض تقديمي في PowerPoint</vt:lpstr>
      <vt:lpstr>عرض تقديمي في PowerPoint</vt:lpstr>
      <vt:lpstr>عرض تقديمي في PowerPoint</vt:lpstr>
      <vt:lpstr>GRICEAN MAXIMS AND THE COOPERATIVE PRINCIPLE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The cooperative principle</vt:lpstr>
      <vt:lpstr>عرض تقديمي في PowerPoint</vt:lpstr>
      <vt:lpstr>عرض تقديمي في PowerPoint</vt:lpstr>
      <vt:lpstr>عرض تقديمي في PowerPoint</vt:lpstr>
      <vt:lpstr>عرض تقديمي في PowerPoint</vt:lpstr>
      <vt:lpstr>عرض تقديمي في PowerPoint</vt:lpstr>
      <vt:lpstr>The maxims of conversation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فراس الصعيو</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Windows User</dc:creator>
  <cp:lastModifiedBy>Windows User</cp:lastModifiedBy>
  <cp:revision>11</cp:revision>
  <dcterms:created xsi:type="dcterms:W3CDTF">2021-06-16T22:31:52Z</dcterms:created>
  <dcterms:modified xsi:type="dcterms:W3CDTF">2021-06-17T06:34:44Z</dcterms:modified>
</cp:coreProperties>
</file>