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37"/>
  </p:notes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73" r:id="rId28"/>
    <p:sldId id="287" r:id="rId29"/>
    <p:sldId id="288" r:id="rId30"/>
    <p:sldId id="289" r:id="rId31"/>
    <p:sldId id="290" r:id="rId32"/>
    <p:sldId id="291" r:id="rId33"/>
    <p:sldId id="292" r:id="rId34"/>
    <p:sldId id="293" r:id="rId35"/>
    <p:sldId id="294" r:id="rId3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99"/>
    <a:srgbClr val="FFFF00"/>
    <a:srgbClr val="A8B4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83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AFC2303-A886-43C7-99A3-E953DDA51DAA}" type="datetimeFigureOut">
              <a:rPr lang="ar-IQ" smtClean="0"/>
              <a:t>29/10/1442</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A4C6600-3D97-4BAB-94E5-A3E255C6CDD2}" type="slidenum">
              <a:rPr lang="ar-IQ" smtClean="0"/>
              <a:t>‹#›</a:t>
            </a:fld>
            <a:endParaRPr lang="ar-IQ"/>
          </a:p>
        </p:txBody>
      </p:sp>
    </p:spTree>
    <p:extLst>
      <p:ext uri="{BB962C8B-B14F-4D97-AF65-F5344CB8AC3E}">
        <p14:creationId xmlns:p14="http://schemas.microsoft.com/office/powerpoint/2010/main" val="15081164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4A4C6600-3D97-4BAB-94E5-A3E255C6CDD2}" type="slidenum">
              <a:rPr lang="ar-IQ" smtClean="0"/>
              <a:t>18</a:t>
            </a:fld>
            <a:endParaRPr lang="ar-IQ"/>
          </a:p>
        </p:txBody>
      </p:sp>
    </p:spTree>
    <p:extLst>
      <p:ext uri="{BB962C8B-B14F-4D97-AF65-F5344CB8AC3E}">
        <p14:creationId xmlns:p14="http://schemas.microsoft.com/office/powerpoint/2010/main" val="1814651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2AE31569-2E30-4697-946A-7E29B9E73DF9}" type="datetimeFigureOut">
              <a:rPr lang="ar-IQ" smtClean="0"/>
              <a:t>29/10/1442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5CCC971-5A45-4FF8-8D16-BE4EBBAECE61}" type="slidenum">
              <a:rPr lang="ar-IQ" smtClean="0"/>
              <a:t>‹#›</a:t>
            </a:fld>
            <a:endParaRPr lang="ar-IQ"/>
          </a:p>
        </p:txBody>
      </p:sp>
    </p:spTree>
    <p:extLst>
      <p:ext uri="{BB962C8B-B14F-4D97-AF65-F5344CB8AC3E}">
        <p14:creationId xmlns:p14="http://schemas.microsoft.com/office/powerpoint/2010/main" val="1493695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AE31569-2E30-4697-946A-7E29B9E73DF9}" type="datetimeFigureOut">
              <a:rPr lang="ar-IQ" smtClean="0"/>
              <a:t>29/10/1442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5CCC971-5A45-4FF8-8D16-BE4EBBAECE61}" type="slidenum">
              <a:rPr lang="ar-IQ" smtClean="0"/>
              <a:t>‹#›</a:t>
            </a:fld>
            <a:endParaRPr lang="ar-IQ"/>
          </a:p>
        </p:txBody>
      </p:sp>
    </p:spTree>
    <p:extLst>
      <p:ext uri="{BB962C8B-B14F-4D97-AF65-F5344CB8AC3E}">
        <p14:creationId xmlns:p14="http://schemas.microsoft.com/office/powerpoint/2010/main" val="2922560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AE31569-2E30-4697-946A-7E29B9E73DF9}" type="datetimeFigureOut">
              <a:rPr lang="ar-IQ" smtClean="0"/>
              <a:t>29/10/1442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5CCC971-5A45-4FF8-8D16-BE4EBBAECE61}" type="slidenum">
              <a:rPr lang="ar-IQ" smtClean="0"/>
              <a:t>‹#›</a:t>
            </a:fld>
            <a:endParaRPr lang="ar-IQ"/>
          </a:p>
        </p:txBody>
      </p:sp>
    </p:spTree>
    <p:extLst>
      <p:ext uri="{BB962C8B-B14F-4D97-AF65-F5344CB8AC3E}">
        <p14:creationId xmlns:p14="http://schemas.microsoft.com/office/powerpoint/2010/main" val="1557798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AE31569-2E30-4697-946A-7E29B9E73DF9}" type="datetimeFigureOut">
              <a:rPr lang="ar-IQ" smtClean="0"/>
              <a:t>29/10/1442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5CCC971-5A45-4FF8-8D16-BE4EBBAECE61}" type="slidenum">
              <a:rPr lang="ar-IQ" smtClean="0"/>
              <a:t>‹#›</a:t>
            </a:fld>
            <a:endParaRPr lang="ar-IQ"/>
          </a:p>
        </p:txBody>
      </p:sp>
    </p:spTree>
    <p:extLst>
      <p:ext uri="{BB962C8B-B14F-4D97-AF65-F5344CB8AC3E}">
        <p14:creationId xmlns:p14="http://schemas.microsoft.com/office/powerpoint/2010/main" val="2611469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AE31569-2E30-4697-946A-7E29B9E73DF9}" type="datetimeFigureOut">
              <a:rPr lang="ar-IQ" smtClean="0"/>
              <a:t>29/10/1442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5CCC971-5A45-4FF8-8D16-BE4EBBAECE61}" type="slidenum">
              <a:rPr lang="ar-IQ" smtClean="0"/>
              <a:t>‹#›</a:t>
            </a:fld>
            <a:endParaRPr lang="ar-IQ"/>
          </a:p>
        </p:txBody>
      </p:sp>
    </p:spTree>
    <p:extLst>
      <p:ext uri="{BB962C8B-B14F-4D97-AF65-F5344CB8AC3E}">
        <p14:creationId xmlns:p14="http://schemas.microsoft.com/office/powerpoint/2010/main" val="1261182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2AE31569-2E30-4697-946A-7E29B9E73DF9}" type="datetimeFigureOut">
              <a:rPr lang="ar-IQ" smtClean="0"/>
              <a:t>29/10/1442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25CCC971-5A45-4FF8-8D16-BE4EBBAECE61}" type="slidenum">
              <a:rPr lang="ar-IQ" smtClean="0"/>
              <a:t>‹#›</a:t>
            </a:fld>
            <a:endParaRPr lang="ar-IQ"/>
          </a:p>
        </p:txBody>
      </p:sp>
    </p:spTree>
    <p:extLst>
      <p:ext uri="{BB962C8B-B14F-4D97-AF65-F5344CB8AC3E}">
        <p14:creationId xmlns:p14="http://schemas.microsoft.com/office/powerpoint/2010/main" val="305404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2AE31569-2E30-4697-946A-7E29B9E73DF9}" type="datetimeFigureOut">
              <a:rPr lang="ar-IQ" smtClean="0"/>
              <a:t>29/10/1442</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25CCC971-5A45-4FF8-8D16-BE4EBBAECE61}" type="slidenum">
              <a:rPr lang="ar-IQ" smtClean="0"/>
              <a:t>‹#›</a:t>
            </a:fld>
            <a:endParaRPr lang="ar-IQ"/>
          </a:p>
        </p:txBody>
      </p:sp>
    </p:spTree>
    <p:extLst>
      <p:ext uri="{BB962C8B-B14F-4D97-AF65-F5344CB8AC3E}">
        <p14:creationId xmlns:p14="http://schemas.microsoft.com/office/powerpoint/2010/main" val="902178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2AE31569-2E30-4697-946A-7E29B9E73DF9}" type="datetimeFigureOut">
              <a:rPr lang="ar-IQ" smtClean="0"/>
              <a:t>29/10/1442</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25CCC971-5A45-4FF8-8D16-BE4EBBAECE61}" type="slidenum">
              <a:rPr lang="ar-IQ" smtClean="0"/>
              <a:t>‹#›</a:t>
            </a:fld>
            <a:endParaRPr lang="ar-IQ"/>
          </a:p>
        </p:txBody>
      </p:sp>
    </p:spTree>
    <p:extLst>
      <p:ext uri="{BB962C8B-B14F-4D97-AF65-F5344CB8AC3E}">
        <p14:creationId xmlns:p14="http://schemas.microsoft.com/office/powerpoint/2010/main" val="1557446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AE31569-2E30-4697-946A-7E29B9E73DF9}" type="datetimeFigureOut">
              <a:rPr lang="ar-IQ" smtClean="0"/>
              <a:t>29/10/1442</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25CCC971-5A45-4FF8-8D16-BE4EBBAECE61}" type="slidenum">
              <a:rPr lang="ar-IQ" smtClean="0"/>
              <a:t>‹#›</a:t>
            </a:fld>
            <a:endParaRPr lang="ar-IQ"/>
          </a:p>
        </p:txBody>
      </p:sp>
    </p:spTree>
    <p:extLst>
      <p:ext uri="{BB962C8B-B14F-4D97-AF65-F5344CB8AC3E}">
        <p14:creationId xmlns:p14="http://schemas.microsoft.com/office/powerpoint/2010/main" val="391185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AE31569-2E30-4697-946A-7E29B9E73DF9}" type="datetimeFigureOut">
              <a:rPr lang="ar-IQ" smtClean="0"/>
              <a:t>29/10/1442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25CCC971-5A45-4FF8-8D16-BE4EBBAECE61}" type="slidenum">
              <a:rPr lang="ar-IQ" smtClean="0"/>
              <a:t>‹#›</a:t>
            </a:fld>
            <a:endParaRPr lang="ar-IQ"/>
          </a:p>
        </p:txBody>
      </p:sp>
    </p:spTree>
    <p:extLst>
      <p:ext uri="{BB962C8B-B14F-4D97-AF65-F5344CB8AC3E}">
        <p14:creationId xmlns:p14="http://schemas.microsoft.com/office/powerpoint/2010/main" val="2864102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AE31569-2E30-4697-946A-7E29B9E73DF9}" type="datetimeFigureOut">
              <a:rPr lang="ar-IQ" smtClean="0"/>
              <a:t>29/10/1442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25CCC971-5A45-4FF8-8D16-BE4EBBAECE61}" type="slidenum">
              <a:rPr lang="ar-IQ" smtClean="0"/>
              <a:t>‹#›</a:t>
            </a:fld>
            <a:endParaRPr lang="ar-IQ"/>
          </a:p>
        </p:txBody>
      </p:sp>
    </p:spTree>
    <p:extLst>
      <p:ext uri="{BB962C8B-B14F-4D97-AF65-F5344CB8AC3E}">
        <p14:creationId xmlns:p14="http://schemas.microsoft.com/office/powerpoint/2010/main" val="4155179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AE31569-2E30-4697-946A-7E29B9E73DF9}" type="datetimeFigureOut">
              <a:rPr lang="ar-IQ" smtClean="0"/>
              <a:t>29/10/1442</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5CCC971-5A45-4FF8-8D16-BE4EBBAECE61}" type="slidenum">
              <a:rPr lang="ar-IQ" smtClean="0"/>
              <a:t>‹#›</a:t>
            </a:fld>
            <a:endParaRPr lang="ar-IQ"/>
          </a:p>
        </p:txBody>
      </p:sp>
    </p:spTree>
    <p:extLst>
      <p:ext uri="{BB962C8B-B14F-4D97-AF65-F5344CB8AC3E}">
        <p14:creationId xmlns:p14="http://schemas.microsoft.com/office/powerpoint/2010/main" val="1077122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endParaRPr lang="ar-IQ"/>
          </a:p>
        </p:txBody>
      </p:sp>
      <p:sp>
        <p:nvSpPr>
          <p:cNvPr id="3" name="عنوان فرعي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486184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algn="l"/>
            <a:r>
              <a:rPr lang="en-US" b="1" i="0" dirty="0" err="1" smtClean="0">
                <a:solidFill>
                  <a:srgbClr val="000000"/>
                </a:solidFill>
                <a:effectLst/>
                <a:latin typeface="ff11"/>
              </a:rPr>
              <a:t>Intertextuality</a:t>
            </a:r>
            <a:r>
              <a:rPr lang="en-US" b="1" i="0" dirty="0" smtClean="0">
                <a:solidFill>
                  <a:srgbClr val="000000"/>
                </a:solidFill>
                <a:effectLst/>
                <a:latin typeface="ff11"/>
              </a:rPr>
              <a:t>:</a:t>
            </a:r>
            <a:endParaRPr lang="en-US" b="0" i="0" dirty="0" smtClean="0">
              <a:solidFill>
                <a:srgbClr val="000000"/>
              </a:solidFill>
              <a:effectLst/>
              <a:latin typeface="Roboto"/>
            </a:endParaRPr>
          </a:p>
          <a:p>
            <a:pPr algn="l"/>
            <a:r>
              <a:rPr lang="en-US" b="0" i="0" dirty="0" smtClean="0">
                <a:solidFill>
                  <a:srgbClr val="000000"/>
                </a:solidFill>
                <a:effectLst/>
                <a:latin typeface="ff8"/>
              </a:rPr>
              <a:t>it deals with the factors that make the use of one text dependent </a:t>
            </a:r>
            <a:r>
              <a:rPr lang="en-US" b="0" i="0" dirty="0" err="1" smtClean="0">
                <a:solidFill>
                  <a:srgbClr val="000000"/>
                </a:solidFill>
                <a:effectLst/>
                <a:latin typeface="ff8"/>
              </a:rPr>
              <a:t>uponknowledge</a:t>
            </a:r>
            <a:r>
              <a:rPr lang="en-US" b="0" i="0" dirty="0" smtClean="0">
                <a:solidFill>
                  <a:srgbClr val="000000"/>
                </a:solidFill>
                <a:effectLst/>
                <a:latin typeface="ff8"/>
              </a:rPr>
              <a:t> of previous texts. A text, in fact, belongs to a wider universe of discourse, </a:t>
            </a:r>
            <a:r>
              <a:rPr lang="en-US" b="0" i="0" dirty="0" err="1" smtClean="0">
                <a:solidFill>
                  <a:srgbClr val="000000"/>
                </a:solidFill>
                <a:effectLst/>
                <a:latin typeface="ff8"/>
              </a:rPr>
              <a:t>thusthe</a:t>
            </a:r>
            <a:r>
              <a:rPr lang="en-US" b="0" i="0" dirty="0" smtClean="0">
                <a:solidFill>
                  <a:srgbClr val="000000"/>
                </a:solidFill>
                <a:effectLst/>
                <a:latin typeface="ff8"/>
              </a:rPr>
              <a:t> text receiver is able to perceive the intended message.</a:t>
            </a:r>
            <a:endParaRPr lang="en-US" b="0" i="0" dirty="0" smtClean="0">
              <a:solidFill>
                <a:srgbClr val="000000"/>
              </a:solidFill>
              <a:effectLst/>
              <a:latin typeface="Roboto"/>
            </a:endParaRPr>
          </a:p>
          <a:p>
            <a:pPr marL="0" indent="0" algn="l" rtl="0">
              <a:buNone/>
            </a:pPr>
            <a:endParaRPr lang="ar-IQ" dirty="0"/>
          </a:p>
        </p:txBody>
      </p:sp>
    </p:spTree>
    <p:extLst>
      <p:ext uri="{BB962C8B-B14F-4D97-AF65-F5344CB8AC3E}">
        <p14:creationId xmlns:p14="http://schemas.microsoft.com/office/powerpoint/2010/main" val="9525992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0" i="0" dirty="0" smtClean="0">
                <a:solidFill>
                  <a:srgbClr val="1F3763"/>
                </a:solidFill>
                <a:effectLst/>
                <a:latin typeface="ff8"/>
              </a:rPr>
              <a:t>Types of cohesive </a:t>
            </a:r>
            <a:r>
              <a:rPr lang="en-US" b="0" i="0" dirty="0" err="1" smtClean="0">
                <a:solidFill>
                  <a:srgbClr val="1F3763"/>
                </a:solidFill>
                <a:effectLst/>
                <a:latin typeface="ff8"/>
              </a:rPr>
              <a:t>devices:</a:t>
            </a:r>
            <a:r>
              <a:rPr lang="en-US" b="0" i="0" dirty="0" err="1" smtClean="0">
                <a:solidFill>
                  <a:srgbClr val="000000"/>
                </a:solidFill>
                <a:effectLst/>
                <a:latin typeface="ff8"/>
              </a:rPr>
              <a:t>A</a:t>
            </a:r>
            <a:r>
              <a:rPr lang="en-US" b="0" i="0" dirty="0" smtClean="0">
                <a:solidFill>
                  <a:srgbClr val="000000"/>
                </a:solidFill>
                <a:effectLst/>
                <a:latin typeface="ff8"/>
              </a:rPr>
              <a:t> </a:t>
            </a:r>
            <a:endParaRPr lang="ar-IQ" dirty="0"/>
          </a:p>
        </p:txBody>
      </p:sp>
      <p:sp>
        <p:nvSpPr>
          <p:cNvPr id="3" name="عنصر نائب للمحتوى 2"/>
          <p:cNvSpPr>
            <a:spLocks noGrp="1"/>
          </p:cNvSpPr>
          <p:nvPr>
            <p:ph idx="1"/>
          </p:nvPr>
        </p:nvSpPr>
        <p:spPr/>
        <p:txBody>
          <a:bodyPr>
            <a:normAutofit/>
          </a:bodyPr>
          <a:lstStyle/>
          <a:p>
            <a:pPr algn="l"/>
            <a:r>
              <a:rPr lang="en-US" b="0" i="0" dirty="0" smtClean="0">
                <a:solidFill>
                  <a:srgbClr val="000000"/>
                </a:solidFill>
                <a:effectLst/>
                <a:latin typeface="ff8"/>
              </a:rPr>
              <a:t>device or a tie is a term which involves the meaning of connection</a:t>
            </a:r>
            <a:r>
              <a:rPr lang="en-US" dirty="0" smtClean="0">
                <a:solidFill>
                  <a:srgbClr val="000000"/>
                </a:solidFill>
                <a:latin typeface="Roboto"/>
              </a:rPr>
              <a:t>.</a:t>
            </a:r>
            <a:endParaRPr lang="en-US" b="0" i="0" dirty="0" smtClean="0">
              <a:solidFill>
                <a:srgbClr val="000000"/>
              </a:solidFill>
              <a:effectLst/>
              <a:latin typeface="Roboto"/>
            </a:endParaRPr>
          </a:p>
          <a:p>
            <a:pPr algn="l"/>
            <a:r>
              <a:rPr lang="en-US" b="0" i="0" dirty="0" smtClean="0">
                <a:solidFill>
                  <a:srgbClr val="000000"/>
                </a:solidFill>
                <a:effectLst/>
                <a:latin typeface="ff15"/>
              </a:rPr>
              <a:t>. It is a term “for one occurrence of a pair of cohesively related items” (</a:t>
            </a:r>
            <a:r>
              <a:rPr lang="en-US" b="0" i="0" dirty="0" err="1" smtClean="0">
                <a:solidFill>
                  <a:srgbClr val="000000"/>
                </a:solidFill>
                <a:effectLst/>
                <a:latin typeface="ff15"/>
              </a:rPr>
              <a:t>Halliday</a:t>
            </a:r>
            <a:r>
              <a:rPr lang="en-US" b="0" i="0" dirty="0" smtClean="0">
                <a:solidFill>
                  <a:srgbClr val="000000"/>
                </a:solidFill>
                <a:effectLst/>
                <a:latin typeface="ff15"/>
              </a:rPr>
              <a:t> and </a:t>
            </a:r>
            <a:r>
              <a:rPr lang="en-US" b="0" i="0" dirty="0" err="1" smtClean="0">
                <a:solidFill>
                  <a:srgbClr val="000000"/>
                </a:solidFill>
                <a:effectLst/>
                <a:latin typeface="ff15"/>
              </a:rPr>
              <a:t>Hasan</a:t>
            </a:r>
            <a:r>
              <a:rPr lang="en-US" b="0" i="0" dirty="0" smtClean="0">
                <a:solidFill>
                  <a:srgbClr val="000000"/>
                </a:solidFill>
                <a:effectLst/>
                <a:latin typeface="ff15"/>
              </a:rPr>
              <a:t>, 1976).</a:t>
            </a:r>
            <a:endParaRPr lang="en-US" b="0" i="0" dirty="0" smtClean="0">
              <a:solidFill>
                <a:srgbClr val="000000"/>
              </a:solidFill>
              <a:effectLst/>
              <a:latin typeface="Roboto"/>
            </a:endParaRPr>
          </a:p>
          <a:p>
            <a:r>
              <a:rPr lang="en-US" b="0" i="0" dirty="0" smtClean="0">
                <a:solidFill>
                  <a:srgbClr val="000000"/>
                </a:solidFill>
                <a:effectLst/>
                <a:latin typeface="Roboto"/>
              </a:rPr>
              <a:t/>
            </a:r>
            <a:br>
              <a:rPr lang="en-US" b="0" i="0" dirty="0" smtClean="0">
                <a:solidFill>
                  <a:srgbClr val="000000"/>
                </a:solidFill>
                <a:effectLst/>
                <a:latin typeface="Roboto"/>
              </a:rPr>
            </a:br>
            <a:endParaRPr lang="ar-IQ" dirty="0"/>
          </a:p>
        </p:txBody>
      </p:sp>
    </p:spTree>
    <p:extLst>
      <p:ext uri="{BB962C8B-B14F-4D97-AF65-F5344CB8AC3E}">
        <p14:creationId xmlns:p14="http://schemas.microsoft.com/office/powerpoint/2010/main" val="3633669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en-US" b="0" i="0" dirty="0" err="1" smtClean="0">
                <a:solidFill>
                  <a:srgbClr val="000000"/>
                </a:solidFill>
                <a:effectLst/>
                <a:latin typeface="ff8"/>
              </a:rPr>
              <a:t>Halliday</a:t>
            </a:r>
            <a:r>
              <a:rPr lang="en-US" b="0" i="0" dirty="0" smtClean="0">
                <a:solidFill>
                  <a:srgbClr val="000000"/>
                </a:solidFill>
                <a:effectLst/>
                <a:latin typeface="ff8"/>
              </a:rPr>
              <a:t> and </a:t>
            </a:r>
            <a:r>
              <a:rPr lang="en-US" b="0" i="0" dirty="0" err="1" smtClean="0">
                <a:solidFill>
                  <a:srgbClr val="000000"/>
                </a:solidFill>
                <a:effectLst/>
                <a:latin typeface="ff8"/>
              </a:rPr>
              <a:t>Hasan</a:t>
            </a:r>
            <a:r>
              <a:rPr lang="en-US" b="0" i="0" dirty="0" smtClean="0">
                <a:solidFill>
                  <a:srgbClr val="000000"/>
                </a:solidFill>
                <a:effectLst/>
                <a:latin typeface="ff8"/>
              </a:rPr>
              <a:t> (1976) distinguish five types of ties, namely </a:t>
            </a:r>
            <a:r>
              <a:rPr lang="en-US" b="0" i="0" dirty="0" err="1" smtClean="0">
                <a:solidFill>
                  <a:srgbClr val="000000"/>
                </a:solidFill>
                <a:effectLst/>
                <a:latin typeface="ff8"/>
              </a:rPr>
              <a:t>reference,conjunctions</a:t>
            </a:r>
            <a:r>
              <a:rPr lang="en-US" b="0" i="0" dirty="0" smtClean="0">
                <a:solidFill>
                  <a:srgbClr val="000000"/>
                </a:solidFill>
                <a:effectLst/>
                <a:latin typeface="ff8"/>
              </a:rPr>
              <a:t>, ellipses, substitution, and lexical cohesion. These </a:t>
            </a:r>
            <a:r>
              <a:rPr lang="en-US" b="0" i="0" dirty="0" err="1" smtClean="0">
                <a:solidFill>
                  <a:srgbClr val="000000"/>
                </a:solidFill>
                <a:effectLst/>
                <a:latin typeface="ff8"/>
              </a:rPr>
              <a:t>lexico</a:t>
            </a:r>
            <a:r>
              <a:rPr lang="en-US" b="0" i="0" dirty="0" smtClean="0">
                <a:solidFill>
                  <a:srgbClr val="000000"/>
                </a:solidFill>
                <a:effectLst/>
                <a:latin typeface="ff8"/>
              </a:rPr>
              <a:t>-grammatical devices </a:t>
            </a:r>
            <a:r>
              <a:rPr lang="en-US" b="0" i="0" dirty="0" err="1" smtClean="0">
                <a:solidFill>
                  <a:srgbClr val="000000"/>
                </a:solidFill>
                <a:effectLst/>
                <a:latin typeface="ff8"/>
              </a:rPr>
              <a:t>aresummarized</a:t>
            </a:r>
            <a:r>
              <a:rPr lang="en-US" b="0" i="0" dirty="0" smtClean="0">
                <a:solidFill>
                  <a:srgbClr val="000000"/>
                </a:solidFill>
                <a:effectLst/>
                <a:latin typeface="ff8"/>
              </a:rPr>
              <a:t> by Williams (1983) and Kennedy (2003) in the following diagram:</a:t>
            </a:r>
            <a:endParaRPr lang="ar-IQ" dirty="0"/>
          </a:p>
        </p:txBody>
      </p:sp>
    </p:spTree>
    <p:extLst>
      <p:ext uri="{BB962C8B-B14F-4D97-AF65-F5344CB8AC3E}">
        <p14:creationId xmlns:p14="http://schemas.microsoft.com/office/powerpoint/2010/main" val="1567908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0" indent="0" algn="l" rtl="0">
              <a:buNone/>
            </a:pPr>
            <a:endParaRPr lang="ar-IQ"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560" y="-3627784"/>
            <a:ext cx="9721080" cy="9433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971302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Grammatical Cohesion</a:t>
            </a:r>
            <a:endParaRPr lang="ar-IQ" dirty="0"/>
          </a:p>
        </p:txBody>
      </p:sp>
      <p:sp>
        <p:nvSpPr>
          <p:cNvPr id="3" name="عنصر نائب للمحتوى 2"/>
          <p:cNvSpPr>
            <a:spLocks noGrp="1"/>
          </p:cNvSpPr>
          <p:nvPr>
            <p:ph idx="1"/>
          </p:nvPr>
        </p:nvSpPr>
        <p:spPr/>
        <p:txBody>
          <a:bodyPr/>
          <a:lstStyle/>
          <a:p>
            <a:pPr marL="0" indent="0" algn="l" rtl="0">
              <a:buNone/>
            </a:pPr>
            <a:r>
              <a:rPr lang="en-US" dirty="0" err="1"/>
              <a:t>Halliday</a:t>
            </a:r>
            <a:r>
              <a:rPr lang="en-US" dirty="0"/>
              <a:t> and </a:t>
            </a:r>
            <a:r>
              <a:rPr lang="en-US" dirty="0" err="1"/>
              <a:t>Hasan</a:t>
            </a:r>
            <a:r>
              <a:rPr lang="en-US" dirty="0"/>
              <a:t> classify the categories of grammatical cohesion into four types: reference, substitution, ellipsis, and conjunction</a:t>
            </a:r>
            <a:endParaRPr lang="ar-IQ" dirty="0"/>
          </a:p>
        </p:txBody>
      </p:sp>
    </p:spTree>
    <p:extLst>
      <p:ext uri="{BB962C8B-B14F-4D97-AF65-F5344CB8AC3E}">
        <p14:creationId xmlns:p14="http://schemas.microsoft.com/office/powerpoint/2010/main" val="8552143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Reference</a:t>
            </a:r>
            <a:endParaRPr lang="ar-IQ" dirty="0"/>
          </a:p>
        </p:txBody>
      </p:sp>
      <p:sp>
        <p:nvSpPr>
          <p:cNvPr id="3" name="عنصر نائب للمحتوى 2"/>
          <p:cNvSpPr>
            <a:spLocks noGrp="1"/>
          </p:cNvSpPr>
          <p:nvPr>
            <p:ph idx="1"/>
          </p:nvPr>
        </p:nvSpPr>
        <p:spPr/>
        <p:txBody>
          <a:bodyPr/>
          <a:lstStyle/>
          <a:p>
            <a:pPr marL="0" indent="0" algn="l" rtl="0">
              <a:buNone/>
            </a:pPr>
            <a:r>
              <a:rPr lang="en-US" dirty="0" smtClean="0"/>
              <a:t>Reference </a:t>
            </a:r>
            <a:r>
              <a:rPr lang="en-US" dirty="0"/>
              <a:t>can be identified as the situation in which one element cannot be semantically interpreted unless it is referred to another element in the text. Pronouns, articles, demonstratives, and comparatives are used as referring devices to refer to items in linguistic or situational texts. Reference may either be </a:t>
            </a:r>
            <a:r>
              <a:rPr lang="en-US" dirty="0" err="1"/>
              <a:t>exophoric</a:t>
            </a:r>
            <a:r>
              <a:rPr lang="en-US" dirty="0"/>
              <a:t> or </a:t>
            </a:r>
            <a:r>
              <a:rPr lang="en-US" dirty="0" err="1"/>
              <a:t>endophoric</a:t>
            </a:r>
            <a:r>
              <a:rPr lang="en-US" dirty="0"/>
              <a:t> (M. Bloor &amp; T. Bloor, 2013).</a:t>
            </a:r>
            <a:endParaRPr lang="ar-IQ" dirty="0"/>
          </a:p>
        </p:txBody>
      </p:sp>
    </p:spTree>
    <p:extLst>
      <p:ext uri="{BB962C8B-B14F-4D97-AF65-F5344CB8AC3E}">
        <p14:creationId xmlns:p14="http://schemas.microsoft.com/office/powerpoint/2010/main" val="31925745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0" indent="0" algn="l" rtl="0">
              <a:buNone/>
            </a:pPr>
            <a:r>
              <a:rPr lang="en-US" b="1" dirty="0" err="1">
                <a:solidFill>
                  <a:srgbClr val="FF0000"/>
                </a:solidFill>
              </a:rPr>
              <a:t>Exophoric</a:t>
            </a:r>
            <a:r>
              <a:rPr lang="en-US" b="1" dirty="0">
                <a:solidFill>
                  <a:srgbClr val="FF0000"/>
                </a:solidFill>
              </a:rPr>
              <a:t> reference </a:t>
            </a:r>
            <a:r>
              <a:rPr lang="en-US" dirty="0"/>
              <a:t>requires the reader to infer the interpreted referent by looking beyond the text in the immediate environment shared by the reader and writer. For example in the sentence: </a:t>
            </a:r>
            <a:r>
              <a:rPr lang="en-US" b="1" i="1" dirty="0">
                <a:solidFill>
                  <a:srgbClr val="FF0000"/>
                </a:solidFill>
              </a:rPr>
              <a:t>That is a wonderful idea!</a:t>
            </a:r>
            <a:r>
              <a:rPr lang="en-US" dirty="0"/>
              <a:t> To retrieve the meaning of that, the reader must look outside the situation</a:t>
            </a:r>
            <a:endParaRPr lang="ar-IQ" dirty="0"/>
          </a:p>
        </p:txBody>
      </p:sp>
    </p:spTree>
    <p:extLst>
      <p:ext uri="{BB962C8B-B14F-4D97-AF65-F5344CB8AC3E}">
        <p14:creationId xmlns:p14="http://schemas.microsoft.com/office/powerpoint/2010/main" val="1016815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pPr marL="0" indent="0" algn="l" rtl="0">
              <a:buNone/>
            </a:pPr>
            <a:r>
              <a:rPr lang="en-US" dirty="0"/>
              <a:t>On the other hand, </a:t>
            </a:r>
            <a:r>
              <a:rPr lang="en-US" b="1" dirty="0" err="1">
                <a:solidFill>
                  <a:srgbClr val="FF0000"/>
                </a:solidFill>
              </a:rPr>
              <a:t>endophoric</a:t>
            </a:r>
            <a:r>
              <a:rPr lang="en-US" b="1" dirty="0">
                <a:solidFill>
                  <a:srgbClr val="FF0000"/>
                </a:solidFill>
              </a:rPr>
              <a:t> reference </a:t>
            </a:r>
            <a:r>
              <a:rPr lang="en-US" dirty="0"/>
              <a:t>lies within the text itself. It is classified into two classes: anaphoric and </a:t>
            </a:r>
            <a:r>
              <a:rPr lang="en-US" dirty="0" err="1"/>
              <a:t>cataphoric</a:t>
            </a:r>
            <a:r>
              <a:rPr lang="en-US" dirty="0"/>
              <a:t>. According to </a:t>
            </a:r>
            <a:r>
              <a:rPr lang="en-US" dirty="0" err="1"/>
              <a:t>Paltridge</a:t>
            </a:r>
            <a:r>
              <a:rPr lang="en-US" dirty="0"/>
              <a:t> (2012), “Anaphoric reference is where a word or phrase refers back to another word or phrase used earlier in the text” (p. 115). </a:t>
            </a:r>
            <a:endParaRPr lang="ar-IQ" dirty="0"/>
          </a:p>
        </p:txBody>
      </p:sp>
    </p:spTree>
    <p:extLst>
      <p:ext uri="{BB962C8B-B14F-4D97-AF65-F5344CB8AC3E}">
        <p14:creationId xmlns:p14="http://schemas.microsoft.com/office/powerpoint/2010/main" val="8384257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0" lvl="0" indent="0" algn="l" rtl="0">
              <a:lnSpc>
                <a:spcPct val="150000"/>
              </a:lnSpc>
              <a:buNone/>
            </a:pPr>
            <a:r>
              <a:rPr lang="en-US" sz="2700" dirty="0">
                <a:solidFill>
                  <a:prstClr val="black"/>
                </a:solidFill>
              </a:rPr>
              <a:t>In the previous example: </a:t>
            </a:r>
            <a:r>
              <a:rPr lang="en-US" sz="2700" b="1" i="1" dirty="0">
                <a:solidFill>
                  <a:srgbClr val="FF0000"/>
                </a:solidFill>
              </a:rPr>
              <a:t>Amy went to the party. She sat with Sara. She refers back to Amy</a:t>
            </a:r>
            <a:r>
              <a:rPr lang="en-US" sz="2700" dirty="0">
                <a:solidFill>
                  <a:prstClr val="black"/>
                </a:solidFill>
              </a:rPr>
              <a:t>; therefore, </a:t>
            </a:r>
            <a:r>
              <a:rPr lang="en-US" sz="2700" b="1" u="sng" dirty="0">
                <a:solidFill>
                  <a:prstClr val="black"/>
                </a:solidFill>
              </a:rPr>
              <a:t>she</a:t>
            </a:r>
            <a:r>
              <a:rPr lang="en-US" sz="2700" dirty="0">
                <a:solidFill>
                  <a:prstClr val="black"/>
                </a:solidFill>
              </a:rPr>
              <a:t> is an anaphoric reference. </a:t>
            </a:r>
            <a:r>
              <a:rPr lang="en-US" sz="2700" b="1" u="sng" dirty="0" err="1">
                <a:solidFill>
                  <a:srgbClr val="FF0000"/>
                </a:solidFill>
              </a:rPr>
              <a:t>Cataphoric</a:t>
            </a:r>
            <a:r>
              <a:rPr lang="en-US" sz="2700" b="1" u="sng" dirty="0">
                <a:solidFill>
                  <a:srgbClr val="FF0000"/>
                </a:solidFill>
              </a:rPr>
              <a:t> reference </a:t>
            </a:r>
            <a:r>
              <a:rPr lang="en-US" sz="2700" dirty="0">
                <a:solidFill>
                  <a:prstClr val="black"/>
                </a:solidFill>
              </a:rPr>
              <a:t>looks forward to another word or phrase mentioned later in the text. For instance in the following sentence, </a:t>
            </a:r>
            <a:r>
              <a:rPr lang="en-US" sz="2700" b="1" u="sng" dirty="0">
                <a:solidFill>
                  <a:srgbClr val="FF0000"/>
                </a:solidFill>
              </a:rPr>
              <a:t>he</a:t>
            </a:r>
            <a:r>
              <a:rPr lang="en-US" sz="2700" dirty="0">
                <a:solidFill>
                  <a:prstClr val="black"/>
                </a:solidFill>
              </a:rPr>
              <a:t> is a </a:t>
            </a:r>
            <a:r>
              <a:rPr lang="en-US" sz="2700" dirty="0" err="1">
                <a:solidFill>
                  <a:prstClr val="black"/>
                </a:solidFill>
              </a:rPr>
              <a:t>cataphoric</a:t>
            </a:r>
            <a:r>
              <a:rPr lang="en-US" sz="2700" dirty="0">
                <a:solidFill>
                  <a:prstClr val="black"/>
                </a:solidFill>
              </a:rPr>
              <a:t> reference that looks forward to </a:t>
            </a:r>
            <a:r>
              <a:rPr lang="en-US" sz="2700" dirty="0" smtClean="0">
                <a:solidFill>
                  <a:prstClr val="black"/>
                </a:solidFill>
              </a:rPr>
              <a:t>Mike:</a:t>
            </a:r>
          </a:p>
          <a:p>
            <a:pPr marL="0" lvl="0" indent="0" algn="l" rtl="0">
              <a:lnSpc>
                <a:spcPct val="150000"/>
              </a:lnSpc>
              <a:buNone/>
            </a:pPr>
            <a:r>
              <a:rPr lang="en-US" sz="2800" b="1" i="1" dirty="0">
                <a:solidFill>
                  <a:srgbClr val="FF0000"/>
                </a:solidFill>
              </a:rPr>
              <a:t>As soon as </a:t>
            </a:r>
            <a:r>
              <a:rPr lang="en-US" sz="2800" b="1" i="1" u="sng" dirty="0">
                <a:solidFill>
                  <a:schemeClr val="tx2">
                    <a:lumMod val="60000"/>
                    <a:lumOff val="40000"/>
                  </a:schemeClr>
                </a:solidFill>
              </a:rPr>
              <a:t>he</a:t>
            </a:r>
            <a:r>
              <a:rPr lang="en-US" sz="2800" b="1" i="1" dirty="0">
                <a:solidFill>
                  <a:srgbClr val="FF0000"/>
                </a:solidFill>
              </a:rPr>
              <a:t> arrived, </a:t>
            </a:r>
            <a:r>
              <a:rPr lang="en-US" sz="2800" b="1" i="1" u="sng" dirty="0">
                <a:solidFill>
                  <a:schemeClr val="tx2">
                    <a:lumMod val="60000"/>
                    <a:lumOff val="40000"/>
                  </a:schemeClr>
                </a:solidFill>
              </a:rPr>
              <a:t>Mike</a:t>
            </a:r>
            <a:r>
              <a:rPr lang="en-US" sz="2800" b="1" i="1" dirty="0">
                <a:solidFill>
                  <a:srgbClr val="FF0000"/>
                </a:solidFill>
              </a:rPr>
              <a:t> visited his parents.</a:t>
            </a:r>
            <a:endParaRPr lang="ar-IQ" sz="2700" b="1" i="1" dirty="0">
              <a:solidFill>
                <a:srgbClr val="FF0000"/>
              </a:solidFill>
            </a:endParaRPr>
          </a:p>
          <a:p>
            <a:pPr marL="0" indent="0" algn="l" rtl="0">
              <a:buNone/>
            </a:pPr>
            <a:endParaRPr lang="ar-IQ" dirty="0"/>
          </a:p>
        </p:txBody>
      </p:sp>
    </p:spTree>
    <p:extLst>
      <p:ext uri="{BB962C8B-B14F-4D97-AF65-F5344CB8AC3E}">
        <p14:creationId xmlns:p14="http://schemas.microsoft.com/office/powerpoint/2010/main" val="34058939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000" b="1" dirty="0">
                <a:solidFill>
                  <a:srgbClr val="FF0000"/>
                </a:solidFill>
                <a:ea typeface="+mn-ea"/>
                <a:cs typeface="+mn-cs"/>
              </a:rPr>
              <a:t>Substitution</a:t>
            </a:r>
            <a:endParaRPr lang="ar-IQ" b="1" dirty="0">
              <a:solidFill>
                <a:srgbClr val="FF0000"/>
              </a:solidFill>
            </a:endParaRPr>
          </a:p>
        </p:txBody>
      </p:sp>
      <p:sp>
        <p:nvSpPr>
          <p:cNvPr id="3" name="عنصر نائب للمحتوى 2"/>
          <p:cNvSpPr>
            <a:spLocks noGrp="1"/>
          </p:cNvSpPr>
          <p:nvPr>
            <p:ph idx="1"/>
          </p:nvPr>
        </p:nvSpPr>
        <p:spPr/>
        <p:txBody>
          <a:bodyPr>
            <a:normAutofit fontScale="70000" lnSpcReduction="20000"/>
          </a:bodyPr>
          <a:lstStyle/>
          <a:p>
            <a:pPr marL="0" indent="0" algn="l" rtl="0">
              <a:lnSpc>
                <a:spcPct val="170000"/>
              </a:lnSpc>
              <a:buNone/>
            </a:pPr>
            <a:r>
              <a:rPr lang="en-US" b="1" dirty="0">
                <a:solidFill>
                  <a:schemeClr val="tx2">
                    <a:lumMod val="60000"/>
                    <a:lumOff val="40000"/>
                  </a:schemeClr>
                </a:solidFill>
              </a:rPr>
              <a:t>Substitution</a:t>
            </a:r>
            <a:r>
              <a:rPr lang="en-US" dirty="0"/>
              <a:t> occurs when an item is replaced by another item in the text to avoid repetition. The difference between substitution and reference is that substitution lies in the relation between words, whereas reference between meanings. There are three types of substitution: </a:t>
            </a:r>
            <a:r>
              <a:rPr lang="en-US" b="1" dirty="0">
                <a:solidFill>
                  <a:schemeClr val="tx2">
                    <a:lumMod val="60000"/>
                    <a:lumOff val="40000"/>
                  </a:schemeClr>
                </a:solidFill>
              </a:rPr>
              <a:t>nominal, verbal, </a:t>
            </a:r>
            <a:r>
              <a:rPr lang="en-US" b="1" dirty="0">
                <a:solidFill>
                  <a:schemeClr val="tx1">
                    <a:lumMod val="50000"/>
                    <a:lumOff val="50000"/>
                  </a:schemeClr>
                </a:solidFill>
              </a:rPr>
              <a:t>and</a:t>
            </a:r>
            <a:r>
              <a:rPr lang="en-US" b="1" dirty="0">
                <a:solidFill>
                  <a:schemeClr val="tx2">
                    <a:lumMod val="60000"/>
                    <a:lumOff val="40000"/>
                  </a:schemeClr>
                </a:solidFill>
              </a:rPr>
              <a:t> clausal</a:t>
            </a:r>
            <a:r>
              <a:rPr lang="en-US" dirty="0"/>
              <a:t>. </a:t>
            </a:r>
            <a:r>
              <a:rPr lang="en-US" b="1" dirty="0">
                <a:solidFill>
                  <a:schemeClr val="tx2">
                    <a:lumMod val="60000"/>
                    <a:lumOff val="40000"/>
                  </a:schemeClr>
                </a:solidFill>
              </a:rPr>
              <a:t>Nominal substitution </a:t>
            </a:r>
            <a:r>
              <a:rPr lang="en-US" dirty="0"/>
              <a:t>is substituting a noun or a nominal group with another noun. Elements of this type are one, ones, and same. In the following example, one substitutes car. </a:t>
            </a:r>
            <a:r>
              <a:rPr lang="en-US" b="1" dirty="0">
                <a:solidFill>
                  <a:srgbClr val="00B050"/>
                </a:solidFill>
              </a:rPr>
              <a:t>This car is old. I will buy a new </a:t>
            </a:r>
            <a:r>
              <a:rPr lang="en-US" b="1" u="sng" dirty="0">
                <a:solidFill>
                  <a:srgbClr val="00B050"/>
                </a:solidFill>
              </a:rPr>
              <a:t>one</a:t>
            </a:r>
            <a:r>
              <a:rPr lang="en-US" u="sng" dirty="0"/>
              <a:t>. </a:t>
            </a:r>
            <a:endParaRPr lang="ar-IQ" u="sng" dirty="0"/>
          </a:p>
        </p:txBody>
      </p:sp>
    </p:spTree>
    <p:extLst>
      <p:ext uri="{BB962C8B-B14F-4D97-AF65-F5344CB8AC3E}">
        <p14:creationId xmlns:p14="http://schemas.microsoft.com/office/powerpoint/2010/main" val="10515518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77500" lnSpcReduction="20000"/>
          </a:bodyPr>
          <a:lstStyle/>
          <a:p>
            <a:pPr marL="0" indent="0" algn="l" rtl="0">
              <a:buNone/>
            </a:pPr>
            <a:r>
              <a:rPr lang="en-US" dirty="0" smtClean="0"/>
              <a:t>As a reader and a rewriter, a translator is constantly making choices on </a:t>
            </a:r>
            <a:r>
              <a:rPr lang="en-US" dirty="0" err="1" smtClean="0"/>
              <a:t>variouslinguistic</a:t>
            </a:r>
            <a:r>
              <a:rPr lang="en-US" dirty="0" smtClean="0"/>
              <a:t> levels, namely words, collocations, fixed expressions, clauses and structures. </a:t>
            </a:r>
            <a:r>
              <a:rPr lang="en-US" dirty="0" err="1" smtClean="0"/>
              <a:t>Whathappens</a:t>
            </a:r>
            <a:r>
              <a:rPr lang="en-US" dirty="0" smtClean="0"/>
              <a:t> during the process is that a translator reads and then reproduces the text in the </a:t>
            </a:r>
            <a:r>
              <a:rPr lang="en-US" dirty="0" err="1" smtClean="0"/>
              <a:t>targetlanguage</a:t>
            </a:r>
            <a:r>
              <a:rPr lang="en-US" dirty="0" smtClean="0"/>
              <a:t>, within his personal, social and cultural parameters. As such, the translated text, is but</a:t>
            </a:r>
          </a:p>
          <a:p>
            <a:pPr marL="0" indent="0" algn="l" rtl="0">
              <a:buNone/>
            </a:pPr>
            <a:r>
              <a:rPr lang="en-US" dirty="0" smtClean="0"/>
              <a:t>“</a:t>
            </a:r>
          </a:p>
          <a:p>
            <a:pPr marL="0" indent="0" algn="l" rtl="0">
              <a:buNone/>
            </a:pPr>
            <a:r>
              <a:rPr lang="en-US" dirty="0" smtClean="0"/>
              <a:t>one of many possible texts</a:t>
            </a:r>
          </a:p>
          <a:p>
            <a:pPr marL="0" indent="0" algn="l" rtl="0">
              <a:buNone/>
            </a:pPr>
            <a:r>
              <a:rPr lang="en-US" dirty="0" smtClean="0"/>
              <a:t>”</a:t>
            </a:r>
          </a:p>
          <a:p>
            <a:pPr marL="0" indent="0" algn="l" rtl="0">
              <a:buNone/>
            </a:pPr>
            <a:r>
              <a:rPr lang="en-US" dirty="0" smtClean="0"/>
              <a:t> and shall be seen as an evidence of a communicative transaction </a:t>
            </a:r>
            <a:r>
              <a:rPr lang="en-US" dirty="0" err="1" smtClean="0"/>
              <a:t>thana</a:t>
            </a:r>
            <a:r>
              <a:rPr lang="en-US" dirty="0" smtClean="0"/>
              <a:t> final product (</a:t>
            </a:r>
            <a:r>
              <a:rPr lang="en-US" dirty="0" err="1" smtClean="0"/>
              <a:t>Hatim</a:t>
            </a:r>
            <a:r>
              <a:rPr lang="en-US" dirty="0" smtClean="0"/>
              <a:t> and Mason, 1990).</a:t>
            </a:r>
          </a:p>
          <a:p>
            <a:pPr marL="0" indent="0" algn="l" rtl="0">
              <a:buNone/>
            </a:pPr>
            <a:r>
              <a:rPr lang="en-US" dirty="0" smtClean="0"/>
              <a:t> </a:t>
            </a:r>
          </a:p>
          <a:p>
            <a:pPr marL="0" indent="0" algn="l" rtl="0">
              <a:buNone/>
            </a:pPr>
            <a:endParaRPr lang="ar-IQ" dirty="0"/>
          </a:p>
        </p:txBody>
      </p:sp>
    </p:spTree>
    <p:extLst>
      <p:ext uri="{BB962C8B-B14F-4D97-AF65-F5344CB8AC3E}">
        <p14:creationId xmlns:p14="http://schemas.microsoft.com/office/powerpoint/2010/main" val="15532870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0" indent="0" algn="l" rtl="0">
              <a:lnSpc>
                <a:spcPct val="150000"/>
              </a:lnSpc>
              <a:buNone/>
            </a:pPr>
            <a:r>
              <a:rPr lang="en-US" b="1" dirty="0">
                <a:solidFill>
                  <a:srgbClr val="0070C0"/>
                </a:solidFill>
              </a:rPr>
              <a:t>Verbal substitution </a:t>
            </a:r>
            <a:r>
              <a:rPr lang="en-US" dirty="0"/>
              <a:t>involves substituting a verb or a verbal group with another verb. The verb element used to replace items in this type is do. For example: </a:t>
            </a:r>
            <a:r>
              <a:rPr lang="en-US" b="1" i="1" dirty="0">
                <a:solidFill>
                  <a:srgbClr val="FF0000"/>
                </a:solidFill>
              </a:rPr>
              <a:t>I challenge you to win the game before I do! </a:t>
            </a:r>
            <a:r>
              <a:rPr lang="en-US" dirty="0"/>
              <a:t>Here, </a:t>
            </a:r>
            <a:r>
              <a:rPr lang="en-US" b="1" u="sng" dirty="0">
                <a:solidFill>
                  <a:schemeClr val="tx2">
                    <a:lumMod val="60000"/>
                    <a:lumOff val="40000"/>
                  </a:schemeClr>
                </a:solidFill>
              </a:rPr>
              <a:t>do</a:t>
            </a:r>
            <a:r>
              <a:rPr lang="en-US" dirty="0"/>
              <a:t> is the substitution for </a:t>
            </a:r>
            <a:r>
              <a:rPr lang="en-US" b="1" u="sng" dirty="0">
                <a:solidFill>
                  <a:schemeClr val="tx2">
                    <a:lumMod val="60000"/>
                    <a:lumOff val="40000"/>
                  </a:schemeClr>
                </a:solidFill>
              </a:rPr>
              <a:t>win the game.</a:t>
            </a:r>
            <a:endParaRPr lang="ar-IQ" b="1" u="sng" dirty="0">
              <a:solidFill>
                <a:schemeClr val="tx2">
                  <a:lumMod val="60000"/>
                  <a:lumOff val="40000"/>
                </a:schemeClr>
              </a:solidFill>
            </a:endParaRPr>
          </a:p>
        </p:txBody>
      </p:sp>
    </p:spTree>
    <p:extLst>
      <p:ext uri="{BB962C8B-B14F-4D97-AF65-F5344CB8AC3E}">
        <p14:creationId xmlns:p14="http://schemas.microsoft.com/office/powerpoint/2010/main" val="18529193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0" indent="0" algn="l" rtl="0">
              <a:buNone/>
            </a:pPr>
            <a:r>
              <a:rPr lang="en-US" b="1" dirty="0">
                <a:solidFill>
                  <a:schemeClr val="tx2">
                    <a:lumMod val="60000"/>
                    <a:lumOff val="40000"/>
                  </a:schemeClr>
                </a:solidFill>
              </a:rPr>
              <a:t>Clausal substitution </a:t>
            </a:r>
            <a:r>
              <a:rPr lang="en-US" dirty="0"/>
              <a:t>is substituting clauses by so or not. This is illustrated by the following: </a:t>
            </a:r>
            <a:endParaRPr lang="en-US" dirty="0" smtClean="0"/>
          </a:p>
          <a:p>
            <a:pPr marL="0" indent="0" algn="l" rtl="0">
              <a:buNone/>
            </a:pPr>
            <a:r>
              <a:rPr lang="en-US" b="1" i="1" dirty="0" smtClean="0">
                <a:solidFill>
                  <a:srgbClr val="FF0000"/>
                </a:solidFill>
              </a:rPr>
              <a:t>A</a:t>
            </a:r>
            <a:r>
              <a:rPr lang="en-US" b="1" i="1" dirty="0">
                <a:solidFill>
                  <a:srgbClr val="FF0000"/>
                </a:solidFill>
              </a:rPr>
              <a:t>: Do you think the teacher is going to be absent tomorrow? </a:t>
            </a:r>
            <a:endParaRPr lang="en-US" b="1" i="1" dirty="0" smtClean="0">
              <a:solidFill>
                <a:srgbClr val="FF0000"/>
              </a:solidFill>
            </a:endParaRPr>
          </a:p>
          <a:p>
            <a:pPr marL="0" indent="0" algn="l" rtl="0">
              <a:buNone/>
            </a:pPr>
            <a:r>
              <a:rPr lang="en-US" b="1" i="1" dirty="0" smtClean="0">
                <a:solidFill>
                  <a:srgbClr val="FF0000"/>
                </a:solidFill>
              </a:rPr>
              <a:t>B</a:t>
            </a:r>
            <a:r>
              <a:rPr lang="en-US" b="1" i="1" dirty="0">
                <a:solidFill>
                  <a:srgbClr val="FF0000"/>
                </a:solidFill>
              </a:rPr>
              <a:t>: No. I don’t think so. </a:t>
            </a:r>
            <a:endParaRPr lang="en-US" b="1" i="1" dirty="0" smtClean="0">
              <a:solidFill>
                <a:srgbClr val="FF0000"/>
              </a:solidFill>
            </a:endParaRPr>
          </a:p>
          <a:p>
            <a:pPr marL="0" indent="0" algn="l" rtl="0">
              <a:buNone/>
            </a:pPr>
            <a:r>
              <a:rPr lang="en-US" dirty="0" smtClean="0"/>
              <a:t>In </a:t>
            </a:r>
            <a:r>
              <a:rPr lang="en-US" dirty="0"/>
              <a:t>this example, </a:t>
            </a:r>
            <a:r>
              <a:rPr lang="en-US" b="1" u="sng" dirty="0">
                <a:solidFill>
                  <a:schemeClr val="tx2">
                    <a:lumMod val="60000"/>
                    <a:lumOff val="40000"/>
                  </a:schemeClr>
                </a:solidFill>
              </a:rPr>
              <a:t>so</a:t>
            </a:r>
            <a:r>
              <a:rPr lang="en-US" dirty="0"/>
              <a:t> substitutes the clause </a:t>
            </a:r>
            <a:r>
              <a:rPr lang="en-US" u="sng" dirty="0">
                <a:solidFill>
                  <a:schemeClr val="tx2">
                    <a:lumMod val="60000"/>
                    <a:lumOff val="40000"/>
                  </a:schemeClr>
                </a:solidFill>
              </a:rPr>
              <a:t>going to be absent.</a:t>
            </a:r>
            <a:endParaRPr lang="ar-IQ" u="sng" dirty="0">
              <a:solidFill>
                <a:schemeClr val="tx2">
                  <a:lumMod val="60000"/>
                  <a:lumOff val="40000"/>
                </a:schemeClr>
              </a:solidFill>
            </a:endParaRPr>
          </a:p>
        </p:txBody>
      </p:sp>
    </p:spTree>
    <p:extLst>
      <p:ext uri="{BB962C8B-B14F-4D97-AF65-F5344CB8AC3E}">
        <p14:creationId xmlns:p14="http://schemas.microsoft.com/office/powerpoint/2010/main" val="1800918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b="1" dirty="0">
                <a:solidFill>
                  <a:srgbClr val="FF0000"/>
                </a:solidFill>
                <a:ea typeface="+mn-ea"/>
                <a:cs typeface="+mn-cs"/>
              </a:rPr>
              <a:t>Ellipsis</a:t>
            </a:r>
            <a:endParaRPr lang="ar-IQ" b="1" dirty="0">
              <a:solidFill>
                <a:srgbClr val="FF0000"/>
              </a:solidFill>
            </a:endParaRPr>
          </a:p>
        </p:txBody>
      </p:sp>
      <p:sp>
        <p:nvSpPr>
          <p:cNvPr id="3" name="عنصر نائب للمحتوى 2"/>
          <p:cNvSpPr>
            <a:spLocks noGrp="1"/>
          </p:cNvSpPr>
          <p:nvPr>
            <p:ph idx="1"/>
          </p:nvPr>
        </p:nvSpPr>
        <p:spPr/>
        <p:txBody>
          <a:bodyPr>
            <a:normAutofit/>
          </a:bodyPr>
          <a:lstStyle/>
          <a:p>
            <a:pPr marL="0" indent="0" algn="l" rtl="0">
              <a:buNone/>
            </a:pPr>
            <a:r>
              <a:rPr lang="en-US" b="1" dirty="0">
                <a:solidFill>
                  <a:srgbClr val="FF0000"/>
                </a:solidFill>
              </a:rPr>
              <a:t>Ellipsis</a:t>
            </a:r>
            <a:r>
              <a:rPr lang="en-US" dirty="0"/>
              <a:t> is the process of omitting an unnecessary item, which has been mentioned earlier in a text, and replacing it with nothing. It is similar to substitution because “Ellipsis is simply substitution by zero” (</a:t>
            </a:r>
            <a:r>
              <a:rPr lang="en-US" dirty="0" err="1"/>
              <a:t>Halliday</a:t>
            </a:r>
            <a:r>
              <a:rPr lang="en-US" dirty="0"/>
              <a:t> &amp; </a:t>
            </a:r>
            <a:r>
              <a:rPr lang="en-US" dirty="0" err="1"/>
              <a:t>Hasan</a:t>
            </a:r>
            <a:r>
              <a:rPr lang="en-US" dirty="0"/>
              <a:t>, 1976). Normally, it is considered as an anaphoric relation because the omission takes place within a text. </a:t>
            </a:r>
            <a:endParaRPr lang="ar-IQ" dirty="0"/>
          </a:p>
        </p:txBody>
      </p:sp>
    </p:spTree>
    <p:extLst>
      <p:ext uri="{BB962C8B-B14F-4D97-AF65-F5344CB8AC3E}">
        <p14:creationId xmlns:p14="http://schemas.microsoft.com/office/powerpoint/2010/main" val="18623818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0" lvl="0" indent="0" algn="l" rtl="0">
              <a:lnSpc>
                <a:spcPct val="150000"/>
              </a:lnSpc>
              <a:buNone/>
            </a:pPr>
            <a:r>
              <a:rPr lang="en-US" sz="2700" dirty="0">
                <a:solidFill>
                  <a:prstClr val="black"/>
                </a:solidFill>
              </a:rPr>
              <a:t>When </a:t>
            </a:r>
            <a:r>
              <a:rPr lang="en-US" sz="2700" b="1" dirty="0">
                <a:solidFill>
                  <a:srgbClr val="FF0000"/>
                </a:solidFill>
              </a:rPr>
              <a:t>ellipsis</a:t>
            </a:r>
            <a:r>
              <a:rPr lang="en-US" sz="2700" dirty="0">
                <a:solidFill>
                  <a:prstClr val="black"/>
                </a:solidFill>
              </a:rPr>
              <a:t> occurs, the item that is omitted from the structure of the text, can still be understood. Alike substitution, </a:t>
            </a:r>
            <a:r>
              <a:rPr lang="en-US" sz="2700" dirty="0">
                <a:solidFill>
                  <a:srgbClr val="00B050"/>
                </a:solidFill>
              </a:rPr>
              <a:t>ellipsis has three types</a:t>
            </a:r>
            <a:r>
              <a:rPr lang="en-US" sz="2700" dirty="0">
                <a:solidFill>
                  <a:prstClr val="black"/>
                </a:solidFill>
              </a:rPr>
              <a:t>: </a:t>
            </a:r>
            <a:r>
              <a:rPr lang="en-US" sz="2700" b="1" dirty="0">
                <a:solidFill>
                  <a:srgbClr val="C00000"/>
                </a:solidFill>
              </a:rPr>
              <a:t>nominal, verbal, and clausal</a:t>
            </a:r>
            <a:r>
              <a:rPr lang="en-US" sz="2700" dirty="0">
                <a:solidFill>
                  <a:prstClr val="black"/>
                </a:solidFill>
              </a:rPr>
              <a:t>. In </a:t>
            </a:r>
            <a:r>
              <a:rPr lang="en-US" sz="2700" b="1" u="sng" dirty="0">
                <a:solidFill>
                  <a:srgbClr val="C00000"/>
                </a:solidFill>
              </a:rPr>
              <a:t>nominal ellipsis</a:t>
            </a:r>
            <a:r>
              <a:rPr lang="en-US" sz="2700" dirty="0">
                <a:solidFill>
                  <a:prstClr val="black"/>
                </a:solidFill>
              </a:rPr>
              <a:t>, the noun is omitted. This is exemplified by: </a:t>
            </a:r>
            <a:r>
              <a:rPr lang="en-US" sz="2700" b="1" i="1" dirty="0">
                <a:solidFill>
                  <a:srgbClr val="C00000"/>
                </a:solidFill>
              </a:rPr>
              <a:t>My brothers like sports. In fact, both [0] love football.</a:t>
            </a:r>
            <a:r>
              <a:rPr lang="en-US" sz="2700" dirty="0">
                <a:solidFill>
                  <a:prstClr val="black"/>
                </a:solidFill>
              </a:rPr>
              <a:t> [</a:t>
            </a:r>
            <a:r>
              <a:rPr lang="en-US" sz="2700" b="1" dirty="0">
                <a:solidFill>
                  <a:srgbClr val="00B050"/>
                </a:solidFill>
              </a:rPr>
              <a:t>0: My brothers</a:t>
            </a:r>
            <a:r>
              <a:rPr lang="en-US" sz="2700" dirty="0">
                <a:solidFill>
                  <a:prstClr val="black"/>
                </a:solidFill>
              </a:rPr>
              <a:t>] In the second sentence, the nominal </a:t>
            </a:r>
            <a:r>
              <a:rPr lang="en-US" sz="2700" b="1" dirty="0">
                <a:solidFill>
                  <a:srgbClr val="92D050"/>
                </a:solidFill>
              </a:rPr>
              <a:t>my brothers </a:t>
            </a:r>
            <a:r>
              <a:rPr lang="en-US" sz="2700" dirty="0">
                <a:solidFill>
                  <a:prstClr val="black"/>
                </a:solidFill>
              </a:rPr>
              <a:t>is </a:t>
            </a:r>
            <a:r>
              <a:rPr lang="en-US" sz="2700" dirty="0" smtClean="0">
                <a:solidFill>
                  <a:prstClr val="black"/>
                </a:solidFill>
              </a:rPr>
              <a:t>omitted.</a:t>
            </a:r>
            <a:endParaRPr lang="ar-IQ" sz="2700" dirty="0">
              <a:solidFill>
                <a:prstClr val="black"/>
              </a:solidFill>
            </a:endParaRPr>
          </a:p>
          <a:p>
            <a:pPr marL="0" indent="0" algn="l" rtl="0">
              <a:buNone/>
            </a:pPr>
            <a:endParaRPr lang="ar-IQ" dirty="0"/>
          </a:p>
        </p:txBody>
      </p:sp>
    </p:spTree>
    <p:extLst>
      <p:ext uri="{BB962C8B-B14F-4D97-AF65-F5344CB8AC3E}">
        <p14:creationId xmlns:p14="http://schemas.microsoft.com/office/powerpoint/2010/main" val="18077335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dirty="0"/>
          </a:p>
        </p:txBody>
      </p:sp>
      <p:sp>
        <p:nvSpPr>
          <p:cNvPr id="3" name="عنصر نائب للمحتوى 2"/>
          <p:cNvSpPr>
            <a:spLocks noGrp="1"/>
          </p:cNvSpPr>
          <p:nvPr>
            <p:ph idx="1"/>
          </p:nvPr>
        </p:nvSpPr>
        <p:spPr/>
        <p:txBody>
          <a:bodyPr/>
          <a:lstStyle/>
          <a:p>
            <a:pPr marL="0" indent="0" algn="l" rtl="0">
              <a:lnSpc>
                <a:spcPct val="150000"/>
              </a:lnSpc>
              <a:buNone/>
            </a:pPr>
            <a:r>
              <a:rPr lang="en-US" b="1" dirty="0">
                <a:solidFill>
                  <a:srgbClr val="FF0000"/>
                </a:solidFill>
              </a:rPr>
              <a:t>Verbal ellipsis </a:t>
            </a:r>
            <a:r>
              <a:rPr lang="en-US" dirty="0"/>
              <a:t>involves the omission of the verb. In the following example, the verb been studying is left out in B. </a:t>
            </a:r>
            <a:endParaRPr lang="en-US" dirty="0" smtClean="0"/>
          </a:p>
          <a:p>
            <a:pPr marL="0" indent="0" algn="l" rtl="0">
              <a:lnSpc>
                <a:spcPct val="150000"/>
              </a:lnSpc>
              <a:buNone/>
            </a:pPr>
            <a:r>
              <a:rPr lang="en-US" b="1" i="1" dirty="0" smtClean="0">
                <a:solidFill>
                  <a:srgbClr val="FF0000"/>
                </a:solidFill>
              </a:rPr>
              <a:t>A</a:t>
            </a:r>
            <a:r>
              <a:rPr lang="en-US" b="1" i="1" dirty="0">
                <a:solidFill>
                  <a:srgbClr val="FF0000"/>
                </a:solidFill>
              </a:rPr>
              <a:t>: Have you been studying? </a:t>
            </a:r>
            <a:endParaRPr lang="en-US" b="1" i="1" dirty="0" smtClean="0">
              <a:solidFill>
                <a:srgbClr val="FF0000"/>
              </a:solidFill>
            </a:endParaRPr>
          </a:p>
          <a:p>
            <a:pPr marL="0" indent="0" algn="l" rtl="0">
              <a:lnSpc>
                <a:spcPct val="150000"/>
              </a:lnSpc>
              <a:buNone/>
            </a:pPr>
            <a:r>
              <a:rPr lang="en-US" b="1" i="1" dirty="0" smtClean="0">
                <a:solidFill>
                  <a:srgbClr val="FF0000"/>
                </a:solidFill>
              </a:rPr>
              <a:t>B</a:t>
            </a:r>
            <a:r>
              <a:rPr lang="en-US" b="1" i="1" dirty="0">
                <a:solidFill>
                  <a:srgbClr val="FF0000"/>
                </a:solidFill>
              </a:rPr>
              <a:t>: Yes, I have[0]. [</a:t>
            </a:r>
            <a:r>
              <a:rPr lang="en-US" b="1" dirty="0">
                <a:solidFill>
                  <a:srgbClr val="00B050"/>
                </a:solidFill>
              </a:rPr>
              <a:t>0: been studying</a:t>
            </a:r>
            <a:r>
              <a:rPr lang="en-US" b="1" i="1" dirty="0">
                <a:solidFill>
                  <a:srgbClr val="FF0000"/>
                </a:solidFill>
              </a:rPr>
              <a:t>] </a:t>
            </a:r>
            <a:endParaRPr lang="ar-IQ" b="1" i="1" dirty="0">
              <a:solidFill>
                <a:srgbClr val="FF0000"/>
              </a:solidFill>
            </a:endParaRPr>
          </a:p>
        </p:txBody>
      </p:sp>
    </p:spTree>
    <p:extLst>
      <p:ext uri="{BB962C8B-B14F-4D97-AF65-F5344CB8AC3E}">
        <p14:creationId xmlns:p14="http://schemas.microsoft.com/office/powerpoint/2010/main" val="33480393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0" indent="0" algn="l" rtl="0">
              <a:lnSpc>
                <a:spcPct val="150000"/>
              </a:lnSpc>
              <a:buNone/>
            </a:pPr>
            <a:r>
              <a:rPr lang="en-US" b="1" dirty="0">
                <a:solidFill>
                  <a:srgbClr val="FF0000"/>
                </a:solidFill>
              </a:rPr>
              <a:t>Clausal ellipsis </a:t>
            </a:r>
            <a:r>
              <a:rPr lang="en-US" dirty="0"/>
              <a:t>occurs when the clause is omitted. In the example mentioned below, the clause writing on the board is excluded in B</a:t>
            </a:r>
            <a:r>
              <a:rPr lang="en-US" dirty="0" smtClean="0"/>
              <a:t>.</a:t>
            </a:r>
          </a:p>
          <a:p>
            <a:pPr marL="0" indent="0" algn="l" rtl="0">
              <a:lnSpc>
                <a:spcPct val="150000"/>
              </a:lnSpc>
              <a:buNone/>
            </a:pPr>
            <a:r>
              <a:rPr lang="en-US" dirty="0" smtClean="0"/>
              <a:t> </a:t>
            </a:r>
            <a:r>
              <a:rPr lang="en-US" b="1" i="1" dirty="0">
                <a:solidFill>
                  <a:srgbClr val="FF0000"/>
                </a:solidFill>
              </a:rPr>
              <a:t>A: Who is writing on the board</a:t>
            </a:r>
            <a:r>
              <a:rPr lang="en-US" b="1" i="1" dirty="0" smtClean="0">
                <a:solidFill>
                  <a:srgbClr val="FF0000"/>
                </a:solidFill>
              </a:rPr>
              <a:t>?</a:t>
            </a:r>
          </a:p>
          <a:p>
            <a:pPr marL="0" indent="0" algn="l" rtl="0">
              <a:lnSpc>
                <a:spcPct val="150000"/>
              </a:lnSpc>
              <a:buNone/>
            </a:pPr>
            <a:r>
              <a:rPr lang="en-US" b="1" i="1" dirty="0" smtClean="0">
                <a:solidFill>
                  <a:srgbClr val="FF0000"/>
                </a:solidFill>
              </a:rPr>
              <a:t> </a:t>
            </a:r>
            <a:r>
              <a:rPr lang="en-US" b="1" i="1" dirty="0">
                <a:solidFill>
                  <a:srgbClr val="FF0000"/>
                </a:solidFill>
              </a:rPr>
              <a:t>B: Alice is [0]. </a:t>
            </a:r>
            <a:r>
              <a:rPr lang="en-US" b="1" dirty="0">
                <a:solidFill>
                  <a:srgbClr val="00B050"/>
                </a:solidFill>
              </a:rPr>
              <a:t>[0: writing on the board] </a:t>
            </a:r>
            <a:endParaRPr lang="ar-IQ" b="1" dirty="0">
              <a:solidFill>
                <a:srgbClr val="00B050"/>
              </a:solidFill>
            </a:endParaRPr>
          </a:p>
        </p:txBody>
      </p:sp>
    </p:spTree>
    <p:extLst>
      <p:ext uri="{BB962C8B-B14F-4D97-AF65-F5344CB8AC3E}">
        <p14:creationId xmlns:p14="http://schemas.microsoft.com/office/powerpoint/2010/main" val="290803063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3600" b="1" dirty="0">
                <a:solidFill>
                  <a:srgbClr val="FF0000"/>
                </a:solidFill>
                <a:ea typeface="+mn-ea"/>
                <a:cs typeface="+mn-cs"/>
              </a:rPr>
              <a:t>Conjunction</a:t>
            </a:r>
            <a:endParaRPr lang="ar-IQ" sz="3600" b="1" dirty="0">
              <a:solidFill>
                <a:srgbClr val="FF0000"/>
              </a:solidFill>
            </a:endParaRPr>
          </a:p>
        </p:txBody>
      </p:sp>
      <p:sp>
        <p:nvSpPr>
          <p:cNvPr id="3" name="عنصر نائب للمحتوى 2"/>
          <p:cNvSpPr>
            <a:spLocks noGrp="1"/>
          </p:cNvSpPr>
          <p:nvPr>
            <p:ph idx="1"/>
          </p:nvPr>
        </p:nvSpPr>
        <p:spPr/>
        <p:txBody>
          <a:bodyPr>
            <a:normAutofit lnSpcReduction="10000"/>
          </a:bodyPr>
          <a:lstStyle/>
          <a:p>
            <a:pPr marL="0" indent="0" algn="l" rtl="0">
              <a:buNone/>
            </a:pPr>
            <a:r>
              <a:rPr lang="en-US" b="1" dirty="0">
                <a:solidFill>
                  <a:srgbClr val="FF0000"/>
                </a:solidFill>
              </a:rPr>
              <a:t>Conjunction words </a:t>
            </a:r>
            <a:r>
              <a:rPr lang="en-US" dirty="0"/>
              <a:t>are linking devices between sentences or clauses in a text. Unlike the other grammatical devices, conjunctions express the ‘logical-semantic’ relation between sentences rather than between words and structures (</a:t>
            </a:r>
            <a:r>
              <a:rPr lang="en-US" dirty="0" err="1"/>
              <a:t>Halliday</a:t>
            </a:r>
            <a:r>
              <a:rPr lang="en-US" dirty="0"/>
              <a:t> &amp; </a:t>
            </a:r>
            <a:r>
              <a:rPr lang="en-US" dirty="0" err="1"/>
              <a:t>Hasan</a:t>
            </a:r>
            <a:r>
              <a:rPr lang="en-US" dirty="0"/>
              <a:t>, 1976). In other words, they structure the text in a certain logical order that is meaningful to the reader or listener. </a:t>
            </a:r>
            <a:r>
              <a:rPr lang="en-US" dirty="0" smtClean="0">
                <a:solidFill>
                  <a:srgbClr val="FF0000"/>
                </a:solidFill>
              </a:rPr>
              <a:t>Conjunctions are divided into four types, namely additive, adversative, causal, and temporal. </a:t>
            </a:r>
            <a:endParaRPr lang="ar-IQ" dirty="0">
              <a:solidFill>
                <a:srgbClr val="FF0000"/>
              </a:solidFill>
            </a:endParaRPr>
          </a:p>
        </p:txBody>
      </p:sp>
    </p:spTree>
    <p:extLst>
      <p:ext uri="{BB962C8B-B14F-4D97-AF65-F5344CB8AC3E}">
        <p14:creationId xmlns:p14="http://schemas.microsoft.com/office/powerpoint/2010/main" val="25193382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
            <a:ext cx="8138864" cy="6741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724945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solidFill>
                  <a:srgbClr val="FF0000"/>
                </a:solidFill>
              </a:rPr>
              <a:t>Lexical cohesion</a:t>
            </a:r>
            <a:endParaRPr lang="ar-IQ" dirty="0">
              <a:solidFill>
                <a:srgbClr val="FF0000"/>
              </a:solidFill>
            </a:endParaRPr>
          </a:p>
        </p:txBody>
      </p:sp>
      <p:sp>
        <p:nvSpPr>
          <p:cNvPr id="3" name="عنصر نائب للمحتوى 2"/>
          <p:cNvSpPr>
            <a:spLocks noGrp="1"/>
          </p:cNvSpPr>
          <p:nvPr>
            <p:ph idx="1"/>
          </p:nvPr>
        </p:nvSpPr>
        <p:spPr/>
        <p:txBody>
          <a:bodyPr/>
          <a:lstStyle/>
          <a:p>
            <a:pPr marL="0" indent="0" algn="l" rtl="0">
              <a:lnSpc>
                <a:spcPct val="150000"/>
              </a:lnSpc>
              <a:buNone/>
            </a:pPr>
            <a:r>
              <a:rPr lang="en-US" b="1" dirty="0">
                <a:solidFill>
                  <a:srgbClr val="FF0000"/>
                </a:solidFill>
              </a:rPr>
              <a:t>Lexical Cohesion </a:t>
            </a:r>
            <a:r>
              <a:rPr lang="en-US" dirty="0" smtClean="0"/>
              <a:t>involves </a:t>
            </a:r>
            <a:r>
              <a:rPr lang="en-US" dirty="0"/>
              <a:t>the choice of vocabulary. It is concerned with the relationship that exists between lexical items in a text such as words and phrases. Lexical cohesion includes two types, </a:t>
            </a:r>
            <a:r>
              <a:rPr lang="en-US" b="1" u="sng" dirty="0">
                <a:solidFill>
                  <a:srgbClr val="FF0000"/>
                </a:solidFill>
              </a:rPr>
              <a:t>reiteration</a:t>
            </a:r>
            <a:r>
              <a:rPr lang="en-US" dirty="0"/>
              <a:t> and </a:t>
            </a:r>
            <a:r>
              <a:rPr lang="en-US" u="sng" dirty="0">
                <a:solidFill>
                  <a:srgbClr val="FF0000"/>
                </a:solidFill>
              </a:rPr>
              <a:t>collocation.</a:t>
            </a:r>
            <a:endParaRPr lang="ar-IQ" u="sng" dirty="0">
              <a:solidFill>
                <a:srgbClr val="FF0000"/>
              </a:solidFill>
            </a:endParaRPr>
          </a:p>
        </p:txBody>
      </p:sp>
    </p:spTree>
    <p:extLst>
      <p:ext uri="{BB962C8B-B14F-4D97-AF65-F5344CB8AC3E}">
        <p14:creationId xmlns:p14="http://schemas.microsoft.com/office/powerpoint/2010/main" val="24646628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2200" b="1" dirty="0">
                <a:solidFill>
                  <a:srgbClr val="FF0000"/>
                </a:solidFill>
                <a:ea typeface="+mn-ea"/>
                <a:cs typeface="+mn-cs"/>
              </a:rPr>
              <a:t>Reiteration</a:t>
            </a:r>
            <a:endParaRPr lang="ar-IQ" b="1" dirty="0">
              <a:solidFill>
                <a:srgbClr val="FF0000"/>
              </a:solidFill>
            </a:endParaRPr>
          </a:p>
        </p:txBody>
      </p:sp>
      <p:sp>
        <p:nvSpPr>
          <p:cNvPr id="3" name="عنصر نائب للمحتوى 2"/>
          <p:cNvSpPr>
            <a:spLocks noGrp="1"/>
          </p:cNvSpPr>
          <p:nvPr>
            <p:ph idx="1"/>
          </p:nvPr>
        </p:nvSpPr>
        <p:spPr/>
        <p:txBody>
          <a:bodyPr>
            <a:normAutofit/>
          </a:bodyPr>
          <a:lstStyle/>
          <a:p>
            <a:pPr marL="0" indent="0" algn="l" rtl="0">
              <a:buNone/>
            </a:pPr>
            <a:r>
              <a:rPr lang="en-US" dirty="0" smtClean="0"/>
              <a:t> </a:t>
            </a:r>
            <a:r>
              <a:rPr lang="en-US" dirty="0" err="1"/>
              <a:t>Halliday</a:t>
            </a:r>
            <a:r>
              <a:rPr lang="en-US" dirty="0"/>
              <a:t> and </a:t>
            </a:r>
            <a:r>
              <a:rPr lang="en-US" dirty="0" err="1"/>
              <a:t>Hasan</a:t>
            </a:r>
            <a:r>
              <a:rPr lang="en-US" dirty="0"/>
              <a:t> (1976) define </a:t>
            </a:r>
            <a:r>
              <a:rPr lang="en-US" b="1" dirty="0">
                <a:solidFill>
                  <a:srgbClr val="FF0000"/>
                </a:solidFill>
              </a:rPr>
              <a:t>reiteration </a:t>
            </a:r>
            <a:r>
              <a:rPr lang="en-US" dirty="0"/>
              <a:t>as two items that share the same referent and could either be repeated or have similar meanings in a text. The forms of reiteration are repetition, synonymy, </a:t>
            </a:r>
            <a:r>
              <a:rPr lang="en-US" dirty="0" err="1"/>
              <a:t>antonymy</a:t>
            </a:r>
            <a:r>
              <a:rPr lang="en-US" dirty="0"/>
              <a:t>, and </a:t>
            </a:r>
            <a:r>
              <a:rPr lang="en-US" dirty="0" err="1"/>
              <a:t>superordination</a:t>
            </a:r>
            <a:r>
              <a:rPr lang="en-US" dirty="0"/>
              <a:t> (hyponymy and </a:t>
            </a:r>
            <a:r>
              <a:rPr lang="en-US" dirty="0" err="1"/>
              <a:t>meronymy</a:t>
            </a:r>
            <a:r>
              <a:rPr lang="en-US" dirty="0"/>
              <a:t>). </a:t>
            </a:r>
            <a:endParaRPr lang="ar-IQ" dirty="0"/>
          </a:p>
        </p:txBody>
      </p:sp>
    </p:spTree>
    <p:extLst>
      <p:ext uri="{BB962C8B-B14F-4D97-AF65-F5344CB8AC3E}">
        <p14:creationId xmlns:p14="http://schemas.microsoft.com/office/powerpoint/2010/main" val="14086989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0" indent="0" algn="l" rtl="0">
              <a:buNone/>
            </a:pPr>
            <a:r>
              <a:rPr lang="en-US" b="0" i="0" dirty="0" smtClean="0">
                <a:solidFill>
                  <a:srgbClr val="000000"/>
                </a:solidFill>
                <a:effectLst/>
                <a:latin typeface="ff8"/>
              </a:rPr>
              <a:t>It is worth noting that the dual role that a translator plays, as being both a reader and </a:t>
            </a:r>
            <a:r>
              <a:rPr lang="en-US" b="0" i="0" dirty="0" err="1" smtClean="0">
                <a:solidFill>
                  <a:srgbClr val="000000"/>
                </a:solidFill>
                <a:effectLst/>
                <a:latin typeface="ff8"/>
              </a:rPr>
              <a:t>arewriter</a:t>
            </a:r>
            <a:r>
              <a:rPr lang="en-US" b="0" i="0" dirty="0" smtClean="0">
                <a:solidFill>
                  <a:srgbClr val="000000"/>
                </a:solidFill>
                <a:effectLst/>
                <a:latin typeface="ff8"/>
              </a:rPr>
              <a:t>, is very essential in the decision-making process of choosing linguistic features. The latter allow target language readers to identify a text as a unit (one connected structure)</a:t>
            </a:r>
            <a:endParaRPr lang="ar-IQ" dirty="0"/>
          </a:p>
        </p:txBody>
      </p:sp>
    </p:spTree>
    <p:extLst>
      <p:ext uri="{BB962C8B-B14F-4D97-AF65-F5344CB8AC3E}">
        <p14:creationId xmlns:p14="http://schemas.microsoft.com/office/powerpoint/2010/main" val="2133811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0" lvl="0" indent="0" algn="l" rtl="0">
              <a:lnSpc>
                <a:spcPct val="200000"/>
              </a:lnSpc>
              <a:buNone/>
            </a:pPr>
            <a:r>
              <a:rPr lang="en-US" sz="2200" b="1" dirty="0">
                <a:solidFill>
                  <a:srgbClr val="FF0000"/>
                </a:solidFill>
              </a:rPr>
              <a:t>Repetition</a:t>
            </a:r>
            <a:r>
              <a:rPr lang="en-US" sz="2200" dirty="0">
                <a:solidFill>
                  <a:prstClr val="black"/>
                </a:solidFill>
              </a:rPr>
              <a:t> is the restatement of the same lexical item. This is illustrated by the following: </a:t>
            </a:r>
            <a:r>
              <a:rPr lang="en-US" sz="2200" b="1" i="1" dirty="0">
                <a:solidFill>
                  <a:srgbClr val="FF0000"/>
                </a:solidFill>
              </a:rPr>
              <a:t>Anna ate </a:t>
            </a:r>
            <a:r>
              <a:rPr lang="en-US" sz="2200" b="1" i="1" dirty="0">
                <a:solidFill>
                  <a:schemeClr val="tx2">
                    <a:lumMod val="60000"/>
                    <a:lumOff val="40000"/>
                  </a:schemeClr>
                </a:solidFill>
              </a:rPr>
              <a:t>the apple</a:t>
            </a:r>
            <a:r>
              <a:rPr lang="en-US" sz="2200" b="1" i="1" dirty="0">
                <a:solidFill>
                  <a:srgbClr val="FF0000"/>
                </a:solidFill>
              </a:rPr>
              <a:t>. </a:t>
            </a:r>
            <a:r>
              <a:rPr lang="en-US" sz="2200" b="1" i="1" u="sng" dirty="0">
                <a:solidFill>
                  <a:schemeClr val="tx2">
                    <a:lumMod val="60000"/>
                    <a:lumOff val="40000"/>
                  </a:schemeClr>
                </a:solidFill>
              </a:rPr>
              <a:t>The apple </a:t>
            </a:r>
            <a:r>
              <a:rPr lang="en-US" sz="2200" b="1" i="1" dirty="0">
                <a:solidFill>
                  <a:srgbClr val="FF0000"/>
                </a:solidFill>
              </a:rPr>
              <a:t>was fresh</a:t>
            </a:r>
            <a:r>
              <a:rPr lang="en-US" sz="2200" dirty="0">
                <a:solidFill>
                  <a:prstClr val="black"/>
                </a:solidFill>
              </a:rPr>
              <a:t>. </a:t>
            </a:r>
            <a:r>
              <a:rPr lang="en-US" sz="2200" b="1" dirty="0">
                <a:solidFill>
                  <a:srgbClr val="FF0000"/>
                </a:solidFill>
              </a:rPr>
              <a:t>Synonymy</a:t>
            </a:r>
            <a:r>
              <a:rPr lang="en-US" sz="2200" dirty="0">
                <a:solidFill>
                  <a:prstClr val="black"/>
                </a:solidFill>
              </a:rPr>
              <a:t> is used to refer to items of similar meaning just as, </a:t>
            </a:r>
            <a:r>
              <a:rPr lang="en-US" sz="2200" b="1" dirty="0">
                <a:solidFill>
                  <a:srgbClr val="0070C0"/>
                </a:solidFill>
              </a:rPr>
              <a:t>attractive and beautiful</a:t>
            </a:r>
            <a:r>
              <a:rPr lang="en-US" sz="2200" dirty="0">
                <a:solidFill>
                  <a:prstClr val="black"/>
                </a:solidFill>
              </a:rPr>
              <a:t>. </a:t>
            </a:r>
            <a:endParaRPr lang="ar-IQ" dirty="0"/>
          </a:p>
        </p:txBody>
      </p:sp>
    </p:spTree>
    <p:extLst>
      <p:ext uri="{BB962C8B-B14F-4D97-AF65-F5344CB8AC3E}">
        <p14:creationId xmlns:p14="http://schemas.microsoft.com/office/powerpoint/2010/main" val="17171980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pPr marL="0" lvl="0" indent="0" algn="l" rtl="0">
              <a:lnSpc>
                <a:spcPct val="150000"/>
              </a:lnSpc>
              <a:buNone/>
            </a:pPr>
            <a:r>
              <a:rPr lang="en-US" sz="2200" b="1" dirty="0" err="1">
                <a:solidFill>
                  <a:srgbClr val="FF0000"/>
                </a:solidFill>
              </a:rPr>
              <a:t>Antonymy</a:t>
            </a:r>
            <a:r>
              <a:rPr lang="en-US" sz="2200" dirty="0">
                <a:solidFill>
                  <a:prstClr val="black"/>
                </a:solidFill>
              </a:rPr>
              <a:t> is the relation between items of opposite meanings such as, hot and cold. Hyponymy refers to items of ‘general-specific’ or ‘an example of’ relationship (</a:t>
            </a:r>
            <a:r>
              <a:rPr lang="en-US" sz="2200" dirty="0" err="1">
                <a:solidFill>
                  <a:prstClr val="black"/>
                </a:solidFill>
              </a:rPr>
              <a:t>Paltridge</a:t>
            </a:r>
            <a:r>
              <a:rPr lang="en-US" sz="2200" dirty="0">
                <a:solidFill>
                  <a:prstClr val="black"/>
                </a:solidFill>
              </a:rPr>
              <a:t>, 2012: 119). For example, </a:t>
            </a:r>
            <a:r>
              <a:rPr lang="en-US" sz="2200" b="1" u="sng" dirty="0">
                <a:solidFill>
                  <a:prstClr val="black"/>
                </a:solidFill>
              </a:rPr>
              <a:t>vehicle is the co-hyponym of car</a:t>
            </a:r>
            <a:r>
              <a:rPr lang="en-US" sz="2200" dirty="0">
                <a:solidFill>
                  <a:prstClr val="black"/>
                </a:solidFill>
              </a:rPr>
              <a:t>. </a:t>
            </a:r>
            <a:r>
              <a:rPr lang="en-US" sz="2200" b="1" dirty="0" err="1">
                <a:solidFill>
                  <a:srgbClr val="FF0000"/>
                </a:solidFill>
              </a:rPr>
              <a:t>Meronymy</a:t>
            </a:r>
            <a:r>
              <a:rPr lang="en-US" sz="2200" dirty="0">
                <a:solidFill>
                  <a:prstClr val="black"/>
                </a:solidFill>
              </a:rPr>
              <a:t> is a ‘whole-part’ relationship between items. For instance, cover and page are co-</a:t>
            </a:r>
            <a:r>
              <a:rPr lang="en-US" sz="2200" dirty="0" err="1">
                <a:solidFill>
                  <a:prstClr val="black"/>
                </a:solidFill>
              </a:rPr>
              <a:t>meronyms</a:t>
            </a:r>
            <a:r>
              <a:rPr lang="en-US" sz="2200" dirty="0">
                <a:solidFill>
                  <a:prstClr val="black"/>
                </a:solidFill>
              </a:rPr>
              <a:t> of the item book. In other words, book is the superordinate item of cover and page</a:t>
            </a:r>
            <a:endParaRPr lang="ar-IQ" sz="2200" dirty="0">
              <a:solidFill>
                <a:prstClr val="black"/>
              </a:solidFill>
            </a:endParaRPr>
          </a:p>
          <a:p>
            <a:pPr marL="0" indent="0" algn="l" rtl="0">
              <a:buNone/>
            </a:pPr>
            <a:endParaRPr lang="ar-IQ" dirty="0"/>
          </a:p>
        </p:txBody>
      </p:sp>
    </p:spTree>
    <p:extLst>
      <p:ext uri="{BB962C8B-B14F-4D97-AF65-F5344CB8AC3E}">
        <p14:creationId xmlns:p14="http://schemas.microsoft.com/office/powerpoint/2010/main" val="299022090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solidFill>
                  <a:srgbClr val="FF0000"/>
                </a:solidFill>
              </a:rPr>
              <a:t>Collocation</a:t>
            </a:r>
            <a:endParaRPr lang="ar-IQ" b="1" dirty="0">
              <a:solidFill>
                <a:srgbClr val="FF0000"/>
              </a:solidFill>
            </a:endParaRPr>
          </a:p>
        </p:txBody>
      </p:sp>
      <p:sp>
        <p:nvSpPr>
          <p:cNvPr id="3" name="عنصر نائب للمحتوى 2"/>
          <p:cNvSpPr>
            <a:spLocks noGrp="1"/>
          </p:cNvSpPr>
          <p:nvPr>
            <p:ph idx="1"/>
          </p:nvPr>
        </p:nvSpPr>
        <p:spPr/>
        <p:txBody>
          <a:bodyPr/>
          <a:lstStyle/>
          <a:p>
            <a:pPr marL="0" indent="0" algn="l" rtl="0">
              <a:lnSpc>
                <a:spcPct val="150000"/>
              </a:lnSpc>
              <a:buNone/>
            </a:pPr>
            <a:r>
              <a:rPr lang="en-US" b="1" dirty="0" smtClean="0">
                <a:solidFill>
                  <a:srgbClr val="FF0000"/>
                </a:solidFill>
              </a:rPr>
              <a:t>Collocation</a:t>
            </a:r>
            <a:r>
              <a:rPr lang="en-US" dirty="0" smtClean="0"/>
              <a:t> </a:t>
            </a:r>
            <a:r>
              <a:rPr lang="en-US" dirty="0"/>
              <a:t>is a combination of vocabulary items that co-occur together. It includes combinations of adjectives and nouns such as, ‘</a:t>
            </a:r>
            <a:r>
              <a:rPr lang="en-US" b="1" dirty="0">
                <a:solidFill>
                  <a:srgbClr val="FF0000"/>
                </a:solidFill>
              </a:rPr>
              <a:t>fast food</a:t>
            </a:r>
            <a:r>
              <a:rPr lang="en-US" dirty="0"/>
              <a:t>’, verbs and nouns such as, ‘run out of money’, and other items such as, ‘men’ and ‘women</a:t>
            </a:r>
            <a:r>
              <a:rPr lang="en-US" dirty="0" smtClean="0"/>
              <a:t>’. </a:t>
            </a:r>
            <a:endParaRPr lang="ar-IQ" dirty="0"/>
          </a:p>
        </p:txBody>
      </p:sp>
    </p:spTree>
    <p:extLst>
      <p:ext uri="{BB962C8B-B14F-4D97-AF65-F5344CB8AC3E}">
        <p14:creationId xmlns:p14="http://schemas.microsoft.com/office/powerpoint/2010/main" val="197883367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1" y="188640"/>
            <a:ext cx="8708441" cy="5976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732838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1800" dirty="0"/>
              <a:t>Lexical Cohesion The lexical devices (</a:t>
            </a:r>
            <a:r>
              <a:rPr lang="en-US" sz="1800" b="1" dirty="0">
                <a:solidFill>
                  <a:schemeClr val="tx2">
                    <a:lumMod val="60000"/>
                    <a:lumOff val="40000"/>
                  </a:schemeClr>
                </a:solidFill>
              </a:rPr>
              <a:t>Repetition</a:t>
            </a:r>
            <a:r>
              <a:rPr lang="en-US" sz="1800" dirty="0"/>
              <a:t>, </a:t>
            </a:r>
            <a:r>
              <a:rPr lang="en-US" sz="1800" b="1" dirty="0">
                <a:solidFill>
                  <a:srgbClr val="00B050"/>
                </a:solidFill>
              </a:rPr>
              <a:t>Synonymy</a:t>
            </a:r>
            <a:r>
              <a:rPr lang="en-US" sz="1800" b="1" dirty="0" smtClean="0"/>
              <a:t>,</a:t>
            </a:r>
            <a:r>
              <a:rPr lang="en-US" sz="1800" dirty="0" smtClean="0"/>
              <a:t>, </a:t>
            </a:r>
            <a:r>
              <a:rPr lang="en-US" sz="1800" b="1" dirty="0" err="1">
                <a:solidFill>
                  <a:schemeClr val="accent6">
                    <a:lumMod val="75000"/>
                  </a:schemeClr>
                </a:solidFill>
              </a:rPr>
              <a:t>Antonymy</a:t>
            </a:r>
            <a:r>
              <a:rPr lang="en-US" sz="1800" dirty="0" smtClean="0"/>
              <a:t> </a:t>
            </a:r>
            <a:r>
              <a:rPr lang="en-US" sz="1800" b="1" dirty="0" err="1">
                <a:solidFill>
                  <a:schemeClr val="accent2">
                    <a:lumMod val="60000"/>
                    <a:lumOff val="40000"/>
                  </a:schemeClr>
                </a:solidFill>
              </a:rPr>
              <a:t>Meronymy</a:t>
            </a:r>
            <a:r>
              <a:rPr lang="en-US" sz="1800" dirty="0"/>
              <a:t>) are highlighted in the </a:t>
            </a:r>
            <a:r>
              <a:rPr lang="en-US" sz="1800" b="1" dirty="0"/>
              <a:t>following</a:t>
            </a:r>
            <a:r>
              <a:rPr lang="en-US" sz="1800" dirty="0"/>
              <a:t> text</a:t>
            </a:r>
            <a:endParaRPr lang="ar-IQ" sz="1800" dirty="0"/>
          </a:p>
        </p:txBody>
      </p:sp>
      <p:sp>
        <p:nvSpPr>
          <p:cNvPr id="3" name="عنصر نائب للمحتوى 2"/>
          <p:cNvSpPr>
            <a:spLocks noGrp="1"/>
          </p:cNvSpPr>
          <p:nvPr>
            <p:ph idx="1"/>
          </p:nvPr>
        </p:nvSpPr>
        <p:spPr/>
        <p:txBody>
          <a:bodyPr>
            <a:normAutofit fontScale="47500" lnSpcReduction="20000"/>
          </a:bodyPr>
          <a:lstStyle/>
          <a:p>
            <a:pPr algn="l" rtl="0">
              <a:lnSpc>
                <a:spcPct val="170000"/>
              </a:lnSpc>
            </a:pPr>
            <a:r>
              <a:rPr lang="en-US" dirty="0" smtClean="0"/>
              <a:t>. </a:t>
            </a:r>
            <a:r>
              <a:rPr lang="en-US" dirty="0"/>
              <a:t>I agree the</a:t>
            </a:r>
            <a:r>
              <a:rPr lang="en-US" b="1" dirty="0">
                <a:solidFill>
                  <a:srgbClr val="CC3399"/>
                </a:solidFill>
              </a:rPr>
              <a:t> government </a:t>
            </a:r>
            <a:r>
              <a:rPr lang="en-US" dirty="0"/>
              <a:t>policy of all of the </a:t>
            </a:r>
            <a:r>
              <a:rPr lang="en-US" b="1" dirty="0">
                <a:solidFill>
                  <a:srgbClr val="CC3399"/>
                </a:solidFill>
              </a:rPr>
              <a:t>citizens</a:t>
            </a:r>
            <a:r>
              <a:rPr lang="en-US" dirty="0"/>
              <a:t> should learn </a:t>
            </a:r>
            <a:r>
              <a:rPr lang="en-US" b="1" dirty="0">
                <a:solidFill>
                  <a:srgbClr val="0070C0"/>
                </a:solidFill>
              </a:rPr>
              <a:t>two foreign languages</a:t>
            </a:r>
            <a:r>
              <a:rPr lang="en-US" dirty="0">
                <a:solidFill>
                  <a:srgbClr val="0070C0"/>
                </a:solidFill>
              </a:rPr>
              <a:t>.</a:t>
            </a:r>
            <a:r>
              <a:rPr lang="en-US" dirty="0"/>
              <a:t> The world is getting more closer than before. It is very easy for us to </a:t>
            </a:r>
            <a:r>
              <a:rPr lang="en-US" b="1" dirty="0">
                <a:solidFill>
                  <a:schemeClr val="tx2">
                    <a:lumMod val="60000"/>
                    <a:lumOff val="40000"/>
                  </a:schemeClr>
                </a:solidFill>
              </a:rPr>
              <a:t>travel</a:t>
            </a:r>
            <a:r>
              <a:rPr lang="en-US" dirty="0"/>
              <a:t> </a:t>
            </a:r>
            <a:r>
              <a:rPr lang="en-US" b="1" dirty="0">
                <a:solidFill>
                  <a:srgbClr val="0070C0"/>
                </a:solidFill>
              </a:rPr>
              <a:t>to another country</a:t>
            </a:r>
            <a:r>
              <a:rPr lang="en-US" dirty="0"/>
              <a:t>. Students can go </a:t>
            </a:r>
            <a:r>
              <a:rPr lang="en-US" b="1" dirty="0">
                <a:solidFill>
                  <a:srgbClr val="0070C0"/>
                </a:solidFill>
              </a:rPr>
              <a:t>to another country </a:t>
            </a:r>
            <a:r>
              <a:rPr lang="en-US" dirty="0"/>
              <a:t>for study</a:t>
            </a:r>
            <a:r>
              <a:rPr lang="en-US" b="1" dirty="0">
                <a:solidFill>
                  <a:srgbClr val="0070C0"/>
                </a:solidFill>
              </a:rPr>
              <a:t>. Business </a:t>
            </a:r>
            <a:r>
              <a:rPr lang="en-US" dirty="0"/>
              <a:t>man can find a </a:t>
            </a:r>
            <a:r>
              <a:rPr lang="en-US" dirty="0" smtClean="0"/>
              <a:t>parent </a:t>
            </a:r>
            <a:r>
              <a:rPr lang="en-US" dirty="0"/>
              <a:t>from </a:t>
            </a:r>
            <a:r>
              <a:rPr lang="en-US" b="1" dirty="0">
                <a:solidFill>
                  <a:schemeClr val="tx2">
                    <a:lumMod val="60000"/>
                    <a:lumOff val="40000"/>
                  </a:schemeClr>
                </a:solidFill>
              </a:rPr>
              <a:t>other country</a:t>
            </a:r>
            <a:r>
              <a:rPr lang="en-US" dirty="0"/>
              <a:t> to improve </a:t>
            </a:r>
            <a:r>
              <a:rPr lang="en-US" dirty="0" smtClean="0"/>
              <a:t>their </a:t>
            </a:r>
            <a:r>
              <a:rPr lang="en-US" b="1" dirty="0">
                <a:solidFill>
                  <a:srgbClr val="0070C0"/>
                </a:solidFill>
              </a:rPr>
              <a:t>business</a:t>
            </a:r>
            <a:r>
              <a:rPr lang="en-US" dirty="0"/>
              <a:t>. Also, there are more and more</a:t>
            </a:r>
            <a:r>
              <a:rPr lang="en-US" b="1" dirty="0">
                <a:solidFill>
                  <a:srgbClr val="0070C0"/>
                </a:solidFill>
              </a:rPr>
              <a:t> </a:t>
            </a:r>
            <a:r>
              <a:rPr lang="en-US" b="1" u="sng" dirty="0">
                <a:solidFill>
                  <a:srgbClr val="CC3399"/>
                </a:solidFill>
              </a:rPr>
              <a:t>information</a:t>
            </a:r>
            <a:r>
              <a:rPr lang="en-US" b="1" dirty="0">
                <a:solidFill>
                  <a:srgbClr val="0070C0"/>
                </a:solidFill>
              </a:rPr>
              <a:t> </a:t>
            </a:r>
            <a:r>
              <a:rPr lang="en-US" dirty="0"/>
              <a:t>can find on </a:t>
            </a:r>
            <a:r>
              <a:rPr lang="en-US" b="1" u="sng" dirty="0">
                <a:solidFill>
                  <a:srgbClr val="CC3399"/>
                </a:solidFill>
              </a:rPr>
              <a:t>the internet</a:t>
            </a:r>
            <a:r>
              <a:rPr lang="en-US" b="1" dirty="0">
                <a:solidFill>
                  <a:srgbClr val="FF0000"/>
                </a:solidFill>
              </a:rPr>
              <a:t>. </a:t>
            </a:r>
            <a:r>
              <a:rPr lang="en-US" dirty="0"/>
              <a:t>All of these are base on </a:t>
            </a:r>
            <a:r>
              <a:rPr lang="en-US" b="1" dirty="0">
                <a:solidFill>
                  <a:schemeClr val="tx2">
                    <a:lumMod val="60000"/>
                    <a:lumOff val="40000"/>
                  </a:schemeClr>
                </a:solidFill>
              </a:rPr>
              <a:t>languages. </a:t>
            </a:r>
            <a:r>
              <a:rPr lang="en-US" dirty="0"/>
              <a:t>There are more and more students </a:t>
            </a:r>
            <a:r>
              <a:rPr lang="en-US" b="1" dirty="0">
                <a:solidFill>
                  <a:schemeClr val="tx2">
                    <a:lumMod val="60000"/>
                    <a:lumOff val="40000"/>
                  </a:schemeClr>
                </a:solidFill>
              </a:rPr>
              <a:t>travel to </a:t>
            </a:r>
            <a:r>
              <a:rPr lang="en-US" b="1" dirty="0">
                <a:solidFill>
                  <a:srgbClr val="0070C0"/>
                </a:solidFill>
              </a:rPr>
              <a:t>another country </a:t>
            </a:r>
            <a:r>
              <a:rPr lang="en-US" dirty="0"/>
              <a:t>for study. They </a:t>
            </a:r>
            <a:r>
              <a:rPr lang="en-US" b="1" dirty="0">
                <a:solidFill>
                  <a:schemeClr val="tx2">
                    <a:lumMod val="60000"/>
                    <a:lumOff val="40000"/>
                  </a:schemeClr>
                </a:solidFill>
              </a:rPr>
              <a:t>travel</a:t>
            </a:r>
            <a:r>
              <a:rPr lang="en-US" dirty="0"/>
              <a:t> </a:t>
            </a:r>
            <a:r>
              <a:rPr lang="en-US" b="1" dirty="0">
                <a:solidFill>
                  <a:srgbClr val="0070C0"/>
                </a:solidFill>
              </a:rPr>
              <a:t>to another country </a:t>
            </a:r>
            <a:r>
              <a:rPr lang="en-US" dirty="0"/>
              <a:t>because they want learn other </a:t>
            </a:r>
            <a:r>
              <a:rPr lang="en-US" b="1" dirty="0">
                <a:solidFill>
                  <a:srgbClr val="0070C0"/>
                </a:solidFill>
              </a:rPr>
              <a:t>language. </a:t>
            </a:r>
            <a:r>
              <a:rPr lang="en-US" dirty="0"/>
              <a:t>If the students can</a:t>
            </a:r>
            <a:r>
              <a:rPr lang="en-US" b="1" dirty="0">
                <a:solidFill>
                  <a:srgbClr val="00B050"/>
                </a:solidFill>
              </a:rPr>
              <a:t> speak </a:t>
            </a:r>
            <a:r>
              <a:rPr lang="en-US" dirty="0"/>
              <a:t>more </a:t>
            </a:r>
            <a:r>
              <a:rPr lang="en-US" b="1" dirty="0">
                <a:solidFill>
                  <a:srgbClr val="0070C0"/>
                </a:solidFill>
              </a:rPr>
              <a:t>languages</a:t>
            </a:r>
            <a:r>
              <a:rPr lang="en-US" dirty="0"/>
              <a:t>, then they can </a:t>
            </a:r>
            <a:r>
              <a:rPr lang="en-US" b="1" dirty="0">
                <a:solidFill>
                  <a:srgbClr val="00B050"/>
                </a:solidFill>
              </a:rPr>
              <a:t>talk</a:t>
            </a:r>
            <a:r>
              <a:rPr lang="en-US" dirty="0"/>
              <a:t> to someone easier, and also can learn more. Also, they can make some friends easily. There are more and </a:t>
            </a:r>
            <a:r>
              <a:rPr lang="en-US" b="1" dirty="0">
                <a:solidFill>
                  <a:srgbClr val="0070C0"/>
                </a:solidFill>
              </a:rPr>
              <a:t>more information </a:t>
            </a:r>
            <a:r>
              <a:rPr lang="en-US" dirty="0"/>
              <a:t>can </a:t>
            </a:r>
            <a:r>
              <a:rPr lang="en-US" b="1" u="sng" dirty="0">
                <a:solidFill>
                  <a:schemeClr val="accent6"/>
                </a:solidFill>
              </a:rPr>
              <a:t>find</a:t>
            </a:r>
            <a:r>
              <a:rPr lang="en-US" dirty="0"/>
              <a:t> </a:t>
            </a:r>
            <a:r>
              <a:rPr lang="en-US" b="1" dirty="0">
                <a:solidFill>
                  <a:srgbClr val="0070C0"/>
                </a:solidFill>
              </a:rPr>
              <a:t>on the internet</a:t>
            </a:r>
            <a:r>
              <a:rPr lang="en-US" dirty="0"/>
              <a:t>. Some people will translate </a:t>
            </a:r>
            <a:r>
              <a:rPr lang="en-US" b="1" dirty="0">
                <a:solidFill>
                  <a:srgbClr val="0070C0"/>
                </a:solidFill>
              </a:rPr>
              <a:t>the information </a:t>
            </a:r>
            <a:r>
              <a:rPr lang="en-US" dirty="0"/>
              <a:t>into their l</a:t>
            </a:r>
            <a:r>
              <a:rPr lang="en-US" b="1" dirty="0">
                <a:solidFill>
                  <a:srgbClr val="0070C0"/>
                </a:solidFill>
              </a:rPr>
              <a:t>anguage</a:t>
            </a:r>
            <a:r>
              <a:rPr lang="en-US" dirty="0"/>
              <a:t>. But sometimes they will </a:t>
            </a:r>
            <a:r>
              <a:rPr lang="en-US" b="1" u="sng" dirty="0">
                <a:solidFill>
                  <a:schemeClr val="accent6"/>
                </a:solidFill>
              </a:rPr>
              <a:t>lose</a:t>
            </a:r>
            <a:r>
              <a:rPr lang="en-US" dirty="0"/>
              <a:t> some important </a:t>
            </a:r>
            <a:r>
              <a:rPr lang="en-US" b="1" dirty="0">
                <a:solidFill>
                  <a:srgbClr val="0070C0"/>
                </a:solidFill>
              </a:rPr>
              <a:t>information. </a:t>
            </a:r>
            <a:r>
              <a:rPr lang="en-US" dirty="0"/>
              <a:t>If we can know </a:t>
            </a:r>
            <a:r>
              <a:rPr lang="en-US" b="1" dirty="0">
                <a:solidFill>
                  <a:srgbClr val="0070C0"/>
                </a:solidFill>
              </a:rPr>
              <a:t>other language</a:t>
            </a:r>
            <a:r>
              <a:rPr lang="en-US" dirty="0"/>
              <a:t>, then </a:t>
            </a:r>
            <a:r>
              <a:rPr lang="en-US" dirty="0" smtClean="0"/>
              <a:t>we </a:t>
            </a:r>
            <a:r>
              <a:rPr lang="en-US" dirty="0"/>
              <a:t>can find more resources for </a:t>
            </a:r>
            <a:r>
              <a:rPr lang="en-US" b="1" dirty="0">
                <a:solidFill>
                  <a:srgbClr val="0070C0"/>
                </a:solidFill>
              </a:rPr>
              <a:t>the information, </a:t>
            </a:r>
            <a:r>
              <a:rPr lang="en-US" dirty="0"/>
              <a:t>and also more detail. Learning more </a:t>
            </a:r>
            <a:r>
              <a:rPr lang="en-US" b="1" dirty="0">
                <a:solidFill>
                  <a:srgbClr val="0070C0"/>
                </a:solidFill>
              </a:rPr>
              <a:t>languages </a:t>
            </a:r>
            <a:r>
              <a:rPr lang="en-US" dirty="0"/>
              <a:t>can also learn more </a:t>
            </a:r>
            <a:r>
              <a:rPr lang="en-US" dirty="0" smtClean="0"/>
              <a:t>knowledge. </a:t>
            </a:r>
            <a:endParaRPr lang="ar-IQ" dirty="0"/>
          </a:p>
        </p:txBody>
      </p:sp>
    </p:spTree>
    <p:extLst>
      <p:ext uri="{BB962C8B-B14F-4D97-AF65-F5344CB8AC3E}">
        <p14:creationId xmlns:p14="http://schemas.microsoft.com/office/powerpoint/2010/main" val="32513702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lvl="0">
              <a:lnSpc>
                <a:spcPct val="170000"/>
              </a:lnSpc>
            </a:pPr>
            <a:r>
              <a:rPr lang="en-US" sz="1300" dirty="0">
                <a:solidFill>
                  <a:prstClr val="black"/>
                </a:solidFill>
              </a:rPr>
              <a:t>These are the advantages for </a:t>
            </a:r>
            <a:r>
              <a:rPr lang="en-US" sz="1300" dirty="0" err="1">
                <a:solidFill>
                  <a:prstClr val="black"/>
                </a:solidFill>
              </a:rPr>
              <a:t>learing</a:t>
            </a:r>
            <a:r>
              <a:rPr lang="en-US" sz="1300" dirty="0">
                <a:solidFill>
                  <a:prstClr val="black"/>
                </a:solidFill>
              </a:rPr>
              <a:t> more languages. International business is getting common. There are more and more </a:t>
            </a:r>
            <a:r>
              <a:rPr lang="en-US" sz="1300" dirty="0" err="1">
                <a:solidFill>
                  <a:prstClr val="black"/>
                </a:solidFill>
              </a:rPr>
              <a:t>companines</a:t>
            </a:r>
            <a:r>
              <a:rPr lang="en-US" sz="1300" dirty="0">
                <a:solidFill>
                  <a:prstClr val="black"/>
                </a:solidFill>
              </a:rPr>
              <a:t> located in whole world. If the boss of the company can speak more than one language, then the boss can find some </a:t>
            </a:r>
            <a:r>
              <a:rPr lang="en-US" sz="1300" dirty="0" err="1">
                <a:solidFill>
                  <a:prstClr val="black"/>
                </a:solidFill>
              </a:rPr>
              <a:t>parnets</a:t>
            </a:r>
            <a:r>
              <a:rPr lang="en-US" sz="1300" dirty="0">
                <a:solidFill>
                  <a:prstClr val="black"/>
                </a:solidFill>
              </a:rPr>
              <a:t> from different countries, then the boss can have a successful business easily. Learning two languages is also good for the people who is working. There are more and more information can find on the internet. Some people will translate the information into their language. But sometimes they will lose some important information</a:t>
            </a:r>
            <a:endParaRPr lang="ar-IQ" sz="1300" dirty="0">
              <a:solidFill>
                <a:prstClr val="black"/>
              </a:solidFill>
            </a:endParaRPr>
          </a:p>
          <a:p>
            <a:endParaRPr lang="ar-IQ" dirty="0"/>
          </a:p>
        </p:txBody>
      </p:sp>
    </p:spTree>
    <p:extLst>
      <p:ext uri="{BB962C8B-B14F-4D97-AF65-F5344CB8AC3E}">
        <p14:creationId xmlns:p14="http://schemas.microsoft.com/office/powerpoint/2010/main" val="40989088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lnSpcReduction="20000"/>
          </a:bodyPr>
          <a:lstStyle/>
          <a:p>
            <a:pPr marL="0" indent="0" algn="l" rtl="0">
              <a:buNone/>
            </a:pPr>
            <a:r>
              <a:rPr lang="en-US" b="0" i="0" dirty="0" smtClean="0">
                <a:solidFill>
                  <a:srgbClr val="000000"/>
                </a:solidFill>
                <a:effectLst/>
                <a:latin typeface="ff8"/>
              </a:rPr>
              <a:t>According to </a:t>
            </a:r>
            <a:r>
              <a:rPr lang="en-US" b="0" i="0" dirty="0" err="1" smtClean="0">
                <a:solidFill>
                  <a:srgbClr val="000000"/>
                </a:solidFill>
                <a:effectLst/>
                <a:latin typeface="ff8"/>
              </a:rPr>
              <a:t>Widdowson</a:t>
            </a:r>
            <a:r>
              <a:rPr lang="en-US" b="0" i="0" dirty="0" smtClean="0">
                <a:solidFill>
                  <a:srgbClr val="000000"/>
                </a:solidFill>
                <a:effectLst/>
                <a:latin typeface="ff8"/>
              </a:rPr>
              <a:t> (2007), discourse analysis is a branch that attempts to </a:t>
            </a:r>
            <a:r>
              <a:rPr lang="en-US" b="0" i="0" dirty="0" err="1" smtClean="0">
                <a:solidFill>
                  <a:srgbClr val="000000"/>
                </a:solidFill>
                <a:effectLst/>
                <a:latin typeface="ff8"/>
              </a:rPr>
              <a:t>studylanguage</a:t>
            </a:r>
            <a:r>
              <a:rPr lang="en-US" b="0" i="0" dirty="0" smtClean="0">
                <a:solidFill>
                  <a:srgbClr val="000000"/>
                </a:solidFill>
                <a:effectLst/>
                <a:latin typeface="ff8"/>
              </a:rPr>
              <a:t> beyond the limits of the sentence. It studies the relationship between language and </a:t>
            </a:r>
            <a:r>
              <a:rPr lang="en-US" b="0" i="0" dirty="0" err="1" smtClean="0">
                <a:solidFill>
                  <a:srgbClr val="000000"/>
                </a:solidFill>
                <a:effectLst/>
                <a:latin typeface="ff8"/>
              </a:rPr>
              <a:t>thecontext</a:t>
            </a:r>
            <a:r>
              <a:rPr lang="en-US" b="0" i="0" dirty="0" smtClean="0">
                <a:solidFill>
                  <a:srgbClr val="000000"/>
                </a:solidFill>
                <a:effectLst/>
                <a:latin typeface="ff8"/>
              </a:rPr>
              <a:t> in which it is used. The author points out that discourse analysis deals with how </a:t>
            </a:r>
            <a:r>
              <a:rPr lang="en-US" b="0" i="0" dirty="0" err="1" smtClean="0">
                <a:solidFill>
                  <a:srgbClr val="000000"/>
                </a:solidFill>
                <a:effectLst/>
                <a:latin typeface="ff8"/>
              </a:rPr>
              <a:t>peopleunderstand</a:t>
            </a:r>
            <a:r>
              <a:rPr lang="en-US" b="0" i="0" dirty="0" smtClean="0">
                <a:solidFill>
                  <a:srgbClr val="000000"/>
                </a:solidFill>
                <a:effectLst/>
                <a:latin typeface="ff8"/>
              </a:rPr>
              <a:t> each other, make sense of what they read or hear, recognize whether a text </a:t>
            </a:r>
            <a:r>
              <a:rPr lang="en-US" b="0" i="0" dirty="0" err="1" smtClean="0">
                <a:solidFill>
                  <a:srgbClr val="000000"/>
                </a:solidFill>
                <a:effectLst/>
                <a:latin typeface="ff8"/>
              </a:rPr>
              <a:t>ismeaningful</a:t>
            </a:r>
            <a:r>
              <a:rPr lang="en-US" b="0" i="0" dirty="0" smtClean="0">
                <a:solidFill>
                  <a:srgbClr val="000000"/>
                </a:solidFill>
                <a:effectLst/>
                <a:latin typeface="ff8"/>
              </a:rPr>
              <a:t>, understand the nature of a text (is a unit well-structured or not), and how </a:t>
            </a:r>
            <a:r>
              <a:rPr lang="en-US" b="0" i="0" dirty="0" err="1" smtClean="0">
                <a:solidFill>
                  <a:srgbClr val="000000"/>
                </a:solidFill>
                <a:effectLst/>
                <a:latin typeface="ff8"/>
              </a:rPr>
              <a:t>theydifferentiate</a:t>
            </a:r>
            <a:r>
              <a:rPr lang="en-US" b="0" i="0" dirty="0" smtClean="0">
                <a:solidFill>
                  <a:srgbClr val="000000"/>
                </a:solidFill>
                <a:effectLst/>
                <a:latin typeface="ff8"/>
              </a:rPr>
              <a:t> between what is communicated and said</a:t>
            </a:r>
            <a:endParaRPr lang="ar-IQ" dirty="0"/>
          </a:p>
        </p:txBody>
      </p:sp>
    </p:spTree>
    <p:extLst>
      <p:ext uri="{BB962C8B-B14F-4D97-AF65-F5344CB8AC3E}">
        <p14:creationId xmlns:p14="http://schemas.microsoft.com/office/powerpoint/2010/main" val="3329604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en-US" b="0" i="0" dirty="0" smtClean="0">
                <a:solidFill>
                  <a:srgbClr val="000000"/>
                </a:solidFill>
                <a:effectLst/>
                <a:latin typeface="ff8"/>
              </a:rPr>
              <a:t>Generally, any piece of language, whether written or spoken, involves forms and structures</a:t>
            </a:r>
            <a:endParaRPr lang="ar-IQ" dirty="0"/>
          </a:p>
        </p:txBody>
      </p:sp>
    </p:spTree>
    <p:extLst>
      <p:ext uri="{BB962C8B-B14F-4D97-AF65-F5344CB8AC3E}">
        <p14:creationId xmlns:p14="http://schemas.microsoft.com/office/powerpoint/2010/main" val="109732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lnSpcReduction="20000"/>
          </a:bodyPr>
          <a:lstStyle/>
          <a:p>
            <a:pPr algn="l"/>
            <a:r>
              <a:rPr lang="en-US" b="0" i="0" dirty="0" smtClean="0">
                <a:solidFill>
                  <a:srgbClr val="000000"/>
                </a:solidFill>
                <a:effectLst/>
                <a:latin typeface="ff8"/>
              </a:rPr>
              <a:t>McCarthy (1991) notes that, any type of discourse is usually assumed to be meaningful, well-structured, and leads to a successful communication. This mean</a:t>
            </a:r>
            <a:endParaRPr lang="en-US" b="0" i="0" dirty="0" smtClean="0">
              <a:solidFill>
                <a:srgbClr val="000000"/>
              </a:solidFill>
              <a:effectLst/>
              <a:latin typeface="Roboto"/>
            </a:endParaRPr>
          </a:p>
          <a:p>
            <a:pPr algn="l"/>
            <a:r>
              <a:rPr lang="en-US" b="0" i="0" dirty="0" smtClean="0">
                <a:solidFill>
                  <a:srgbClr val="000000"/>
                </a:solidFill>
                <a:effectLst/>
                <a:latin typeface="ff15"/>
              </a:rPr>
              <a:t>s that its words and sentences “</a:t>
            </a:r>
            <a:endParaRPr lang="en-US" b="0" i="0" dirty="0" smtClean="0">
              <a:solidFill>
                <a:srgbClr val="000000"/>
              </a:solidFill>
              <a:effectLst/>
              <a:latin typeface="Roboto"/>
            </a:endParaRPr>
          </a:p>
          <a:p>
            <a:pPr algn="l"/>
            <a:r>
              <a:rPr lang="en-US" b="0" i="0" dirty="0" err="1" smtClean="0">
                <a:solidFill>
                  <a:srgbClr val="000000"/>
                </a:solidFill>
                <a:effectLst/>
                <a:latin typeface="ff8"/>
              </a:rPr>
              <a:t>areinterrelated</a:t>
            </a:r>
            <a:r>
              <a:rPr lang="en-US" b="0" i="0" dirty="0" smtClean="0">
                <a:solidFill>
                  <a:srgbClr val="000000"/>
                </a:solidFill>
                <a:effectLst/>
                <a:latin typeface="ff8"/>
              </a:rPr>
              <a:t> in conventional formulae</a:t>
            </a:r>
            <a:endParaRPr lang="en-US" b="0" i="0" dirty="0" smtClean="0">
              <a:solidFill>
                <a:srgbClr val="000000"/>
              </a:solidFill>
              <a:effectLst/>
              <a:latin typeface="Roboto"/>
            </a:endParaRPr>
          </a:p>
          <a:p>
            <a:pPr algn="l"/>
            <a:r>
              <a:rPr lang="en-US" b="0" i="0" dirty="0" smtClean="0">
                <a:solidFill>
                  <a:srgbClr val="000000"/>
                </a:solidFill>
                <a:effectLst/>
                <a:latin typeface="ff15"/>
              </a:rPr>
              <a:t>”</a:t>
            </a:r>
            <a:endParaRPr lang="en-US" b="0" i="0" dirty="0" smtClean="0">
              <a:solidFill>
                <a:srgbClr val="000000"/>
              </a:solidFill>
              <a:effectLst/>
              <a:latin typeface="Roboto"/>
            </a:endParaRPr>
          </a:p>
          <a:p>
            <a:pPr algn="l"/>
            <a:r>
              <a:rPr lang="en-US" b="0" i="0" dirty="0" smtClean="0">
                <a:solidFill>
                  <a:srgbClr val="000000"/>
                </a:solidFill>
                <a:effectLst/>
                <a:latin typeface="ff8"/>
              </a:rPr>
              <a:t>. These conventional formulae involve all those norms </a:t>
            </a:r>
            <a:r>
              <a:rPr lang="en-US" b="0" i="0" dirty="0" err="1" smtClean="0">
                <a:solidFill>
                  <a:srgbClr val="000000"/>
                </a:solidFill>
                <a:effectLst/>
                <a:latin typeface="ff8"/>
              </a:rPr>
              <a:t>andrules</a:t>
            </a:r>
            <a:r>
              <a:rPr lang="en-US" b="0" i="0" dirty="0" smtClean="0">
                <a:solidFill>
                  <a:srgbClr val="000000"/>
                </a:solidFill>
                <a:effectLst/>
                <a:latin typeface="ff8"/>
              </a:rPr>
              <a:t> people follow when they speak or write.</a:t>
            </a:r>
            <a:endParaRPr lang="en-US" b="0" i="0" dirty="0" smtClean="0">
              <a:solidFill>
                <a:srgbClr val="000000"/>
              </a:solidFill>
              <a:effectLst/>
              <a:latin typeface="Roboto"/>
            </a:endParaRPr>
          </a:p>
          <a:p>
            <a:pPr marL="0" indent="0" algn="l" rtl="0">
              <a:buNone/>
            </a:pPr>
            <a:endParaRPr lang="ar-IQ" dirty="0"/>
          </a:p>
        </p:txBody>
      </p:sp>
    </p:spTree>
    <p:extLst>
      <p:ext uri="{BB962C8B-B14F-4D97-AF65-F5344CB8AC3E}">
        <p14:creationId xmlns:p14="http://schemas.microsoft.com/office/powerpoint/2010/main" val="10732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marL="0" indent="0" algn="l" rtl="0">
              <a:buNone/>
            </a:pPr>
            <a:r>
              <a:rPr lang="en-US" b="0" i="0" dirty="0" err="1" smtClean="0">
                <a:solidFill>
                  <a:srgbClr val="000000"/>
                </a:solidFill>
                <a:effectLst/>
                <a:latin typeface="ff8"/>
              </a:rPr>
              <a:t>Beaugrande</a:t>
            </a:r>
            <a:r>
              <a:rPr lang="en-US" b="0" i="0" dirty="0" smtClean="0">
                <a:solidFill>
                  <a:srgbClr val="000000"/>
                </a:solidFill>
                <a:effectLst/>
                <a:latin typeface="ff8"/>
              </a:rPr>
              <a:t> (1981) and </a:t>
            </a:r>
            <a:r>
              <a:rPr lang="en-US" b="0" i="0" dirty="0" err="1" smtClean="0">
                <a:solidFill>
                  <a:srgbClr val="000000"/>
                </a:solidFill>
                <a:effectLst/>
                <a:latin typeface="ff8"/>
              </a:rPr>
              <a:t>Madoui</a:t>
            </a:r>
            <a:r>
              <a:rPr lang="en-US" b="0" i="0" dirty="0" smtClean="0">
                <a:solidFill>
                  <a:srgbClr val="000000"/>
                </a:solidFill>
                <a:effectLst/>
                <a:latin typeface="ff8"/>
              </a:rPr>
              <a:t> (2004) </a:t>
            </a:r>
            <a:r>
              <a:rPr lang="en-US" b="0" i="0" dirty="0" err="1" smtClean="0">
                <a:solidFill>
                  <a:srgbClr val="000000"/>
                </a:solidFill>
                <a:effectLst/>
                <a:latin typeface="ff8"/>
              </a:rPr>
              <a:t>suggestseven</a:t>
            </a:r>
            <a:r>
              <a:rPr lang="en-US" b="0" i="0" dirty="0" smtClean="0">
                <a:solidFill>
                  <a:srgbClr val="000000"/>
                </a:solidFill>
                <a:effectLst/>
                <a:latin typeface="ff8"/>
              </a:rPr>
              <a:t> criteria that have to be fulfilled to qualify any type of discourse. These include</a:t>
            </a:r>
            <a:endParaRPr lang="ar-IQ" dirty="0"/>
          </a:p>
        </p:txBody>
      </p:sp>
    </p:spTree>
    <p:extLst>
      <p:ext uri="{BB962C8B-B14F-4D97-AF65-F5344CB8AC3E}">
        <p14:creationId xmlns:p14="http://schemas.microsoft.com/office/powerpoint/2010/main" val="3789007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47500" lnSpcReduction="20000"/>
          </a:bodyPr>
          <a:lstStyle/>
          <a:p>
            <a:pPr algn="l"/>
            <a:r>
              <a:rPr lang="en-US" b="1" i="0" dirty="0" smtClean="0">
                <a:solidFill>
                  <a:srgbClr val="000000"/>
                </a:solidFill>
                <a:effectLst/>
                <a:latin typeface="ff11"/>
              </a:rPr>
              <a:t>Cohesion:</a:t>
            </a:r>
            <a:endParaRPr lang="en-US" b="0" i="0" dirty="0" smtClean="0">
              <a:solidFill>
                <a:srgbClr val="000000"/>
              </a:solidFill>
              <a:effectLst/>
              <a:latin typeface="Roboto"/>
            </a:endParaRPr>
          </a:p>
          <a:p>
            <a:pPr algn="l"/>
            <a:r>
              <a:rPr lang="en-US" b="0" i="0" dirty="0" smtClean="0">
                <a:solidFill>
                  <a:srgbClr val="000000"/>
                </a:solidFill>
                <a:effectLst/>
                <a:latin typeface="ff8"/>
              </a:rPr>
              <a:t> it refers to formal surface relations between the sentences that make up the text;-</a:t>
            </a:r>
            <a:endParaRPr lang="en-US" b="0" i="0" dirty="0" smtClean="0">
              <a:solidFill>
                <a:srgbClr val="000000"/>
              </a:solidFill>
              <a:effectLst/>
              <a:latin typeface="Roboto"/>
            </a:endParaRPr>
          </a:p>
          <a:p>
            <a:pPr algn="l"/>
            <a:r>
              <a:rPr lang="en-US" b="0" i="0" dirty="0" smtClean="0">
                <a:solidFill>
                  <a:srgbClr val="000000"/>
                </a:solidFill>
                <a:effectLst/>
                <a:latin typeface="ff5"/>
              </a:rPr>
              <a:t> </a:t>
            </a:r>
            <a:endParaRPr lang="en-US" b="0" i="0" dirty="0" smtClean="0">
              <a:solidFill>
                <a:srgbClr val="000000"/>
              </a:solidFill>
              <a:effectLst/>
              <a:latin typeface="Roboto"/>
            </a:endParaRPr>
          </a:p>
          <a:p>
            <a:pPr algn="l"/>
            <a:r>
              <a:rPr lang="en-US" b="1" i="0" dirty="0" smtClean="0">
                <a:solidFill>
                  <a:srgbClr val="000000"/>
                </a:solidFill>
                <a:effectLst/>
                <a:latin typeface="ff11"/>
              </a:rPr>
              <a:t>Coherence:</a:t>
            </a:r>
            <a:endParaRPr lang="en-US" b="0" i="0" dirty="0" smtClean="0">
              <a:solidFill>
                <a:srgbClr val="000000"/>
              </a:solidFill>
              <a:effectLst/>
              <a:latin typeface="Roboto"/>
            </a:endParaRPr>
          </a:p>
          <a:p>
            <a:pPr algn="l"/>
            <a:r>
              <a:rPr lang="en-US" b="0" i="0" dirty="0" smtClean="0">
                <a:solidFill>
                  <a:srgbClr val="000000"/>
                </a:solidFill>
                <a:effectLst/>
                <a:latin typeface="ff8"/>
              </a:rPr>
              <a:t> it refers to the underlying relations that hold between the sentences making </a:t>
            </a:r>
            <a:r>
              <a:rPr lang="en-US" b="0" i="0" dirty="0" err="1" smtClean="0">
                <a:solidFill>
                  <a:srgbClr val="000000"/>
                </a:solidFill>
                <a:effectLst/>
                <a:latin typeface="ff8"/>
              </a:rPr>
              <a:t>upthe</a:t>
            </a:r>
            <a:r>
              <a:rPr lang="en-US" b="0" i="0" dirty="0" smtClean="0">
                <a:solidFill>
                  <a:srgbClr val="000000"/>
                </a:solidFill>
                <a:effectLst/>
                <a:latin typeface="ff8"/>
              </a:rPr>
              <a:t> text. The latter establish their relevance to the central thought of the text;-</a:t>
            </a:r>
            <a:endParaRPr lang="en-US" b="0" i="0" dirty="0" smtClean="0">
              <a:solidFill>
                <a:srgbClr val="000000"/>
              </a:solidFill>
              <a:effectLst/>
              <a:latin typeface="Roboto"/>
            </a:endParaRPr>
          </a:p>
          <a:p>
            <a:pPr algn="l"/>
            <a:r>
              <a:rPr lang="en-US" b="0" i="0" dirty="0" smtClean="0">
                <a:solidFill>
                  <a:srgbClr val="000000"/>
                </a:solidFill>
                <a:effectLst/>
                <a:latin typeface="ff5"/>
              </a:rPr>
              <a:t> </a:t>
            </a:r>
            <a:endParaRPr lang="en-US" b="0" i="0" dirty="0" smtClean="0">
              <a:solidFill>
                <a:srgbClr val="000000"/>
              </a:solidFill>
              <a:effectLst/>
              <a:latin typeface="Roboto"/>
            </a:endParaRPr>
          </a:p>
          <a:p>
            <a:pPr algn="l"/>
            <a:r>
              <a:rPr lang="en-US" b="1" i="0" dirty="0" smtClean="0">
                <a:solidFill>
                  <a:srgbClr val="000000"/>
                </a:solidFill>
                <a:effectLst/>
                <a:latin typeface="ff11"/>
              </a:rPr>
              <a:t>Intentionality:</a:t>
            </a:r>
            <a:endParaRPr lang="en-US" b="0" i="0" dirty="0" smtClean="0">
              <a:solidFill>
                <a:srgbClr val="000000"/>
              </a:solidFill>
              <a:effectLst/>
              <a:latin typeface="Roboto"/>
            </a:endParaRPr>
          </a:p>
          <a:p>
            <a:pPr algn="l"/>
            <a:r>
              <a:rPr lang="en-US" b="0" i="0" dirty="0" smtClean="0">
                <a:solidFill>
                  <a:srgbClr val="000000"/>
                </a:solidFill>
                <a:effectLst/>
                <a:latin typeface="ff8"/>
              </a:rPr>
              <a:t> i</a:t>
            </a:r>
            <a:endParaRPr lang="en-US" b="0" i="0" dirty="0" smtClean="0">
              <a:solidFill>
                <a:srgbClr val="000000"/>
              </a:solidFill>
              <a:effectLst/>
              <a:latin typeface="Roboto"/>
            </a:endParaRPr>
          </a:p>
          <a:p>
            <a:pPr algn="l"/>
            <a:r>
              <a:rPr lang="en-US" b="0" i="0" dirty="0" smtClean="0">
                <a:solidFill>
                  <a:srgbClr val="000000"/>
                </a:solidFill>
                <a:effectLst/>
                <a:latin typeface="ff15"/>
              </a:rPr>
              <a:t>t refers to the text producer’s attempt at handling</a:t>
            </a:r>
            <a:endParaRPr lang="en-US" b="0" i="0" dirty="0" smtClean="0">
              <a:solidFill>
                <a:srgbClr val="000000"/>
              </a:solidFill>
              <a:effectLst/>
              <a:latin typeface="Roboto"/>
            </a:endParaRPr>
          </a:p>
          <a:p>
            <a:pPr algn="l"/>
            <a:r>
              <a:rPr lang="en-US" b="0" i="0" dirty="0" smtClean="0">
                <a:solidFill>
                  <a:srgbClr val="000000"/>
                </a:solidFill>
                <a:effectLst/>
                <a:latin typeface="ff8"/>
              </a:rPr>
              <a:t> the linguistic resources </a:t>
            </a:r>
            <a:r>
              <a:rPr lang="en-US" b="0" i="0" dirty="0" err="1" smtClean="0">
                <a:solidFill>
                  <a:srgbClr val="000000"/>
                </a:solidFill>
                <a:effectLst/>
                <a:latin typeface="ff8"/>
              </a:rPr>
              <a:t>ofthe</a:t>
            </a:r>
            <a:r>
              <a:rPr lang="en-US" b="0" i="0" dirty="0" smtClean="0">
                <a:solidFill>
                  <a:srgbClr val="000000"/>
                </a:solidFill>
                <a:effectLst/>
                <a:latin typeface="ff8"/>
              </a:rPr>
              <a:t> text in a way that meets their intentions and communicates the message to be </a:t>
            </a:r>
            <a:r>
              <a:rPr lang="en-US" b="0" i="0" dirty="0" err="1" smtClean="0">
                <a:solidFill>
                  <a:srgbClr val="000000"/>
                </a:solidFill>
                <a:effectLst/>
                <a:latin typeface="ff8"/>
              </a:rPr>
              <a:t>conveyed,in</a:t>
            </a:r>
            <a:r>
              <a:rPr lang="en-US" b="0" i="0" dirty="0" smtClean="0">
                <a:solidFill>
                  <a:srgbClr val="000000"/>
                </a:solidFill>
                <a:effectLst/>
                <a:latin typeface="ff8"/>
              </a:rPr>
              <a:t> an appropriate and successful way;-</a:t>
            </a:r>
            <a:endParaRPr lang="en-US" b="0" i="0" dirty="0" smtClean="0">
              <a:solidFill>
                <a:srgbClr val="000000"/>
              </a:solidFill>
              <a:effectLst/>
              <a:latin typeface="Roboto"/>
            </a:endParaRPr>
          </a:p>
          <a:p>
            <a:pPr algn="l"/>
            <a:r>
              <a:rPr lang="en-US" b="0" i="0" dirty="0" smtClean="0">
                <a:solidFill>
                  <a:srgbClr val="000000"/>
                </a:solidFill>
                <a:effectLst/>
                <a:latin typeface="ff5"/>
              </a:rPr>
              <a:t> </a:t>
            </a:r>
            <a:endParaRPr lang="en-US" b="0" i="0" dirty="0" smtClean="0">
              <a:solidFill>
                <a:srgbClr val="000000"/>
              </a:solidFill>
              <a:effectLst/>
              <a:latin typeface="Roboto"/>
            </a:endParaRPr>
          </a:p>
          <a:p>
            <a:r>
              <a:rPr lang="en-US" dirty="0" smtClean="0"/>
              <a:t/>
            </a:r>
            <a:br>
              <a:rPr lang="en-US" dirty="0" smtClean="0"/>
            </a:br>
            <a:endParaRPr lang="ar-IQ" dirty="0"/>
          </a:p>
        </p:txBody>
      </p:sp>
    </p:spTree>
    <p:extLst>
      <p:ext uri="{BB962C8B-B14F-4D97-AF65-F5344CB8AC3E}">
        <p14:creationId xmlns:p14="http://schemas.microsoft.com/office/powerpoint/2010/main" val="1040498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pPr lvl="0" algn="l"/>
            <a:r>
              <a:rPr lang="en-US" sz="1400" b="1" dirty="0">
                <a:solidFill>
                  <a:srgbClr val="000000"/>
                </a:solidFill>
                <a:latin typeface="ff11"/>
              </a:rPr>
              <a:t>Acceptability:</a:t>
            </a:r>
            <a:endParaRPr lang="en-US" sz="1400" dirty="0">
              <a:solidFill>
                <a:srgbClr val="000000"/>
              </a:solidFill>
              <a:latin typeface="Roboto"/>
            </a:endParaRPr>
          </a:p>
          <a:p>
            <a:pPr lvl="0" algn="l"/>
            <a:r>
              <a:rPr lang="en-US" sz="1400" dirty="0">
                <a:solidFill>
                  <a:srgbClr val="000000"/>
                </a:solidFill>
                <a:latin typeface="ff8"/>
              </a:rPr>
              <a:t>it</a:t>
            </a:r>
            <a:endParaRPr lang="en-US" sz="1400" dirty="0">
              <a:solidFill>
                <a:srgbClr val="000000"/>
              </a:solidFill>
              <a:latin typeface="Roboto"/>
            </a:endParaRPr>
          </a:p>
          <a:p>
            <a:pPr lvl="0" algn="l"/>
            <a:r>
              <a:rPr lang="en-US" sz="1400" dirty="0">
                <a:solidFill>
                  <a:srgbClr val="000000"/>
                </a:solidFill>
                <a:latin typeface="ff15"/>
              </a:rPr>
              <a:t>refers to the receiver’s ability to perceive any relevance of the text in</a:t>
            </a:r>
            <a:endParaRPr lang="en-US" sz="1400" dirty="0">
              <a:solidFill>
                <a:srgbClr val="000000"/>
              </a:solidFill>
              <a:latin typeface="Roboto"/>
            </a:endParaRPr>
          </a:p>
          <a:p>
            <a:pPr lvl="0" algn="l"/>
            <a:r>
              <a:rPr lang="en-US" sz="1400" dirty="0">
                <a:solidFill>
                  <a:srgbClr val="000000"/>
                </a:solidFill>
                <a:latin typeface="ff8"/>
              </a:rPr>
              <a:t>question, which help the reader to recognize the </a:t>
            </a:r>
            <a:r>
              <a:rPr lang="en-US" sz="1400" dirty="0" err="1">
                <a:solidFill>
                  <a:srgbClr val="000000"/>
                </a:solidFill>
                <a:latin typeface="ff8"/>
              </a:rPr>
              <a:t>textuality</a:t>
            </a:r>
            <a:r>
              <a:rPr lang="en-US" sz="1400" dirty="0">
                <a:solidFill>
                  <a:srgbClr val="000000"/>
                </a:solidFill>
                <a:latin typeface="ff8"/>
              </a:rPr>
              <a:t> of the text materials and </a:t>
            </a:r>
            <a:r>
              <a:rPr lang="en-US" sz="1400" dirty="0" err="1">
                <a:solidFill>
                  <a:srgbClr val="000000"/>
                </a:solidFill>
                <a:latin typeface="ff8"/>
              </a:rPr>
              <a:t>itsproperties</a:t>
            </a:r>
            <a:r>
              <a:rPr lang="en-US" sz="1400" dirty="0">
                <a:solidFill>
                  <a:srgbClr val="000000"/>
                </a:solidFill>
                <a:latin typeface="ff8"/>
              </a:rPr>
              <a:t>;-</a:t>
            </a:r>
            <a:endParaRPr lang="en-US" sz="1400" dirty="0">
              <a:solidFill>
                <a:srgbClr val="000000"/>
              </a:solidFill>
              <a:latin typeface="Roboto"/>
            </a:endParaRPr>
          </a:p>
          <a:p>
            <a:pPr lvl="0" algn="l"/>
            <a:r>
              <a:rPr lang="en-US" sz="1400" dirty="0">
                <a:solidFill>
                  <a:srgbClr val="000000"/>
                </a:solidFill>
                <a:latin typeface="ff5"/>
              </a:rPr>
              <a:t> </a:t>
            </a:r>
            <a:endParaRPr lang="en-US" sz="1400" dirty="0">
              <a:solidFill>
                <a:srgbClr val="000000"/>
              </a:solidFill>
              <a:latin typeface="Roboto"/>
            </a:endParaRPr>
          </a:p>
          <a:p>
            <a:pPr lvl="0" algn="l"/>
            <a:r>
              <a:rPr lang="en-US" sz="1400" b="1" dirty="0">
                <a:solidFill>
                  <a:srgbClr val="000000"/>
                </a:solidFill>
                <a:latin typeface="ff11"/>
              </a:rPr>
              <a:t>Informality:</a:t>
            </a:r>
            <a:endParaRPr lang="en-US" sz="1400" dirty="0">
              <a:solidFill>
                <a:srgbClr val="000000"/>
              </a:solidFill>
              <a:latin typeface="Roboto"/>
            </a:endParaRPr>
          </a:p>
          <a:p>
            <a:pPr lvl="0" algn="l"/>
            <a:r>
              <a:rPr lang="en-US" sz="1400" dirty="0">
                <a:solidFill>
                  <a:srgbClr val="000000"/>
                </a:solidFill>
                <a:latin typeface="ff8"/>
              </a:rPr>
              <a:t>it</a:t>
            </a:r>
            <a:endParaRPr lang="en-US" sz="1400" dirty="0">
              <a:solidFill>
                <a:srgbClr val="000000"/>
              </a:solidFill>
              <a:latin typeface="Roboto"/>
            </a:endParaRPr>
          </a:p>
          <a:p>
            <a:pPr lvl="0" algn="l"/>
            <a:r>
              <a:rPr lang="en-US" sz="1400" b="1" dirty="0">
                <a:solidFill>
                  <a:srgbClr val="000000"/>
                </a:solidFill>
                <a:latin typeface="ff11"/>
              </a:rPr>
              <a:t> </a:t>
            </a:r>
            <a:endParaRPr lang="en-US" sz="1400" dirty="0">
              <a:solidFill>
                <a:srgbClr val="000000"/>
              </a:solidFill>
              <a:latin typeface="Roboto"/>
            </a:endParaRPr>
          </a:p>
          <a:p>
            <a:pPr lvl="0" algn="l"/>
            <a:r>
              <a:rPr lang="en-US" sz="1400" dirty="0">
                <a:solidFill>
                  <a:srgbClr val="000000"/>
                </a:solidFill>
                <a:latin typeface="ff8"/>
              </a:rPr>
              <a:t>refers to the newness or the </a:t>
            </a:r>
            <a:r>
              <a:rPr lang="en-US" sz="1400" dirty="0" err="1">
                <a:solidFill>
                  <a:srgbClr val="000000"/>
                </a:solidFill>
                <a:latin typeface="ff8"/>
              </a:rPr>
              <a:t>giveness</a:t>
            </a:r>
            <a:r>
              <a:rPr lang="en-US" sz="1400" dirty="0">
                <a:solidFill>
                  <a:srgbClr val="000000"/>
                </a:solidFill>
                <a:latin typeface="ff8"/>
              </a:rPr>
              <a:t> of the information presented in the </a:t>
            </a:r>
            <a:r>
              <a:rPr lang="en-US" sz="1400" dirty="0" err="1">
                <a:solidFill>
                  <a:srgbClr val="000000"/>
                </a:solidFill>
                <a:latin typeface="ff8"/>
              </a:rPr>
              <a:t>text,i.e</a:t>
            </a:r>
            <a:r>
              <a:rPr lang="en-US" sz="1400" dirty="0">
                <a:solidFill>
                  <a:srgbClr val="000000"/>
                </a:solidFill>
                <a:latin typeface="ff8"/>
              </a:rPr>
              <a:t>. whether the information in the text is known or not to the receiver. A text to be </a:t>
            </a:r>
            <a:r>
              <a:rPr lang="en-US" sz="1400" dirty="0" err="1">
                <a:solidFill>
                  <a:srgbClr val="000000"/>
                </a:solidFill>
                <a:latin typeface="ff8"/>
              </a:rPr>
              <a:t>informativemust</a:t>
            </a:r>
            <a:r>
              <a:rPr lang="en-US" sz="1400" dirty="0">
                <a:solidFill>
                  <a:srgbClr val="000000"/>
                </a:solidFill>
                <a:latin typeface="ff8"/>
              </a:rPr>
              <a:t> assure a balance between </a:t>
            </a:r>
            <a:r>
              <a:rPr lang="en-US" sz="1400" dirty="0" err="1">
                <a:solidFill>
                  <a:srgbClr val="000000"/>
                </a:solidFill>
                <a:latin typeface="ff8"/>
              </a:rPr>
              <a:t>giveness</a:t>
            </a:r>
            <a:r>
              <a:rPr lang="en-US" sz="1400" dirty="0">
                <a:solidFill>
                  <a:srgbClr val="000000"/>
                </a:solidFill>
                <a:latin typeface="ff8"/>
              </a:rPr>
              <a:t> and newness;-</a:t>
            </a:r>
            <a:endParaRPr lang="en-US" sz="1400" dirty="0">
              <a:solidFill>
                <a:srgbClr val="000000"/>
              </a:solidFill>
              <a:latin typeface="Roboto"/>
            </a:endParaRPr>
          </a:p>
          <a:p>
            <a:pPr lvl="0" algn="l"/>
            <a:r>
              <a:rPr lang="en-US" sz="1400" dirty="0">
                <a:solidFill>
                  <a:srgbClr val="000000"/>
                </a:solidFill>
                <a:latin typeface="ff5"/>
              </a:rPr>
              <a:t> </a:t>
            </a:r>
            <a:endParaRPr lang="en-US" sz="1400" dirty="0">
              <a:solidFill>
                <a:srgbClr val="000000"/>
              </a:solidFill>
              <a:latin typeface="Roboto"/>
            </a:endParaRPr>
          </a:p>
          <a:p>
            <a:pPr lvl="0" algn="l"/>
            <a:r>
              <a:rPr lang="en-US" sz="1400" b="1" dirty="0" err="1">
                <a:solidFill>
                  <a:srgbClr val="000000"/>
                </a:solidFill>
                <a:latin typeface="ff11"/>
              </a:rPr>
              <a:t>Situationality</a:t>
            </a:r>
            <a:r>
              <a:rPr lang="en-US" sz="1400" b="1" dirty="0">
                <a:solidFill>
                  <a:srgbClr val="000000"/>
                </a:solidFill>
                <a:latin typeface="ff11"/>
              </a:rPr>
              <a:t>:</a:t>
            </a:r>
            <a:endParaRPr lang="en-US" sz="1400" dirty="0">
              <a:solidFill>
                <a:srgbClr val="000000"/>
              </a:solidFill>
              <a:latin typeface="Roboto"/>
            </a:endParaRPr>
          </a:p>
          <a:p>
            <a:pPr lvl="0" algn="l"/>
            <a:r>
              <a:rPr lang="en-US" sz="1400" dirty="0">
                <a:solidFill>
                  <a:srgbClr val="000000"/>
                </a:solidFill>
                <a:latin typeface="ff8"/>
              </a:rPr>
              <a:t> it concerns the factors that make up a text relevant to a situation of </a:t>
            </a:r>
            <a:r>
              <a:rPr lang="en-US" sz="1400" dirty="0" err="1">
                <a:solidFill>
                  <a:srgbClr val="000000"/>
                </a:solidFill>
                <a:latin typeface="ff8"/>
              </a:rPr>
              <a:t>occurrence.So</a:t>
            </a:r>
            <a:r>
              <a:rPr lang="en-US" sz="1400" dirty="0">
                <a:solidFill>
                  <a:srgbClr val="000000"/>
                </a:solidFill>
                <a:latin typeface="ff8"/>
              </a:rPr>
              <a:t>, it is important to determine what is said, by whom, why, when, and where;</a:t>
            </a:r>
            <a:endParaRPr lang="en-US" sz="1400" dirty="0">
              <a:solidFill>
                <a:srgbClr val="000000"/>
              </a:solidFill>
              <a:latin typeface="Roboto"/>
            </a:endParaRPr>
          </a:p>
          <a:p>
            <a:endParaRPr lang="ar-IQ" sz="1400" dirty="0"/>
          </a:p>
        </p:txBody>
      </p:sp>
    </p:spTree>
    <p:extLst>
      <p:ext uri="{BB962C8B-B14F-4D97-AF65-F5344CB8AC3E}">
        <p14:creationId xmlns:p14="http://schemas.microsoft.com/office/powerpoint/2010/main" val="1185425998"/>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932</TotalTime>
  <Words>1851</Words>
  <Application>Microsoft Office PowerPoint</Application>
  <PresentationFormat>عرض على الشاشة (3:4)‏</PresentationFormat>
  <Paragraphs>84</Paragraphs>
  <Slides>35</Slides>
  <Notes>1</Notes>
  <HiddenSlides>0</HiddenSlides>
  <MMClips>0</MMClips>
  <ScaleCrop>false</ScaleCrop>
  <HeadingPairs>
    <vt:vector size="4" baseType="variant">
      <vt:variant>
        <vt:lpstr>نسق</vt:lpstr>
      </vt:variant>
      <vt:variant>
        <vt:i4>1</vt:i4>
      </vt:variant>
      <vt:variant>
        <vt:lpstr>عناوين الشرائح</vt:lpstr>
      </vt:variant>
      <vt:variant>
        <vt:i4>35</vt:i4>
      </vt:variant>
    </vt:vector>
  </HeadingPairs>
  <TitlesOfParts>
    <vt:vector size="36"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Types of cohesive devices:A </vt:lpstr>
      <vt:lpstr>عرض تقديمي في PowerPoint</vt:lpstr>
      <vt:lpstr>عرض تقديمي في PowerPoint</vt:lpstr>
      <vt:lpstr>Grammatical Cohesion</vt:lpstr>
      <vt:lpstr>Reference</vt:lpstr>
      <vt:lpstr>عرض تقديمي في PowerPoint</vt:lpstr>
      <vt:lpstr>عرض تقديمي في PowerPoint</vt:lpstr>
      <vt:lpstr>عرض تقديمي في PowerPoint</vt:lpstr>
      <vt:lpstr>Substitution</vt:lpstr>
      <vt:lpstr>عرض تقديمي في PowerPoint</vt:lpstr>
      <vt:lpstr>عرض تقديمي في PowerPoint</vt:lpstr>
      <vt:lpstr>Ellipsis</vt:lpstr>
      <vt:lpstr>عرض تقديمي في PowerPoint</vt:lpstr>
      <vt:lpstr>عرض تقديمي في PowerPoint</vt:lpstr>
      <vt:lpstr>عرض تقديمي في PowerPoint</vt:lpstr>
      <vt:lpstr>Conjunction</vt:lpstr>
      <vt:lpstr>عرض تقديمي في PowerPoint</vt:lpstr>
      <vt:lpstr>Lexical cohesion</vt:lpstr>
      <vt:lpstr>Reiteration</vt:lpstr>
      <vt:lpstr>عرض تقديمي في PowerPoint</vt:lpstr>
      <vt:lpstr>عرض تقديمي في PowerPoint</vt:lpstr>
      <vt:lpstr>Collocation</vt:lpstr>
      <vt:lpstr>عرض تقديمي في PowerPoint</vt:lpstr>
      <vt:lpstr>Lexical Cohesion The lexical devices (Repetition, Synonymy,, Antonymy Meronymy) are highlighted in the following text</vt:lpstr>
      <vt:lpstr>عرض تقديمي في PowerPoint</vt:lpstr>
    </vt:vector>
  </TitlesOfParts>
  <Company>فراس الصعيو</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Windows User</dc:creator>
  <cp:lastModifiedBy>Windows User</cp:lastModifiedBy>
  <cp:revision>17</cp:revision>
  <dcterms:created xsi:type="dcterms:W3CDTF">2021-06-01T23:48:00Z</dcterms:created>
  <dcterms:modified xsi:type="dcterms:W3CDTF">2021-06-09T14:55:56Z</dcterms:modified>
</cp:coreProperties>
</file>