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64" r:id="rId6"/>
    <p:sldId id="267" r:id="rId7"/>
    <p:sldId id="268" r:id="rId8"/>
    <p:sldId id="265" r:id="rId9"/>
    <p:sldId id="266" r:id="rId10"/>
    <p:sldId id="257" r:id="rId11"/>
    <p:sldId id="259" r:id="rId12"/>
    <p:sldId id="260" r:id="rId13"/>
    <p:sldId id="258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2B7395A-1E2B-418D-8E8B-586B13386873}" type="datetimeFigureOut">
              <a:rPr lang="ar-IQ" smtClean="0"/>
              <a:t>16/10/1442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08FE55C-89E1-4BC1-8A70-FD0376DAC5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664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E55C-89E1-4BC1-8A70-FD0376DAC5DC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930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376CC-F318-4E36-9037-F1DED7D6DBAC}" type="datetimeFigureOut">
              <a:rPr lang="ar-IQ" smtClean="0"/>
              <a:t>15/10/1442</a:t>
            </a:fld>
            <a:endParaRPr lang="ar-IQ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5CEE0-D20A-46B7-AF9E-87006A8E210D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376CC-F318-4E36-9037-F1DED7D6DBAC}" type="datetimeFigureOut">
              <a:rPr lang="ar-IQ" smtClean="0"/>
              <a:t>15/10/1442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5CEE0-D20A-46B7-AF9E-87006A8E210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376CC-F318-4E36-9037-F1DED7D6DBAC}" type="datetimeFigureOut">
              <a:rPr lang="ar-IQ" smtClean="0"/>
              <a:t>15/10/1442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5CEE0-D20A-46B7-AF9E-87006A8E210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376CC-F318-4E36-9037-F1DED7D6DBAC}" type="datetimeFigureOut">
              <a:rPr lang="ar-IQ" smtClean="0"/>
              <a:t>15/10/1442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5CEE0-D20A-46B7-AF9E-87006A8E210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376CC-F318-4E36-9037-F1DED7D6DBAC}" type="datetimeFigureOut">
              <a:rPr lang="ar-IQ" smtClean="0"/>
              <a:t>15/10/1442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5CEE0-D20A-46B7-AF9E-87006A8E210D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376CC-F318-4E36-9037-F1DED7D6DBAC}" type="datetimeFigureOut">
              <a:rPr lang="ar-IQ" smtClean="0"/>
              <a:t>15/10/1442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5CEE0-D20A-46B7-AF9E-87006A8E210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376CC-F318-4E36-9037-F1DED7D6DBAC}" type="datetimeFigureOut">
              <a:rPr lang="ar-IQ" smtClean="0"/>
              <a:t>15/10/1442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5CEE0-D20A-46B7-AF9E-87006A8E210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376CC-F318-4E36-9037-F1DED7D6DBAC}" type="datetimeFigureOut">
              <a:rPr lang="ar-IQ" smtClean="0"/>
              <a:t>15/10/1442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5CEE0-D20A-46B7-AF9E-87006A8E210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376CC-F318-4E36-9037-F1DED7D6DBAC}" type="datetimeFigureOut">
              <a:rPr lang="ar-IQ" smtClean="0"/>
              <a:t>15/10/1442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5CEE0-D20A-46B7-AF9E-87006A8E210D}" type="slidenum">
              <a:rPr lang="ar-IQ" smtClean="0"/>
              <a:t>‹#›</a:t>
            </a:fld>
            <a:endParaRPr lang="ar-IQ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376CC-F318-4E36-9037-F1DED7D6DBAC}" type="datetimeFigureOut">
              <a:rPr lang="ar-IQ" smtClean="0"/>
              <a:t>15/10/1442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5CEE0-D20A-46B7-AF9E-87006A8E210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376CC-F318-4E36-9037-F1DED7D6DBAC}" type="datetimeFigureOut">
              <a:rPr lang="ar-IQ" smtClean="0"/>
              <a:t>15/10/1442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5CEE0-D20A-46B7-AF9E-87006A8E210D}" type="slidenum">
              <a:rPr lang="ar-IQ" smtClean="0"/>
              <a:t>‹#›</a:t>
            </a:fld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6376CC-F318-4E36-9037-F1DED7D6DBAC}" type="datetimeFigureOut">
              <a:rPr lang="ar-IQ" smtClean="0"/>
              <a:t>15/10/1442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D85CEE0-D20A-46B7-AF9E-87006A8E210D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Cohesive Devices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727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fontAlgn="base"/>
            <a:r>
              <a:rPr lang="en-US" b="0" i="0" dirty="0" smtClean="0">
                <a:solidFill>
                  <a:srgbClr val="3A3A3A"/>
                </a:solidFill>
                <a:effectLst/>
                <a:latin typeface="Raleway"/>
              </a:rPr>
              <a:t>Cohesive devices are words or phrases used to connect ideas between different parts of text. There are three main types of cohesive devices:</a:t>
            </a:r>
          </a:p>
          <a:p>
            <a:pPr algn="l" fontAlgn="base">
              <a:buFont typeface="Arial"/>
              <a:buChar char="•"/>
            </a:pPr>
            <a:r>
              <a:rPr lang="en-US" b="0" i="0" dirty="0" smtClean="0">
                <a:solidFill>
                  <a:srgbClr val="3A3A3A"/>
                </a:solidFill>
                <a:effectLst/>
                <a:latin typeface="Raleway"/>
              </a:rPr>
              <a:t>Pronouns that refer back to a previously mentioned noun.</a:t>
            </a:r>
          </a:p>
          <a:p>
            <a:pPr lvl="1" algn="l" fontAlgn="base">
              <a:buFont typeface="Arial"/>
              <a:buChar char="•"/>
            </a:pPr>
            <a:r>
              <a:rPr lang="en-US" b="0" i="0" dirty="0" smtClean="0">
                <a:solidFill>
                  <a:srgbClr val="3A3A3A"/>
                </a:solidFill>
                <a:effectLst/>
                <a:latin typeface="Raleway"/>
              </a:rPr>
              <a:t>Example: </a:t>
            </a:r>
            <a:r>
              <a:rPr lang="en-US" b="1" i="1" dirty="0" smtClean="0">
                <a:solidFill>
                  <a:srgbClr val="3A3A3A"/>
                </a:solidFill>
                <a:effectLst/>
                <a:latin typeface="Raleway"/>
              </a:rPr>
              <a:t>Jim</a:t>
            </a:r>
            <a:r>
              <a:rPr lang="en-US" b="0" i="1" dirty="0" smtClean="0">
                <a:solidFill>
                  <a:srgbClr val="3A3A3A"/>
                </a:solidFill>
                <a:effectLst/>
                <a:latin typeface="Raleway"/>
              </a:rPr>
              <a:t> went out to the playground. </a:t>
            </a:r>
            <a:r>
              <a:rPr lang="en-US" b="1" i="1" dirty="0" smtClean="0">
                <a:solidFill>
                  <a:srgbClr val="3A3A3A"/>
                </a:solidFill>
                <a:effectLst/>
                <a:latin typeface="Raleway"/>
              </a:rPr>
              <a:t>He</a:t>
            </a:r>
            <a:r>
              <a:rPr lang="en-US" b="0" i="1" dirty="0" smtClean="0">
                <a:solidFill>
                  <a:srgbClr val="3A3A3A"/>
                </a:solidFill>
                <a:effectLst/>
                <a:latin typeface="Raleway"/>
              </a:rPr>
              <a:t> played on the swings.</a:t>
            </a:r>
            <a:endParaRPr lang="en-US" b="0" i="0" dirty="0" smtClean="0">
              <a:solidFill>
                <a:srgbClr val="3A3A3A"/>
              </a:solidFill>
              <a:effectLst/>
              <a:latin typeface="Raleway"/>
            </a:endParaRPr>
          </a:p>
          <a:p>
            <a:pPr algn="l" fontAlgn="base">
              <a:buFont typeface="Arial"/>
              <a:buChar char="•"/>
            </a:pPr>
            <a:r>
              <a:rPr lang="en-US" b="0" i="0" dirty="0" smtClean="0">
                <a:solidFill>
                  <a:srgbClr val="3A3A3A"/>
                </a:solidFill>
                <a:effectLst/>
                <a:latin typeface="Raleway"/>
              </a:rPr>
              <a:t>Substitution of a synonym for a previously mentioned noun.</a:t>
            </a:r>
          </a:p>
        </p:txBody>
      </p:sp>
    </p:spTree>
    <p:extLst>
      <p:ext uri="{BB962C8B-B14F-4D97-AF65-F5344CB8AC3E}">
        <p14:creationId xmlns:p14="http://schemas.microsoft.com/office/powerpoint/2010/main" val="12817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fontAlgn="base">
              <a:buFont typeface="Arial"/>
              <a:buChar char="•"/>
            </a:pPr>
            <a:r>
              <a:rPr lang="en-US" sz="2000" dirty="0">
                <a:solidFill>
                  <a:srgbClr val="3A3A3A"/>
                </a:solidFill>
                <a:latin typeface="Raleway"/>
              </a:rPr>
              <a:t>Example: </a:t>
            </a:r>
            <a:r>
              <a:rPr lang="en-US" sz="2000" i="1" dirty="0">
                <a:solidFill>
                  <a:srgbClr val="3A3A3A"/>
                </a:solidFill>
                <a:latin typeface="Raleway"/>
              </a:rPr>
              <a:t>There was a lot of</a:t>
            </a:r>
            <a:r>
              <a:rPr lang="en-US" sz="2000" b="1" i="1" dirty="0">
                <a:solidFill>
                  <a:srgbClr val="3A3A3A"/>
                </a:solidFill>
                <a:latin typeface="Raleway"/>
              </a:rPr>
              <a:t> food,</a:t>
            </a:r>
            <a:r>
              <a:rPr lang="en-US" sz="2000" i="1" dirty="0">
                <a:solidFill>
                  <a:srgbClr val="3A3A3A"/>
                </a:solidFill>
                <a:latin typeface="Raleway"/>
              </a:rPr>
              <a:t> but she only ate the </a:t>
            </a:r>
            <a:r>
              <a:rPr lang="en-US" sz="2000" b="1" i="1" dirty="0">
                <a:solidFill>
                  <a:srgbClr val="3A3A3A"/>
                </a:solidFill>
                <a:latin typeface="Raleway"/>
              </a:rPr>
              <a:t>bread</a:t>
            </a:r>
            <a:r>
              <a:rPr lang="en-US" sz="2000" i="1" dirty="0">
                <a:solidFill>
                  <a:srgbClr val="3A3A3A"/>
                </a:solidFill>
                <a:latin typeface="Raleway"/>
              </a:rPr>
              <a:t>.</a:t>
            </a:r>
            <a:endParaRPr lang="en-US" sz="2000" dirty="0">
              <a:solidFill>
                <a:srgbClr val="3A3A3A"/>
              </a:solidFill>
              <a:latin typeface="Raleway"/>
            </a:endParaRPr>
          </a:p>
          <a:p>
            <a:pPr lvl="0" algn="l" fontAlgn="base">
              <a:buFont typeface="Arial"/>
              <a:buChar char="•"/>
            </a:pPr>
            <a:r>
              <a:rPr lang="en-US" sz="2200" dirty="0">
                <a:solidFill>
                  <a:srgbClr val="3A3A3A"/>
                </a:solidFill>
                <a:latin typeface="Raleway"/>
              </a:rPr>
              <a:t>Transition words and inter-clausal connectors such as </a:t>
            </a:r>
            <a:r>
              <a:rPr lang="en-US" sz="2200" i="1" dirty="0">
                <a:solidFill>
                  <a:srgbClr val="3A3A3A"/>
                </a:solidFill>
                <a:latin typeface="Raleway"/>
              </a:rPr>
              <a:t>so</a:t>
            </a:r>
            <a:r>
              <a:rPr lang="en-US" sz="2200" dirty="0">
                <a:solidFill>
                  <a:srgbClr val="3A3A3A"/>
                </a:solidFill>
                <a:latin typeface="Raleway"/>
              </a:rPr>
              <a:t> or </a:t>
            </a:r>
            <a:r>
              <a:rPr lang="en-US" sz="2200" i="1" dirty="0">
                <a:solidFill>
                  <a:srgbClr val="3A3A3A"/>
                </a:solidFill>
                <a:latin typeface="Raleway"/>
              </a:rPr>
              <a:t>because</a:t>
            </a:r>
            <a:endParaRPr lang="en-US" sz="2200" dirty="0">
              <a:solidFill>
                <a:srgbClr val="3A3A3A"/>
              </a:solidFill>
              <a:latin typeface="Raleway"/>
            </a:endParaRPr>
          </a:p>
          <a:p>
            <a:pPr lvl="1" algn="l" fontAlgn="base">
              <a:buFont typeface="Arial"/>
              <a:buChar char="•"/>
            </a:pPr>
            <a:r>
              <a:rPr lang="en-US" sz="2000" dirty="0">
                <a:solidFill>
                  <a:srgbClr val="3A3A3A"/>
                </a:solidFill>
                <a:latin typeface="Raleway"/>
              </a:rPr>
              <a:t>Example: </a:t>
            </a:r>
            <a:r>
              <a:rPr lang="en-US" sz="2000" i="1" dirty="0">
                <a:solidFill>
                  <a:srgbClr val="3A3A3A"/>
                </a:solidFill>
                <a:latin typeface="Raleway"/>
              </a:rPr>
              <a:t>Jim played on the swings. </a:t>
            </a:r>
            <a:r>
              <a:rPr lang="en-US" sz="2000" b="1" i="1" dirty="0">
                <a:solidFill>
                  <a:srgbClr val="3A3A3A"/>
                </a:solidFill>
                <a:latin typeface="Raleway"/>
              </a:rPr>
              <a:t>Later</a:t>
            </a:r>
            <a:r>
              <a:rPr lang="en-US" sz="2000" i="1" dirty="0">
                <a:solidFill>
                  <a:srgbClr val="3A3A3A"/>
                </a:solidFill>
                <a:latin typeface="Raleway"/>
              </a:rPr>
              <a:t>, Jim played ball.</a:t>
            </a:r>
            <a:endParaRPr lang="en-US" sz="2000" dirty="0">
              <a:solidFill>
                <a:srgbClr val="3A3A3A"/>
              </a:solidFill>
              <a:latin typeface="Raleway"/>
            </a:endParaRPr>
          </a:p>
          <a:p>
            <a:pPr lvl="1" algn="l" fontAlgn="base">
              <a:buFont typeface="Arial"/>
              <a:buChar char="•"/>
            </a:pPr>
            <a:r>
              <a:rPr lang="en-US" sz="2000" dirty="0">
                <a:solidFill>
                  <a:srgbClr val="3A3A3A"/>
                </a:solidFill>
                <a:latin typeface="Raleway"/>
              </a:rPr>
              <a:t>Example: </a:t>
            </a:r>
            <a:r>
              <a:rPr lang="en-US" sz="2000" i="1" dirty="0">
                <a:solidFill>
                  <a:srgbClr val="3A3A3A"/>
                </a:solidFill>
                <a:latin typeface="Raleway"/>
              </a:rPr>
              <a:t>Mary was late, </a:t>
            </a:r>
            <a:r>
              <a:rPr lang="en-US" sz="2000" b="1" i="1" dirty="0">
                <a:solidFill>
                  <a:srgbClr val="3A3A3A"/>
                </a:solidFill>
                <a:latin typeface="Raleway"/>
              </a:rPr>
              <a:t>so</a:t>
            </a:r>
            <a:r>
              <a:rPr lang="en-US" sz="2000" i="1" dirty="0">
                <a:solidFill>
                  <a:srgbClr val="3A3A3A"/>
                </a:solidFill>
                <a:latin typeface="Raleway"/>
              </a:rPr>
              <a:t> she took the bus. Mary was late, </a:t>
            </a:r>
            <a:r>
              <a:rPr lang="en-US" sz="2000" b="1" i="1" dirty="0">
                <a:solidFill>
                  <a:srgbClr val="3A3A3A"/>
                </a:solidFill>
                <a:latin typeface="Raleway"/>
              </a:rPr>
              <a:t>because </a:t>
            </a:r>
            <a:r>
              <a:rPr lang="en-US" sz="2000" i="1" dirty="0">
                <a:solidFill>
                  <a:srgbClr val="3A3A3A"/>
                </a:solidFill>
                <a:latin typeface="Raleway"/>
              </a:rPr>
              <a:t>she took the bus.</a:t>
            </a:r>
            <a:endParaRPr lang="en-US" sz="2000" dirty="0">
              <a:solidFill>
                <a:srgbClr val="3A3A3A"/>
              </a:solidFill>
              <a:latin typeface="Raleway"/>
            </a:endParaRPr>
          </a:p>
          <a:p>
            <a:pPr marL="0" lvl="0" indent="0" algn="l" rtl="0">
              <a:buNone/>
            </a:pPr>
            <a:endParaRPr lang="ar-IQ" sz="2200" dirty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957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136904" cy="569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5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0" i="0" dirty="0" smtClean="0">
                <a:solidFill>
                  <a:srgbClr val="3A3A3A"/>
                </a:solidFill>
                <a:effectLst/>
                <a:latin typeface="Raleway"/>
              </a:rPr>
              <a:t>Cohesive devices affect comprehension because they help readers integrate information between sentences in a text. The pronoun, synonym, or transition word is tied to a previous word, phrase or clause (the </a:t>
            </a:r>
            <a:r>
              <a:rPr lang="en-US" b="0" i="1" dirty="0" smtClean="0">
                <a:solidFill>
                  <a:srgbClr val="3A3A3A"/>
                </a:solidFill>
                <a:effectLst/>
                <a:latin typeface="Raleway"/>
              </a:rPr>
              <a:t>antecedent</a:t>
            </a:r>
            <a:r>
              <a:rPr lang="en-US" b="0" i="0" dirty="0" smtClean="0">
                <a:solidFill>
                  <a:srgbClr val="3A3A3A"/>
                </a:solidFill>
                <a:effectLst/>
                <a:latin typeface="Raleway"/>
              </a:rPr>
              <a:t>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340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Cohesive Devises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i="0" dirty="0" smtClean="0">
                <a:solidFill>
                  <a:srgbClr val="4D5968"/>
                </a:solidFill>
                <a:effectLst/>
                <a:latin typeface="Nunito Sans"/>
              </a:rPr>
              <a:t>Cohesive devices, sometimes called linking words, linkers, connectors, discourse markers or transitional words</a:t>
            </a:r>
          </a:p>
          <a:p>
            <a:pPr marL="0" indent="0">
              <a:buNone/>
            </a:pPr>
            <a:endParaRPr lang="en-US" dirty="0">
              <a:solidFill>
                <a:srgbClr val="4D5968"/>
              </a:solidFill>
              <a:latin typeface="Nunito Sans"/>
            </a:endParaRPr>
          </a:p>
          <a:p>
            <a:pPr marL="0" indent="0">
              <a:buNone/>
            </a:pPr>
            <a:r>
              <a:rPr lang="en-US" b="0" i="0" dirty="0" smtClean="0">
                <a:solidFill>
                  <a:srgbClr val="4D5968"/>
                </a:solidFill>
                <a:effectLst/>
                <a:latin typeface="Nunito Sans"/>
              </a:rPr>
              <a:t>Cohesive devices tell the reader what we are doing in a sentence and help to guide them through our writing. They signal to the reader what the relationships are between the different clauses, sentences and paragraphs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27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0" i="1" dirty="0" smtClean="0">
                <a:solidFill>
                  <a:srgbClr val="4D5968"/>
                </a:solidFill>
                <a:effectLst/>
                <a:latin typeface="Nunito Sans"/>
              </a:rPr>
              <a:t>The public transport in this city is unreliable </a:t>
            </a:r>
            <a:r>
              <a:rPr lang="en-US" b="1" i="1" dirty="0" smtClean="0">
                <a:solidFill>
                  <a:srgbClr val="4D5968"/>
                </a:solidFill>
                <a:effectLst/>
                <a:latin typeface="Nunito Sans"/>
              </a:rPr>
              <a:t>and</a:t>
            </a:r>
            <a:r>
              <a:rPr lang="en-US" b="0" i="1" dirty="0" smtClean="0">
                <a:solidFill>
                  <a:srgbClr val="4D5968"/>
                </a:solidFill>
                <a:effectLst/>
                <a:latin typeface="Nunito Sans"/>
              </a:rPr>
              <a:t> it’s cheap.</a:t>
            </a:r>
          </a:p>
          <a:p>
            <a:pPr algn="ctr"/>
            <a:r>
              <a:rPr lang="en-US" b="0" i="1" dirty="0" smtClean="0">
                <a:solidFill>
                  <a:srgbClr val="4D5968"/>
                </a:solidFill>
                <a:effectLst/>
                <a:latin typeface="Nunito Sans"/>
              </a:rPr>
              <a:t>The public transport in this city is unreliable </a:t>
            </a:r>
            <a:r>
              <a:rPr lang="en-US" b="1" i="1" dirty="0" smtClean="0">
                <a:solidFill>
                  <a:srgbClr val="4D5968"/>
                </a:solidFill>
                <a:effectLst/>
                <a:latin typeface="Nunito Sans"/>
              </a:rPr>
              <a:t>but</a:t>
            </a:r>
            <a:r>
              <a:rPr lang="en-US" b="0" i="1" dirty="0" smtClean="0">
                <a:solidFill>
                  <a:srgbClr val="4D5968"/>
                </a:solidFill>
                <a:effectLst/>
                <a:latin typeface="Nunito Sans"/>
              </a:rPr>
              <a:t> it’s cheap.</a:t>
            </a:r>
          </a:p>
          <a:p>
            <a:r>
              <a:rPr lang="en-US" b="0" i="0" dirty="0" smtClean="0">
                <a:solidFill>
                  <a:srgbClr val="4D5968"/>
                </a:solidFill>
                <a:effectLst/>
                <a:latin typeface="Nunito Sans"/>
              </a:rPr>
              <a:t>There are two cohesive devices in the sentences above: ‘and’ and ‘but’. Both give the reader different signals and change the meaning of the sentence.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349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7"/>
            <a:ext cx="777686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5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0" dirty="0" smtClean="0">
                <a:solidFill>
                  <a:srgbClr val="2A3139"/>
                </a:solidFill>
                <a:effectLst/>
                <a:latin typeface="Nunito Sans"/>
              </a:rPr>
              <a:t>Overusing Cohesive Devices</a:t>
            </a:r>
          </a:p>
          <a:p>
            <a:pPr algn="l"/>
            <a:r>
              <a:rPr lang="en-US" b="0" i="0" dirty="0" smtClean="0">
                <a:solidFill>
                  <a:srgbClr val="4D5968"/>
                </a:solidFill>
                <a:effectLst/>
                <a:latin typeface="Nunito Sans"/>
              </a:rPr>
              <a:t>The biggest mistakes many students make is to use cohesive devices in nearly every sentence.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645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04664"/>
            <a:ext cx="72008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6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7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76875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5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32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1613</TotalTime>
  <Words>164</Words>
  <Application>Microsoft Office PowerPoint</Application>
  <PresentationFormat>عرض على الشاشة (3:4)‏</PresentationFormat>
  <Paragraphs>21</Paragraphs>
  <Slides>13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انقلاب</vt:lpstr>
      <vt:lpstr>Cohesive Devices</vt:lpstr>
      <vt:lpstr>Cohesive Devises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فراس الصعيو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Windows User</cp:lastModifiedBy>
  <cp:revision>5</cp:revision>
  <dcterms:created xsi:type="dcterms:W3CDTF">2021-05-26T11:19:54Z</dcterms:created>
  <dcterms:modified xsi:type="dcterms:W3CDTF">2021-05-27T14:13:23Z</dcterms:modified>
</cp:coreProperties>
</file>