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7" r:id="rId3"/>
    <p:sldId id="258" r:id="rId4"/>
    <p:sldId id="259" r:id="rId5"/>
    <p:sldId id="260" r:id="rId6"/>
    <p:sldId id="261" r:id="rId7"/>
    <p:sldId id="262" r:id="rId8"/>
    <p:sldId id="263" r:id="rId9"/>
    <p:sldId id="302" r:id="rId10"/>
    <p:sldId id="30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92" r:id="rId35"/>
    <p:sldId id="293" r:id="rId36"/>
    <p:sldId id="294" r:id="rId37"/>
    <p:sldId id="295" r:id="rId38"/>
    <p:sldId id="304" r:id="rId39"/>
    <p:sldId id="289" r:id="rId40"/>
    <p:sldId id="290" r:id="rId41"/>
    <p:sldId id="291" r:id="rId42"/>
    <p:sldId id="296" r:id="rId43"/>
    <p:sldId id="297" r:id="rId44"/>
    <p:sldId id="298" r:id="rId45"/>
    <p:sldId id="299" r:id="rId46"/>
    <p:sldId id="300" r:id="rId47"/>
    <p:sldId id="301" r:id="rId4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090B2847-83EF-432F-98AA-A53B756FD807}" type="datetimeFigureOut">
              <a:rPr lang="ar-IQ" smtClean="0"/>
              <a:t>06/11/1442</a:t>
            </a:fld>
            <a:endParaRPr lang="ar-IQ"/>
          </a:p>
        </p:txBody>
      </p:sp>
      <p:sp>
        <p:nvSpPr>
          <p:cNvPr id="19" name="Footer Placeholder 18"/>
          <p:cNvSpPr>
            <a:spLocks noGrp="1"/>
          </p:cNvSpPr>
          <p:nvPr>
            <p:ph type="ftr" sz="quarter" idx="11"/>
          </p:nvPr>
        </p:nvSpPr>
        <p:spPr/>
        <p:txBody>
          <a:bodyPr/>
          <a:lstStyle/>
          <a:p>
            <a:endParaRPr lang="ar-IQ"/>
          </a:p>
        </p:txBody>
      </p:sp>
      <p:sp>
        <p:nvSpPr>
          <p:cNvPr id="27" name="Slide Number Placeholder 26"/>
          <p:cNvSpPr>
            <a:spLocks noGrp="1"/>
          </p:cNvSpPr>
          <p:nvPr>
            <p:ph type="sldNum" sz="quarter" idx="12"/>
          </p:nvPr>
        </p:nvSpPr>
        <p:spPr/>
        <p:txBody>
          <a:bodyPr/>
          <a:lstStyle/>
          <a:p>
            <a:fld id="{01E758A9-D11A-4BEB-A2F8-BE1574203F5D}"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090B2847-83EF-432F-98AA-A53B756FD807}" type="datetimeFigureOut">
              <a:rPr lang="ar-IQ" smtClean="0"/>
              <a:t>06/11/1442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1E758A9-D11A-4BEB-A2F8-BE1574203F5D}"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090B2847-83EF-432F-98AA-A53B756FD807}" type="datetimeFigureOut">
              <a:rPr lang="ar-IQ" smtClean="0"/>
              <a:t>06/11/1442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1E758A9-D11A-4BEB-A2F8-BE1574203F5D}"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090B2847-83EF-432F-98AA-A53B756FD807}" type="datetimeFigureOut">
              <a:rPr lang="ar-IQ" smtClean="0"/>
              <a:t>06/11/1442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1E758A9-D11A-4BEB-A2F8-BE1574203F5D}"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090B2847-83EF-432F-98AA-A53B756FD807}" type="datetimeFigureOut">
              <a:rPr lang="ar-IQ" smtClean="0"/>
              <a:t>06/11/1442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1E758A9-D11A-4BEB-A2F8-BE1574203F5D}"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090B2847-83EF-432F-98AA-A53B756FD807}" type="datetimeFigureOut">
              <a:rPr lang="ar-IQ" smtClean="0"/>
              <a:t>06/11/1442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01E758A9-D11A-4BEB-A2F8-BE1574203F5D}"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090B2847-83EF-432F-98AA-A53B756FD807}" type="datetimeFigureOut">
              <a:rPr lang="ar-IQ" smtClean="0"/>
              <a:t>06/11/1442</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01E758A9-D11A-4BEB-A2F8-BE1574203F5D}"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090B2847-83EF-432F-98AA-A53B756FD807}" type="datetimeFigureOut">
              <a:rPr lang="ar-IQ" smtClean="0"/>
              <a:t>06/11/1442</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01E758A9-D11A-4BEB-A2F8-BE1574203F5D}"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0B2847-83EF-432F-98AA-A53B756FD807}" type="datetimeFigureOut">
              <a:rPr lang="ar-IQ" smtClean="0"/>
              <a:t>06/11/1442</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01E758A9-D11A-4BEB-A2F8-BE1574203F5D}"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090B2847-83EF-432F-98AA-A53B756FD807}" type="datetimeFigureOut">
              <a:rPr lang="ar-IQ" smtClean="0"/>
              <a:t>06/11/1442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01E758A9-D11A-4BEB-A2F8-BE1574203F5D}"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090B2847-83EF-432F-98AA-A53B756FD807}" type="datetimeFigureOut">
              <a:rPr lang="ar-IQ" smtClean="0"/>
              <a:t>06/11/1442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8077200" y="6356350"/>
            <a:ext cx="609600" cy="365125"/>
          </a:xfrm>
        </p:spPr>
        <p:txBody>
          <a:bodyPr/>
          <a:lstStyle/>
          <a:p>
            <a:fld id="{01E758A9-D11A-4BEB-A2F8-BE1574203F5D}" type="slidenum">
              <a:rPr lang="ar-IQ" smtClean="0"/>
              <a:t>‹#›</a:t>
            </a:fld>
            <a:endParaRPr lang="ar-IQ"/>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90B2847-83EF-432F-98AA-A53B756FD807}" type="datetimeFigureOut">
              <a:rPr lang="ar-IQ" smtClean="0"/>
              <a:t>06/11/1442</a:t>
            </a:fld>
            <a:endParaRPr lang="ar-IQ"/>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IQ"/>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1E758A9-D11A-4BEB-A2F8-BE1574203F5D}" type="slidenum">
              <a:rPr lang="ar-IQ" smtClean="0"/>
              <a:t>‹#›</a:t>
            </a:fld>
            <a:endParaRPr lang="ar-IQ"/>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en-US" dirty="0" smtClean="0"/>
              <a:t>Cohesion in English and Arabic</a:t>
            </a:r>
            <a:endParaRPr lang="ar-IQ" dirty="0"/>
          </a:p>
        </p:txBody>
      </p:sp>
      <p:sp>
        <p:nvSpPr>
          <p:cNvPr id="3" name="عنوان فرعي 2"/>
          <p:cNvSpPr>
            <a:spLocks noGrp="1"/>
          </p:cNvSpPr>
          <p:nvPr>
            <p:ph type="subTitle" idx="1"/>
          </p:nvPr>
        </p:nvSpPr>
        <p:spPr/>
        <p:txBody>
          <a:bodyPr/>
          <a:lstStyle/>
          <a:p>
            <a:endParaRPr lang="ar-IQ"/>
          </a:p>
        </p:txBody>
      </p:sp>
    </p:spTree>
    <p:extLst>
      <p:ext uri="{BB962C8B-B14F-4D97-AF65-F5344CB8AC3E}">
        <p14:creationId xmlns:p14="http://schemas.microsoft.com/office/powerpoint/2010/main" val="8955811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marL="0" indent="0" algn="l" rtl="0">
              <a:buNone/>
            </a:pPr>
            <a:r>
              <a:rPr lang="en-US" sz="2400" dirty="0">
                <a:solidFill>
                  <a:prstClr val="black"/>
                </a:solidFill>
                <a:latin typeface="g_d0_f6"/>
              </a:rPr>
              <a:t>In other words, they don’t </a:t>
            </a:r>
            <a:r>
              <a:rPr lang="en-US" sz="2400" dirty="0">
                <a:solidFill>
                  <a:prstClr val="black"/>
                </a:solidFill>
                <a:latin typeface="g_d0_f1"/>
              </a:rPr>
              <a:t>follow certain translation techniques which affect the communicative meaning of the English text. Thus, they should be aware about these techniques used to translate English cohesive markers into Arabic in order to respect the output meaning of the ST which means he/she needs to convey the same or original message. </a:t>
            </a:r>
            <a:r>
              <a:rPr lang="en-US" sz="2400" dirty="0">
                <a:solidFill>
                  <a:prstClr val="black"/>
                </a:solidFill>
              </a:rPr>
              <a:t/>
            </a:r>
            <a:br>
              <a:rPr lang="en-US" sz="2400" dirty="0">
                <a:solidFill>
                  <a:prstClr val="black"/>
                </a:solidFill>
              </a:rPr>
            </a:br>
            <a:endParaRPr lang="ar-IQ" dirty="0"/>
          </a:p>
        </p:txBody>
      </p:sp>
    </p:spTree>
    <p:extLst>
      <p:ext uri="{BB962C8B-B14F-4D97-AF65-F5344CB8AC3E}">
        <p14:creationId xmlns:p14="http://schemas.microsoft.com/office/powerpoint/2010/main" val="42172964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smtClean="0"/>
              <a:t>Discourse analysis and translation</a:t>
            </a:r>
            <a:endParaRPr lang="ar-IQ" dirty="0"/>
          </a:p>
        </p:txBody>
      </p:sp>
      <p:sp>
        <p:nvSpPr>
          <p:cNvPr id="3" name="عنصر نائب للمحتوى 2"/>
          <p:cNvSpPr>
            <a:spLocks noGrp="1"/>
          </p:cNvSpPr>
          <p:nvPr>
            <p:ph idx="1"/>
          </p:nvPr>
        </p:nvSpPr>
        <p:spPr/>
        <p:txBody>
          <a:bodyPr>
            <a:normAutofit/>
          </a:bodyPr>
          <a:lstStyle/>
          <a:p>
            <a:pPr marL="0" indent="0" algn="l" rtl="0">
              <a:buNone/>
            </a:pPr>
            <a:r>
              <a:rPr lang="en-US" dirty="0" err="1" smtClean="0"/>
              <a:t>Schäffner</a:t>
            </a:r>
            <a:r>
              <a:rPr lang="en-US" dirty="0" smtClean="0"/>
              <a:t> (2002: 3) argued that the aim of applying discourse analysis in translation is “to identify specific textual features which are relevant for the process of translation”. The problem that seems to arise, however, is the fact that the analysis is not viewed as a text analysis in its own right, but rather, as a translation-oriented analysis</a:t>
            </a:r>
            <a:endParaRPr lang="ar-IQ" dirty="0"/>
          </a:p>
        </p:txBody>
      </p:sp>
    </p:spTree>
    <p:extLst>
      <p:ext uri="{BB962C8B-B14F-4D97-AF65-F5344CB8AC3E}">
        <p14:creationId xmlns:p14="http://schemas.microsoft.com/office/powerpoint/2010/main" val="11091507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marL="0" lvl="0" indent="0" algn="l" rtl="0">
              <a:buNone/>
            </a:pPr>
            <a:r>
              <a:rPr lang="en-US" sz="3000" dirty="0">
                <a:solidFill>
                  <a:prstClr val="black"/>
                </a:solidFill>
              </a:rPr>
              <a:t>. In other words, “discourse analysis can be done for various purposes, where the aim of the analysis could be to identify theme/</a:t>
            </a:r>
            <a:r>
              <a:rPr lang="en-US" sz="3000" dirty="0" err="1">
                <a:solidFill>
                  <a:prstClr val="black"/>
                </a:solidFill>
              </a:rPr>
              <a:t>rheme</a:t>
            </a:r>
            <a:r>
              <a:rPr lang="en-US" sz="3000" dirty="0">
                <a:solidFill>
                  <a:prstClr val="black"/>
                </a:solidFill>
              </a:rPr>
              <a:t> progression in a text or to see how the logical</a:t>
            </a:r>
            <a:endParaRPr lang="ar-IQ" sz="3000" dirty="0">
              <a:solidFill>
                <a:prstClr val="black"/>
              </a:solidFill>
            </a:endParaRPr>
          </a:p>
          <a:p>
            <a:pPr marL="0" indent="0" algn="l" rtl="0">
              <a:buNone/>
            </a:pPr>
            <a:endParaRPr lang="ar-IQ" dirty="0"/>
          </a:p>
        </p:txBody>
      </p:sp>
    </p:spTree>
    <p:extLst>
      <p:ext uri="{BB962C8B-B14F-4D97-AF65-F5344CB8AC3E}">
        <p14:creationId xmlns:p14="http://schemas.microsoft.com/office/powerpoint/2010/main" val="8831372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marL="0" indent="0" algn="l" rtl="0">
              <a:buNone/>
            </a:pPr>
            <a:r>
              <a:rPr lang="en-US" dirty="0" smtClean="0"/>
              <a:t>flow of some topic or argument (coherence) is reflected in the textual surface structure (cohesion)” (</a:t>
            </a:r>
            <a:r>
              <a:rPr lang="en-US" dirty="0" err="1" smtClean="0"/>
              <a:t>Schäffner</a:t>
            </a:r>
            <a:r>
              <a:rPr lang="en-US" dirty="0" smtClean="0"/>
              <a:t>, 2002:3)</a:t>
            </a:r>
            <a:endParaRPr lang="ar-IQ" dirty="0"/>
          </a:p>
        </p:txBody>
      </p:sp>
    </p:spTree>
    <p:extLst>
      <p:ext uri="{BB962C8B-B14F-4D97-AF65-F5344CB8AC3E}">
        <p14:creationId xmlns:p14="http://schemas.microsoft.com/office/powerpoint/2010/main" val="41202679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0"/>
            <a:r>
              <a:rPr lang="en-US" dirty="0" smtClean="0"/>
              <a:t>Cohesive Devices in Arabic</a:t>
            </a:r>
            <a:endParaRPr lang="ar-IQ" dirty="0"/>
          </a:p>
        </p:txBody>
      </p:sp>
      <p:sp>
        <p:nvSpPr>
          <p:cNvPr id="3" name="عنصر نائب للمحتوى 2"/>
          <p:cNvSpPr>
            <a:spLocks noGrp="1"/>
          </p:cNvSpPr>
          <p:nvPr>
            <p:ph idx="1"/>
          </p:nvPr>
        </p:nvSpPr>
        <p:spPr/>
        <p:txBody>
          <a:bodyPr/>
          <a:lstStyle/>
          <a:p>
            <a:pPr marL="0" indent="0" algn="l" rtl="0">
              <a:buNone/>
            </a:pPr>
            <a:r>
              <a:rPr lang="en-US" dirty="0" smtClean="0"/>
              <a:t>It is well known that Arabic and English belong to distinct language families, and therefore, they vary considerably in their cohesive systems for written texts. In this view, it is quite problematic to find a unified descriptive framework to use in contrastive studies, as it is not usual to examine the different features of the various languages according to the same framework.</a:t>
            </a:r>
            <a:endParaRPr lang="ar-IQ" dirty="0"/>
          </a:p>
        </p:txBody>
      </p:sp>
    </p:spTree>
    <p:extLst>
      <p:ext uri="{BB962C8B-B14F-4D97-AF65-F5344CB8AC3E}">
        <p14:creationId xmlns:p14="http://schemas.microsoft.com/office/powerpoint/2010/main" val="39443244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marL="0" indent="0" algn="l" rtl="0">
              <a:buNone/>
            </a:pPr>
            <a:r>
              <a:rPr lang="en-US" dirty="0" smtClean="0"/>
              <a:t>similar to the classification of cohesion proposed by </a:t>
            </a:r>
            <a:r>
              <a:rPr lang="en-US" dirty="0" err="1" smtClean="0"/>
              <a:t>Halliday</a:t>
            </a:r>
            <a:r>
              <a:rPr lang="en-US" dirty="0" smtClean="0"/>
              <a:t> and </a:t>
            </a:r>
            <a:r>
              <a:rPr lang="en-US" dirty="0" err="1" smtClean="0"/>
              <a:t>Hasan</a:t>
            </a:r>
            <a:r>
              <a:rPr lang="en-US" dirty="0" smtClean="0"/>
              <a:t> (ibid.) for English, the cohesive devices in Arabic, as </a:t>
            </a:r>
            <a:r>
              <a:rPr lang="en-US" dirty="0" err="1" smtClean="0"/>
              <a:t>summarised</a:t>
            </a:r>
            <a:r>
              <a:rPr lang="en-US" dirty="0" smtClean="0"/>
              <a:t> by Al-</a:t>
            </a:r>
            <a:r>
              <a:rPr lang="en-US" dirty="0" err="1" smtClean="0"/>
              <a:t>Jabr</a:t>
            </a:r>
            <a:r>
              <a:rPr lang="en-US" dirty="0" smtClean="0"/>
              <a:t> (1987), are divided into five main categories: reference, substitution, ellipsis, conjunction, and lexical cohesion</a:t>
            </a:r>
            <a:endParaRPr lang="ar-IQ" dirty="0"/>
          </a:p>
        </p:txBody>
      </p:sp>
    </p:spTree>
    <p:extLst>
      <p:ext uri="{BB962C8B-B14F-4D97-AF65-F5344CB8AC3E}">
        <p14:creationId xmlns:p14="http://schemas.microsoft.com/office/powerpoint/2010/main" val="35271574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Reference</a:t>
            </a:r>
            <a:endParaRPr lang="ar-IQ" dirty="0"/>
          </a:p>
        </p:txBody>
      </p:sp>
      <p:sp>
        <p:nvSpPr>
          <p:cNvPr id="3" name="عنصر نائب للمحتوى 2"/>
          <p:cNvSpPr>
            <a:spLocks noGrp="1"/>
          </p:cNvSpPr>
          <p:nvPr>
            <p:ph idx="1"/>
          </p:nvPr>
        </p:nvSpPr>
        <p:spPr/>
        <p:txBody>
          <a:bodyPr/>
          <a:lstStyle/>
          <a:p>
            <a:pPr marL="0" indent="0" algn="l" rtl="0">
              <a:buNone/>
            </a:pPr>
            <a:r>
              <a:rPr lang="en-US" dirty="0" err="1" smtClean="0"/>
              <a:t>Halliday</a:t>
            </a:r>
            <a:r>
              <a:rPr lang="en-US" dirty="0" smtClean="0"/>
              <a:t> and </a:t>
            </a:r>
            <a:r>
              <a:rPr lang="en-US" dirty="0" err="1" smtClean="0"/>
              <a:t>Hasan</a:t>
            </a:r>
            <a:r>
              <a:rPr lang="en-US" dirty="0" smtClean="0"/>
              <a:t> (1976) distinguished three types of reference: personal, demonstrative, and comparative. These types are described in Arabic as follows:</a:t>
            </a:r>
            <a:endParaRPr lang="ar-IQ" dirty="0"/>
          </a:p>
        </p:txBody>
      </p:sp>
    </p:spTree>
    <p:extLst>
      <p:ext uri="{BB962C8B-B14F-4D97-AF65-F5344CB8AC3E}">
        <p14:creationId xmlns:p14="http://schemas.microsoft.com/office/powerpoint/2010/main" val="13587677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smtClean="0"/>
              <a:t>Personal Reference (</a:t>
            </a:r>
            <a:r>
              <a:rPr lang="en-US" dirty="0" err="1" smtClean="0"/>
              <a:t>Pronominals</a:t>
            </a:r>
            <a:r>
              <a:rPr lang="en-US" dirty="0" smtClean="0"/>
              <a:t>) </a:t>
            </a:r>
            <a:endParaRPr lang="ar-IQ" dirty="0"/>
          </a:p>
        </p:txBody>
      </p:sp>
      <p:sp>
        <p:nvSpPr>
          <p:cNvPr id="3" name="عنصر نائب للمحتوى 2"/>
          <p:cNvSpPr>
            <a:spLocks noGrp="1"/>
          </p:cNvSpPr>
          <p:nvPr>
            <p:ph idx="1"/>
          </p:nvPr>
        </p:nvSpPr>
        <p:spPr/>
        <p:txBody>
          <a:bodyPr/>
          <a:lstStyle/>
          <a:p>
            <a:pPr marL="0" indent="0" algn="l" rtl="0">
              <a:buNone/>
            </a:pPr>
            <a:r>
              <a:rPr lang="en-US" dirty="0" smtClean="0"/>
              <a:t>Two types of pronouns explicit and implicit are distinguished in Arabic. Explicit pronouns (.</a:t>
            </a:r>
            <a:r>
              <a:rPr lang="en-US" dirty="0" err="1" smtClean="0"/>
              <a:t>dma</a:t>
            </a:r>
            <a:r>
              <a:rPr lang="en-US" dirty="0" smtClean="0"/>
              <a:t>:?</a:t>
            </a:r>
            <a:r>
              <a:rPr lang="en-US" dirty="0" err="1" smtClean="0"/>
              <a:t>ir</a:t>
            </a:r>
            <a:r>
              <a:rPr lang="en-US" dirty="0" smtClean="0"/>
              <a:t> </a:t>
            </a:r>
            <a:r>
              <a:rPr lang="en-US" dirty="0" err="1" smtClean="0"/>
              <a:t>al?ibra:z</a:t>
            </a:r>
            <a:r>
              <a:rPr lang="en-US" dirty="0" smtClean="0"/>
              <a:t>) </a:t>
            </a:r>
            <a:r>
              <a:rPr lang="ar-IQ" dirty="0" err="1" smtClean="0"/>
              <a:t>اإلبراز</a:t>
            </a:r>
            <a:r>
              <a:rPr lang="ar-IQ" dirty="0" smtClean="0"/>
              <a:t> ضمائر ,</a:t>
            </a:r>
            <a:r>
              <a:rPr lang="en-US" dirty="0" smtClean="0"/>
              <a:t>as the name indicates, are entities which are visible in discourse. Implicit pronouns (</a:t>
            </a:r>
            <a:r>
              <a:rPr lang="en-US" dirty="0" err="1" smtClean="0"/>
              <a:t>a.d.dama</a:t>
            </a:r>
            <a:r>
              <a:rPr lang="en-US" dirty="0" smtClean="0"/>
              <a:t>:?</a:t>
            </a:r>
            <a:r>
              <a:rPr lang="en-US" dirty="0" err="1" smtClean="0"/>
              <a:t>ir</a:t>
            </a:r>
            <a:r>
              <a:rPr lang="en-US" dirty="0" smtClean="0"/>
              <a:t> </a:t>
            </a:r>
            <a:r>
              <a:rPr lang="en-US" dirty="0" err="1" smtClean="0"/>
              <a:t>almustatira</a:t>
            </a:r>
            <a:r>
              <a:rPr lang="en-US" dirty="0" smtClean="0"/>
              <a:t>) </a:t>
            </a:r>
            <a:r>
              <a:rPr lang="ar-IQ" dirty="0" smtClean="0"/>
              <a:t>المستترة الضمائر </a:t>
            </a:r>
            <a:r>
              <a:rPr lang="en-US" dirty="0" smtClean="0"/>
              <a:t>are entities which have no visible form but are still understood. Each of these types is described below:</a:t>
            </a:r>
            <a:endParaRPr lang="ar-IQ" dirty="0"/>
          </a:p>
        </p:txBody>
      </p:sp>
    </p:spTree>
    <p:extLst>
      <p:ext uri="{BB962C8B-B14F-4D97-AF65-F5344CB8AC3E}">
        <p14:creationId xmlns:p14="http://schemas.microsoft.com/office/powerpoint/2010/main" val="17457162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smtClean="0"/>
              <a:t>Explicit Pronouns</a:t>
            </a:r>
            <a:r>
              <a:rPr lang="ar-IQ" dirty="0" smtClean="0"/>
              <a:t/>
            </a:r>
            <a:br>
              <a:rPr lang="ar-IQ" dirty="0" smtClean="0"/>
            </a:br>
            <a:endParaRPr lang="ar-IQ" dirty="0"/>
          </a:p>
        </p:txBody>
      </p:sp>
      <p:sp>
        <p:nvSpPr>
          <p:cNvPr id="3" name="عنصر نائب للمحتوى 2"/>
          <p:cNvSpPr>
            <a:spLocks noGrp="1"/>
          </p:cNvSpPr>
          <p:nvPr>
            <p:ph idx="1"/>
          </p:nvPr>
        </p:nvSpPr>
        <p:spPr/>
        <p:txBody>
          <a:bodyPr/>
          <a:lstStyle/>
          <a:p>
            <a:pPr marL="0" indent="0" algn="l" rtl="0">
              <a:buNone/>
            </a:pPr>
            <a:r>
              <a:rPr lang="en-US" dirty="0" smtClean="0"/>
              <a:t>Explicit pronouns may be either independent (</a:t>
            </a:r>
            <a:r>
              <a:rPr lang="en-US" dirty="0" err="1" smtClean="0"/>
              <a:t>a.d.dama</a:t>
            </a:r>
            <a:r>
              <a:rPr lang="en-US" dirty="0" smtClean="0"/>
              <a:t>:?</a:t>
            </a:r>
            <a:r>
              <a:rPr lang="en-US" dirty="0" err="1" smtClean="0"/>
              <a:t>ir</a:t>
            </a:r>
            <a:r>
              <a:rPr lang="en-US" dirty="0" smtClean="0"/>
              <a:t> </a:t>
            </a:r>
            <a:r>
              <a:rPr lang="en-US" dirty="0" err="1" smtClean="0"/>
              <a:t>almunfa.sila</a:t>
            </a:r>
            <a:r>
              <a:rPr lang="en-US" dirty="0" smtClean="0"/>
              <a:t>) </a:t>
            </a:r>
            <a:r>
              <a:rPr lang="ar-IQ" dirty="0" smtClean="0"/>
              <a:t>الضمائر المنفصلة </a:t>
            </a:r>
            <a:r>
              <a:rPr lang="en-US" dirty="0" smtClean="0"/>
              <a:t>or enclitic (</a:t>
            </a:r>
            <a:r>
              <a:rPr lang="en-US" dirty="0" err="1" smtClean="0"/>
              <a:t>a.d.dama</a:t>
            </a:r>
            <a:r>
              <a:rPr lang="en-US" dirty="0" smtClean="0"/>
              <a:t>:?</a:t>
            </a:r>
            <a:r>
              <a:rPr lang="en-US" dirty="0" err="1" smtClean="0"/>
              <a:t>ir</a:t>
            </a:r>
            <a:r>
              <a:rPr lang="en-US" dirty="0" smtClean="0"/>
              <a:t> </a:t>
            </a:r>
            <a:r>
              <a:rPr lang="en-US" dirty="0" err="1" smtClean="0"/>
              <a:t>almutta.sila</a:t>
            </a:r>
            <a:r>
              <a:rPr lang="en-US" dirty="0" smtClean="0"/>
              <a:t>) </a:t>
            </a:r>
            <a:r>
              <a:rPr lang="ar-IQ" dirty="0" smtClean="0"/>
              <a:t>المتصلة الضمائر </a:t>
            </a:r>
            <a:endParaRPr lang="ar-IQ" dirty="0"/>
          </a:p>
        </p:txBody>
      </p:sp>
    </p:spTree>
    <p:extLst>
      <p:ext uri="{BB962C8B-B14F-4D97-AF65-F5344CB8AC3E}">
        <p14:creationId xmlns:p14="http://schemas.microsoft.com/office/powerpoint/2010/main" val="5939181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smtClean="0"/>
              <a:t>Cohesive Function of Arabic Personal Pronouns</a:t>
            </a:r>
            <a:endParaRPr lang="ar-IQ" dirty="0"/>
          </a:p>
        </p:txBody>
      </p:sp>
      <p:sp>
        <p:nvSpPr>
          <p:cNvPr id="3" name="عنصر نائب للمحتوى 2"/>
          <p:cNvSpPr>
            <a:spLocks noGrp="1"/>
          </p:cNvSpPr>
          <p:nvPr>
            <p:ph idx="1"/>
          </p:nvPr>
        </p:nvSpPr>
        <p:spPr/>
        <p:txBody>
          <a:bodyPr>
            <a:normAutofit/>
          </a:bodyPr>
          <a:lstStyle/>
          <a:p>
            <a:pPr marL="0" indent="0" algn="l" rtl="0">
              <a:buNone/>
            </a:pPr>
            <a:r>
              <a:rPr lang="en-US" dirty="0" smtClean="0"/>
              <a:t>The cohesive function of </a:t>
            </a:r>
            <a:r>
              <a:rPr lang="en-US" dirty="0" err="1" smtClean="0"/>
              <a:t>pronominals</a:t>
            </a:r>
            <a:r>
              <a:rPr lang="en-US" dirty="0" smtClean="0"/>
              <a:t> in Arabic is usually anaphoric. Beeston (1970:41 in Al-</a:t>
            </a:r>
            <a:r>
              <a:rPr lang="en-US" dirty="0" err="1" smtClean="0"/>
              <a:t>Jabr</a:t>
            </a:r>
            <a:r>
              <a:rPr lang="en-US" dirty="0" smtClean="0"/>
              <a:t>, 1987) explained that “a pronoun always refers to a previously mentioned covert entity”. He also </a:t>
            </a:r>
            <a:r>
              <a:rPr lang="en-US" dirty="0" err="1" smtClean="0"/>
              <a:t>recognised</a:t>
            </a:r>
            <a:r>
              <a:rPr lang="en-US" dirty="0" smtClean="0"/>
              <a:t> the non-specific reference of the third person plural they when used to refer to people in general. For example, “they say it will rain tomorrow”</a:t>
            </a:r>
          </a:p>
          <a:p>
            <a:pPr marL="0" indent="0">
              <a:buNone/>
            </a:pPr>
            <a:r>
              <a:rPr lang="ar-IQ" dirty="0" smtClean="0"/>
              <a:t>يقولون أنها ستمطر غدا</a:t>
            </a:r>
            <a:endParaRPr lang="ar-IQ" dirty="0"/>
          </a:p>
        </p:txBody>
      </p:sp>
    </p:spTree>
    <p:extLst>
      <p:ext uri="{BB962C8B-B14F-4D97-AF65-F5344CB8AC3E}">
        <p14:creationId xmlns:p14="http://schemas.microsoft.com/office/powerpoint/2010/main" val="21492316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Introduction</a:t>
            </a:r>
            <a:endParaRPr lang="ar-IQ" dirty="0"/>
          </a:p>
        </p:txBody>
      </p:sp>
      <p:sp>
        <p:nvSpPr>
          <p:cNvPr id="3" name="عنصر نائب للمحتوى 2"/>
          <p:cNvSpPr>
            <a:spLocks noGrp="1"/>
          </p:cNvSpPr>
          <p:nvPr>
            <p:ph idx="1"/>
          </p:nvPr>
        </p:nvSpPr>
        <p:spPr/>
        <p:txBody>
          <a:bodyPr>
            <a:normAutofit/>
          </a:bodyPr>
          <a:lstStyle/>
          <a:p>
            <a:pPr marL="0" indent="0" algn="l" rtl="0">
              <a:lnSpc>
                <a:spcPct val="150000"/>
              </a:lnSpc>
              <a:buNone/>
            </a:pPr>
            <a:r>
              <a:rPr lang="en-US" dirty="0" smtClean="0"/>
              <a:t>During the process of translation, it is inevitably important to add or to omit parts of the target text in order to maintain its cohesiveness; such changes occur as a result of the decisions translators take in order to narrow the gap between the two languages involved. </a:t>
            </a:r>
            <a:endParaRPr lang="ar-IQ" dirty="0"/>
          </a:p>
        </p:txBody>
      </p:sp>
    </p:spTree>
    <p:extLst>
      <p:ext uri="{BB962C8B-B14F-4D97-AF65-F5344CB8AC3E}">
        <p14:creationId xmlns:p14="http://schemas.microsoft.com/office/powerpoint/2010/main" val="25902363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algn="l" rtl="0"/>
            <a:r>
              <a:rPr lang="en-US" dirty="0" smtClean="0"/>
              <a:t>In addition, the third person singular pronoun can refer to some facts or ideas that have been mentioned, as in “he isn’t coming today, and it is a great pity”</a:t>
            </a:r>
            <a:endParaRPr lang="ar-IQ" dirty="0" smtClean="0"/>
          </a:p>
          <a:p>
            <a:r>
              <a:rPr lang="ar-IQ" dirty="0" smtClean="0"/>
              <a:t>انه لن يأتي اليوم انه لأمر مؤسف</a:t>
            </a:r>
            <a:endParaRPr lang="ar-IQ" dirty="0"/>
          </a:p>
        </p:txBody>
      </p:sp>
    </p:spTree>
    <p:extLst>
      <p:ext uri="{BB962C8B-B14F-4D97-AF65-F5344CB8AC3E}">
        <p14:creationId xmlns:p14="http://schemas.microsoft.com/office/powerpoint/2010/main" val="1497825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marL="0" indent="0" algn="l" rtl="0">
              <a:buNone/>
            </a:pPr>
            <a:r>
              <a:rPr lang="en-US" dirty="0" smtClean="0"/>
              <a:t>The anaphoric function is illustrated in the example below:</a:t>
            </a:r>
          </a:p>
          <a:p>
            <a:pPr marL="0" indent="0" algn="l" rtl="0">
              <a:buNone/>
            </a:pPr>
            <a:endParaRPr lang="en-US" dirty="0"/>
          </a:p>
          <a:p>
            <a:pPr marL="0" indent="0" algn="l" rtl="0">
              <a:buNone/>
            </a:pPr>
            <a:r>
              <a:rPr lang="ar-IQ" dirty="0" smtClean="0"/>
              <a:t>جاء رجٌل. إنه يأتي مبكرا دائما.</a:t>
            </a:r>
            <a:endParaRPr lang="en-US" dirty="0" smtClean="0"/>
          </a:p>
          <a:p>
            <a:pPr marL="0" indent="0" algn="l" rtl="0">
              <a:buNone/>
            </a:pPr>
            <a:r>
              <a:rPr lang="en-US" dirty="0" smtClean="0"/>
              <a:t>A man has come. He always comes early.</a:t>
            </a:r>
            <a:endParaRPr lang="ar-IQ" dirty="0"/>
          </a:p>
        </p:txBody>
      </p:sp>
    </p:spTree>
    <p:extLst>
      <p:ext uri="{BB962C8B-B14F-4D97-AF65-F5344CB8AC3E}">
        <p14:creationId xmlns:p14="http://schemas.microsoft.com/office/powerpoint/2010/main" val="18006683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marL="0" indent="0" algn="l" rtl="0">
              <a:buNone/>
            </a:pPr>
            <a:r>
              <a:rPr lang="en-US" dirty="0" smtClean="0"/>
              <a:t>The </a:t>
            </a:r>
            <a:r>
              <a:rPr lang="en-US" dirty="0" err="1" smtClean="0"/>
              <a:t>cataphoric</a:t>
            </a:r>
            <a:r>
              <a:rPr lang="en-US" dirty="0" smtClean="0"/>
              <a:t> function exists in Arabic, but, it is not as frequent as anaphora; the example below illustrates this:</a:t>
            </a:r>
          </a:p>
          <a:p>
            <a:pPr marL="0" indent="0" algn="l" rtl="0">
              <a:buNone/>
            </a:pPr>
            <a:r>
              <a:rPr lang="ar-IQ" dirty="0" smtClean="0"/>
              <a:t>في خطابه قال الملك</a:t>
            </a:r>
            <a:endParaRPr lang="ar-IQ" dirty="0"/>
          </a:p>
        </p:txBody>
      </p:sp>
    </p:spTree>
    <p:extLst>
      <p:ext uri="{BB962C8B-B14F-4D97-AF65-F5344CB8AC3E}">
        <p14:creationId xmlns:p14="http://schemas.microsoft.com/office/powerpoint/2010/main" val="41420872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marL="0" indent="0" algn="l" rtl="0">
              <a:buNone/>
            </a:pPr>
            <a:r>
              <a:rPr lang="en-US" dirty="0" smtClean="0"/>
              <a:t>Arabic implicit pronouns function cohesively; they can function both </a:t>
            </a:r>
            <a:r>
              <a:rPr lang="en-US" dirty="0" err="1" smtClean="0"/>
              <a:t>anaphorically</a:t>
            </a:r>
            <a:r>
              <a:rPr lang="en-US" dirty="0" smtClean="0"/>
              <a:t> and </a:t>
            </a:r>
            <a:r>
              <a:rPr lang="en-US" dirty="0" err="1" smtClean="0"/>
              <a:t>cataphorically</a:t>
            </a:r>
            <a:endParaRPr lang="en-US" dirty="0" smtClean="0"/>
          </a:p>
          <a:p>
            <a:pPr marL="0" indent="0" algn="l" rtl="0">
              <a:buNone/>
            </a:pPr>
            <a:r>
              <a:rPr lang="ar-IQ" dirty="0" smtClean="0"/>
              <a:t>ذهب الولد إلى الاسواق، لقد اشترى بعض الحلوى</a:t>
            </a:r>
            <a:endParaRPr lang="ar-IQ" dirty="0"/>
          </a:p>
          <a:p>
            <a:pPr marL="0" indent="0" algn="l" rtl="0">
              <a:buNone/>
            </a:pPr>
            <a:r>
              <a:rPr lang="ar-IQ" dirty="0" smtClean="0"/>
              <a:t>قدم يركض مسرعا,</a:t>
            </a:r>
            <a:r>
              <a:rPr lang="ar-IQ" dirty="0" smtClean="0"/>
              <a:t> كان الولد خائفا</a:t>
            </a:r>
            <a:endParaRPr lang="ar-IQ" dirty="0"/>
          </a:p>
        </p:txBody>
      </p:sp>
    </p:spTree>
    <p:extLst>
      <p:ext uri="{BB962C8B-B14F-4D97-AF65-F5344CB8AC3E}">
        <p14:creationId xmlns:p14="http://schemas.microsoft.com/office/powerpoint/2010/main" val="41181213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demonstrative</a:t>
            </a:r>
            <a:endParaRPr lang="ar-IQ" dirty="0"/>
          </a:p>
        </p:txBody>
      </p:sp>
      <p:sp>
        <p:nvSpPr>
          <p:cNvPr id="3" name="عنصر نائب للمحتوى 2"/>
          <p:cNvSpPr>
            <a:spLocks noGrp="1"/>
          </p:cNvSpPr>
          <p:nvPr>
            <p:ph idx="1"/>
          </p:nvPr>
        </p:nvSpPr>
        <p:spPr/>
        <p:txBody>
          <a:bodyPr/>
          <a:lstStyle/>
          <a:p>
            <a:pPr marL="0" indent="0" algn="l" rtl="0">
              <a:buNone/>
            </a:pPr>
            <a:r>
              <a:rPr lang="ar-IQ" dirty="0" smtClean="0"/>
              <a:t>يجب أن يلتزم كل منا بهذا</a:t>
            </a:r>
            <a:endParaRPr lang="en-US" dirty="0" smtClean="0"/>
          </a:p>
          <a:p>
            <a:pPr marL="0" indent="0" algn="l" rtl="0">
              <a:buNone/>
            </a:pPr>
            <a:r>
              <a:rPr lang="en-US" dirty="0" smtClean="0"/>
              <a:t>Each one of us should abide by this</a:t>
            </a:r>
            <a:endParaRPr lang="ar-IQ" dirty="0" smtClean="0"/>
          </a:p>
          <a:p>
            <a:pPr marL="0" indent="0" algn="l" rtl="0">
              <a:buNone/>
            </a:pPr>
            <a:r>
              <a:rPr lang="ar-IQ" dirty="0" smtClean="0"/>
              <a:t>.كان الفراعنة أقوياء؛</a:t>
            </a:r>
            <a:r>
              <a:rPr lang="ar-IQ" dirty="0" smtClean="0"/>
              <a:t> أولئك رجا ٌل عظماء</a:t>
            </a:r>
          </a:p>
          <a:p>
            <a:pPr marL="0" indent="0" algn="l" rtl="0">
              <a:buNone/>
            </a:pPr>
            <a:r>
              <a:rPr lang="en-US" dirty="0" smtClean="0"/>
              <a:t>The Pharaohs were powerful. Those men were great</a:t>
            </a:r>
          </a:p>
        </p:txBody>
      </p:sp>
    </p:spTree>
    <p:extLst>
      <p:ext uri="{BB962C8B-B14F-4D97-AF65-F5344CB8AC3E}">
        <p14:creationId xmlns:p14="http://schemas.microsoft.com/office/powerpoint/2010/main" val="25204840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article</a:t>
            </a:r>
            <a:endParaRPr lang="ar-IQ" dirty="0"/>
          </a:p>
        </p:txBody>
      </p:sp>
      <p:sp>
        <p:nvSpPr>
          <p:cNvPr id="3" name="عنصر نائب للمحتوى 2"/>
          <p:cNvSpPr>
            <a:spLocks noGrp="1"/>
          </p:cNvSpPr>
          <p:nvPr>
            <p:ph idx="1"/>
          </p:nvPr>
        </p:nvSpPr>
        <p:spPr/>
        <p:txBody>
          <a:bodyPr/>
          <a:lstStyle/>
          <a:p>
            <a:pPr marL="0" indent="0" algn="l" rtl="0">
              <a:buNone/>
            </a:pPr>
            <a:endParaRPr lang="en-US" dirty="0" smtClean="0"/>
          </a:p>
          <a:p>
            <a:pPr marL="0" lvl="0" indent="0" algn="l" rtl="0">
              <a:buNone/>
            </a:pPr>
            <a:r>
              <a:rPr lang="ar-IQ" dirty="0">
                <a:solidFill>
                  <a:prstClr val="black"/>
                </a:solidFill>
              </a:rPr>
              <a:t>جاء رجٌل الى المحطة .استقل الرجل أ ول قطار</a:t>
            </a:r>
          </a:p>
          <a:p>
            <a:pPr marL="0" indent="0" algn="l" rtl="0">
              <a:buNone/>
            </a:pPr>
            <a:endParaRPr lang="en-US" dirty="0"/>
          </a:p>
          <a:p>
            <a:pPr marL="0" indent="0" algn="l" rtl="0">
              <a:buNone/>
            </a:pPr>
            <a:endParaRPr lang="en-US" dirty="0" smtClean="0"/>
          </a:p>
          <a:p>
            <a:pPr marL="0" indent="0" algn="l" rtl="0">
              <a:buNone/>
            </a:pPr>
            <a:r>
              <a:rPr lang="en-US" dirty="0" smtClean="0"/>
              <a:t>A man came to the station. The man took the first train.</a:t>
            </a:r>
            <a:endParaRPr lang="ar-IQ" dirty="0"/>
          </a:p>
        </p:txBody>
      </p:sp>
    </p:spTree>
    <p:extLst>
      <p:ext uri="{BB962C8B-B14F-4D97-AF65-F5344CB8AC3E}">
        <p14:creationId xmlns:p14="http://schemas.microsoft.com/office/powerpoint/2010/main" val="7415011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Substitution</a:t>
            </a:r>
            <a:endParaRPr lang="ar-IQ" dirty="0"/>
          </a:p>
        </p:txBody>
      </p:sp>
      <p:sp>
        <p:nvSpPr>
          <p:cNvPr id="3" name="عنصر نائب للمحتوى 2"/>
          <p:cNvSpPr>
            <a:spLocks noGrp="1"/>
          </p:cNvSpPr>
          <p:nvPr>
            <p:ph idx="1"/>
          </p:nvPr>
        </p:nvSpPr>
        <p:spPr/>
        <p:txBody>
          <a:bodyPr/>
          <a:lstStyle/>
          <a:p>
            <a:pPr marL="0" indent="0" algn="l" rtl="0">
              <a:buNone/>
            </a:pPr>
            <a:endParaRPr lang="ar-IQ" dirty="0" smtClean="0"/>
          </a:p>
          <a:p>
            <a:pPr marL="0" indent="0" algn="l" rtl="0">
              <a:buNone/>
            </a:pPr>
            <a:r>
              <a:rPr lang="en-US" dirty="0" smtClean="0"/>
              <a:t>Nominal:</a:t>
            </a:r>
            <a:endParaRPr lang="ar-IQ" dirty="0"/>
          </a:p>
          <a:p>
            <a:pPr marL="0" indent="0" algn="l" rtl="0">
              <a:buNone/>
            </a:pPr>
            <a:r>
              <a:rPr lang="ar-IQ" dirty="0" smtClean="0"/>
              <a:t>هذا سندويش غير طازج، أعطيني واحدا آخر</a:t>
            </a:r>
          </a:p>
          <a:p>
            <a:pPr marL="0" indent="0" algn="l" rtl="0">
              <a:buNone/>
            </a:pPr>
            <a:endParaRPr lang="ar-IQ" dirty="0"/>
          </a:p>
          <a:p>
            <a:pPr marL="0" indent="0" algn="l" rtl="0">
              <a:buNone/>
            </a:pPr>
            <a:r>
              <a:rPr lang="en-US" dirty="0" smtClean="0"/>
              <a:t>This sandwich is not fresh. Get me another one</a:t>
            </a:r>
            <a:endParaRPr lang="ar-IQ" dirty="0"/>
          </a:p>
        </p:txBody>
      </p:sp>
    </p:spTree>
    <p:extLst>
      <p:ext uri="{BB962C8B-B14F-4D97-AF65-F5344CB8AC3E}">
        <p14:creationId xmlns:p14="http://schemas.microsoft.com/office/powerpoint/2010/main" val="13882124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pPr marL="0" indent="0" algn="l" rtl="0">
              <a:buNone/>
            </a:pPr>
            <a:r>
              <a:rPr lang="en-US" dirty="0" smtClean="0"/>
              <a:t>Unlike English, the substitute ones does not exist in Arabic; the whole nominal group should be repeated. The following example: “These examples are wrong. Give me some new ones” is not possible in Arabic, as the plural form of one does not exist, i.e. there is no plural form of the term (</a:t>
            </a:r>
            <a:r>
              <a:rPr lang="en-US" dirty="0" err="1" smtClean="0"/>
              <a:t>wa</a:t>
            </a:r>
            <a:r>
              <a:rPr lang="en-US" dirty="0" smtClean="0"/>
              <a:t>:.hid) </a:t>
            </a:r>
            <a:r>
              <a:rPr lang="ar-IQ" dirty="0" smtClean="0"/>
              <a:t>واحد </a:t>
            </a:r>
            <a:r>
              <a:rPr lang="en-US" dirty="0" smtClean="0"/>
              <a:t>one (ibid.). </a:t>
            </a:r>
            <a:endParaRPr lang="ar-IQ" dirty="0"/>
          </a:p>
        </p:txBody>
      </p:sp>
    </p:spTree>
    <p:extLst>
      <p:ext uri="{BB962C8B-B14F-4D97-AF65-F5344CB8AC3E}">
        <p14:creationId xmlns:p14="http://schemas.microsoft.com/office/powerpoint/2010/main" val="16293197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marL="0" lvl="0" indent="0" algn="l" rtl="0">
              <a:buNone/>
            </a:pPr>
            <a:r>
              <a:rPr lang="en-US" sz="3000" dirty="0">
                <a:solidFill>
                  <a:prstClr val="black"/>
                </a:solidFill>
              </a:rPr>
              <a:t>Therefore, in order to accommodate the Arabic linguistic system, the only possible equivalent would be to rephrase the sentence and to repeat the whole nominal group, as in:</a:t>
            </a:r>
            <a:endParaRPr lang="ar-IQ" sz="3000" dirty="0">
              <a:solidFill>
                <a:prstClr val="black"/>
              </a:solidFill>
            </a:endParaRPr>
          </a:p>
          <a:p>
            <a:pPr marL="0" indent="0" algn="l" rtl="0">
              <a:buNone/>
            </a:pPr>
            <a:r>
              <a:rPr lang="ar-IQ" dirty="0" smtClean="0"/>
              <a:t>هذه الأمثلة غير جيدة، أعطيني بعض الأمثلة الجديدة.</a:t>
            </a:r>
          </a:p>
          <a:p>
            <a:pPr marL="0" indent="0" algn="l" rtl="0">
              <a:buNone/>
            </a:pPr>
            <a:r>
              <a:rPr lang="en-US" dirty="0" smtClean="0"/>
              <a:t>These examples are wrong .Give me some new ones.</a:t>
            </a:r>
            <a:endParaRPr lang="ar-IQ" dirty="0"/>
          </a:p>
        </p:txBody>
      </p:sp>
    </p:spTree>
    <p:extLst>
      <p:ext uri="{BB962C8B-B14F-4D97-AF65-F5344CB8AC3E}">
        <p14:creationId xmlns:p14="http://schemas.microsoft.com/office/powerpoint/2010/main" val="212536232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dirty="0"/>
          </a:p>
        </p:txBody>
      </p:sp>
      <p:sp>
        <p:nvSpPr>
          <p:cNvPr id="3" name="عنصر نائب للمحتوى 2"/>
          <p:cNvSpPr>
            <a:spLocks noGrp="1"/>
          </p:cNvSpPr>
          <p:nvPr>
            <p:ph idx="1"/>
          </p:nvPr>
        </p:nvSpPr>
        <p:spPr/>
        <p:txBody>
          <a:bodyPr>
            <a:normAutofit/>
          </a:bodyPr>
          <a:lstStyle/>
          <a:p>
            <a:pPr marL="0" indent="0" algn="l" rtl="0">
              <a:buNone/>
            </a:pPr>
            <a:r>
              <a:rPr lang="ar-IQ" dirty="0" smtClean="0"/>
              <a:t> هل كتبت الدرس؟ نعم لقد فعلت</a:t>
            </a:r>
            <a:r>
              <a:rPr lang="en-US" dirty="0" smtClean="0"/>
              <a:t>Verbal substitution</a:t>
            </a:r>
            <a:endParaRPr lang="ar-IQ" dirty="0" smtClean="0"/>
          </a:p>
          <a:p>
            <a:pPr marL="0" indent="0" algn="l" rtl="0">
              <a:buNone/>
            </a:pPr>
            <a:endParaRPr lang="ar-IQ" dirty="0" smtClean="0"/>
          </a:p>
          <a:p>
            <a:pPr marL="0" indent="0" algn="l" rtl="0">
              <a:buNone/>
            </a:pPr>
            <a:endParaRPr lang="ar-IQ" dirty="0"/>
          </a:p>
          <a:p>
            <a:pPr marL="0" indent="0" algn="l" rtl="0">
              <a:buNone/>
            </a:pPr>
            <a:r>
              <a:rPr lang="en-US" dirty="0" smtClean="0"/>
              <a:t>. Clausal Substitution</a:t>
            </a:r>
          </a:p>
          <a:p>
            <a:pPr marL="0" indent="0" algn="l" rtl="0">
              <a:buNone/>
            </a:pPr>
            <a:r>
              <a:rPr lang="ar-IQ" dirty="0" smtClean="0"/>
              <a:t>أعتقد أنه سينجح هذه المرة. آمل ذلك</a:t>
            </a:r>
          </a:p>
          <a:p>
            <a:pPr marL="0" indent="0" algn="l" rtl="0">
              <a:buNone/>
            </a:pPr>
            <a:r>
              <a:rPr lang="en-US" dirty="0" smtClean="0"/>
              <a:t>In Arabic, clausal substitution is likely to occur only in expressions such as  </a:t>
            </a:r>
            <a:r>
              <a:rPr lang="ar-IQ" dirty="0" smtClean="0"/>
              <a:t>ذلك</a:t>
            </a:r>
            <a:r>
              <a:rPr lang="en-US" dirty="0" smtClean="0"/>
              <a:t> </a:t>
            </a:r>
            <a:r>
              <a:rPr lang="ar-IQ" dirty="0" smtClean="0"/>
              <a:t>أظن</a:t>
            </a:r>
            <a:endParaRPr lang="en-US" dirty="0" smtClean="0"/>
          </a:p>
          <a:p>
            <a:pPr marL="0" indent="0" algn="l" rtl="0">
              <a:buNone/>
            </a:pPr>
            <a:r>
              <a:rPr lang="ar-IQ" dirty="0" smtClean="0"/>
              <a:t>طبعا تعرف الطريق؟ أظن ذلك</a:t>
            </a:r>
            <a:endParaRPr lang="ar-IQ" dirty="0"/>
          </a:p>
        </p:txBody>
      </p:sp>
    </p:spTree>
    <p:extLst>
      <p:ext uri="{BB962C8B-B14F-4D97-AF65-F5344CB8AC3E}">
        <p14:creationId xmlns:p14="http://schemas.microsoft.com/office/powerpoint/2010/main" val="22830994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marL="0" lvl="0" indent="0" algn="l" rtl="0">
              <a:buNone/>
            </a:pPr>
            <a:r>
              <a:rPr lang="en-US" sz="3000" dirty="0">
                <a:solidFill>
                  <a:prstClr val="black"/>
                </a:solidFill>
              </a:rPr>
              <a:t>They are in fact consequences of the translators’ efforts to establish textual equivalence between the two languages. These patterns of change are known as shifts of cohesion that help translators create accurate and natural translation products.</a:t>
            </a:r>
            <a:endParaRPr lang="ar-IQ" sz="3000" dirty="0">
              <a:solidFill>
                <a:prstClr val="black"/>
              </a:solidFill>
            </a:endParaRPr>
          </a:p>
          <a:p>
            <a:pPr marL="0" indent="0" algn="l" rtl="0">
              <a:buNone/>
            </a:pPr>
            <a:endParaRPr lang="ar-IQ" dirty="0"/>
          </a:p>
        </p:txBody>
      </p:sp>
    </p:spTree>
    <p:extLst>
      <p:ext uri="{BB962C8B-B14F-4D97-AF65-F5344CB8AC3E}">
        <p14:creationId xmlns:p14="http://schemas.microsoft.com/office/powerpoint/2010/main" val="344770319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Ellipsis</a:t>
            </a:r>
            <a:endParaRPr lang="ar-IQ" dirty="0"/>
          </a:p>
        </p:txBody>
      </p:sp>
      <p:sp>
        <p:nvSpPr>
          <p:cNvPr id="3" name="عنصر نائب للمحتوى 2"/>
          <p:cNvSpPr>
            <a:spLocks noGrp="1"/>
          </p:cNvSpPr>
          <p:nvPr>
            <p:ph idx="1"/>
          </p:nvPr>
        </p:nvSpPr>
        <p:spPr/>
        <p:txBody>
          <a:bodyPr/>
          <a:lstStyle/>
          <a:p>
            <a:pPr marL="0" indent="0" algn="l" rtl="0">
              <a:buNone/>
            </a:pPr>
            <a:r>
              <a:rPr lang="ar-IQ" dirty="0" smtClean="0"/>
              <a:t>أين أمك يا فؤاد؟ مريضة في البيت. </a:t>
            </a:r>
          </a:p>
          <a:p>
            <a:pPr marL="0" indent="0" algn="l" rtl="0">
              <a:buNone/>
            </a:pPr>
            <a:endParaRPr lang="ar-IQ" dirty="0"/>
          </a:p>
          <a:p>
            <a:pPr marL="0" indent="0" algn="l" rtl="0">
              <a:buNone/>
            </a:pPr>
            <a:r>
              <a:rPr lang="ar-IQ" dirty="0" smtClean="0"/>
              <a:t>-من يدوم زمنا أطول، القضبان المنحنية أو القضبان المستقيمة؟ المستقيمة لا تنكسر بسهولة</a:t>
            </a:r>
          </a:p>
          <a:p>
            <a:pPr marL="0" indent="0" algn="l" rtl="0">
              <a:buNone/>
            </a:pPr>
            <a:endParaRPr lang="ar-IQ" dirty="0"/>
          </a:p>
          <a:p>
            <a:pPr marL="0" indent="0" algn="l" rtl="0">
              <a:buNone/>
            </a:pPr>
            <a:r>
              <a:rPr lang="ar-IQ" dirty="0" smtClean="0"/>
              <a:t>ماذا كنت تكتب ؟ أكتب( الدرس)</a:t>
            </a:r>
            <a:endParaRPr lang="en-US" dirty="0" smtClean="0"/>
          </a:p>
          <a:p>
            <a:pPr marL="0" indent="0" algn="l" rtl="0">
              <a:buNone/>
            </a:pPr>
            <a:r>
              <a:rPr lang="ar-IQ" dirty="0" smtClean="0"/>
              <a:t>هل كتبت الدرس؟ نعم</a:t>
            </a:r>
            <a:endParaRPr lang="ar-IQ" dirty="0"/>
          </a:p>
        </p:txBody>
      </p:sp>
    </p:spTree>
    <p:extLst>
      <p:ext uri="{BB962C8B-B14F-4D97-AF65-F5344CB8AC3E}">
        <p14:creationId xmlns:p14="http://schemas.microsoft.com/office/powerpoint/2010/main" val="161712677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Conjunctions</a:t>
            </a:r>
            <a:endParaRPr lang="ar-IQ" dirty="0"/>
          </a:p>
        </p:txBody>
      </p:sp>
      <p:sp>
        <p:nvSpPr>
          <p:cNvPr id="3" name="عنصر نائب للمحتوى 2"/>
          <p:cNvSpPr>
            <a:spLocks noGrp="1"/>
          </p:cNvSpPr>
          <p:nvPr>
            <p:ph idx="1"/>
          </p:nvPr>
        </p:nvSpPr>
        <p:spPr/>
        <p:txBody>
          <a:bodyPr/>
          <a:lstStyle/>
          <a:p>
            <a:pPr marL="0" indent="0" algn="l" rtl="0">
              <a:buNone/>
            </a:pPr>
            <a:r>
              <a:rPr lang="en-US" dirty="0" smtClean="0"/>
              <a:t>Conjunctions in Arabic are known as conjunctive particles </a:t>
            </a:r>
            <a:r>
              <a:rPr lang="ar-IQ" dirty="0" smtClean="0"/>
              <a:t>حروف العطف</a:t>
            </a:r>
            <a:endParaRPr lang="en-US" dirty="0" smtClean="0"/>
          </a:p>
          <a:p>
            <a:pPr marL="0" indent="0" algn="l" rtl="0">
              <a:buNone/>
            </a:pPr>
            <a:r>
              <a:rPr lang="en-US" dirty="0" smtClean="0"/>
              <a:t>Addition: </a:t>
            </a:r>
            <a:r>
              <a:rPr lang="ar-IQ" dirty="0" smtClean="0"/>
              <a:t>و) </a:t>
            </a:r>
            <a:r>
              <a:rPr lang="en-US" dirty="0" err="1" smtClean="0"/>
              <a:t>wa</a:t>
            </a:r>
            <a:r>
              <a:rPr lang="en-US" dirty="0" smtClean="0"/>
              <a:t>), sequence: </a:t>
            </a:r>
            <a:r>
              <a:rPr lang="ar-IQ" dirty="0" smtClean="0"/>
              <a:t>فـ) </a:t>
            </a:r>
            <a:r>
              <a:rPr lang="en-US" dirty="0" err="1" smtClean="0"/>
              <a:t>fa</a:t>
            </a:r>
            <a:r>
              <a:rPr lang="en-US" dirty="0" smtClean="0"/>
              <a:t>-) </a:t>
            </a:r>
            <a:r>
              <a:rPr lang="ar-IQ" dirty="0" smtClean="0"/>
              <a:t>ثم) </a:t>
            </a:r>
            <a:r>
              <a:rPr lang="el-GR" dirty="0" smtClean="0"/>
              <a:t>θ</a:t>
            </a:r>
            <a:r>
              <a:rPr lang="en-US" dirty="0" err="1" smtClean="0"/>
              <a:t>umma</a:t>
            </a:r>
            <a:r>
              <a:rPr lang="en-US" dirty="0" smtClean="0"/>
              <a:t>), sequence and grading: </a:t>
            </a:r>
            <a:r>
              <a:rPr lang="ar-IQ" dirty="0" smtClean="0"/>
              <a:t>فـ (</a:t>
            </a:r>
            <a:r>
              <a:rPr lang="en-US" dirty="0" err="1" smtClean="0"/>
              <a:t>fa</a:t>
            </a:r>
            <a:r>
              <a:rPr lang="en-US" dirty="0" smtClean="0"/>
              <a:t>), purpose: </a:t>
            </a:r>
            <a:r>
              <a:rPr lang="ar-IQ" dirty="0" smtClean="0"/>
              <a:t>حتى.) </a:t>
            </a:r>
            <a:r>
              <a:rPr lang="en-US" dirty="0" err="1" smtClean="0"/>
              <a:t>hatta</a:t>
            </a:r>
            <a:r>
              <a:rPr lang="en-US" dirty="0" smtClean="0"/>
              <a:t>), alternative: </a:t>
            </a:r>
            <a:r>
              <a:rPr lang="ar-IQ" dirty="0" smtClean="0"/>
              <a:t>أو) </a:t>
            </a:r>
            <a:r>
              <a:rPr lang="en-US" dirty="0" smtClean="0"/>
              <a:t>aw), specification and equation: </a:t>
            </a:r>
            <a:r>
              <a:rPr lang="ar-IQ" dirty="0" smtClean="0"/>
              <a:t>أم) </a:t>
            </a:r>
            <a:r>
              <a:rPr lang="en-US" dirty="0" smtClean="0"/>
              <a:t>am), negation: 210 </a:t>
            </a:r>
            <a:r>
              <a:rPr lang="ar-IQ" dirty="0" smtClean="0"/>
              <a:t>لكن) </a:t>
            </a:r>
            <a:r>
              <a:rPr lang="en-US" dirty="0" err="1" smtClean="0"/>
              <a:t>la:kin</a:t>
            </a:r>
            <a:r>
              <a:rPr lang="en-US" dirty="0" smtClean="0"/>
              <a:t>), partial contrast: </a:t>
            </a:r>
            <a:r>
              <a:rPr lang="ar-IQ" dirty="0" smtClean="0"/>
              <a:t>ال) </a:t>
            </a:r>
            <a:r>
              <a:rPr lang="en-US" dirty="0" smtClean="0"/>
              <a:t>la:), complete contrast: </a:t>
            </a:r>
            <a:r>
              <a:rPr lang="ar-IQ" dirty="0" smtClean="0"/>
              <a:t>بل) </a:t>
            </a:r>
            <a:r>
              <a:rPr lang="en-US" dirty="0" err="1" smtClean="0"/>
              <a:t>bal</a:t>
            </a:r>
            <a:r>
              <a:rPr lang="en-US" dirty="0" smtClean="0"/>
              <a:t>)</a:t>
            </a:r>
            <a:endParaRPr lang="ar-IQ" dirty="0"/>
          </a:p>
        </p:txBody>
      </p:sp>
    </p:spTree>
    <p:extLst>
      <p:ext uri="{BB962C8B-B14F-4D97-AF65-F5344CB8AC3E}">
        <p14:creationId xmlns:p14="http://schemas.microsoft.com/office/powerpoint/2010/main" val="381629644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marL="0" indent="0" algn="l" rtl="0">
              <a:buNone/>
            </a:pPr>
            <a:r>
              <a:rPr lang="ar-IQ" dirty="0" smtClean="0"/>
              <a:t>أمضى زيد عشر سنوات في الغربة ثم عاد إلى وطنه.</a:t>
            </a:r>
          </a:p>
          <a:p>
            <a:pPr marL="0" indent="0" algn="l" rtl="0">
              <a:buNone/>
            </a:pPr>
            <a:r>
              <a:rPr lang="ar-IQ" dirty="0" smtClean="0"/>
              <a:t>دعاني صديقي فلم أجب دعوته.</a:t>
            </a:r>
          </a:p>
          <a:p>
            <a:pPr marL="0" indent="0" algn="l" rtl="0">
              <a:buNone/>
            </a:pPr>
            <a:r>
              <a:rPr lang="ar-IQ" dirty="0" smtClean="0"/>
              <a:t>لا تبكي فإن البكاء ضعف</a:t>
            </a:r>
            <a:endParaRPr lang="en-US" dirty="0" smtClean="0"/>
          </a:p>
          <a:p>
            <a:pPr marL="0" indent="0" algn="l" rtl="0">
              <a:buNone/>
            </a:pPr>
            <a:r>
              <a:rPr lang="ar-IQ" dirty="0" smtClean="0"/>
              <a:t>استيقظ زيد مبكرا ثم تأخر في الوصول الى عمله! -</a:t>
            </a:r>
            <a:endParaRPr lang="ar-IQ" dirty="0"/>
          </a:p>
        </p:txBody>
      </p:sp>
    </p:spTree>
    <p:extLst>
      <p:ext uri="{BB962C8B-B14F-4D97-AF65-F5344CB8AC3E}">
        <p14:creationId xmlns:p14="http://schemas.microsoft.com/office/powerpoint/2010/main" val="265161253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Lexical cohesion</a:t>
            </a:r>
            <a:endParaRPr lang="ar-IQ" dirty="0"/>
          </a:p>
        </p:txBody>
      </p:sp>
      <p:sp>
        <p:nvSpPr>
          <p:cNvPr id="3" name="عنصر نائب للمحتوى 2"/>
          <p:cNvSpPr>
            <a:spLocks noGrp="1"/>
          </p:cNvSpPr>
          <p:nvPr>
            <p:ph idx="1"/>
          </p:nvPr>
        </p:nvSpPr>
        <p:spPr/>
        <p:txBody>
          <a:bodyPr/>
          <a:lstStyle/>
          <a:p>
            <a:pPr marL="0" indent="0" algn="l" rtl="0">
              <a:buNone/>
            </a:pPr>
            <a:r>
              <a:rPr lang="en-US" dirty="0" smtClean="0"/>
              <a:t>1.repetition</a:t>
            </a:r>
          </a:p>
          <a:p>
            <a:pPr marL="0" indent="0" algn="l" rtl="0">
              <a:buNone/>
            </a:pPr>
            <a:r>
              <a:rPr lang="en-US" dirty="0" smtClean="0"/>
              <a:t>2. Reiteration</a:t>
            </a:r>
          </a:p>
          <a:p>
            <a:pPr marL="0" indent="0" algn="l" rtl="0">
              <a:buNone/>
            </a:pPr>
            <a:r>
              <a:rPr lang="en-US" dirty="0" smtClean="0"/>
              <a:t>3. Collocation</a:t>
            </a:r>
          </a:p>
          <a:p>
            <a:pPr marL="0" indent="0" algn="l" rtl="0">
              <a:buNone/>
            </a:pPr>
            <a:r>
              <a:rPr lang="en-US" dirty="0" smtClean="0"/>
              <a:t>4. </a:t>
            </a:r>
            <a:r>
              <a:rPr lang="en-US" dirty="0" err="1" smtClean="0"/>
              <a:t>paralleism</a:t>
            </a:r>
            <a:endParaRPr lang="en-US" dirty="0" smtClean="0"/>
          </a:p>
          <a:p>
            <a:pPr marL="0" indent="0" algn="l" rtl="0">
              <a:buNone/>
            </a:pPr>
            <a:endParaRPr lang="ar-IQ" dirty="0"/>
          </a:p>
        </p:txBody>
      </p:sp>
    </p:spTree>
    <p:extLst>
      <p:ext uri="{BB962C8B-B14F-4D97-AF65-F5344CB8AC3E}">
        <p14:creationId xmlns:p14="http://schemas.microsoft.com/office/powerpoint/2010/main" val="272313025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dirty="0"/>
          </a:p>
        </p:txBody>
      </p:sp>
      <p:sp>
        <p:nvSpPr>
          <p:cNvPr id="3" name="عنصر نائب للمحتوى 2"/>
          <p:cNvSpPr>
            <a:spLocks noGrp="1"/>
          </p:cNvSpPr>
          <p:nvPr>
            <p:ph idx="1"/>
          </p:nvPr>
        </p:nvSpPr>
        <p:spPr/>
        <p:txBody>
          <a:bodyPr/>
          <a:lstStyle/>
          <a:p>
            <a:pPr marL="0" indent="0">
              <a:buNone/>
            </a:pPr>
            <a:r>
              <a:rPr lang="ar-IQ" b="0" i="0" dirty="0" smtClean="0">
                <a:effectLst/>
                <a:latin typeface="g_d0_f13"/>
              </a:rPr>
              <a:t>إن مع العسر يسرا فإن مع العسر يسرا</a:t>
            </a:r>
          </a:p>
          <a:p>
            <a:pPr marL="0" indent="0">
              <a:buNone/>
            </a:pPr>
            <a:endParaRPr lang="ar-IQ" dirty="0">
              <a:latin typeface="g_d0_f13"/>
            </a:endParaRPr>
          </a:p>
          <a:p>
            <a:pPr marL="0" indent="0">
              <a:buNone/>
            </a:pPr>
            <a:endParaRPr lang="ar-IQ" dirty="0" smtClean="0">
              <a:latin typeface="g_d0_f13"/>
            </a:endParaRPr>
          </a:p>
          <a:p>
            <a:pPr marL="0" indent="0">
              <a:buNone/>
            </a:pPr>
            <a:r>
              <a:rPr lang="ar-IQ" dirty="0" smtClean="0"/>
              <a:t>كلا سوف تعلمون ،ثم كلا سوف تعلمون   ) </a:t>
            </a:r>
            <a:endParaRPr lang="ar-IQ" dirty="0"/>
          </a:p>
        </p:txBody>
      </p:sp>
    </p:spTree>
    <p:extLst>
      <p:ext uri="{BB962C8B-B14F-4D97-AF65-F5344CB8AC3E}">
        <p14:creationId xmlns:p14="http://schemas.microsoft.com/office/powerpoint/2010/main" val="143722569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effectLst/>
                <a:latin typeface="Times New Roman"/>
              </a:rPr>
              <a:t>Collocation </a:t>
            </a:r>
            <a:endParaRPr lang="ar-IQ" dirty="0"/>
          </a:p>
        </p:txBody>
      </p:sp>
      <p:sp>
        <p:nvSpPr>
          <p:cNvPr id="3" name="عنصر نائب للمحتوى 2"/>
          <p:cNvSpPr>
            <a:spLocks noGrp="1"/>
          </p:cNvSpPr>
          <p:nvPr>
            <p:ph idx="1"/>
          </p:nvPr>
        </p:nvSpPr>
        <p:spPr/>
        <p:txBody>
          <a:bodyPr>
            <a:normAutofit/>
          </a:bodyPr>
          <a:lstStyle/>
          <a:p>
            <a:r>
              <a:rPr lang="en-US" dirty="0" smtClean="0">
                <a:effectLst/>
                <a:latin typeface="Times New Roman"/>
              </a:rPr>
              <a:t>(Al-</a:t>
            </a:r>
            <a:r>
              <a:rPr lang="en-US" dirty="0" err="1" smtClean="0">
                <a:effectLst/>
                <a:latin typeface="Times New Roman"/>
              </a:rPr>
              <a:t>Tadham</a:t>
            </a:r>
            <a:r>
              <a:rPr lang="ar-IQ" dirty="0" smtClean="0">
                <a:effectLst/>
                <a:latin typeface="g_d0_f13"/>
              </a:rPr>
              <a:t>ألتضام </a:t>
            </a:r>
            <a:r>
              <a:rPr lang="ar-IQ" dirty="0" smtClean="0">
                <a:effectLst/>
                <a:latin typeface="Times New Roman"/>
              </a:rPr>
              <a:t>/ </a:t>
            </a:r>
            <a:r>
              <a:rPr lang="en-US" dirty="0" smtClean="0">
                <a:effectLst/>
                <a:latin typeface="Times New Roman"/>
              </a:rPr>
              <a:t>Al-</a:t>
            </a:r>
            <a:r>
              <a:rPr lang="en-US" dirty="0" err="1" smtClean="0">
                <a:effectLst/>
                <a:latin typeface="Times New Roman"/>
              </a:rPr>
              <a:t>Musahaba</a:t>
            </a:r>
            <a:r>
              <a:rPr lang="en-US" dirty="0" smtClean="0">
                <a:effectLst/>
                <a:latin typeface="Times New Roman"/>
              </a:rPr>
              <a:t>/ </a:t>
            </a:r>
            <a:r>
              <a:rPr lang="en-US" dirty="0" err="1" smtClean="0">
                <a:effectLst/>
                <a:latin typeface="Times New Roman"/>
              </a:rPr>
              <a:t>Almu'jamiya</a:t>
            </a:r>
            <a:r>
              <a:rPr lang="en-US" dirty="0" smtClean="0">
                <a:effectLst/>
                <a:latin typeface="g_d0_f13"/>
              </a:rPr>
              <a:t> </a:t>
            </a:r>
            <a:r>
              <a:rPr lang="ar-IQ" dirty="0" smtClean="0">
                <a:effectLst/>
                <a:latin typeface="g_d0_f13"/>
              </a:rPr>
              <a:t>ألمصاحبة </a:t>
            </a:r>
            <a:r>
              <a:rPr lang="ar-IQ" dirty="0" err="1" smtClean="0">
                <a:effectLst/>
                <a:latin typeface="g_d0_f13"/>
              </a:rPr>
              <a:t>ألمعجمية</a:t>
            </a:r>
            <a:r>
              <a:rPr lang="ar-IQ" dirty="0" smtClean="0">
                <a:effectLst/>
                <a:latin typeface="Times New Roman"/>
              </a:rPr>
              <a:t>) </a:t>
            </a:r>
            <a:r>
              <a:rPr lang="en-US" dirty="0" smtClean="0">
                <a:effectLst/>
                <a:latin typeface="Times New Roman"/>
              </a:rPr>
              <a:t>that this kind of lexical cohesive ties received a great deal of attention in the Arab modern and classical treatment of the theory of cohesion and coherence. I</a:t>
            </a:r>
            <a:r>
              <a:rPr lang="en-US" b="0" i="0" dirty="0" smtClean="0">
                <a:effectLst/>
                <a:latin typeface="Times New Roman"/>
              </a:rPr>
              <a:t>t has various sub-types:</a:t>
            </a:r>
            <a:r>
              <a:rPr lang="en-US" dirty="0" smtClean="0"/>
              <a:t/>
            </a:r>
            <a:br>
              <a:rPr lang="en-US" dirty="0" smtClean="0"/>
            </a:br>
            <a:r>
              <a:rPr lang="en-US" dirty="0" smtClean="0"/>
              <a:t> </a:t>
            </a:r>
            <a:br>
              <a:rPr lang="en-US" dirty="0" smtClean="0"/>
            </a:br>
            <a:r>
              <a:rPr lang="en-US" dirty="0" smtClean="0"/>
              <a:t>.</a:t>
            </a:r>
            <a:endParaRPr lang="ar-IQ" dirty="0"/>
          </a:p>
        </p:txBody>
      </p:sp>
    </p:spTree>
    <p:extLst>
      <p:ext uri="{BB962C8B-B14F-4D97-AF65-F5344CB8AC3E}">
        <p14:creationId xmlns:p14="http://schemas.microsoft.com/office/powerpoint/2010/main" val="406557873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pPr marL="0" indent="0" algn="l" rtl="0">
              <a:buNone/>
            </a:pPr>
            <a:r>
              <a:rPr lang="en-US" dirty="0" err="1" smtClean="0">
                <a:effectLst/>
                <a:latin typeface="Times New Roman"/>
              </a:rPr>
              <a:t>Muqabalah</a:t>
            </a:r>
            <a:r>
              <a:rPr lang="en-US" dirty="0" smtClean="0">
                <a:effectLst/>
                <a:latin typeface="Times New Roman"/>
              </a:rPr>
              <a:t> is actualized in Arabic whenever there are two words with congruent content but rather different or contrasted meanings </a:t>
            </a:r>
            <a:r>
              <a:rPr lang="ar-IQ" dirty="0" smtClean="0">
                <a:effectLst/>
                <a:latin typeface="g_d0_f10"/>
              </a:rPr>
              <a:t>فليضحكوا </a:t>
            </a:r>
            <a:r>
              <a:rPr lang="ar-IQ" dirty="0" smtClean="0">
                <a:effectLst/>
                <a:latin typeface="g_d0_f13"/>
              </a:rPr>
              <a:t>قليلا</a:t>
            </a:r>
            <a:r>
              <a:rPr lang="ar-IQ" dirty="0" smtClean="0">
                <a:effectLst/>
                <a:latin typeface="g_d0_f10"/>
              </a:rPr>
              <a:t> وليبكوا </a:t>
            </a:r>
            <a:r>
              <a:rPr lang="ar-IQ" dirty="0" smtClean="0">
                <a:effectLst/>
                <a:latin typeface="g_d0_f13"/>
              </a:rPr>
              <a:t>كثيرا </a:t>
            </a:r>
          </a:p>
          <a:p>
            <a:pPr marL="0" indent="0" algn="l" rtl="0">
              <a:buNone/>
            </a:pPr>
            <a:r>
              <a:rPr lang="ar-IQ" dirty="0" smtClean="0">
                <a:effectLst/>
                <a:latin typeface="g_d0_f10"/>
              </a:rPr>
              <a:t>/(فأما من </a:t>
            </a:r>
            <a:r>
              <a:rPr lang="ar-IQ" dirty="0" smtClean="0">
                <a:effectLst/>
                <a:latin typeface="g_d0_f13"/>
              </a:rPr>
              <a:t>أعطى </a:t>
            </a:r>
            <a:r>
              <a:rPr lang="ar-IQ" dirty="0" smtClean="0">
                <a:effectLst/>
                <a:latin typeface="g_d0_f10"/>
              </a:rPr>
              <a:t>و</a:t>
            </a:r>
            <a:r>
              <a:rPr lang="ar-IQ" dirty="0" smtClean="0">
                <a:effectLst/>
                <a:latin typeface="g_d0_f13"/>
              </a:rPr>
              <a:t>اتقى </a:t>
            </a:r>
            <a:r>
              <a:rPr lang="ar-IQ" dirty="0" smtClean="0">
                <a:effectLst/>
                <a:latin typeface="g_d0_f10"/>
              </a:rPr>
              <a:t>و</a:t>
            </a:r>
            <a:r>
              <a:rPr lang="ar-IQ" dirty="0" smtClean="0">
                <a:effectLst/>
                <a:latin typeface="g_d0_f13"/>
              </a:rPr>
              <a:t>صدق</a:t>
            </a:r>
            <a:r>
              <a:rPr lang="ar-IQ" dirty="0" smtClean="0">
                <a:effectLst/>
                <a:latin typeface="g_d0_f10"/>
              </a:rPr>
              <a:t> بالحسنى فسنيسره </a:t>
            </a:r>
            <a:r>
              <a:rPr lang="ar-IQ" dirty="0" smtClean="0">
                <a:effectLst/>
                <a:latin typeface="g_d0_f13"/>
              </a:rPr>
              <a:t>لليسرى</a:t>
            </a:r>
            <a:r>
              <a:rPr lang="ar-IQ" dirty="0" smtClean="0">
                <a:effectLst/>
                <a:latin typeface="g_d0_f10"/>
              </a:rPr>
              <a:t> وأما من </a:t>
            </a:r>
            <a:r>
              <a:rPr lang="ar-IQ" dirty="0" smtClean="0">
                <a:effectLst/>
                <a:latin typeface="g_d0_f13"/>
              </a:rPr>
              <a:t>بخل </a:t>
            </a:r>
            <a:r>
              <a:rPr lang="ar-IQ" dirty="0" smtClean="0">
                <a:effectLst/>
                <a:latin typeface="g_d0_f10"/>
              </a:rPr>
              <a:t>و</a:t>
            </a:r>
            <a:r>
              <a:rPr lang="ar-IQ" dirty="0" smtClean="0">
                <a:effectLst/>
                <a:latin typeface="g_d0_f13"/>
              </a:rPr>
              <a:t>استغنى </a:t>
            </a:r>
            <a:r>
              <a:rPr lang="ar-IQ" dirty="0" smtClean="0">
                <a:effectLst/>
                <a:latin typeface="g_d0_f10"/>
              </a:rPr>
              <a:t>و</a:t>
            </a:r>
            <a:r>
              <a:rPr lang="ar-IQ" dirty="0" smtClean="0">
                <a:effectLst/>
                <a:latin typeface="g_d0_f13"/>
              </a:rPr>
              <a:t>كذب</a:t>
            </a:r>
            <a:r>
              <a:rPr lang="ar-IQ" dirty="0" smtClean="0">
                <a:effectLst/>
                <a:latin typeface="g_d0_f10"/>
              </a:rPr>
              <a:t> بالحسنى فسنيسره </a:t>
            </a:r>
            <a:r>
              <a:rPr lang="ar-IQ" dirty="0" smtClean="0">
                <a:effectLst/>
                <a:latin typeface="g_d0_f13"/>
              </a:rPr>
              <a:t>للعسرى</a:t>
            </a:r>
            <a:r>
              <a:rPr lang="ar-IQ" dirty="0" smtClean="0">
                <a:effectLst/>
                <a:latin typeface="g_d0_f10"/>
              </a:rPr>
              <a:t>).</a:t>
            </a:r>
            <a:r>
              <a:rPr lang="ar-IQ" dirty="0" smtClean="0"/>
              <a:t> </a:t>
            </a:r>
            <a:br>
              <a:rPr lang="ar-IQ" dirty="0" smtClean="0"/>
            </a:br>
            <a:endParaRPr lang="ar-IQ" dirty="0"/>
          </a:p>
        </p:txBody>
      </p:sp>
    </p:spTree>
    <p:extLst>
      <p:ext uri="{BB962C8B-B14F-4D97-AF65-F5344CB8AC3E}">
        <p14:creationId xmlns:p14="http://schemas.microsoft.com/office/powerpoint/2010/main" val="82417362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b="0" i="0" dirty="0" smtClean="0">
                <a:effectLst/>
                <a:latin typeface="Times New Roman"/>
              </a:rPr>
              <a:t>System Congruence (agreement) Al-</a:t>
            </a:r>
            <a:r>
              <a:rPr lang="en-US" b="0" i="0" dirty="0" err="1" smtClean="0">
                <a:effectLst/>
                <a:latin typeface="Times New Roman"/>
              </a:rPr>
              <a:t>Mutabaqa</a:t>
            </a:r>
            <a:r>
              <a:rPr lang="ar-IQ" b="0" i="0" dirty="0" smtClean="0">
                <a:effectLst/>
                <a:latin typeface="g_d0_f10"/>
              </a:rPr>
              <a:t>المطابق</a:t>
            </a:r>
            <a:endParaRPr lang="ar-IQ" dirty="0"/>
          </a:p>
        </p:txBody>
      </p:sp>
      <p:sp>
        <p:nvSpPr>
          <p:cNvPr id="3" name="عنصر نائب للمحتوى 2"/>
          <p:cNvSpPr>
            <a:spLocks noGrp="1"/>
          </p:cNvSpPr>
          <p:nvPr>
            <p:ph idx="1"/>
          </p:nvPr>
        </p:nvSpPr>
        <p:spPr/>
        <p:txBody>
          <a:bodyPr/>
          <a:lstStyle/>
          <a:p>
            <a:pPr marL="0" indent="0" algn="l" rtl="0">
              <a:buNone/>
            </a:pPr>
            <a:r>
              <a:rPr lang="ar-IQ" b="0" i="0" dirty="0" smtClean="0">
                <a:effectLst/>
                <a:latin typeface="g_d0_f10"/>
              </a:rPr>
              <a:t>(وتحسبهم </a:t>
            </a:r>
            <a:r>
              <a:rPr lang="ar-IQ" b="0" i="0" dirty="0" smtClean="0">
                <a:effectLst/>
                <a:latin typeface="g_d0_f10"/>
              </a:rPr>
              <a:t>أيقاظا</a:t>
            </a:r>
            <a:r>
              <a:rPr lang="ar-IQ" b="0" i="0" dirty="0" smtClean="0">
                <a:effectLst/>
                <a:latin typeface="g_d0_f10"/>
              </a:rPr>
              <a:t> </a:t>
            </a:r>
            <a:r>
              <a:rPr lang="ar-IQ" b="0" i="0" dirty="0" smtClean="0">
                <a:effectLst/>
                <a:latin typeface="g_d0_f10"/>
              </a:rPr>
              <a:t>وهم رقود ) </a:t>
            </a:r>
            <a:endParaRPr lang="ar-IQ" dirty="0"/>
          </a:p>
        </p:txBody>
      </p:sp>
    </p:spTree>
    <p:extLst>
      <p:ext uri="{BB962C8B-B14F-4D97-AF65-F5344CB8AC3E}">
        <p14:creationId xmlns:p14="http://schemas.microsoft.com/office/powerpoint/2010/main" val="354081392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lnSpcReduction="10000"/>
          </a:bodyPr>
          <a:lstStyle/>
          <a:p>
            <a:pPr algn="l" rtl="0">
              <a:lnSpc>
                <a:spcPct val="115000"/>
              </a:lnSpc>
              <a:spcAft>
                <a:spcPts val="1000"/>
              </a:spcAft>
            </a:pPr>
            <a:r>
              <a:rPr lang="en-US" sz="2800" dirty="0">
                <a:latin typeface="Calibri"/>
                <a:ea typeface="Calibri"/>
                <a:cs typeface="Arial"/>
              </a:rPr>
              <a:t> </a:t>
            </a:r>
          </a:p>
          <a:p>
            <a:pPr algn="l" rtl="0">
              <a:lnSpc>
                <a:spcPct val="115000"/>
              </a:lnSpc>
              <a:spcAft>
                <a:spcPts val="1000"/>
              </a:spcAft>
            </a:pPr>
            <a:r>
              <a:rPr lang="en-US" sz="2800" dirty="0">
                <a:latin typeface="Calibri"/>
                <a:ea typeface="Calibri"/>
                <a:cs typeface="Arial"/>
              </a:rPr>
              <a:t>Thus, it can be concluded that Arab  scholars , like English, are aware of the difference between cohesion and coherence, but as it is the case with cohesion, Arab scholars do not agree about a unified term to account for coherence. Scholars use . like terms </a:t>
            </a:r>
            <a:r>
              <a:rPr lang="en-US" sz="2800" dirty="0" smtClean="0">
                <a:latin typeface="Calibri"/>
                <a:ea typeface="Calibri"/>
                <a:cs typeface="Arial"/>
              </a:rPr>
              <a:t>various:</a:t>
            </a:r>
          </a:p>
          <a:p>
            <a:pPr algn="l" rtl="0">
              <a:lnSpc>
                <a:spcPct val="115000"/>
              </a:lnSpc>
              <a:spcAft>
                <a:spcPts val="1000"/>
              </a:spcAft>
            </a:pPr>
            <a:r>
              <a:rPr lang="ar-IQ" sz="2800" dirty="0" smtClean="0">
                <a:latin typeface="Calibri"/>
                <a:ea typeface="Calibri"/>
                <a:cs typeface="Arial"/>
              </a:rPr>
              <a:t>الانسجام ,التماسك, الالتئام.....</a:t>
            </a:r>
            <a:endParaRPr lang="en-US" sz="2800" dirty="0">
              <a:latin typeface="Calibri"/>
              <a:ea typeface="Calibri"/>
              <a:cs typeface="Arial"/>
            </a:endParaRPr>
          </a:p>
          <a:p>
            <a:pPr marL="0" indent="0" algn="l" rtl="0">
              <a:buNone/>
            </a:pPr>
            <a:endParaRPr lang="ar-IQ" dirty="0"/>
          </a:p>
        </p:txBody>
      </p:sp>
    </p:spTree>
    <p:extLst>
      <p:ext uri="{BB962C8B-B14F-4D97-AF65-F5344CB8AC3E}">
        <p14:creationId xmlns:p14="http://schemas.microsoft.com/office/powerpoint/2010/main" val="299489684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11560" y="620688"/>
            <a:ext cx="8424936" cy="5256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716847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pPr marL="0" indent="0" algn="l" rtl="0">
              <a:buNone/>
            </a:pPr>
            <a:r>
              <a:rPr lang="en-US" dirty="0" smtClean="0"/>
              <a:t>Many translators may find themselves faced with texts containing a sequence of grammatical sentences but not necessarily a cohesive one. Consequently, they may be inclined to overuse some cohesive devices and underuse some others to reach textual harmony. </a:t>
            </a:r>
            <a:endParaRPr lang="ar-IQ" dirty="0"/>
          </a:p>
        </p:txBody>
      </p:sp>
    </p:spTree>
    <p:extLst>
      <p:ext uri="{BB962C8B-B14F-4D97-AF65-F5344CB8AC3E}">
        <p14:creationId xmlns:p14="http://schemas.microsoft.com/office/powerpoint/2010/main" val="15215303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Rhetorical repetition</a:t>
            </a:r>
            <a:endParaRPr lang="ar-IQ" dirty="0"/>
          </a:p>
        </p:txBody>
      </p:sp>
      <p:sp>
        <p:nvSpPr>
          <p:cNvPr id="3" name="عنصر نائب للمحتوى 2"/>
          <p:cNvSpPr>
            <a:spLocks noGrp="1"/>
          </p:cNvSpPr>
          <p:nvPr>
            <p:ph idx="1"/>
          </p:nvPr>
        </p:nvSpPr>
        <p:spPr/>
        <p:txBody>
          <a:bodyPr/>
          <a:lstStyle/>
          <a:p>
            <a:endParaRPr lang="ar-IQ"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674253"/>
            <a:ext cx="7416823" cy="43470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4718402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1916832"/>
            <a:ext cx="7272808" cy="2520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0050695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conclusion</a:t>
            </a:r>
            <a:endParaRPr lang="ar-IQ" dirty="0"/>
          </a:p>
        </p:txBody>
      </p:sp>
      <p:sp>
        <p:nvSpPr>
          <p:cNvPr id="3" name="عنصر نائب للمحتوى 2"/>
          <p:cNvSpPr>
            <a:spLocks noGrp="1"/>
          </p:cNvSpPr>
          <p:nvPr>
            <p:ph idx="1"/>
          </p:nvPr>
        </p:nvSpPr>
        <p:spPr/>
        <p:txBody>
          <a:bodyPr>
            <a:normAutofit/>
          </a:bodyPr>
          <a:lstStyle/>
          <a:p>
            <a:pPr marL="0" indent="0" algn="l" rtl="0">
              <a:buNone/>
            </a:pPr>
            <a:r>
              <a:rPr lang="en-US" dirty="0" smtClean="0">
                <a:effectLst/>
                <a:latin typeface="Times New Roman"/>
              </a:rPr>
              <a:t>In both English and Arabic, the context of situation and co-text contribute to the formulation of cohesion and coherence theory. However, Arabic scholars pioneer the concentration on these factors..</a:t>
            </a:r>
            <a:r>
              <a:rPr lang="en-US" dirty="0" smtClean="0"/>
              <a:t> </a:t>
            </a:r>
            <a:br>
              <a:rPr lang="en-US" dirty="0" smtClean="0"/>
            </a:br>
            <a:endParaRPr lang="ar-IQ" dirty="0"/>
          </a:p>
        </p:txBody>
      </p:sp>
    </p:spTree>
    <p:extLst>
      <p:ext uri="{BB962C8B-B14F-4D97-AF65-F5344CB8AC3E}">
        <p14:creationId xmlns:p14="http://schemas.microsoft.com/office/powerpoint/2010/main" val="289318535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en-US" dirty="0">
                <a:solidFill>
                  <a:prstClr val="black"/>
                </a:solidFill>
                <a:latin typeface="Times New Roman"/>
              </a:rPr>
              <a:t>7.</a:t>
            </a:r>
            <a:r>
              <a:rPr lang="en-US" dirty="0">
                <a:solidFill>
                  <a:prstClr val="black"/>
                </a:solidFill>
                <a:latin typeface="Helvetica"/>
              </a:rPr>
              <a:t> </a:t>
            </a:r>
            <a:r>
              <a:rPr lang="en-US" dirty="0">
                <a:solidFill>
                  <a:prstClr val="black"/>
                </a:solidFill>
                <a:latin typeface="Times New Roman"/>
              </a:rPr>
              <a:t>Both English and Arabic theories stress the significance of two basic levels of cohesion in forming cohesive texts: grammatical and lexical</a:t>
            </a:r>
            <a:endParaRPr lang="ar-IQ" dirty="0"/>
          </a:p>
        </p:txBody>
      </p:sp>
    </p:spTree>
    <p:extLst>
      <p:ext uri="{BB962C8B-B14F-4D97-AF65-F5344CB8AC3E}">
        <p14:creationId xmlns:p14="http://schemas.microsoft.com/office/powerpoint/2010/main" val="300608062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pPr marL="0" indent="0" algn="l" rtl="0">
              <a:buNone/>
            </a:pPr>
            <a:r>
              <a:rPr lang="en-US" dirty="0" smtClean="0">
                <a:effectLst/>
                <a:latin typeface="Times New Roman"/>
              </a:rPr>
              <a:t>The Arabic Theory emphasizes the cohesive devices that repeat or explicitly point out the relation between linguistic items; while the English Theory tends to stress the less explicit conjunctions.</a:t>
            </a:r>
            <a:r>
              <a:rPr lang="en-US" dirty="0" smtClean="0"/>
              <a:t> </a:t>
            </a:r>
            <a:br>
              <a:rPr lang="en-US" dirty="0" smtClean="0"/>
            </a:br>
            <a:endParaRPr lang="ar-IQ" dirty="0"/>
          </a:p>
        </p:txBody>
      </p:sp>
    </p:spTree>
    <p:extLst>
      <p:ext uri="{BB962C8B-B14F-4D97-AF65-F5344CB8AC3E}">
        <p14:creationId xmlns:p14="http://schemas.microsoft.com/office/powerpoint/2010/main" val="204445200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pPr algn="l"/>
            <a:r>
              <a:rPr lang="en-US" dirty="0" smtClean="0">
                <a:effectLst/>
                <a:latin typeface="Times New Roman"/>
              </a:rPr>
              <a:t>Substitution is one of the most frequent means of cohesion and coherence according to the English theory while it is a less frequent means of cohesion and coherence according to the Arabic Theory. </a:t>
            </a:r>
            <a:endParaRPr lang="ar-IQ" dirty="0"/>
          </a:p>
        </p:txBody>
      </p:sp>
    </p:spTree>
    <p:extLst>
      <p:ext uri="{BB962C8B-B14F-4D97-AF65-F5344CB8AC3E}">
        <p14:creationId xmlns:p14="http://schemas.microsoft.com/office/powerpoint/2010/main" val="254601317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algn="l" rtl="0"/>
            <a:r>
              <a:rPr lang="en-US" sz="2700" dirty="0" smtClean="0">
                <a:solidFill>
                  <a:prstClr val="black"/>
                </a:solidFill>
                <a:latin typeface="Times New Roman"/>
              </a:rPr>
              <a:t>According </a:t>
            </a:r>
            <a:r>
              <a:rPr lang="en-US" sz="2700" dirty="0">
                <a:solidFill>
                  <a:prstClr val="black"/>
                </a:solidFill>
                <a:latin typeface="Times New Roman"/>
              </a:rPr>
              <a:t>to the Arabic Theory, Arabic frequently employs different forms of lexical cohesion, whereas the English Theory shows that English prefers exploiting various grammatical devices with distinct functions</a:t>
            </a:r>
            <a:r>
              <a:rPr lang="en-US" sz="2700" dirty="0" smtClean="0">
                <a:solidFill>
                  <a:prstClr val="black"/>
                </a:solidFill>
                <a:latin typeface="Times New Roman"/>
              </a:rPr>
              <a:t>.. </a:t>
            </a:r>
            <a:r>
              <a:rPr lang="en-US" sz="2700" dirty="0">
                <a:solidFill>
                  <a:prstClr val="black"/>
                </a:solidFill>
              </a:rPr>
              <a:t/>
            </a:r>
            <a:br>
              <a:rPr lang="en-US" sz="2700" dirty="0">
                <a:solidFill>
                  <a:prstClr val="black"/>
                </a:solidFill>
              </a:rPr>
            </a:br>
            <a:endParaRPr lang="ar-IQ" dirty="0"/>
          </a:p>
        </p:txBody>
      </p:sp>
    </p:spTree>
    <p:extLst>
      <p:ext uri="{BB962C8B-B14F-4D97-AF65-F5344CB8AC3E}">
        <p14:creationId xmlns:p14="http://schemas.microsoft.com/office/powerpoint/2010/main" val="169032308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algn="l" rtl="0"/>
            <a:r>
              <a:rPr lang="en-US" sz="2700" dirty="0">
                <a:solidFill>
                  <a:prstClr val="black"/>
                </a:solidFill>
                <a:latin typeface="Times New Roman"/>
              </a:rPr>
              <a:t>11.</a:t>
            </a:r>
            <a:r>
              <a:rPr lang="en-US" sz="2700" dirty="0">
                <a:solidFill>
                  <a:prstClr val="black"/>
                </a:solidFill>
                <a:latin typeface="Helvetica"/>
              </a:rPr>
              <a:t> </a:t>
            </a:r>
            <a:r>
              <a:rPr lang="en-US" sz="2700" dirty="0">
                <a:solidFill>
                  <a:prstClr val="black"/>
                </a:solidFill>
                <a:latin typeface="Times New Roman"/>
              </a:rPr>
              <a:t>The Arabic Theory shows that text cohesion is more manifest in Arabic</a:t>
            </a:r>
            <a:r>
              <a:rPr lang="en-US" sz="2700" dirty="0" smtClean="0">
                <a:solidFill>
                  <a:prstClr val="black"/>
                </a:solidFill>
                <a:latin typeface="Times New Roman"/>
              </a:rPr>
              <a:t>. In </a:t>
            </a:r>
            <a:r>
              <a:rPr lang="en-US" sz="2700" dirty="0">
                <a:solidFill>
                  <a:prstClr val="black"/>
                </a:solidFill>
                <a:latin typeface="Times New Roman"/>
              </a:rPr>
              <a:t>contrast, the English Theory reveals that English is more characterized with structural cohesion</a:t>
            </a:r>
            <a:endParaRPr lang="ar-IQ" dirty="0"/>
          </a:p>
        </p:txBody>
      </p:sp>
    </p:spTree>
    <p:extLst>
      <p:ext uri="{BB962C8B-B14F-4D97-AF65-F5344CB8AC3E}">
        <p14:creationId xmlns:p14="http://schemas.microsoft.com/office/powerpoint/2010/main" val="19090566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pPr marL="0" lvl="0" indent="0" algn="l" rtl="0">
              <a:lnSpc>
                <a:spcPct val="150000"/>
              </a:lnSpc>
              <a:buNone/>
            </a:pPr>
            <a:r>
              <a:rPr lang="en-US" sz="2700" dirty="0">
                <a:solidFill>
                  <a:prstClr val="black"/>
                </a:solidFill>
              </a:rPr>
              <a:t>This may be due to their insufficient knowledge about the significant role of cohesion in translation, or because of their assumption that translators do not need to learn about these patterns since they come naturally. </a:t>
            </a:r>
            <a:endParaRPr lang="ar-IQ" dirty="0"/>
          </a:p>
        </p:txBody>
      </p:sp>
    </p:spTree>
    <p:extLst>
      <p:ext uri="{BB962C8B-B14F-4D97-AF65-F5344CB8AC3E}">
        <p14:creationId xmlns:p14="http://schemas.microsoft.com/office/powerpoint/2010/main" val="13584358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marL="0" lvl="0" indent="0" algn="l" rtl="0">
              <a:lnSpc>
                <a:spcPct val="150000"/>
              </a:lnSpc>
              <a:buNone/>
            </a:pPr>
            <a:r>
              <a:rPr lang="en-US" sz="2500" dirty="0">
                <a:solidFill>
                  <a:prstClr val="black"/>
                </a:solidFill>
              </a:rPr>
              <a:t>That is why, it is necessary that translators should be aware of the use of cohesive devices in both the source and target language, in order to be able to make the suitable cohesion changes in the translated texts.</a:t>
            </a:r>
            <a:endParaRPr lang="ar-IQ" sz="2500" dirty="0">
              <a:solidFill>
                <a:prstClr val="black"/>
              </a:solidFill>
            </a:endParaRPr>
          </a:p>
          <a:p>
            <a:pPr marL="0" indent="0" algn="l" rtl="0">
              <a:buNone/>
            </a:pPr>
            <a:endParaRPr lang="ar-IQ" dirty="0"/>
          </a:p>
        </p:txBody>
      </p:sp>
    </p:spTree>
    <p:extLst>
      <p:ext uri="{BB962C8B-B14F-4D97-AF65-F5344CB8AC3E}">
        <p14:creationId xmlns:p14="http://schemas.microsoft.com/office/powerpoint/2010/main" val="1114713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marL="0" indent="0" algn="l" rtl="0">
              <a:buNone/>
            </a:pPr>
            <a:r>
              <a:rPr lang="en-US" dirty="0" smtClean="0"/>
              <a:t>Moreover, the differences between Arabic and English cohesive devices are likely to pose challenges for novice translators and students of translation. Although these devices are semantically and logically similar, the Arabic ones differ significantly from the English ones. </a:t>
            </a:r>
            <a:endParaRPr lang="ar-IQ" dirty="0"/>
          </a:p>
        </p:txBody>
      </p:sp>
    </p:spTree>
    <p:extLst>
      <p:ext uri="{BB962C8B-B14F-4D97-AF65-F5344CB8AC3E}">
        <p14:creationId xmlns:p14="http://schemas.microsoft.com/office/powerpoint/2010/main" val="7414995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marL="0" indent="0" algn="l" rtl="0">
              <a:buNone/>
            </a:pPr>
            <a:r>
              <a:rPr lang="en-US" dirty="0" smtClean="0"/>
              <a:t>In fact, the differences are said to be due to the stylistic preferences in terms of use and amount of cohesive devices that exist between the source texts and the target ones.</a:t>
            </a:r>
            <a:endParaRPr lang="ar-IQ" dirty="0"/>
          </a:p>
        </p:txBody>
      </p:sp>
    </p:spTree>
    <p:extLst>
      <p:ext uri="{BB962C8B-B14F-4D97-AF65-F5344CB8AC3E}">
        <p14:creationId xmlns:p14="http://schemas.microsoft.com/office/powerpoint/2010/main" val="23278246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pPr marL="0" indent="0" algn="l" rtl="0">
              <a:buNone/>
            </a:pPr>
            <a:r>
              <a:rPr lang="en-US" dirty="0">
                <a:latin typeface="g_d0_f1"/>
              </a:rPr>
              <a:t>When translating from English text into Arabic text, the translators translate all the cohesive markers which mean shifting the cohesive markers or make replacement. However, some </a:t>
            </a:r>
            <a:r>
              <a:rPr lang="en-US" dirty="0">
                <a:latin typeface="g_d0_f6"/>
              </a:rPr>
              <a:t>translators don’t translate all cohesive markers in English text which make the text seems </a:t>
            </a:r>
            <a:r>
              <a:rPr lang="en-US" dirty="0">
                <a:latin typeface="g_d0_f1"/>
              </a:rPr>
              <a:t>awkward or meaningless and lead to the loss </a:t>
            </a:r>
            <a:r>
              <a:rPr lang="en-US" dirty="0">
                <a:latin typeface="g_d0_f6"/>
              </a:rPr>
              <a:t>of information. </a:t>
            </a:r>
            <a:endParaRPr lang="ar-IQ" dirty="0"/>
          </a:p>
        </p:txBody>
      </p:sp>
    </p:spTree>
    <p:extLst>
      <p:ext uri="{BB962C8B-B14F-4D97-AF65-F5344CB8AC3E}">
        <p14:creationId xmlns:p14="http://schemas.microsoft.com/office/powerpoint/2010/main" val="3046762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1230</TotalTime>
  <Words>1690</Words>
  <Application>Microsoft Office PowerPoint</Application>
  <PresentationFormat>عرض على الشاشة (3:4)‏</PresentationFormat>
  <Paragraphs>106</Paragraphs>
  <Slides>47</Slides>
  <Notes>0</Notes>
  <HiddenSlides>0</HiddenSlides>
  <MMClips>0</MMClips>
  <ScaleCrop>false</ScaleCrop>
  <HeadingPairs>
    <vt:vector size="4" baseType="variant">
      <vt:variant>
        <vt:lpstr>نسق</vt:lpstr>
      </vt:variant>
      <vt:variant>
        <vt:i4>1</vt:i4>
      </vt:variant>
      <vt:variant>
        <vt:lpstr>عناوين الشرائح</vt:lpstr>
      </vt:variant>
      <vt:variant>
        <vt:i4>47</vt:i4>
      </vt:variant>
    </vt:vector>
  </HeadingPairs>
  <TitlesOfParts>
    <vt:vector size="48" baseType="lpstr">
      <vt:lpstr>تدفق</vt:lpstr>
      <vt:lpstr>Cohesion in English and Arabic</vt:lpstr>
      <vt:lpstr>Introduction</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Discourse analysis and translation</vt:lpstr>
      <vt:lpstr>عرض تقديمي في PowerPoint</vt:lpstr>
      <vt:lpstr>عرض تقديمي في PowerPoint</vt:lpstr>
      <vt:lpstr>Cohesive Devices in Arabic</vt:lpstr>
      <vt:lpstr>عرض تقديمي في PowerPoint</vt:lpstr>
      <vt:lpstr>Reference</vt:lpstr>
      <vt:lpstr>Personal Reference (Pronominals) </vt:lpstr>
      <vt:lpstr>Explicit Pronouns </vt:lpstr>
      <vt:lpstr>Cohesive Function of Arabic Personal Pronouns</vt:lpstr>
      <vt:lpstr>عرض تقديمي في PowerPoint</vt:lpstr>
      <vt:lpstr>عرض تقديمي في PowerPoint</vt:lpstr>
      <vt:lpstr>عرض تقديمي في PowerPoint</vt:lpstr>
      <vt:lpstr>عرض تقديمي في PowerPoint</vt:lpstr>
      <vt:lpstr>demonstrative</vt:lpstr>
      <vt:lpstr>article</vt:lpstr>
      <vt:lpstr>Substitution</vt:lpstr>
      <vt:lpstr>عرض تقديمي في PowerPoint</vt:lpstr>
      <vt:lpstr>عرض تقديمي في PowerPoint</vt:lpstr>
      <vt:lpstr>عرض تقديمي في PowerPoint</vt:lpstr>
      <vt:lpstr>Ellipsis</vt:lpstr>
      <vt:lpstr>Conjunctions</vt:lpstr>
      <vt:lpstr>عرض تقديمي في PowerPoint</vt:lpstr>
      <vt:lpstr>Lexical cohesion</vt:lpstr>
      <vt:lpstr>عرض تقديمي في PowerPoint</vt:lpstr>
      <vt:lpstr>Collocation </vt:lpstr>
      <vt:lpstr>عرض تقديمي في PowerPoint</vt:lpstr>
      <vt:lpstr>System Congruence (agreement) Al-Mutabaqaالمطابق</vt:lpstr>
      <vt:lpstr>عرض تقديمي في PowerPoint</vt:lpstr>
      <vt:lpstr>عرض تقديمي في PowerPoint</vt:lpstr>
      <vt:lpstr>Rhetorical repetition</vt:lpstr>
      <vt:lpstr>عرض تقديمي في PowerPoint</vt:lpstr>
      <vt:lpstr>conclusion</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فراس الصعيو</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Cohesion in English and Arabic</dc:title>
  <dc:creator>Windows User</dc:creator>
  <cp:lastModifiedBy>Windows User</cp:lastModifiedBy>
  <cp:revision>24</cp:revision>
  <dcterms:created xsi:type="dcterms:W3CDTF">2021-06-15T18:27:50Z</dcterms:created>
  <dcterms:modified xsi:type="dcterms:W3CDTF">2021-06-16T14:57:55Z</dcterms:modified>
</cp:coreProperties>
</file>