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7" r:id="rId2"/>
    <p:sldId id="256"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FA6DC61-B1BB-413F-A21E-9115033651BE}" type="datetimeFigureOut">
              <a:rPr lang="en-US" smtClean="0"/>
              <a:t>5/26/2021</a:t>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8D8025-8B2C-4A0B-9A62-5799C0895D60}" type="slidenum">
              <a:rPr lang="en-US" smtClean="0"/>
              <a:t>‹#›</a:t>
            </a:fld>
            <a:endParaRPr lang="en-US"/>
          </a:p>
        </p:txBody>
      </p:sp>
    </p:spTree>
    <p:extLst>
      <p:ext uri="{BB962C8B-B14F-4D97-AF65-F5344CB8AC3E}">
        <p14:creationId xmlns:p14="http://schemas.microsoft.com/office/powerpoint/2010/main" val="12684767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BE8D8025-8B2C-4A0B-9A62-5799C0895D60}" type="slidenum">
              <a:rPr lang="en-US" smtClean="0"/>
              <a:t>11</a:t>
            </a:fld>
            <a:endParaRPr lang="en-US"/>
          </a:p>
        </p:txBody>
      </p:sp>
    </p:spTree>
    <p:extLst>
      <p:ext uri="{BB962C8B-B14F-4D97-AF65-F5344CB8AC3E}">
        <p14:creationId xmlns:p14="http://schemas.microsoft.com/office/powerpoint/2010/main" val="4467899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D9AA30F6-AED8-460E-AA1B-8930247B96A5}" type="datetimeFigureOut">
              <a:rPr lang="en-US" smtClean="0"/>
              <a:t>5/26/2021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3964959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D9AA30F6-AED8-460E-AA1B-8930247B96A5}" type="datetimeFigureOut">
              <a:rPr lang="en-US" smtClean="0"/>
              <a:t>5/26/2021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169081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D9AA30F6-AED8-460E-AA1B-8930247B96A5}" type="datetimeFigureOut">
              <a:rPr lang="en-US" smtClean="0"/>
              <a:t>5/26/2021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5019922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D9AA30F6-AED8-460E-AA1B-8930247B96A5}" type="datetimeFigureOut">
              <a:rPr lang="en-US" smtClean="0"/>
              <a:t>5/26/2021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315065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D9AA30F6-AED8-460E-AA1B-8930247B96A5}" type="datetimeFigureOut">
              <a:rPr lang="en-US" smtClean="0"/>
              <a:t>5/26/2021</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3148772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D9AA30F6-AED8-460E-AA1B-8930247B96A5}" type="datetimeFigureOut">
              <a:rPr lang="en-US" smtClean="0"/>
              <a:t>5/26/2021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3130367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D9AA30F6-AED8-460E-AA1B-8930247B96A5}" type="datetimeFigureOut">
              <a:rPr lang="en-US" smtClean="0"/>
              <a:t>5/26/2021</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19813756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D9AA30F6-AED8-460E-AA1B-8930247B96A5}" type="datetimeFigureOut">
              <a:rPr lang="en-US" smtClean="0"/>
              <a:t>5/26/2021</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3234362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9AA30F6-AED8-460E-AA1B-8930247B96A5}" type="datetimeFigureOut">
              <a:rPr lang="en-US" smtClean="0"/>
              <a:t>5/26/2021</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4005789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D9AA30F6-AED8-460E-AA1B-8930247B96A5}" type="datetimeFigureOut">
              <a:rPr lang="en-US" smtClean="0"/>
              <a:t>5/26/2021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892652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D9AA30F6-AED8-460E-AA1B-8930247B96A5}" type="datetimeFigureOut">
              <a:rPr lang="en-US" smtClean="0"/>
              <a:t>5/26/2021</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7F356516-7E4A-4F5F-B06A-625153810FC5}" type="slidenum">
              <a:rPr lang="en-US" smtClean="0"/>
              <a:t>‹#›</a:t>
            </a:fld>
            <a:endParaRPr lang="en-US"/>
          </a:p>
        </p:txBody>
      </p:sp>
    </p:spTree>
    <p:extLst>
      <p:ext uri="{BB962C8B-B14F-4D97-AF65-F5344CB8AC3E}">
        <p14:creationId xmlns:p14="http://schemas.microsoft.com/office/powerpoint/2010/main" val="3991488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AA30F6-AED8-460E-AA1B-8930247B96A5}" type="datetimeFigureOut">
              <a:rPr lang="en-US" smtClean="0"/>
              <a:t>5/26/2021</a:t>
            </a:fld>
            <a:endParaRPr lang="en-US"/>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356516-7E4A-4F5F-B06A-625153810FC5}" type="slidenum">
              <a:rPr lang="en-US" smtClean="0"/>
              <a:t>‹#›</a:t>
            </a:fld>
            <a:endParaRPr lang="en-US"/>
          </a:p>
        </p:txBody>
      </p:sp>
    </p:spTree>
    <p:extLst>
      <p:ext uri="{BB962C8B-B14F-4D97-AF65-F5344CB8AC3E}">
        <p14:creationId xmlns:p14="http://schemas.microsoft.com/office/powerpoint/2010/main" val="3892687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extLst>
              <a:ext uri="{BEBA8EAE-BF5A-486C-A8C5-ECC9F3942E4B}">
                <a14:imgProps xmlns:a14="http://schemas.microsoft.com/office/drawing/2010/main">
                  <a14:imgLayer r:embed="rId3">
                    <a14:imgEffect>
                      <a14:colorTemperature colorTemp="8800"/>
                    </a14:imgEffect>
                  </a14:imgLayer>
                </a14:imgProps>
              </a:ext>
              <a:ext uri="{28A0092B-C50C-407E-A947-70E740481C1C}">
                <a14:useLocalDpi xmlns:a14="http://schemas.microsoft.com/office/drawing/2010/main" val="0"/>
              </a:ext>
            </a:extLst>
          </a:blip>
          <a:stretch>
            <a:fillRect/>
          </a:stretch>
        </p:blipFill>
        <p:spPr>
          <a:xfrm>
            <a:off x="152400" y="228600"/>
            <a:ext cx="8763000" cy="62484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مربع نص 2"/>
          <p:cNvSpPr txBox="1"/>
          <p:nvPr/>
        </p:nvSpPr>
        <p:spPr>
          <a:xfrm>
            <a:off x="1257300" y="2410691"/>
            <a:ext cx="6553200" cy="584775"/>
          </a:xfrm>
          <a:prstGeom prst="rect">
            <a:avLst/>
          </a:prstGeom>
          <a:noFill/>
        </p:spPr>
        <p:txBody>
          <a:bodyPr wrap="square" rtlCol="0">
            <a:spAutoFit/>
          </a:bodyPr>
          <a:lstStyle/>
          <a:p>
            <a:pPr algn="ctr"/>
            <a:r>
              <a:rPr lang="en-US" sz="3200" b="1" dirty="0">
                <a:solidFill>
                  <a:schemeClr val="accent2"/>
                </a:solidFill>
                <a:latin typeface="Arial Black" pitchFamily="34" charset="0"/>
              </a:rPr>
              <a:t>TRANSITIVITY SYSTEM</a:t>
            </a:r>
          </a:p>
        </p:txBody>
      </p:sp>
      <p:sp>
        <p:nvSpPr>
          <p:cNvPr id="4" name="مربع نص 3"/>
          <p:cNvSpPr txBox="1"/>
          <p:nvPr/>
        </p:nvSpPr>
        <p:spPr>
          <a:xfrm>
            <a:off x="685800" y="4950630"/>
            <a:ext cx="2590800" cy="400110"/>
          </a:xfrm>
          <a:prstGeom prst="rect">
            <a:avLst/>
          </a:prstGeom>
          <a:noFill/>
        </p:spPr>
        <p:txBody>
          <a:bodyPr wrap="square" rtlCol="0">
            <a:spAutoFit/>
          </a:bodyPr>
          <a:lstStyle/>
          <a:p>
            <a:r>
              <a:rPr lang="en-US" sz="2000" b="1" dirty="0">
                <a:solidFill>
                  <a:schemeClr val="accent2"/>
                </a:solidFill>
              </a:rPr>
              <a:t>By Dalia </a:t>
            </a:r>
            <a:r>
              <a:rPr lang="en-US" sz="2000" b="1" dirty="0" err="1">
                <a:solidFill>
                  <a:schemeClr val="accent2"/>
                </a:solidFill>
              </a:rPr>
              <a:t>Nabel</a:t>
            </a:r>
            <a:endParaRPr lang="en-US" sz="2000" b="1" dirty="0">
              <a:solidFill>
                <a:schemeClr val="accent2"/>
              </a:solidFill>
            </a:endParaRPr>
          </a:p>
        </p:txBody>
      </p:sp>
      <p:sp>
        <p:nvSpPr>
          <p:cNvPr id="5" name="مربع نص 4"/>
          <p:cNvSpPr txBox="1"/>
          <p:nvPr/>
        </p:nvSpPr>
        <p:spPr>
          <a:xfrm>
            <a:off x="2781300" y="3352800"/>
            <a:ext cx="3505200" cy="461665"/>
          </a:xfrm>
          <a:prstGeom prst="rect">
            <a:avLst/>
          </a:prstGeom>
          <a:noFill/>
        </p:spPr>
        <p:txBody>
          <a:bodyPr wrap="square" rtlCol="0">
            <a:spAutoFit/>
          </a:bodyPr>
          <a:lstStyle/>
          <a:p>
            <a:pPr algn="ctr"/>
            <a:r>
              <a:rPr lang="en-US" sz="2400" b="1" dirty="0">
                <a:solidFill>
                  <a:schemeClr val="accent2"/>
                </a:solidFill>
                <a:latin typeface="Arial Black" pitchFamily="34" charset="0"/>
              </a:rPr>
              <a:t>Discourse Analysis</a:t>
            </a:r>
          </a:p>
        </p:txBody>
      </p:sp>
    </p:spTree>
    <p:extLst>
      <p:ext uri="{BB962C8B-B14F-4D97-AF65-F5344CB8AC3E}">
        <p14:creationId xmlns:p14="http://schemas.microsoft.com/office/powerpoint/2010/main" val="2996385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781800"/>
          </a:xfrm>
          <a:prstGeom prst="rect">
            <a:avLst/>
          </a:prstGeom>
        </p:spPr>
      </p:pic>
      <p:sp>
        <p:nvSpPr>
          <p:cNvPr id="4" name="مربع نص 3"/>
          <p:cNvSpPr txBox="1"/>
          <p:nvPr/>
        </p:nvSpPr>
        <p:spPr>
          <a:xfrm>
            <a:off x="135082" y="117693"/>
            <a:ext cx="8873836" cy="6740307"/>
          </a:xfrm>
          <a:prstGeom prst="rect">
            <a:avLst/>
          </a:prstGeom>
          <a:solidFill>
            <a:schemeClr val="accent2">
              <a:lumMod val="20000"/>
              <a:lumOff val="80000"/>
            </a:schemeClr>
          </a:solidFill>
        </p:spPr>
        <p:txBody>
          <a:bodyPr wrap="square" rtlCol="0">
            <a:spAutoFit/>
          </a:bodyPr>
          <a:lstStyle/>
          <a:p>
            <a:pPr marL="285750" indent="-285750">
              <a:buFont typeface="Wingdings" pitchFamily="2" charset="2"/>
              <a:buChar char="§"/>
            </a:pPr>
            <a:r>
              <a:rPr lang="en-US" dirty="0">
                <a:latin typeface="Constantia" pitchFamily="18" charset="0"/>
              </a:rPr>
              <a:t>It can  filled the roles  by four of participants :</a:t>
            </a:r>
          </a:p>
          <a:p>
            <a:pPr>
              <a:lnSpc>
                <a:spcPct val="150000"/>
              </a:lnSpc>
            </a:pPr>
            <a:endParaRPr lang="en-US" dirty="0">
              <a:latin typeface="Constantia" pitchFamily="18" charset="0"/>
            </a:endParaRPr>
          </a:p>
          <a:p>
            <a:pPr marL="342900" indent="-342900">
              <a:lnSpc>
                <a:spcPct val="150000"/>
              </a:lnSpc>
              <a:buFont typeface="+mj-lt"/>
              <a:buAutoNum type="arabicPeriod"/>
            </a:pPr>
            <a:r>
              <a:rPr lang="en-US" dirty="0">
                <a:latin typeface="Constantia" pitchFamily="18" charset="0"/>
              </a:rPr>
              <a:t>an obligatory role of  </a:t>
            </a:r>
            <a:r>
              <a:rPr lang="en-US" dirty="0" err="1">
                <a:latin typeface="Constantia" pitchFamily="18" charset="0"/>
              </a:rPr>
              <a:t>Sayer</a:t>
            </a:r>
            <a:r>
              <a:rPr lang="en-US" dirty="0">
                <a:latin typeface="Constantia" pitchFamily="18" charset="0"/>
              </a:rPr>
              <a:t> filled by the addresser</a:t>
            </a:r>
          </a:p>
          <a:p>
            <a:pPr marL="342900" indent="-342900">
              <a:lnSpc>
                <a:spcPct val="150000"/>
              </a:lnSpc>
              <a:buFont typeface="+mj-lt"/>
              <a:buAutoNum type="arabicPeriod"/>
            </a:pPr>
            <a:r>
              <a:rPr lang="en-US" dirty="0">
                <a:latin typeface="Constantia" pitchFamily="18" charset="0"/>
              </a:rPr>
              <a:t>an optional role of Receiver filled by the addressee</a:t>
            </a:r>
          </a:p>
          <a:p>
            <a:pPr marL="342900" indent="-342900">
              <a:lnSpc>
                <a:spcPct val="150000"/>
              </a:lnSpc>
              <a:buFont typeface="+mj-lt"/>
              <a:buAutoNum type="arabicPeriod"/>
            </a:pPr>
            <a:r>
              <a:rPr lang="en-US" dirty="0">
                <a:latin typeface="Constantia" pitchFamily="18" charset="0"/>
              </a:rPr>
              <a:t> an optional role of Target filled by the entity targeted by the verbal process, </a:t>
            </a:r>
          </a:p>
          <a:p>
            <a:pPr marL="342900" indent="-342900">
              <a:lnSpc>
                <a:spcPct val="150000"/>
              </a:lnSpc>
              <a:buFont typeface="+mj-lt"/>
              <a:buAutoNum type="arabicPeriod"/>
            </a:pPr>
            <a:r>
              <a:rPr lang="en-US" dirty="0">
                <a:latin typeface="Constantia" pitchFamily="18" charset="0"/>
              </a:rPr>
              <a:t>and the role of Verbiage filled by the content of what is said or the name of the  saying. </a:t>
            </a:r>
          </a:p>
          <a:p>
            <a:pPr>
              <a:lnSpc>
                <a:spcPct val="150000"/>
              </a:lnSpc>
            </a:pPr>
            <a:r>
              <a:rPr lang="en-US" dirty="0">
                <a:latin typeface="Constantia" pitchFamily="18" charset="0"/>
              </a:rPr>
              <a:t>For Example :</a:t>
            </a:r>
          </a:p>
          <a:p>
            <a:pPr algn="r">
              <a:lnSpc>
                <a:spcPct val="150000"/>
              </a:lnSpc>
            </a:pPr>
            <a:r>
              <a:rPr lang="ar-IQ" dirty="0">
                <a:latin typeface="Constantia" pitchFamily="18" charset="0"/>
              </a:rPr>
              <a:t>: انهم فوقنا </a:t>
            </a:r>
            <a:r>
              <a:rPr lang="en-US" dirty="0">
                <a:latin typeface="Constantia" pitchFamily="18" charset="0"/>
              </a:rPr>
              <a:t> </a:t>
            </a:r>
            <a:r>
              <a:rPr lang="ar-IQ" dirty="0">
                <a:latin typeface="Constantia" pitchFamily="18" charset="0"/>
              </a:rPr>
              <a:t>)</a:t>
            </a:r>
            <a:r>
              <a:rPr lang="en-US" dirty="0">
                <a:latin typeface="Constantia" pitchFamily="18" charset="0"/>
              </a:rPr>
              <a:t>Circumstances</a:t>
            </a:r>
            <a:r>
              <a:rPr lang="ar-IQ" dirty="0">
                <a:latin typeface="Constantia" pitchFamily="18" charset="0"/>
              </a:rPr>
              <a:t>) وهو يرفع رأسه (</a:t>
            </a:r>
            <a:r>
              <a:rPr lang="en-US" dirty="0">
                <a:latin typeface="Constantia" pitchFamily="18" charset="0"/>
              </a:rPr>
              <a:t>The </a:t>
            </a:r>
            <a:r>
              <a:rPr lang="en-US" dirty="0" err="1">
                <a:latin typeface="Constantia" pitchFamily="18" charset="0"/>
              </a:rPr>
              <a:t>sayer</a:t>
            </a:r>
            <a:r>
              <a:rPr lang="ar-IQ" dirty="0">
                <a:latin typeface="Constantia" pitchFamily="18" charset="0"/>
              </a:rPr>
              <a:t>) احد المارة  (</a:t>
            </a:r>
            <a:r>
              <a:rPr lang="en-US" dirty="0">
                <a:latin typeface="Constantia" pitchFamily="18" charset="0"/>
              </a:rPr>
              <a:t>The process of saying</a:t>
            </a:r>
            <a:r>
              <a:rPr lang="ar-IQ" dirty="0">
                <a:latin typeface="Constantia" pitchFamily="18" charset="0"/>
              </a:rPr>
              <a:t>قال ( </a:t>
            </a:r>
            <a:endParaRPr lang="en-US" dirty="0">
              <a:latin typeface="Constantia" pitchFamily="18" charset="0"/>
            </a:endParaRPr>
          </a:p>
          <a:p>
            <a:r>
              <a:rPr lang="en-US" dirty="0">
                <a:latin typeface="Constantia" pitchFamily="18" charset="0"/>
              </a:rPr>
              <a:t>                                                                             (verbiage) </a:t>
            </a:r>
            <a:r>
              <a:rPr lang="ar-IQ" dirty="0">
                <a:latin typeface="Constantia" pitchFamily="18" charset="0"/>
              </a:rPr>
              <a:t>الصحف</a:t>
            </a:r>
            <a:r>
              <a:rPr lang="en-US" dirty="0">
                <a:latin typeface="Constantia" pitchFamily="18" charset="0"/>
              </a:rPr>
              <a:t> </a:t>
            </a:r>
            <a:r>
              <a:rPr lang="ar-IQ" dirty="0">
                <a:latin typeface="Constantia" pitchFamily="18" charset="0"/>
              </a:rPr>
              <a:t>يشربون الشاي ويقرأون</a:t>
            </a:r>
          </a:p>
          <a:p>
            <a:endParaRPr lang="ar-IQ" dirty="0">
              <a:latin typeface="Constantia" pitchFamily="18" charset="0"/>
            </a:endParaRPr>
          </a:p>
          <a:p>
            <a:pPr marL="285750" indent="-285750">
              <a:buFont typeface="Wingdings" pitchFamily="2" charset="2"/>
              <a:buChar char="§"/>
            </a:pPr>
            <a:endParaRPr lang="ar-IQ" dirty="0">
              <a:latin typeface="Constantia" pitchFamily="18" charset="0"/>
            </a:endParaRPr>
          </a:p>
          <a:p>
            <a:pPr marL="285750" indent="-285750">
              <a:buFont typeface="Wingdings" pitchFamily="2" charset="2"/>
              <a:buChar char="§"/>
            </a:pPr>
            <a:r>
              <a:rPr lang="ar-IQ" dirty="0">
                <a:latin typeface="Constantia" pitchFamily="18" charset="0"/>
              </a:rPr>
              <a:t> </a:t>
            </a:r>
            <a:r>
              <a:rPr lang="en-US" dirty="0">
                <a:latin typeface="Constantia" pitchFamily="18" charset="0"/>
              </a:rPr>
              <a:t>the emphasis is placed on the completion of the act of saying, </a:t>
            </a:r>
            <a:r>
              <a:rPr lang="ar-IQ" dirty="0">
                <a:latin typeface="Constantia" pitchFamily="18" charset="0"/>
              </a:rPr>
              <a:t>رأسه يرفع وهو </a:t>
            </a:r>
            <a:r>
              <a:rPr lang="en-US" dirty="0">
                <a:latin typeface="Constantia" pitchFamily="18" charset="0"/>
              </a:rPr>
              <a:t>while raising his head is a circumstantial element (manner/quality as it answers the question ‘how’)in Arabic called </a:t>
            </a:r>
            <a:r>
              <a:rPr lang="ar-IQ" dirty="0">
                <a:latin typeface="Constantia" pitchFamily="18" charset="0"/>
              </a:rPr>
              <a:t> الحال </a:t>
            </a:r>
            <a:endParaRPr lang="en-US" dirty="0">
              <a:latin typeface="Constantia" pitchFamily="18" charset="0"/>
            </a:endParaRPr>
          </a:p>
          <a:p>
            <a:pPr marL="285750" indent="-285750">
              <a:buFont typeface="Wingdings" pitchFamily="2" charset="2"/>
              <a:buChar char="§"/>
            </a:pPr>
            <a:endParaRPr lang="en-US" dirty="0">
              <a:latin typeface="Constantia" pitchFamily="18" charset="0"/>
            </a:endParaRPr>
          </a:p>
          <a:p>
            <a:pPr marL="285750" indent="-285750">
              <a:buFont typeface="Wingdings" pitchFamily="2" charset="2"/>
              <a:buChar char="§"/>
            </a:pPr>
            <a:r>
              <a:rPr lang="en-US" dirty="0">
                <a:latin typeface="Constantia" pitchFamily="18" charset="0"/>
              </a:rPr>
              <a:t>the Verbiage of the process, that is, the content of what is said or indicated. The role of Receiver, that is, the addressee, is </a:t>
            </a:r>
            <a:r>
              <a:rPr lang="en-US" b="1" dirty="0">
                <a:solidFill>
                  <a:schemeClr val="accent2">
                    <a:lumMod val="75000"/>
                  </a:schemeClr>
                </a:solidFill>
                <a:latin typeface="Arial Rounded MT Bold" pitchFamily="34" charset="0"/>
              </a:rPr>
              <a:t>not expressed explicitly </a:t>
            </a:r>
            <a:r>
              <a:rPr lang="en-US" dirty="0">
                <a:latin typeface="Constantia" pitchFamily="18" charset="0"/>
              </a:rPr>
              <a:t>by the writer in an attempt to get his readers physically involved in the text interpretation</a:t>
            </a:r>
            <a:endParaRPr lang="ar-IQ" dirty="0">
              <a:latin typeface="Constantia" pitchFamily="18" charset="0"/>
            </a:endParaRPr>
          </a:p>
          <a:p>
            <a:endParaRPr lang="en-US" dirty="0">
              <a:latin typeface="Constantia" pitchFamily="18" charset="0"/>
            </a:endParaRPr>
          </a:p>
        </p:txBody>
      </p:sp>
    </p:spTree>
    <p:extLst>
      <p:ext uri="{BB962C8B-B14F-4D97-AF65-F5344CB8AC3E}">
        <p14:creationId xmlns:p14="http://schemas.microsoft.com/office/powerpoint/2010/main" val="871273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3">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821686"/>
          </a:xfrm>
          <a:prstGeom prst="rect">
            <a:avLst/>
          </a:prstGeom>
        </p:spPr>
      </p:pic>
      <p:sp>
        <p:nvSpPr>
          <p:cNvPr id="3" name="مربع نص 2"/>
          <p:cNvSpPr txBox="1"/>
          <p:nvPr/>
        </p:nvSpPr>
        <p:spPr>
          <a:xfrm>
            <a:off x="190500" y="300197"/>
            <a:ext cx="8763000" cy="369332"/>
          </a:xfrm>
          <a:prstGeom prst="rect">
            <a:avLst/>
          </a:prstGeom>
          <a:solidFill>
            <a:schemeClr val="bg1"/>
          </a:solidFill>
        </p:spPr>
        <p:txBody>
          <a:bodyPr wrap="square" rtlCol="0">
            <a:spAutoFit/>
          </a:bodyPr>
          <a:lstStyle/>
          <a:p>
            <a:pPr marL="285750" indent="-285750">
              <a:buFont typeface="Wingdings" pitchFamily="2" charset="2"/>
              <a:buChar char="q"/>
            </a:pPr>
            <a:r>
              <a:rPr lang="en-US" b="1" dirty="0"/>
              <a:t>                                 </a:t>
            </a:r>
            <a:r>
              <a:rPr lang="ar-IQ" b="1" dirty="0"/>
              <a:t> </a:t>
            </a:r>
            <a:r>
              <a:rPr lang="en-US" b="1" dirty="0"/>
              <a:t> </a:t>
            </a:r>
            <a:r>
              <a:rPr lang="ar-IQ" b="1" dirty="0"/>
              <a:t>      قالت وهي تجذب ابنتها بعيدا: هيا يا بيرل، تعالي وانظري إلى هذه الحديقة الجميلة.</a:t>
            </a:r>
            <a:endParaRPr lang="en-US" b="1" dirty="0"/>
          </a:p>
        </p:txBody>
      </p:sp>
      <p:sp>
        <p:nvSpPr>
          <p:cNvPr id="4" name="مربع نص 3"/>
          <p:cNvSpPr txBox="1"/>
          <p:nvPr/>
        </p:nvSpPr>
        <p:spPr>
          <a:xfrm>
            <a:off x="152400" y="806440"/>
            <a:ext cx="8763000" cy="2585323"/>
          </a:xfrm>
          <a:prstGeom prst="rect">
            <a:avLst/>
          </a:prstGeom>
          <a:noFill/>
        </p:spPr>
        <p:txBody>
          <a:bodyPr wrap="square" rtlCol="0">
            <a:spAutoFit/>
          </a:bodyPr>
          <a:lstStyle/>
          <a:p>
            <a:r>
              <a:rPr lang="en-US" b="1" i="1" dirty="0"/>
              <a:t>“Come along, Pearl!” </a:t>
            </a:r>
            <a:r>
              <a:rPr lang="en-US" b="1" i="1" u="sng" dirty="0">
                <a:solidFill>
                  <a:schemeClr val="accent2">
                    <a:lumMod val="75000"/>
                  </a:schemeClr>
                </a:solidFill>
              </a:rPr>
              <a:t>said</a:t>
            </a:r>
            <a:r>
              <a:rPr lang="en-US" b="1" i="1" dirty="0">
                <a:solidFill>
                  <a:schemeClr val="accent2">
                    <a:lumMod val="75000"/>
                  </a:schemeClr>
                </a:solidFill>
              </a:rPr>
              <a:t> </a:t>
            </a:r>
            <a:r>
              <a:rPr lang="en-US" b="1" i="1" u="sng" dirty="0">
                <a:solidFill>
                  <a:schemeClr val="accent2">
                    <a:lumMod val="75000"/>
                  </a:schemeClr>
                </a:solidFill>
              </a:rPr>
              <a:t>she</a:t>
            </a:r>
            <a:r>
              <a:rPr lang="en-US" b="1" i="1" dirty="0"/>
              <a:t>, drawing her away. “</a:t>
            </a:r>
            <a:r>
              <a:rPr lang="en-US" b="1" i="1" u="sng" dirty="0">
                <a:solidFill>
                  <a:schemeClr val="accent2">
                    <a:lumMod val="75000"/>
                  </a:schemeClr>
                </a:solidFill>
              </a:rPr>
              <a:t>Come and look into this</a:t>
            </a:r>
          </a:p>
          <a:p>
            <a:r>
              <a:rPr lang="en-US" b="1" i="1" u="sng" dirty="0">
                <a:solidFill>
                  <a:schemeClr val="accent2">
                    <a:lumMod val="75000"/>
                  </a:schemeClr>
                </a:solidFill>
              </a:rPr>
              <a:t>fair garden . . .” </a:t>
            </a:r>
            <a:r>
              <a:rPr lang="en-US" b="1" i="1" dirty="0"/>
              <a:t>(p. 95).</a:t>
            </a:r>
            <a:endParaRPr lang="ar-IQ" b="1" i="1" dirty="0"/>
          </a:p>
          <a:p>
            <a:endParaRPr lang="en-US" b="1" i="1" dirty="0"/>
          </a:p>
          <a:p>
            <a:endParaRPr lang="en-US" b="1" i="1" dirty="0"/>
          </a:p>
          <a:p>
            <a:endParaRPr lang="en-US" b="1" i="1" dirty="0"/>
          </a:p>
          <a:p>
            <a:endParaRPr lang="en-US" b="1" i="1" dirty="0"/>
          </a:p>
          <a:p>
            <a:endParaRPr lang="en-US" b="1" i="1" dirty="0"/>
          </a:p>
          <a:p>
            <a:endParaRPr lang="en-US" b="1" i="1" dirty="0"/>
          </a:p>
          <a:p>
            <a:endParaRPr lang="en-US" b="1" i="1" dirty="0"/>
          </a:p>
        </p:txBody>
      </p:sp>
      <p:sp>
        <p:nvSpPr>
          <p:cNvPr id="5" name="مستطيل 4"/>
          <p:cNvSpPr/>
          <p:nvPr/>
        </p:nvSpPr>
        <p:spPr>
          <a:xfrm>
            <a:off x="845126" y="1905000"/>
            <a:ext cx="7239000" cy="12192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ربع نص 5"/>
          <p:cNvSpPr txBox="1"/>
          <p:nvPr/>
        </p:nvSpPr>
        <p:spPr>
          <a:xfrm>
            <a:off x="921327" y="2052935"/>
            <a:ext cx="7072745" cy="923330"/>
          </a:xfrm>
          <a:prstGeom prst="rect">
            <a:avLst/>
          </a:prstGeom>
          <a:noFill/>
        </p:spPr>
        <p:txBody>
          <a:bodyPr wrap="square" rtlCol="0">
            <a:spAutoFit/>
          </a:bodyPr>
          <a:lstStyle/>
          <a:p>
            <a:r>
              <a:rPr lang="en-US" b="1" dirty="0"/>
              <a:t>She (mother is the </a:t>
            </a:r>
            <a:r>
              <a:rPr lang="en-US" b="1" dirty="0" err="1"/>
              <a:t>sayer</a:t>
            </a:r>
            <a:r>
              <a:rPr lang="en-US" b="1" dirty="0"/>
              <a:t>) + said ( verbal) + Receiver(Pearl) + Verbiage (come along pearl) ( come and look to …) + Circumstances (drawing her away)  </a:t>
            </a:r>
          </a:p>
        </p:txBody>
      </p:sp>
      <p:sp>
        <p:nvSpPr>
          <p:cNvPr id="10" name="مربع نص 9"/>
          <p:cNvSpPr txBox="1"/>
          <p:nvPr/>
        </p:nvSpPr>
        <p:spPr>
          <a:xfrm>
            <a:off x="76198" y="3445479"/>
            <a:ext cx="9067801" cy="3139321"/>
          </a:xfrm>
          <a:prstGeom prst="rect">
            <a:avLst/>
          </a:prstGeom>
          <a:solidFill>
            <a:schemeClr val="bg1"/>
          </a:solidFill>
        </p:spPr>
        <p:txBody>
          <a:bodyPr wrap="square" rtlCol="0">
            <a:spAutoFit/>
          </a:bodyPr>
          <a:lstStyle/>
          <a:p>
            <a:r>
              <a:rPr lang="en-US" b="1" dirty="0"/>
              <a:t>4) </a:t>
            </a:r>
            <a:r>
              <a:rPr lang="en-US" b="1" dirty="0" err="1"/>
              <a:t>Behavioural</a:t>
            </a:r>
            <a:r>
              <a:rPr lang="en-US" b="1" dirty="0"/>
              <a:t> processes</a:t>
            </a:r>
          </a:p>
          <a:p>
            <a:endParaRPr lang="en-US" dirty="0"/>
          </a:p>
          <a:p>
            <a:r>
              <a:rPr lang="en-US" dirty="0">
                <a:latin typeface="Constantia" pitchFamily="18" charset="0"/>
              </a:rPr>
              <a:t>Behavioral processes </a:t>
            </a:r>
            <a:r>
              <a:rPr lang="en-US" dirty="0">
                <a:solidFill>
                  <a:schemeClr val="accent2">
                    <a:lumMod val="75000"/>
                  </a:schemeClr>
                </a:solidFill>
                <a:latin typeface="Constantia" pitchFamily="18" charset="0"/>
              </a:rPr>
              <a:t>(also known as processes of behaving) </a:t>
            </a:r>
            <a:r>
              <a:rPr lang="en-US" dirty="0">
                <a:latin typeface="Constantia" pitchFamily="18" charset="0"/>
              </a:rPr>
              <a:t>reflect  psychological behaviors .</a:t>
            </a:r>
          </a:p>
          <a:p>
            <a:endParaRPr lang="en-US" dirty="0">
              <a:latin typeface="Constantia" pitchFamily="18" charset="0"/>
            </a:endParaRPr>
          </a:p>
          <a:p>
            <a:r>
              <a:rPr lang="en-US" dirty="0">
                <a:latin typeface="Constantia" pitchFamily="18" charset="0"/>
              </a:rPr>
              <a:t>They can be divided into</a:t>
            </a:r>
          </a:p>
          <a:p>
            <a:r>
              <a:rPr lang="en-US" dirty="0">
                <a:latin typeface="Constantia" pitchFamily="18" charset="0"/>
              </a:rPr>
              <a:t> (1) processes manifesting physiological</a:t>
            </a:r>
            <a:r>
              <a:rPr lang="ar-IQ" dirty="0">
                <a:latin typeface="Constantia" pitchFamily="18" charset="0"/>
              </a:rPr>
              <a:t> </a:t>
            </a:r>
            <a:r>
              <a:rPr lang="en-US" dirty="0">
                <a:latin typeface="Constantia" pitchFamily="18" charset="0"/>
              </a:rPr>
              <a:t>: </a:t>
            </a:r>
            <a:r>
              <a:rPr lang="ar-IQ" dirty="0">
                <a:latin typeface="Constantia" pitchFamily="18" charset="0"/>
              </a:rPr>
              <a:t> </a:t>
            </a:r>
            <a:r>
              <a:rPr lang="en-US" b="1" dirty="0">
                <a:solidFill>
                  <a:schemeClr val="accent2">
                    <a:lumMod val="75000"/>
                  </a:schemeClr>
                </a:solidFill>
                <a:latin typeface="Constantia" pitchFamily="18" charset="0"/>
              </a:rPr>
              <a:t>to breath , to sleep </a:t>
            </a:r>
            <a:r>
              <a:rPr lang="ar-IQ" b="1" dirty="0">
                <a:solidFill>
                  <a:schemeClr val="accent2">
                    <a:lumMod val="75000"/>
                  </a:schemeClr>
                </a:solidFill>
                <a:latin typeface="Constantia" pitchFamily="18" charset="0"/>
              </a:rPr>
              <a:t>تنفس , نام </a:t>
            </a:r>
            <a:endParaRPr lang="en-US" b="1" dirty="0">
              <a:solidFill>
                <a:schemeClr val="accent2">
                  <a:lumMod val="75000"/>
                </a:schemeClr>
              </a:solidFill>
              <a:latin typeface="Constantia" pitchFamily="18" charset="0"/>
            </a:endParaRPr>
          </a:p>
          <a:p>
            <a:r>
              <a:rPr lang="en-US" dirty="0">
                <a:latin typeface="Constantia" pitchFamily="18" charset="0"/>
              </a:rPr>
              <a:t>(2) processes representing bodily postures and pastimes</a:t>
            </a:r>
            <a:r>
              <a:rPr lang="ar-IQ" dirty="0">
                <a:latin typeface="Constantia" pitchFamily="18" charset="0"/>
              </a:rPr>
              <a:t> </a:t>
            </a:r>
            <a:r>
              <a:rPr lang="en-US" dirty="0">
                <a:latin typeface="Constantia" pitchFamily="18" charset="0"/>
              </a:rPr>
              <a:t>: </a:t>
            </a:r>
            <a:r>
              <a:rPr lang="en-US" b="1" dirty="0">
                <a:solidFill>
                  <a:schemeClr val="accent2">
                    <a:lumMod val="75000"/>
                  </a:schemeClr>
                </a:solidFill>
                <a:latin typeface="Constantia" pitchFamily="18" charset="0"/>
              </a:rPr>
              <a:t>to sit down ,to sit up </a:t>
            </a:r>
            <a:r>
              <a:rPr lang="ar-IQ" b="1" dirty="0">
                <a:solidFill>
                  <a:schemeClr val="accent2">
                    <a:lumMod val="75000"/>
                  </a:schemeClr>
                </a:solidFill>
                <a:latin typeface="Constantia" pitchFamily="18" charset="0"/>
              </a:rPr>
              <a:t>جلس, قام </a:t>
            </a:r>
            <a:endParaRPr lang="en-US" b="1" dirty="0">
              <a:solidFill>
                <a:schemeClr val="accent2">
                  <a:lumMod val="75000"/>
                </a:schemeClr>
              </a:solidFill>
              <a:latin typeface="Constantia" pitchFamily="18" charset="0"/>
            </a:endParaRPr>
          </a:p>
          <a:p>
            <a:r>
              <a:rPr lang="en-US" dirty="0">
                <a:latin typeface="Constantia" pitchFamily="18" charset="0"/>
              </a:rPr>
              <a:t> (3) physiological processes manifesting states of consciousness </a:t>
            </a:r>
            <a:r>
              <a:rPr lang="ar-IQ" b="1" dirty="0">
                <a:solidFill>
                  <a:schemeClr val="accent2">
                    <a:lumMod val="75000"/>
                  </a:schemeClr>
                </a:solidFill>
                <a:latin typeface="Constantia" pitchFamily="18" charset="0"/>
              </a:rPr>
              <a:t>: </a:t>
            </a:r>
            <a:r>
              <a:rPr lang="ar-IQ" dirty="0">
                <a:solidFill>
                  <a:schemeClr val="accent2">
                    <a:lumMod val="75000"/>
                  </a:schemeClr>
                </a:solidFill>
                <a:latin typeface="Constantia" pitchFamily="18" charset="0"/>
              </a:rPr>
              <a:t>  </a:t>
            </a:r>
            <a:r>
              <a:rPr lang="en-US" b="1" dirty="0">
                <a:solidFill>
                  <a:schemeClr val="accent2">
                    <a:lumMod val="75000"/>
                  </a:schemeClr>
                </a:solidFill>
                <a:latin typeface="Constantia" pitchFamily="18" charset="0"/>
              </a:rPr>
              <a:t>to cry , to sob  </a:t>
            </a:r>
            <a:r>
              <a:rPr lang="ar-IQ" b="1" dirty="0">
                <a:solidFill>
                  <a:schemeClr val="accent2">
                    <a:lumMod val="75000"/>
                  </a:schemeClr>
                </a:solidFill>
                <a:latin typeface="Constantia" pitchFamily="18" charset="0"/>
              </a:rPr>
              <a:t>بكى , نحب</a:t>
            </a:r>
            <a:endParaRPr lang="en-US" b="1" dirty="0">
              <a:solidFill>
                <a:schemeClr val="accent2">
                  <a:lumMod val="75000"/>
                </a:schemeClr>
              </a:solidFill>
              <a:latin typeface="Constantia" pitchFamily="18" charset="0"/>
            </a:endParaRPr>
          </a:p>
          <a:p>
            <a:r>
              <a:rPr lang="en-US" dirty="0">
                <a:latin typeface="Constantia" pitchFamily="18" charset="0"/>
              </a:rPr>
              <a:t> (4) material processes functioning as behavioral processes. : </a:t>
            </a:r>
            <a:r>
              <a:rPr lang="en-US" b="1" dirty="0">
                <a:solidFill>
                  <a:schemeClr val="accent2">
                    <a:lumMod val="75000"/>
                  </a:schemeClr>
                </a:solidFill>
                <a:latin typeface="Constantia" pitchFamily="18" charset="0"/>
              </a:rPr>
              <a:t>to chat , to talk</a:t>
            </a:r>
            <a:r>
              <a:rPr lang="ar-IQ" b="1" dirty="0" err="1">
                <a:solidFill>
                  <a:schemeClr val="accent2">
                    <a:lumMod val="75000"/>
                  </a:schemeClr>
                </a:solidFill>
                <a:latin typeface="Constantia" pitchFamily="18" charset="0"/>
              </a:rPr>
              <a:t>دردرش</a:t>
            </a:r>
            <a:r>
              <a:rPr lang="ar-IQ" b="1" dirty="0">
                <a:solidFill>
                  <a:schemeClr val="accent2">
                    <a:lumMod val="75000"/>
                  </a:schemeClr>
                </a:solidFill>
                <a:latin typeface="Constantia" pitchFamily="18" charset="0"/>
              </a:rPr>
              <a:t> , تكلم </a:t>
            </a:r>
            <a:endParaRPr lang="en-US" b="1" dirty="0">
              <a:solidFill>
                <a:schemeClr val="accent2">
                  <a:lumMod val="75000"/>
                </a:schemeClr>
              </a:solidFill>
              <a:latin typeface="Constantia" pitchFamily="18" charset="0"/>
            </a:endParaRPr>
          </a:p>
          <a:p>
            <a:endParaRPr lang="en-US" dirty="0">
              <a:latin typeface="Constantia" pitchFamily="18" charset="0"/>
            </a:endParaRPr>
          </a:p>
        </p:txBody>
      </p:sp>
    </p:spTree>
    <p:extLst>
      <p:ext uri="{BB962C8B-B14F-4D97-AF65-F5344CB8AC3E}">
        <p14:creationId xmlns:p14="http://schemas.microsoft.com/office/powerpoint/2010/main" val="3189889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ستطيل 2"/>
          <p:cNvSpPr/>
          <p:nvPr/>
        </p:nvSpPr>
        <p:spPr>
          <a:xfrm>
            <a:off x="304800" y="244915"/>
            <a:ext cx="6858000" cy="762000"/>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مربع نص 3"/>
          <p:cNvSpPr txBox="1"/>
          <p:nvPr/>
        </p:nvSpPr>
        <p:spPr>
          <a:xfrm>
            <a:off x="853786" y="395082"/>
            <a:ext cx="6096000" cy="461665"/>
          </a:xfrm>
          <a:prstGeom prst="rect">
            <a:avLst/>
          </a:prstGeom>
          <a:noFill/>
        </p:spPr>
        <p:txBody>
          <a:bodyPr wrap="square" rtlCol="0">
            <a:spAutoFit/>
          </a:bodyPr>
          <a:lstStyle/>
          <a:p>
            <a:pPr algn="ctr"/>
            <a:r>
              <a:rPr lang="en-US" sz="2400" b="1" dirty="0" err="1"/>
              <a:t>Behaver</a:t>
            </a:r>
            <a:r>
              <a:rPr lang="en-US" sz="2400" b="1" dirty="0"/>
              <a:t>+ Process of behaving + circumstances  </a:t>
            </a:r>
          </a:p>
        </p:txBody>
      </p:sp>
      <p:sp>
        <p:nvSpPr>
          <p:cNvPr id="5" name="مربع نص 4"/>
          <p:cNvSpPr txBox="1"/>
          <p:nvPr/>
        </p:nvSpPr>
        <p:spPr>
          <a:xfrm>
            <a:off x="419100" y="1295400"/>
            <a:ext cx="6629400" cy="646331"/>
          </a:xfrm>
          <a:prstGeom prst="rect">
            <a:avLst/>
          </a:prstGeom>
          <a:solidFill>
            <a:schemeClr val="bg1"/>
          </a:solidFill>
        </p:spPr>
        <p:txBody>
          <a:bodyPr wrap="square" rtlCol="0">
            <a:spAutoFit/>
          </a:bodyPr>
          <a:lstStyle/>
          <a:p>
            <a:pPr marL="342900" indent="-342900">
              <a:buFont typeface="Wingdings" pitchFamily="2" charset="2"/>
              <a:buChar char="q"/>
            </a:pPr>
            <a:r>
              <a:rPr lang="en-US" b="1" i="1" dirty="0"/>
              <a:t> Aziza started to breathe loudly,</a:t>
            </a:r>
          </a:p>
          <a:p>
            <a:r>
              <a:rPr lang="ar-IQ" b="1" dirty="0"/>
              <a:t>وراحت عزيزة تتنفس بصوت مسموع</a:t>
            </a:r>
            <a:r>
              <a:rPr lang="en-US" b="1" dirty="0"/>
              <a:t> </a:t>
            </a:r>
            <a:r>
              <a:rPr lang="ar-IQ" b="1" dirty="0"/>
              <a:t>.</a:t>
            </a:r>
            <a:endParaRPr lang="en-US" b="1" dirty="0"/>
          </a:p>
        </p:txBody>
      </p:sp>
      <p:sp>
        <p:nvSpPr>
          <p:cNvPr id="6" name="مستطيل 5"/>
          <p:cNvSpPr/>
          <p:nvPr/>
        </p:nvSpPr>
        <p:spPr>
          <a:xfrm>
            <a:off x="419100" y="2133599"/>
            <a:ext cx="6972300" cy="856565"/>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مربع نص 6"/>
          <p:cNvSpPr txBox="1"/>
          <p:nvPr/>
        </p:nvSpPr>
        <p:spPr>
          <a:xfrm>
            <a:off x="605270" y="2238715"/>
            <a:ext cx="6633730" cy="646331"/>
          </a:xfrm>
          <a:prstGeom prst="rect">
            <a:avLst/>
          </a:prstGeom>
          <a:noFill/>
        </p:spPr>
        <p:txBody>
          <a:bodyPr wrap="square" rtlCol="0">
            <a:spAutoFit/>
          </a:bodyPr>
          <a:lstStyle/>
          <a:p>
            <a:r>
              <a:rPr lang="en-US" b="1" dirty="0"/>
              <a:t>Aziza ( the </a:t>
            </a:r>
            <a:r>
              <a:rPr lang="en-US" b="1" dirty="0" err="1"/>
              <a:t>behaver</a:t>
            </a:r>
            <a:r>
              <a:rPr lang="en-US" b="1" dirty="0"/>
              <a:t>)+ breath (the process of behave) + loudly( the circumstances ) </a:t>
            </a:r>
          </a:p>
        </p:txBody>
      </p:sp>
      <p:sp>
        <p:nvSpPr>
          <p:cNvPr id="9" name="مربع نص 8"/>
          <p:cNvSpPr txBox="1"/>
          <p:nvPr/>
        </p:nvSpPr>
        <p:spPr>
          <a:xfrm>
            <a:off x="190500" y="3361914"/>
            <a:ext cx="8763000" cy="3170099"/>
          </a:xfrm>
          <a:prstGeom prst="rect">
            <a:avLst/>
          </a:prstGeom>
          <a:solidFill>
            <a:schemeClr val="bg1"/>
          </a:solidFill>
        </p:spPr>
        <p:txBody>
          <a:bodyPr wrap="square" rtlCol="0">
            <a:spAutoFit/>
          </a:bodyPr>
          <a:lstStyle/>
          <a:p>
            <a:r>
              <a:rPr lang="en-US" sz="2000" b="1" dirty="0">
                <a:latin typeface="Constantia" pitchFamily="18" charset="0"/>
              </a:rPr>
              <a:t>5) Relational processes</a:t>
            </a:r>
          </a:p>
          <a:p>
            <a:endParaRPr lang="en-US" b="1" dirty="0">
              <a:latin typeface="Constantia" pitchFamily="18" charset="0"/>
            </a:endParaRPr>
          </a:p>
          <a:p>
            <a:pPr marL="342900" indent="-342900">
              <a:buFont typeface="+mj-lt"/>
              <a:buAutoNum type="arabicParenR"/>
            </a:pPr>
            <a:r>
              <a:rPr lang="en-US" dirty="0">
                <a:latin typeface="Constantia" pitchFamily="18" charset="0"/>
              </a:rPr>
              <a:t>Relational processes are typically realized in the </a:t>
            </a:r>
            <a:r>
              <a:rPr lang="en-US" i="1" dirty="0">
                <a:solidFill>
                  <a:schemeClr val="accent2">
                    <a:lumMod val="75000"/>
                  </a:schemeClr>
                </a:solidFill>
                <a:latin typeface="Constantia" pitchFamily="18" charset="0"/>
              </a:rPr>
              <a:t>verb to be or some verbs of the same class, such as to seem, to grow, to feel, to remain, to keep, </a:t>
            </a:r>
          </a:p>
          <a:p>
            <a:endParaRPr lang="en-US" i="1" dirty="0">
              <a:solidFill>
                <a:schemeClr val="accent2">
                  <a:lumMod val="75000"/>
                </a:schemeClr>
              </a:solidFill>
              <a:latin typeface="Constantia" pitchFamily="18" charset="0"/>
            </a:endParaRPr>
          </a:p>
          <a:p>
            <a:r>
              <a:rPr lang="en-US" dirty="0">
                <a:latin typeface="Constantia" pitchFamily="18" charset="0"/>
              </a:rPr>
              <a:t>2) whose function is experiences </a:t>
            </a:r>
            <a:r>
              <a:rPr lang="en-US" u="sng" dirty="0">
                <a:solidFill>
                  <a:schemeClr val="accent2">
                    <a:lumMod val="75000"/>
                  </a:schemeClr>
                </a:solidFill>
                <a:latin typeface="Constantia" pitchFamily="18" charset="0"/>
              </a:rPr>
              <a:t>in terms of being or having rather  than doing, behaving, saying or sensing</a:t>
            </a:r>
            <a:r>
              <a:rPr lang="en-US" dirty="0">
                <a:latin typeface="Constantia" pitchFamily="18" charset="0"/>
              </a:rPr>
              <a:t> In other words, these processes </a:t>
            </a:r>
            <a:r>
              <a:rPr lang="en-US" u="sng" dirty="0">
                <a:solidFill>
                  <a:schemeClr val="accent2">
                    <a:lumMod val="75000"/>
                  </a:schemeClr>
                </a:solidFill>
                <a:latin typeface="Constantia" pitchFamily="18" charset="0"/>
              </a:rPr>
              <a:t>enable language users to characterize, describe, identify, define and classify some details of the picture conjured up in their minds</a:t>
            </a:r>
            <a:r>
              <a:rPr lang="en-US" dirty="0">
                <a:latin typeface="Constantia" pitchFamily="18" charset="0"/>
              </a:rPr>
              <a:t>. By doing so, they will be able to relate one fragment of experience to another.</a:t>
            </a:r>
          </a:p>
          <a:p>
            <a:endParaRPr lang="en-US" dirty="0">
              <a:latin typeface="Constantia" pitchFamily="18" charset="0"/>
            </a:endParaRPr>
          </a:p>
        </p:txBody>
      </p:sp>
    </p:spTree>
    <p:extLst>
      <p:ext uri="{BB962C8B-B14F-4D97-AF65-F5344CB8AC3E}">
        <p14:creationId xmlns:p14="http://schemas.microsoft.com/office/powerpoint/2010/main" val="1935555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ربع نص 2"/>
          <p:cNvSpPr txBox="1"/>
          <p:nvPr/>
        </p:nvSpPr>
        <p:spPr>
          <a:xfrm>
            <a:off x="114300" y="228600"/>
            <a:ext cx="8915400" cy="6186309"/>
          </a:xfrm>
          <a:prstGeom prst="rect">
            <a:avLst/>
          </a:prstGeom>
          <a:solidFill>
            <a:schemeClr val="bg1"/>
          </a:solidFill>
        </p:spPr>
        <p:txBody>
          <a:bodyPr wrap="square" rtlCol="0">
            <a:spAutoFit/>
          </a:bodyPr>
          <a:lstStyle/>
          <a:p>
            <a:pPr marL="285750" indent="-285750" algn="justLow">
              <a:buFont typeface="Wingdings" pitchFamily="2" charset="2"/>
              <a:buChar char="§"/>
            </a:pPr>
            <a:r>
              <a:rPr lang="en-US" dirty="0">
                <a:latin typeface="Constantia" pitchFamily="18" charset="0"/>
              </a:rPr>
              <a:t>the relational process is to </a:t>
            </a:r>
            <a:r>
              <a:rPr lang="en-US" dirty="0">
                <a:solidFill>
                  <a:schemeClr val="accent2">
                    <a:lumMod val="75000"/>
                  </a:schemeClr>
                </a:solidFill>
                <a:latin typeface="Constantia" pitchFamily="18" charset="0"/>
              </a:rPr>
              <a:t>characterize or describe</a:t>
            </a:r>
            <a:r>
              <a:rPr lang="en-US" dirty="0">
                <a:latin typeface="Constantia" pitchFamily="18" charset="0"/>
              </a:rPr>
              <a:t>. There are two participants </a:t>
            </a:r>
            <a:r>
              <a:rPr lang="ar-IQ" dirty="0">
                <a:solidFill>
                  <a:schemeClr val="accent2">
                    <a:lumMod val="75000"/>
                  </a:schemeClr>
                </a:solidFill>
                <a:latin typeface="Constantia" pitchFamily="18" charset="0"/>
              </a:rPr>
              <a:t>)</a:t>
            </a:r>
            <a:r>
              <a:rPr lang="en-US" dirty="0">
                <a:solidFill>
                  <a:schemeClr val="accent2">
                    <a:lumMod val="75000"/>
                  </a:schemeClr>
                </a:solidFill>
                <a:latin typeface="Constantia" pitchFamily="18" charset="0"/>
              </a:rPr>
              <a:t>Carrier and Attribute</a:t>
            </a:r>
            <a:r>
              <a:rPr lang="ar-IQ" dirty="0">
                <a:solidFill>
                  <a:schemeClr val="accent2">
                    <a:lumMod val="75000"/>
                  </a:schemeClr>
                </a:solidFill>
                <a:latin typeface="Constantia" pitchFamily="18" charset="0"/>
              </a:rPr>
              <a:t>(</a:t>
            </a:r>
            <a:r>
              <a:rPr lang="en-US" dirty="0">
                <a:latin typeface="Constantia" pitchFamily="18" charset="0"/>
              </a:rPr>
              <a:t>. However, when the relational process is </a:t>
            </a:r>
            <a:r>
              <a:rPr lang="en-US" dirty="0">
                <a:solidFill>
                  <a:schemeClr val="accent2">
                    <a:lumMod val="75000"/>
                  </a:schemeClr>
                </a:solidFill>
                <a:latin typeface="Constantia" pitchFamily="18" charset="0"/>
              </a:rPr>
              <a:t>identify or classify</a:t>
            </a:r>
            <a:r>
              <a:rPr lang="en-US" dirty="0">
                <a:latin typeface="Constantia" pitchFamily="18" charset="0"/>
              </a:rPr>
              <a:t>, then there are two participants, namely </a:t>
            </a:r>
            <a:r>
              <a:rPr lang="en-US" dirty="0">
                <a:solidFill>
                  <a:schemeClr val="accent2">
                    <a:lumMod val="75000"/>
                  </a:schemeClr>
                </a:solidFill>
                <a:latin typeface="Constantia" pitchFamily="18" charset="0"/>
              </a:rPr>
              <a:t>Identified and Identifier. </a:t>
            </a:r>
          </a:p>
          <a:p>
            <a:pPr marL="285750" indent="-285750" algn="justLow">
              <a:buFont typeface="Wingdings" pitchFamily="2" charset="2"/>
              <a:buChar char="§"/>
            </a:pPr>
            <a:endParaRPr lang="en-US" dirty="0">
              <a:solidFill>
                <a:schemeClr val="accent2">
                  <a:lumMod val="75000"/>
                </a:schemeClr>
              </a:solidFill>
              <a:latin typeface="Constantia" pitchFamily="18" charset="0"/>
            </a:endParaRPr>
          </a:p>
          <a:p>
            <a:pPr marL="285750" indent="-285750" algn="justLow">
              <a:buFont typeface="Wingdings" pitchFamily="2" charset="2"/>
              <a:buChar char="§"/>
            </a:pPr>
            <a:r>
              <a:rPr lang="en-US" dirty="0">
                <a:latin typeface="Constantia" pitchFamily="18" charset="0"/>
              </a:rPr>
              <a:t>When the two participants </a:t>
            </a:r>
            <a:r>
              <a:rPr lang="en-US" dirty="0">
                <a:solidFill>
                  <a:schemeClr val="accent2">
                    <a:lumMod val="75000"/>
                  </a:schemeClr>
                </a:solidFill>
                <a:latin typeface="Constantia" pitchFamily="18" charset="0"/>
              </a:rPr>
              <a:t>(Identified and Identifier</a:t>
            </a:r>
            <a:r>
              <a:rPr lang="en-US" dirty="0">
                <a:latin typeface="Constantia" pitchFamily="18" charset="0"/>
              </a:rPr>
              <a:t>) are </a:t>
            </a:r>
            <a:r>
              <a:rPr lang="en-US" dirty="0">
                <a:solidFill>
                  <a:schemeClr val="accent2">
                    <a:lumMod val="75000"/>
                  </a:schemeClr>
                </a:solidFill>
                <a:latin typeface="Constantia" pitchFamily="18" charset="0"/>
              </a:rPr>
              <a:t>reversible</a:t>
            </a:r>
            <a:r>
              <a:rPr lang="en-US" dirty="0">
                <a:latin typeface="Constantia" pitchFamily="18" charset="0"/>
              </a:rPr>
              <a:t>, then the relational process is a </a:t>
            </a:r>
            <a:r>
              <a:rPr lang="en-US" dirty="0">
                <a:solidFill>
                  <a:schemeClr val="accent2">
                    <a:lumMod val="75000"/>
                  </a:schemeClr>
                </a:solidFill>
                <a:latin typeface="Constantia" pitchFamily="18" charset="0"/>
              </a:rPr>
              <a:t>process of identifying. </a:t>
            </a:r>
          </a:p>
          <a:p>
            <a:pPr algn="justLow"/>
            <a:endParaRPr lang="en-US" dirty="0">
              <a:latin typeface="Constantia" pitchFamily="18" charset="0"/>
            </a:endParaRPr>
          </a:p>
          <a:p>
            <a:pPr marL="285750" indent="-285750" algn="justLow">
              <a:buFont typeface="Wingdings" pitchFamily="2" charset="2"/>
              <a:buChar char="§"/>
            </a:pPr>
            <a:r>
              <a:rPr lang="en-US" dirty="0">
                <a:latin typeface="Constantia" pitchFamily="18" charset="0"/>
              </a:rPr>
              <a:t>when the two participants(</a:t>
            </a:r>
            <a:r>
              <a:rPr lang="en-US" dirty="0">
                <a:solidFill>
                  <a:schemeClr val="accent2">
                    <a:lumMod val="75000"/>
                  </a:schemeClr>
                </a:solidFill>
                <a:latin typeface="Constantia" pitchFamily="18" charset="0"/>
              </a:rPr>
              <a:t>Carrier and Attribute) </a:t>
            </a:r>
            <a:r>
              <a:rPr lang="en-US" dirty="0">
                <a:latin typeface="Constantia" pitchFamily="18" charset="0"/>
              </a:rPr>
              <a:t>are </a:t>
            </a:r>
            <a:r>
              <a:rPr lang="en-US" dirty="0">
                <a:solidFill>
                  <a:schemeClr val="accent2">
                    <a:lumMod val="75000"/>
                  </a:schemeClr>
                </a:solidFill>
                <a:latin typeface="Constantia" pitchFamily="18" charset="0"/>
              </a:rPr>
              <a:t>not reversible</a:t>
            </a:r>
            <a:r>
              <a:rPr lang="en-US" dirty="0">
                <a:latin typeface="Constantia" pitchFamily="18" charset="0"/>
              </a:rPr>
              <a:t>, the relational </a:t>
            </a:r>
            <a:r>
              <a:rPr lang="en-US" dirty="0">
                <a:solidFill>
                  <a:schemeClr val="accent2">
                    <a:lumMod val="75000"/>
                  </a:schemeClr>
                </a:solidFill>
                <a:latin typeface="Constantia" pitchFamily="18" charset="0"/>
              </a:rPr>
              <a:t>process is attributive</a:t>
            </a:r>
            <a:r>
              <a:rPr lang="en-US" dirty="0">
                <a:latin typeface="Constantia" pitchFamily="18" charset="0"/>
              </a:rPr>
              <a:t>. </a:t>
            </a:r>
          </a:p>
          <a:p>
            <a:pPr algn="justLow"/>
            <a:endParaRPr lang="en-US" dirty="0">
              <a:latin typeface="Constantia" pitchFamily="18" charset="0"/>
            </a:endParaRPr>
          </a:p>
          <a:p>
            <a:pPr marL="285750" indent="-285750" algn="justLow">
              <a:buFont typeface="Wingdings" pitchFamily="2" charset="2"/>
              <a:buChar char="§"/>
            </a:pPr>
            <a:r>
              <a:rPr lang="en-US" dirty="0">
                <a:latin typeface="Constantia" pitchFamily="18" charset="0"/>
              </a:rPr>
              <a:t>Relational processes, whether identifying or attributive, can be classified into</a:t>
            </a:r>
          </a:p>
          <a:p>
            <a:pPr algn="justLow"/>
            <a:r>
              <a:rPr lang="en-US" dirty="0">
                <a:latin typeface="Constantia" pitchFamily="18" charset="0"/>
              </a:rPr>
              <a:t>      three main types :</a:t>
            </a:r>
          </a:p>
          <a:p>
            <a:pPr algn="justLow"/>
            <a:endParaRPr lang="en-US" dirty="0">
              <a:latin typeface="Constantia" pitchFamily="18" charset="0"/>
            </a:endParaRPr>
          </a:p>
          <a:p>
            <a:pPr marL="342900" indent="-342900" algn="justLow">
              <a:buFont typeface="+mj-lt"/>
              <a:buAutoNum type="alphaUcPeriod"/>
            </a:pPr>
            <a:r>
              <a:rPr lang="en-US" b="1" dirty="0">
                <a:solidFill>
                  <a:schemeClr val="accent2">
                    <a:lumMod val="75000"/>
                  </a:schemeClr>
                </a:solidFill>
                <a:latin typeface="Constantia" pitchFamily="18" charset="0"/>
              </a:rPr>
              <a:t>Process of being :</a:t>
            </a:r>
            <a:r>
              <a:rPr lang="en-US" b="1" dirty="0">
                <a:latin typeface="Constantia" pitchFamily="18" charset="0"/>
              </a:rPr>
              <a:t> </a:t>
            </a:r>
            <a:r>
              <a:rPr lang="en-US" dirty="0">
                <a:latin typeface="Constantia" pitchFamily="18" charset="0"/>
              </a:rPr>
              <a:t>expressed by verb to be + </a:t>
            </a:r>
            <a:r>
              <a:rPr lang="en-US" dirty="0" err="1">
                <a:latin typeface="Constantia" pitchFamily="18" charset="0"/>
              </a:rPr>
              <a:t>adj</a:t>
            </a:r>
            <a:r>
              <a:rPr lang="en-US" dirty="0">
                <a:latin typeface="Constantia" pitchFamily="18" charset="0"/>
              </a:rPr>
              <a:t> , such She </a:t>
            </a:r>
            <a:r>
              <a:rPr lang="en-US" u="sng" dirty="0">
                <a:solidFill>
                  <a:schemeClr val="accent2">
                    <a:lumMod val="50000"/>
                  </a:schemeClr>
                </a:solidFill>
                <a:latin typeface="Constantia" pitchFamily="18" charset="0"/>
              </a:rPr>
              <a:t>is/was </a:t>
            </a:r>
            <a:r>
              <a:rPr lang="en-US" dirty="0">
                <a:solidFill>
                  <a:schemeClr val="accent2">
                    <a:lumMod val="50000"/>
                  </a:schemeClr>
                </a:solidFill>
                <a:latin typeface="Constantia" pitchFamily="18" charset="0"/>
              </a:rPr>
              <a:t> </a:t>
            </a:r>
            <a:r>
              <a:rPr lang="en-US" dirty="0">
                <a:latin typeface="Constantia" pitchFamily="18" charset="0"/>
              </a:rPr>
              <a:t>clever , rich </a:t>
            </a:r>
            <a:endParaRPr lang="ar-IQ" dirty="0">
              <a:latin typeface="Constantia" pitchFamily="18" charset="0"/>
            </a:endParaRPr>
          </a:p>
          <a:p>
            <a:pPr algn="justLow"/>
            <a:r>
              <a:rPr lang="en-US" dirty="0">
                <a:solidFill>
                  <a:schemeClr val="accent2">
                    <a:lumMod val="50000"/>
                  </a:schemeClr>
                </a:solidFill>
                <a:latin typeface="Constantia" pitchFamily="18" charset="0"/>
              </a:rPr>
              <a:t>in Arabic (</a:t>
            </a:r>
            <a:r>
              <a:rPr lang="ar-IQ" dirty="0">
                <a:solidFill>
                  <a:schemeClr val="accent2">
                    <a:lumMod val="50000"/>
                  </a:schemeClr>
                </a:solidFill>
                <a:latin typeface="Constantia" pitchFamily="18" charset="0"/>
              </a:rPr>
              <a:t>مبتدأ وخبر</a:t>
            </a:r>
            <a:r>
              <a:rPr lang="en-US" dirty="0">
                <a:solidFill>
                  <a:schemeClr val="accent2">
                    <a:lumMod val="50000"/>
                  </a:schemeClr>
                </a:solidFill>
                <a:latin typeface="Constantia" pitchFamily="18" charset="0"/>
              </a:rPr>
              <a:t>) </a:t>
            </a:r>
            <a:r>
              <a:rPr lang="ar-IQ" dirty="0">
                <a:solidFill>
                  <a:schemeClr val="accent2">
                    <a:lumMod val="50000"/>
                  </a:schemeClr>
                </a:solidFill>
                <a:latin typeface="Constantia" pitchFamily="18" charset="0"/>
              </a:rPr>
              <a:t>انها / كانت </a:t>
            </a:r>
            <a:endParaRPr lang="en-US" dirty="0">
              <a:solidFill>
                <a:schemeClr val="accent2">
                  <a:lumMod val="50000"/>
                </a:schemeClr>
              </a:solidFill>
              <a:latin typeface="Constantia" pitchFamily="18" charset="0"/>
            </a:endParaRPr>
          </a:p>
          <a:p>
            <a:pPr algn="justLow"/>
            <a:endParaRPr lang="ar-IQ" dirty="0">
              <a:latin typeface="Constantia" pitchFamily="18" charset="0"/>
            </a:endParaRPr>
          </a:p>
          <a:p>
            <a:pPr algn="justLow"/>
            <a:r>
              <a:rPr lang="en-US" dirty="0">
                <a:solidFill>
                  <a:schemeClr val="accent2">
                    <a:lumMod val="75000"/>
                  </a:schemeClr>
                </a:solidFill>
                <a:latin typeface="Constantia" pitchFamily="18" charset="0"/>
              </a:rPr>
              <a:t>B. Process of being at/in/with : </a:t>
            </a:r>
            <a:r>
              <a:rPr lang="en-US" dirty="0">
                <a:latin typeface="Constantia" pitchFamily="18" charset="0"/>
              </a:rPr>
              <a:t>expressed to be followed by a prepositional phrase ,such</a:t>
            </a:r>
            <a:endParaRPr lang="en-US" dirty="0">
              <a:solidFill>
                <a:schemeClr val="accent2">
                  <a:lumMod val="75000"/>
                </a:schemeClr>
              </a:solidFill>
              <a:latin typeface="Constantia" pitchFamily="18" charset="0"/>
            </a:endParaRPr>
          </a:p>
          <a:p>
            <a:r>
              <a:rPr lang="en-US" dirty="0">
                <a:latin typeface="Constantia" pitchFamily="18" charset="0"/>
              </a:rPr>
              <a:t>She is/was at home , with her mother . In Arabic ( </a:t>
            </a:r>
            <a:r>
              <a:rPr lang="ar-IQ" dirty="0" err="1">
                <a:latin typeface="Constantia" pitchFamily="18" charset="0"/>
              </a:rPr>
              <a:t>مبتدا</a:t>
            </a:r>
            <a:r>
              <a:rPr lang="ar-IQ" dirty="0">
                <a:latin typeface="Constantia" pitchFamily="18" charset="0"/>
              </a:rPr>
              <a:t> وخبر</a:t>
            </a:r>
            <a:r>
              <a:rPr lang="en-US" dirty="0">
                <a:latin typeface="Constantia" pitchFamily="18" charset="0"/>
              </a:rPr>
              <a:t>) </a:t>
            </a:r>
            <a:r>
              <a:rPr lang="ar-IQ" dirty="0">
                <a:latin typeface="Constantia" pitchFamily="18" charset="0"/>
              </a:rPr>
              <a:t>انها / كانت </a:t>
            </a:r>
          </a:p>
          <a:p>
            <a:endParaRPr lang="ar-IQ" dirty="0">
              <a:latin typeface="Constantia" pitchFamily="18" charset="0"/>
            </a:endParaRPr>
          </a:p>
          <a:p>
            <a:pPr marL="342900" indent="-342900">
              <a:buAutoNum type="alphaUcPeriod" startAt="3"/>
            </a:pPr>
            <a:r>
              <a:rPr lang="en-US" dirty="0">
                <a:solidFill>
                  <a:schemeClr val="accent2">
                    <a:lumMod val="75000"/>
                  </a:schemeClr>
                </a:solidFill>
                <a:latin typeface="Constantia" pitchFamily="18" charset="0"/>
              </a:rPr>
              <a:t>Process of having: </a:t>
            </a:r>
            <a:r>
              <a:rPr lang="en-US" dirty="0">
                <a:latin typeface="Constantia" pitchFamily="18" charset="0"/>
              </a:rPr>
              <a:t>expressed by verbs such as to have, to own, to belong to, </a:t>
            </a:r>
            <a:r>
              <a:rPr lang="en-US" dirty="0" err="1">
                <a:latin typeface="Constantia" pitchFamily="18" charset="0"/>
              </a:rPr>
              <a:t>ect</a:t>
            </a:r>
            <a:r>
              <a:rPr lang="en-US" dirty="0">
                <a:latin typeface="Constantia" pitchFamily="18" charset="0"/>
              </a:rPr>
              <a:t> . Such </a:t>
            </a:r>
          </a:p>
          <a:p>
            <a:r>
              <a:rPr lang="en-US" dirty="0">
                <a:latin typeface="Constantia" pitchFamily="18" charset="0"/>
              </a:rPr>
              <a:t>I </a:t>
            </a:r>
            <a:r>
              <a:rPr lang="en-US" dirty="0">
                <a:solidFill>
                  <a:schemeClr val="accent2">
                    <a:lumMod val="60000"/>
                    <a:lumOff val="40000"/>
                  </a:schemeClr>
                </a:solidFill>
                <a:latin typeface="Constantia" pitchFamily="18" charset="0"/>
              </a:rPr>
              <a:t>have</a:t>
            </a:r>
            <a:r>
              <a:rPr lang="en-US" dirty="0">
                <a:latin typeface="Constantia" pitchFamily="18" charset="0"/>
              </a:rPr>
              <a:t> three kids , this book </a:t>
            </a:r>
            <a:r>
              <a:rPr lang="en-US" dirty="0">
                <a:solidFill>
                  <a:schemeClr val="accent2">
                    <a:lumMod val="60000"/>
                    <a:lumOff val="40000"/>
                  </a:schemeClr>
                </a:solidFill>
                <a:latin typeface="Constantia" pitchFamily="18" charset="0"/>
              </a:rPr>
              <a:t>belongs to </a:t>
            </a:r>
            <a:r>
              <a:rPr lang="en-US" dirty="0">
                <a:latin typeface="Constantia" pitchFamily="18" charset="0"/>
              </a:rPr>
              <a:t>Sarah .</a:t>
            </a:r>
          </a:p>
          <a:p>
            <a:endParaRPr lang="en-US" dirty="0">
              <a:latin typeface="Constantia" pitchFamily="18" charset="0"/>
            </a:endParaRPr>
          </a:p>
        </p:txBody>
      </p:sp>
    </p:spTree>
    <p:extLst>
      <p:ext uri="{BB962C8B-B14F-4D97-AF65-F5344CB8AC3E}">
        <p14:creationId xmlns:p14="http://schemas.microsoft.com/office/powerpoint/2010/main" val="4011764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1564" y="27709"/>
            <a:ext cx="9144000" cy="6637020"/>
          </a:xfrm>
          <a:prstGeom prst="rect">
            <a:avLst/>
          </a:prstGeom>
        </p:spPr>
      </p:pic>
      <p:sp>
        <p:nvSpPr>
          <p:cNvPr id="6" name="مستطيل 5"/>
          <p:cNvSpPr/>
          <p:nvPr/>
        </p:nvSpPr>
        <p:spPr>
          <a:xfrm>
            <a:off x="6431973" y="1180144"/>
            <a:ext cx="2071254" cy="6858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مستطيل 6"/>
          <p:cNvSpPr/>
          <p:nvPr/>
        </p:nvSpPr>
        <p:spPr>
          <a:xfrm>
            <a:off x="3841173" y="1180145"/>
            <a:ext cx="2071254" cy="685799"/>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مستطيل 7"/>
          <p:cNvSpPr/>
          <p:nvPr/>
        </p:nvSpPr>
        <p:spPr>
          <a:xfrm>
            <a:off x="1160319" y="1180146"/>
            <a:ext cx="1887681" cy="74735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مربع نص 8"/>
          <p:cNvSpPr txBox="1"/>
          <p:nvPr/>
        </p:nvSpPr>
        <p:spPr>
          <a:xfrm>
            <a:off x="6781800" y="1263225"/>
            <a:ext cx="1371600" cy="461665"/>
          </a:xfrm>
          <a:prstGeom prst="rect">
            <a:avLst/>
          </a:prstGeom>
          <a:noFill/>
        </p:spPr>
        <p:txBody>
          <a:bodyPr wrap="square" rtlCol="0">
            <a:spAutoFit/>
          </a:bodyPr>
          <a:lstStyle/>
          <a:p>
            <a:r>
              <a:rPr lang="ar-IQ" sz="2400" b="1" dirty="0"/>
              <a:t>لدي/عندي</a:t>
            </a:r>
          </a:p>
        </p:txBody>
      </p:sp>
      <p:sp>
        <p:nvSpPr>
          <p:cNvPr id="10" name="مربع نص 9"/>
          <p:cNvSpPr txBox="1"/>
          <p:nvPr/>
        </p:nvSpPr>
        <p:spPr>
          <a:xfrm>
            <a:off x="3841173" y="1324780"/>
            <a:ext cx="1911927" cy="400110"/>
          </a:xfrm>
          <a:prstGeom prst="rect">
            <a:avLst/>
          </a:prstGeom>
          <a:noFill/>
        </p:spPr>
        <p:txBody>
          <a:bodyPr wrap="square" rtlCol="0">
            <a:spAutoFit/>
          </a:bodyPr>
          <a:lstStyle/>
          <a:p>
            <a:r>
              <a:rPr lang="ar-IQ" sz="2000" b="1" dirty="0"/>
              <a:t>یحوي، یحتوي على </a:t>
            </a:r>
          </a:p>
        </p:txBody>
      </p:sp>
      <p:sp>
        <p:nvSpPr>
          <p:cNvPr id="11" name="مربع نص 10"/>
          <p:cNvSpPr txBox="1"/>
          <p:nvPr/>
        </p:nvSpPr>
        <p:spPr>
          <a:xfrm>
            <a:off x="1288473" y="1305669"/>
            <a:ext cx="1562100" cy="523220"/>
          </a:xfrm>
          <a:prstGeom prst="rect">
            <a:avLst/>
          </a:prstGeom>
          <a:noFill/>
        </p:spPr>
        <p:txBody>
          <a:bodyPr wrap="square" rtlCol="0">
            <a:spAutoFit/>
          </a:bodyPr>
          <a:lstStyle/>
          <a:p>
            <a:pPr algn="ctr"/>
            <a:r>
              <a:rPr lang="ar-IQ" sz="2800" b="1" dirty="0"/>
              <a:t>یتألف</a:t>
            </a:r>
            <a:r>
              <a:rPr lang="ar-IQ" sz="2400" b="1" dirty="0"/>
              <a:t> من</a:t>
            </a:r>
          </a:p>
        </p:txBody>
      </p:sp>
      <p:sp>
        <p:nvSpPr>
          <p:cNvPr id="13" name="مربع نص 12"/>
          <p:cNvSpPr txBox="1"/>
          <p:nvPr/>
        </p:nvSpPr>
        <p:spPr>
          <a:xfrm>
            <a:off x="228600" y="302567"/>
            <a:ext cx="4800600" cy="461665"/>
          </a:xfrm>
          <a:prstGeom prst="rect">
            <a:avLst/>
          </a:prstGeom>
          <a:noFill/>
        </p:spPr>
        <p:txBody>
          <a:bodyPr wrap="square" rtlCol="0">
            <a:spAutoFit/>
          </a:bodyPr>
          <a:lstStyle/>
          <a:p>
            <a:pPr marL="285750" indent="-285750">
              <a:buFont typeface="Wingdings" pitchFamily="2" charset="2"/>
              <a:buChar char="§"/>
            </a:pPr>
            <a:r>
              <a:rPr lang="en-US" sz="2400" b="1" dirty="0">
                <a:latin typeface="Arial Rounded MT Bold" pitchFamily="34" charset="0"/>
              </a:rPr>
              <a:t>In Arabic like :</a:t>
            </a:r>
          </a:p>
        </p:txBody>
      </p:sp>
      <p:sp>
        <p:nvSpPr>
          <p:cNvPr id="14" name="مربع نص 13"/>
          <p:cNvSpPr txBox="1"/>
          <p:nvPr/>
        </p:nvSpPr>
        <p:spPr>
          <a:xfrm>
            <a:off x="427759" y="2355273"/>
            <a:ext cx="8305800" cy="1200329"/>
          </a:xfrm>
          <a:prstGeom prst="rect">
            <a:avLst/>
          </a:prstGeom>
          <a:solidFill>
            <a:schemeClr val="bg1"/>
          </a:solidFill>
        </p:spPr>
        <p:txBody>
          <a:bodyPr wrap="square" rtlCol="0">
            <a:spAutoFit/>
          </a:bodyPr>
          <a:lstStyle/>
          <a:p>
            <a:pPr marL="285750" indent="-285750">
              <a:buFont typeface="Wingdings" pitchFamily="2" charset="2"/>
              <a:buChar char="q"/>
            </a:pPr>
            <a:r>
              <a:rPr lang="en-US" b="1" dirty="0"/>
              <a:t>A Muslim woman has the full right to approve or deny a proposal of marriage</a:t>
            </a:r>
          </a:p>
          <a:p>
            <a:pPr algn="r"/>
            <a:r>
              <a:rPr lang="en-US" b="1" dirty="0"/>
              <a:t> </a:t>
            </a:r>
          </a:p>
          <a:p>
            <a:pPr algn="r"/>
            <a:r>
              <a:rPr lang="en-US" b="1" dirty="0"/>
              <a:t> </a:t>
            </a:r>
            <a:r>
              <a:rPr lang="ar-IQ" b="1" dirty="0"/>
              <a:t>تتمتع المرأة المسلمة بالحرية المطلقة لقبول عرض الزواج ورفضه. . .</a:t>
            </a:r>
            <a:endParaRPr lang="en-US" b="1" dirty="0"/>
          </a:p>
          <a:p>
            <a:pPr algn="r"/>
            <a:r>
              <a:rPr lang="ar-IQ" b="1" dirty="0"/>
              <a:t>للمرأة المسلمة مطلق الحرية في قبول عرض الزواج ورفضه .</a:t>
            </a:r>
            <a:r>
              <a:rPr lang="en-US" b="1" dirty="0"/>
              <a:t> </a:t>
            </a:r>
          </a:p>
        </p:txBody>
      </p:sp>
      <p:sp>
        <p:nvSpPr>
          <p:cNvPr id="15" name="مستطيل 14"/>
          <p:cNvSpPr/>
          <p:nvPr/>
        </p:nvSpPr>
        <p:spPr>
          <a:xfrm>
            <a:off x="990600" y="4191000"/>
            <a:ext cx="7315199" cy="12954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مربع نص 15"/>
          <p:cNvSpPr txBox="1"/>
          <p:nvPr/>
        </p:nvSpPr>
        <p:spPr>
          <a:xfrm>
            <a:off x="1160319" y="4495800"/>
            <a:ext cx="6840681" cy="646331"/>
          </a:xfrm>
          <a:prstGeom prst="rect">
            <a:avLst/>
          </a:prstGeom>
          <a:noFill/>
        </p:spPr>
        <p:txBody>
          <a:bodyPr wrap="square" rtlCol="0">
            <a:spAutoFit/>
          </a:bodyPr>
          <a:lstStyle/>
          <a:p>
            <a:r>
              <a:rPr lang="en-US" b="1" dirty="0"/>
              <a:t>Muslim woman( the </a:t>
            </a:r>
            <a:r>
              <a:rPr lang="en-US" b="1" dirty="0" err="1"/>
              <a:t>possesor</a:t>
            </a:r>
            <a:r>
              <a:rPr lang="en-US" b="1" dirty="0"/>
              <a:t>) + has ( process of having) +full right to approve or deny a proposal of marriage (Attribute/Possessed.) </a:t>
            </a:r>
          </a:p>
        </p:txBody>
      </p:sp>
    </p:spTree>
    <p:extLst>
      <p:ext uri="{BB962C8B-B14F-4D97-AF65-F5344CB8AC3E}">
        <p14:creationId xmlns:p14="http://schemas.microsoft.com/office/powerpoint/2010/main" val="2173500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ربع نص 2"/>
          <p:cNvSpPr txBox="1"/>
          <p:nvPr/>
        </p:nvSpPr>
        <p:spPr>
          <a:xfrm>
            <a:off x="90055" y="152400"/>
            <a:ext cx="8686800" cy="3677930"/>
          </a:xfrm>
          <a:prstGeom prst="rect">
            <a:avLst/>
          </a:prstGeom>
          <a:solidFill>
            <a:schemeClr val="accent2">
              <a:lumMod val="20000"/>
              <a:lumOff val="80000"/>
            </a:schemeClr>
          </a:solidFill>
        </p:spPr>
        <p:txBody>
          <a:bodyPr wrap="square" rtlCol="0">
            <a:spAutoFit/>
          </a:bodyPr>
          <a:lstStyle/>
          <a:p>
            <a:r>
              <a:rPr lang="en-US" sz="2000" dirty="0">
                <a:latin typeface="Constantia" pitchFamily="18" charset="0"/>
              </a:rPr>
              <a:t>6) Existential </a:t>
            </a:r>
            <a:r>
              <a:rPr lang="en-US" sz="2400" dirty="0">
                <a:latin typeface="Constantia" pitchFamily="18" charset="0"/>
              </a:rPr>
              <a:t>processes</a:t>
            </a:r>
            <a:endParaRPr lang="en-US" sz="2000" dirty="0">
              <a:latin typeface="Constantia" pitchFamily="18" charset="0"/>
            </a:endParaRPr>
          </a:p>
          <a:p>
            <a:endParaRPr lang="en-US" sz="2000" dirty="0">
              <a:latin typeface="Constantia" pitchFamily="18" charset="0"/>
            </a:endParaRPr>
          </a:p>
          <a:p>
            <a:pPr>
              <a:lnSpc>
                <a:spcPct val="150000"/>
              </a:lnSpc>
            </a:pPr>
            <a:r>
              <a:rPr lang="en-US" dirty="0">
                <a:latin typeface="Constantia" pitchFamily="18" charset="0"/>
              </a:rPr>
              <a:t>Existential processes </a:t>
            </a:r>
            <a:r>
              <a:rPr lang="en-US" dirty="0">
                <a:solidFill>
                  <a:schemeClr val="accent2">
                    <a:lumMod val="75000"/>
                  </a:schemeClr>
                </a:solidFill>
                <a:latin typeface="Constantia" pitchFamily="18" charset="0"/>
              </a:rPr>
              <a:t>(also known as processes of existing) </a:t>
            </a:r>
            <a:r>
              <a:rPr lang="en-US" dirty="0">
                <a:latin typeface="Constantia" pitchFamily="18" charset="0"/>
              </a:rPr>
              <a:t>are typically </a:t>
            </a:r>
            <a:r>
              <a:rPr lang="en-US" u="sng" dirty="0">
                <a:latin typeface="Constantia" pitchFamily="18" charset="0"/>
              </a:rPr>
              <a:t>realized by</a:t>
            </a:r>
          </a:p>
          <a:p>
            <a:pPr>
              <a:lnSpc>
                <a:spcPct val="150000"/>
              </a:lnSpc>
            </a:pPr>
            <a:r>
              <a:rPr lang="en-US" u="sng" dirty="0">
                <a:latin typeface="Constantia" pitchFamily="18" charset="0"/>
              </a:rPr>
              <a:t>the verb to be or some other related verbs, such as to exist, to remain, to arise, to occur, to happen, to take place, to come  about . </a:t>
            </a:r>
            <a:r>
              <a:rPr lang="en-US" dirty="0">
                <a:latin typeface="Constantia" pitchFamily="18" charset="0"/>
              </a:rPr>
              <a:t>In Arabic like :</a:t>
            </a:r>
          </a:p>
          <a:p>
            <a:pPr algn="r">
              <a:lnSpc>
                <a:spcPct val="150000"/>
              </a:lnSpc>
            </a:pPr>
            <a:endParaRPr lang="en-US" b="1" dirty="0">
              <a:latin typeface="Constantia" pitchFamily="18" charset="0"/>
            </a:endParaRPr>
          </a:p>
          <a:p>
            <a:pPr algn="r">
              <a:lnSpc>
                <a:spcPct val="150000"/>
              </a:lnSpc>
            </a:pPr>
            <a:r>
              <a:rPr lang="ar-IQ" b="1" dirty="0">
                <a:latin typeface="Constantia" pitchFamily="18" charset="0"/>
              </a:rPr>
              <a:t>(كان) ثمة</a:t>
            </a:r>
            <a:endParaRPr lang="en-US" b="1" dirty="0">
              <a:latin typeface="Constantia" pitchFamily="18" charset="0"/>
            </a:endParaRPr>
          </a:p>
          <a:p>
            <a:pPr algn="r">
              <a:lnSpc>
                <a:spcPct val="150000"/>
              </a:lnSpc>
            </a:pPr>
            <a:r>
              <a:rPr lang="ar-IQ" b="1" dirty="0">
                <a:latin typeface="Constantia" pitchFamily="18" charset="0"/>
              </a:rPr>
              <a:t>(كان) یوجد</a:t>
            </a:r>
          </a:p>
          <a:p>
            <a:pPr algn="r">
              <a:lnSpc>
                <a:spcPct val="150000"/>
              </a:lnSpc>
            </a:pPr>
            <a:r>
              <a:rPr lang="ar-IQ" b="1" dirty="0">
                <a:latin typeface="Constantia" pitchFamily="18" charset="0"/>
              </a:rPr>
              <a:t>(كان) ھنالك</a:t>
            </a:r>
            <a:endParaRPr lang="en-US" b="1" dirty="0">
              <a:latin typeface="Constantia" pitchFamily="18" charset="0"/>
            </a:endParaRPr>
          </a:p>
        </p:txBody>
      </p:sp>
      <p:sp>
        <p:nvSpPr>
          <p:cNvPr id="4" name="مربع نص 3"/>
          <p:cNvSpPr txBox="1"/>
          <p:nvPr/>
        </p:nvSpPr>
        <p:spPr>
          <a:xfrm>
            <a:off x="152400" y="4017818"/>
            <a:ext cx="8534400" cy="2585323"/>
          </a:xfrm>
          <a:prstGeom prst="rect">
            <a:avLst/>
          </a:prstGeom>
          <a:solidFill>
            <a:schemeClr val="bg1"/>
          </a:solidFill>
        </p:spPr>
        <p:txBody>
          <a:bodyPr wrap="square" rtlCol="0">
            <a:spAutoFit/>
          </a:bodyPr>
          <a:lstStyle/>
          <a:p>
            <a:pPr marL="285750" indent="-285750">
              <a:lnSpc>
                <a:spcPct val="150000"/>
              </a:lnSpc>
              <a:buFont typeface="Wingdings" pitchFamily="2" charset="2"/>
              <a:buChar char="§"/>
            </a:pPr>
            <a:r>
              <a:rPr lang="en-US" dirty="0">
                <a:latin typeface="Constantia" pitchFamily="18" charset="0"/>
              </a:rPr>
              <a:t>Existential processes typically have </a:t>
            </a:r>
            <a:r>
              <a:rPr lang="en-US" i="1" dirty="0">
                <a:solidFill>
                  <a:schemeClr val="accent2">
                    <a:lumMod val="75000"/>
                  </a:schemeClr>
                </a:solidFill>
                <a:latin typeface="Constantia" pitchFamily="18" charset="0"/>
              </a:rPr>
              <a:t>one obligatory participant</a:t>
            </a:r>
            <a:r>
              <a:rPr lang="en-US" dirty="0">
                <a:latin typeface="Constantia" pitchFamily="18" charset="0"/>
              </a:rPr>
              <a:t>, labelled Existent,</a:t>
            </a:r>
          </a:p>
          <a:p>
            <a:pPr>
              <a:lnSpc>
                <a:spcPct val="150000"/>
              </a:lnSpc>
            </a:pPr>
            <a:r>
              <a:rPr lang="en-US" dirty="0">
                <a:latin typeface="Constantia" pitchFamily="18" charset="0"/>
              </a:rPr>
              <a:t>which can represent a wide range of referents, including a </a:t>
            </a:r>
            <a:r>
              <a:rPr lang="en-US" u="sng" dirty="0">
                <a:latin typeface="Constantia" pitchFamily="18" charset="0"/>
              </a:rPr>
              <a:t>thing, person, object,</a:t>
            </a:r>
          </a:p>
          <a:p>
            <a:pPr>
              <a:lnSpc>
                <a:spcPct val="150000"/>
              </a:lnSpc>
            </a:pPr>
            <a:r>
              <a:rPr lang="en-US" u="sng" dirty="0">
                <a:latin typeface="Constantia" pitchFamily="18" charset="0"/>
              </a:rPr>
              <a:t>institution, abstraction, action and event . </a:t>
            </a:r>
            <a:r>
              <a:rPr lang="en-US" dirty="0">
                <a:latin typeface="Constantia" pitchFamily="18" charset="0"/>
              </a:rPr>
              <a:t> For example :</a:t>
            </a:r>
          </a:p>
          <a:p>
            <a:pPr>
              <a:lnSpc>
                <a:spcPct val="150000"/>
              </a:lnSpc>
            </a:pPr>
            <a:r>
              <a:rPr lang="en-US" dirty="0">
                <a:latin typeface="Constantia" pitchFamily="18" charset="0"/>
              </a:rPr>
              <a:t> </a:t>
            </a:r>
          </a:p>
          <a:p>
            <a:pPr marL="285750" indent="-285750">
              <a:lnSpc>
                <a:spcPct val="150000"/>
              </a:lnSpc>
              <a:buFont typeface="Wingdings" pitchFamily="2" charset="2"/>
              <a:buChar char="q"/>
            </a:pPr>
            <a:r>
              <a:rPr lang="en-US" u="sng" dirty="0">
                <a:solidFill>
                  <a:schemeClr val="accent2">
                    <a:lumMod val="75000"/>
                  </a:schemeClr>
                </a:solidFill>
                <a:latin typeface="Constantia" pitchFamily="18" charset="0"/>
              </a:rPr>
              <a:t>there’s something specifically important in this particular story </a:t>
            </a:r>
            <a:r>
              <a:rPr lang="en-US" dirty="0">
                <a:latin typeface="Constantia" pitchFamily="18" charset="0"/>
              </a:rPr>
              <a:t>which is being</a:t>
            </a:r>
          </a:p>
          <a:p>
            <a:pPr>
              <a:lnSpc>
                <a:spcPct val="150000"/>
              </a:lnSpc>
            </a:pPr>
            <a:r>
              <a:rPr lang="en-US" dirty="0">
                <a:latin typeface="Constantia" pitchFamily="18" charset="0"/>
              </a:rPr>
              <a:t>overlooked as a result of all the lazy journalism around it</a:t>
            </a:r>
          </a:p>
        </p:txBody>
      </p:sp>
    </p:spTree>
    <p:extLst>
      <p:ext uri="{BB962C8B-B14F-4D97-AF65-F5344CB8AC3E}">
        <p14:creationId xmlns:p14="http://schemas.microsoft.com/office/powerpoint/2010/main" val="2707960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797381"/>
          </a:xfrm>
          <a:prstGeom prst="rect">
            <a:avLst/>
          </a:prstGeom>
        </p:spPr>
      </p:pic>
      <p:sp>
        <p:nvSpPr>
          <p:cNvPr id="5" name="مربع نص 4"/>
          <p:cNvSpPr txBox="1"/>
          <p:nvPr/>
        </p:nvSpPr>
        <p:spPr>
          <a:xfrm>
            <a:off x="228600" y="1981200"/>
            <a:ext cx="8686800" cy="4247317"/>
          </a:xfrm>
          <a:prstGeom prst="rect">
            <a:avLst/>
          </a:prstGeom>
          <a:solidFill>
            <a:schemeClr val="accent2">
              <a:lumMod val="20000"/>
              <a:lumOff val="80000"/>
            </a:schemeClr>
          </a:solidFill>
        </p:spPr>
        <p:txBody>
          <a:bodyPr wrap="square" rtlCol="0">
            <a:spAutoFit/>
          </a:bodyPr>
          <a:lstStyle/>
          <a:p>
            <a:pPr marL="285750" indent="-285750" algn="just">
              <a:lnSpc>
                <a:spcPct val="150000"/>
              </a:lnSpc>
              <a:buFont typeface="Wingdings" pitchFamily="2" charset="2"/>
              <a:buChar char="§"/>
            </a:pPr>
            <a:r>
              <a:rPr lang="en-US" b="1" dirty="0">
                <a:solidFill>
                  <a:schemeClr val="accent2">
                    <a:lumMod val="75000"/>
                  </a:schemeClr>
                </a:solidFill>
                <a:latin typeface="Arial Black" pitchFamily="34" charset="0"/>
              </a:rPr>
              <a:t>Transitivity</a:t>
            </a:r>
            <a:r>
              <a:rPr lang="en-US" dirty="0">
                <a:solidFill>
                  <a:schemeClr val="accent2">
                    <a:lumMod val="75000"/>
                  </a:schemeClr>
                </a:solidFill>
                <a:latin typeface="Arial Black" pitchFamily="34" charset="0"/>
              </a:rPr>
              <a:t> </a:t>
            </a:r>
            <a:r>
              <a:rPr lang="en-US" dirty="0">
                <a:latin typeface="Constantia" pitchFamily="18" charset="0"/>
              </a:rPr>
              <a:t>is “the set of options relating to cognitive content, the linguistic representation of extra linguistic experience, whether of the phenomena of the external world or of  feelings, thoughts and perceptions”.</a:t>
            </a:r>
          </a:p>
          <a:p>
            <a:pPr marL="285750" indent="-285750" algn="just">
              <a:lnSpc>
                <a:spcPct val="150000"/>
              </a:lnSpc>
              <a:buFont typeface="Wingdings" pitchFamily="2" charset="2"/>
              <a:buChar char="§"/>
            </a:pPr>
            <a:endParaRPr lang="en-US" dirty="0">
              <a:latin typeface="Constantia" pitchFamily="18" charset="0"/>
            </a:endParaRPr>
          </a:p>
          <a:p>
            <a:pPr marL="285750" indent="-285750" algn="just">
              <a:lnSpc>
                <a:spcPct val="150000"/>
              </a:lnSpc>
              <a:buFont typeface="Wingdings" pitchFamily="2" charset="2"/>
              <a:buChar char="§"/>
            </a:pPr>
            <a:r>
              <a:rPr lang="en-US" dirty="0">
                <a:latin typeface="Constantia" pitchFamily="18" charset="0"/>
              </a:rPr>
              <a:t>All these  are studied as parameters to test translation  accuracy . It is hypothesized</a:t>
            </a:r>
          </a:p>
          <a:p>
            <a:pPr algn="just">
              <a:lnSpc>
                <a:spcPct val="150000"/>
              </a:lnSpc>
            </a:pPr>
            <a:r>
              <a:rPr lang="en-US" dirty="0">
                <a:latin typeface="Constantia" pitchFamily="18" charset="0"/>
              </a:rPr>
              <a:t>that in order to create a similar mental image in the target-language readers’ minds .</a:t>
            </a:r>
          </a:p>
          <a:p>
            <a:pPr algn="just">
              <a:lnSpc>
                <a:spcPct val="150000"/>
              </a:lnSpc>
            </a:pPr>
            <a:endParaRPr lang="en-US" dirty="0">
              <a:latin typeface="Constantia" pitchFamily="18" charset="0"/>
            </a:endParaRPr>
          </a:p>
          <a:p>
            <a:pPr marL="285750" indent="-285750" algn="just">
              <a:lnSpc>
                <a:spcPct val="150000"/>
              </a:lnSpc>
              <a:buFont typeface="Wingdings" pitchFamily="2" charset="2"/>
              <a:buChar char="§"/>
            </a:pPr>
            <a:r>
              <a:rPr lang="en-US" dirty="0" err="1">
                <a:latin typeface="Constantia" pitchFamily="18" charset="0"/>
              </a:rPr>
              <a:t>Halliday</a:t>
            </a:r>
            <a:r>
              <a:rPr lang="en-US" dirty="0">
                <a:latin typeface="Constantia" pitchFamily="18" charset="0"/>
              </a:rPr>
              <a:t> uses the term </a:t>
            </a:r>
            <a:r>
              <a:rPr lang="en-US" dirty="0">
                <a:solidFill>
                  <a:schemeClr val="accent2">
                    <a:lumMod val="75000"/>
                  </a:schemeClr>
                </a:solidFill>
                <a:latin typeface="Constantia" pitchFamily="18" charset="0"/>
              </a:rPr>
              <a:t>“</a:t>
            </a:r>
            <a:r>
              <a:rPr lang="en-US" b="1" dirty="0">
                <a:solidFill>
                  <a:schemeClr val="accent2">
                    <a:lumMod val="75000"/>
                  </a:schemeClr>
                </a:solidFill>
                <a:latin typeface="Arial Black" pitchFamily="34" charset="0"/>
              </a:rPr>
              <a:t>Transitivity</a:t>
            </a:r>
            <a:r>
              <a:rPr lang="en-US" b="1" dirty="0">
                <a:solidFill>
                  <a:schemeClr val="accent2">
                    <a:lumMod val="75000"/>
                  </a:schemeClr>
                </a:solidFill>
                <a:latin typeface="Constantia" pitchFamily="18" charset="0"/>
              </a:rPr>
              <a:t>”</a:t>
            </a:r>
            <a:r>
              <a:rPr lang="en-US" dirty="0">
                <a:solidFill>
                  <a:schemeClr val="accent2">
                    <a:lumMod val="75000"/>
                  </a:schemeClr>
                </a:solidFill>
                <a:latin typeface="Constantia" pitchFamily="18" charset="0"/>
              </a:rPr>
              <a:t> </a:t>
            </a:r>
            <a:r>
              <a:rPr lang="en-US" dirty="0">
                <a:latin typeface="Constantia" pitchFamily="18" charset="0"/>
              </a:rPr>
              <a:t>generally refers to the way in which meaning is encoded and presented in a clause.</a:t>
            </a:r>
          </a:p>
          <a:p>
            <a:pPr algn="just">
              <a:lnSpc>
                <a:spcPct val="150000"/>
              </a:lnSpc>
            </a:pPr>
            <a:endParaRPr lang="en-US" dirty="0">
              <a:latin typeface="Constantia" pitchFamily="18" charset="0"/>
            </a:endParaRPr>
          </a:p>
        </p:txBody>
      </p:sp>
      <p:sp>
        <p:nvSpPr>
          <p:cNvPr id="6" name="مربع نص 5"/>
          <p:cNvSpPr txBox="1"/>
          <p:nvPr/>
        </p:nvSpPr>
        <p:spPr>
          <a:xfrm>
            <a:off x="145473" y="304800"/>
            <a:ext cx="8693727" cy="1338828"/>
          </a:xfrm>
          <a:prstGeom prst="rect">
            <a:avLst/>
          </a:prstGeom>
          <a:solidFill>
            <a:schemeClr val="accent2">
              <a:lumMod val="20000"/>
              <a:lumOff val="80000"/>
            </a:schemeClr>
          </a:solidFill>
        </p:spPr>
        <p:txBody>
          <a:bodyPr wrap="square" rtlCol="0">
            <a:spAutoFit/>
          </a:bodyPr>
          <a:lstStyle/>
          <a:p>
            <a:pPr marL="285750" indent="-285750" algn="just">
              <a:lnSpc>
                <a:spcPct val="150000"/>
              </a:lnSpc>
              <a:buFont typeface="Wingdings" pitchFamily="2" charset="2"/>
              <a:buChar char="§"/>
            </a:pPr>
            <a:r>
              <a:rPr lang="en-US" dirty="0">
                <a:latin typeface="Constantia" pitchFamily="18" charset="0"/>
              </a:rPr>
              <a:t>In </a:t>
            </a:r>
            <a:r>
              <a:rPr lang="en-US" dirty="0">
                <a:latin typeface="Franklin Gothic Medium" pitchFamily="34" charset="0"/>
              </a:rPr>
              <a:t>systematic functional grammar </a:t>
            </a:r>
            <a:r>
              <a:rPr lang="en-US" dirty="0">
                <a:latin typeface="Constantia" pitchFamily="18" charset="0"/>
              </a:rPr>
              <a:t>of  </a:t>
            </a:r>
            <a:r>
              <a:rPr lang="en-US" dirty="0" err="1">
                <a:latin typeface="Constantia" pitchFamily="18" charset="0"/>
              </a:rPr>
              <a:t>Halliday</a:t>
            </a:r>
            <a:r>
              <a:rPr lang="en-US" dirty="0">
                <a:latin typeface="Constantia" pitchFamily="18" charset="0"/>
              </a:rPr>
              <a:t> ( defines as “the process of  making </a:t>
            </a:r>
          </a:p>
          <a:p>
            <a:pPr algn="just">
              <a:lnSpc>
                <a:spcPct val="150000"/>
              </a:lnSpc>
            </a:pPr>
            <a:r>
              <a:rPr lang="en-US" dirty="0">
                <a:latin typeface="Constantia" pitchFamily="18" charset="0"/>
              </a:rPr>
              <a:t>meanings is simply a process of selecting certain elements from the linguistic system</a:t>
            </a:r>
          </a:p>
          <a:p>
            <a:pPr algn="just">
              <a:lnSpc>
                <a:spcPct val="150000"/>
              </a:lnSpc>
            </a:pPr>
            <a:r>
              <a:rPr lang="en-US" dirty="0">
                <a:latin typeface="Constantia" pitchFamily="18" charset="0"/>
              </a:rPr>
              <a:t>and excluding others as opting for other elements may well create different meanings”)</a:t>
            </a:r>
          </a:p>
        </p:txBody>
      </p:sp>
    </p:spTree>
    <p:extLst>
      <p:ext uri="{BB962C8B-B14F-4D97-AF65-F5344CB8AC3E}">
        <p14:creationId xmlns:p14="http://schemas.microsoft.com/office/powerpoint/2010/main" val="3923316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ربع نص 2"/>
          <p:cNvSpPr txBox="1"/>
          <p:nvPr/>
        </p:nvSpPr>
        <p:spPr>
          <a:xfrm>
            <a:off x="48491" y="228600"/>
            <a:ext cx="8915400" cy="6370975"/>
          </a:xfrm>
          <a:prstGeom prst="rect">
            <a:avLst/>
          </a:prstGeom>
          <a:solidFill>
            <a:schemeClr val="accent2">
              <a:lumMod val="20000"/>
              <a:lumOff val="80000"/>
            </a:schemeClr>
          </a:solidFill>
        </p:spPr>
        <p:txBody>
          <a:bodyPr wrap="square" rtlCol="0">
            <a:spAutoFit/>
          </a:bodyPr>
          <a:lstStyle/>
          <a:p>
            <a:pPr marL="285750" indent="-285750" algn="just">
              <a:lnSpc>
                <a:spcPct val="150000"/>
              </a:lnSpc>
              <a:buFont typeface="Wingdings" pitchFamily="2" charset="2"/>
              <a:buChar char="§"/>
            </a:pPr>
            <a:r>
              <a:rPr lang="en-US" dirty="0">
                <a:latin typeface="Constantia" pitchFamily="18" charset="0"/>
              </a:rPr>
              <a:t>Simpson’s (1993: 88) view that the Transitivity model in discourse analysis </a:t>
            </a:r>
            <a:r>
              <a:rPr lang="en-US" dirty="0">
                <a:solidFill>
                  <a:schemeClr val="accent2">
                    <a:lumMod val="75000"/>
                  </a:schemeClr>
                </a:solidFill>
                <a:latin typeface="Constantia" pitchFamily="18" charset="0"/>
              </a:rPr>
              <a:t>shows</a:t>
            </a:r>
          </a:p>
          <a:p>
            <a:pPr algn="just">
              <a:lnSpc>
                <a:spcPct val="150000"/>
              </a:lnSpc>
            </a:pPr>
            <a:r>
              <a:rPr lang="en-US" dirty="0">
                <a:solidFill>
                  <a:schemeClr val="accent2">
                    <a:lumMod val="75000"/>
                  </a:schemeClr>
                </a:solidFill>
                <a:latin typeface="Constantia" pitchFamily="18" charset="0"/>
              </a:rPr>
              <a:t>how language  users (be they speakers or writers) “encode in language their mental</a:t>
            </a:r>
          </a:p>
          <a:p>
            <a:pPr algn="just">
              <a:lnSpc>
                <a:spcPct val="150000"/>
              </a:lnSpc>
            </a:pPr>
            <a:r>
              <a:rPr lang="en-US" dirty="0">
                <a:solidFill>
                  <a:schemeClr val="accent2">
                    <a:lumMod val="75000"/>
                  </a:schemeClr>
                </a:solidFill>
                <a:latin typeface="Constantia" pitchFamily="18" charset="0"/>
              </a:rPr>
              <a:t>picture of reality and how they account for their experiences in the world around</a:t>
            </a:r>
          </a:p>
          <a:p>
            <a:pPr algn="just">
              <a:lnSpc>
                <a:spcPct val="150000"/>
              </a:lnSpc>
            </a:pPr>
            <a:r>
              <a:rPr lang="en-US" dirty="0">
                <a:solidFill>
                  <a:schemeClr val="accent2">
                    <a:lumMod val="75000"/>
                  </a:schemeClr>
                </a:solidFill>
                <a:latin typeface="Constantia" pitchFamily="18" charset="0"/>
              </a:rPr>
              <a:t>them”. This view is adopted in the current study.</a:t>
            </a:r>
          </a:p>
          <a:p>
            <a:endParaRPr lang="en-US" dirty="0">
              <a:latin typeface="Constantia" pitchFamily="18" charset="0"/>
            </a:endParaRPr>
          </a:p>
          <a:p>
            <a:r>
              <a:rPr lang="en-US" sz="2400" b="1" dirty="0">
                <a:latin typeface="Constantia" pitchFamily="18" charset="0"/>
              </a:rPr>
              <a:t>The Processes Of  Transitivity </a:t>
            </a:r>
          </a:p>
          <a:p>
            <a:endParaRPr lang="en-US" sz="2400" b="1" dirty="0">
              <a:latin typeface="Constantia" pitchFamily="18" charset="0"/>
            </a:endParaRPr>
          </a:p>
          <a:p>
            <a:r>
              <a:rPr lang="en-US" dirty="0">
                <a:latin typeface="Constantia" pitchFamily="18" charset="0"/>
              </a:rPr>
              <a:t>In Transitivity,  there  are number of processes can be identified as to whether they </a:t>
            </a:r>
            <a:r>
              <a:rPr lang="en-US" b="1" dirty="0">
                <a:solidFill>
                  <a:schemeClr val="accent2">
                    <a:lumMod val="75000"/>
                  </a:schemeClr>
                </a:solidFill>
                <a:latin typeface="Constantia" pitchFamily="18" charset="0"/>
              </a:rPr>
              <a:t>represent an event</a:t>
            </a:r>
            <a:r>
              <a:rPr lang="en-US" dirty="0">
                <a:latin typeface="Constantia" pitchFamily="18" charset="0"/>
              </a:rPr>
              <a:t>, </a:t>
            </a:r>
            <a:r>
              <a:rPr lang="en-US" dirty="0">
                <a:solidFill>
                  <a:schemeClr val="accent2">
                    <a:lumMod val="75000"/>
                  </a:schemeClr>
                </a:solidFill>
                <a:latin typeface="Constantia" pitchFamily="18" charset="0"/>
              </a:rPr>
              <a:t>action</a:t>
            </a:r>
            <a:r>
              <a:rPr lang="en-US" dirty="0">
                <a:latin typeface="Constantia" pitchFamily="18" charset="0"/>
              </a:rPr>
              <a:t>, </a:t>
            </a:r>
            <a:r>
              <a:rPr lang="en-US" dirty="0">
                <a:solidFill>
                  <a:schemeClr val="accent2">
                    <a:lumMod val="75000"/>
                  </a:schemeClr>
                </a:solidFill>
                <a:latin typeface="Constantia" pitchFamily="18" charset="0"/>
              </a:rPr>
              <a:t>saying</a:t>
            </a:r>
            <a:r>
              <a:rPr lang="en-US" dirty="0">
                <a:latin typeface="Constantia" pitchFamily="18" charset="0"/>
              </a:rPr>
              <a:t>, </a:t>
            </a:r>
            <a:r>
              <a:rPr lang="en-US" dirty="0">
                <a:solidFill>
                  <a:schemeClr val="accent2">
                    <a:lumMod val="75000"/>
                  </a:schemeClr>
                </a:solidFill>
                <a:latin typeface="Constantia" pitchFamily="18" charset="0"/>
              </a:rPr>
              <a:t>behavior</a:t>
            </a:r>
            <a:r>
              <a:rPr lang="en-US" dirty="0">
                <a:latin typeface="Constantia" pitchFamily="18" charset="0"/>
              </a:rPr>
              <a:t>, </a:t>
            </a:r>
            <a:r>
              <a:rPr lang="en-US" dirty="0">
                <a:solidFill>
                  <a:schemeClr val="accent2">
                    <a:lumMod val="75000"/>
                  </a:schemeClr>
                </a:solidFill>
                <a:latin typeface="Constantia" pitchFamily="18" charset="0"/>
              </a:rPr>
              <a:t>state of mind</a:t>
            </a:r>
            <a:r>
              <a:rPr lang="en-US" dirty="0">
                <a:latin typeface="Constantia" pitchFamily="18" charset="0"/>
              </a:rPr>
              <a:t>, </a:t>
            </a:r>
            <a:r>
              <a:rPr lang="en-US" dirty="0">
                <a:solidFill>
                  <a:schemeClr val="accent2">
                    <a:lumMod val="75000"/>
                  </a:schemeClr>
                </a:solidFill>
                <a:latin typeface="Constantia" pitchFamily="18" charset="0"/>
              </a:rPr>
              <a:t>state of being or state of existing</a:t>
            </a:r>
            <a:r>
              <a:rPr lang="en-US" dirty="0">
                <a:latin typeface="Constantia" pitchFamily="18" charset="0"/>
              </a:rPr>
              <a:t>. With this in mind, these processes can be classified into a number of processes :</a:t>
            </a:r>
          </a:p>
          <a:p>
            <a:endParaRPr lang="en-US" dirty="0">
              <a:latin typeface="Constantia" pitchFamily="18" charset="0"/>
            </a:endParaRPr>
          </a:p>
          <a:p>
            <a:pPr marL="342900" indent="-342900">
              <a:buFont typeface="+mj-lt"/>
              <a:buAutoNum type="arabicPeriod"/>
            </a:pPr>
            <a:r>
              <a:rPr lang="en-US" b="1" dirty="0">
                <a:latin typeface="Arial Black" pitchFamily="34" charset="0"/>
              </a:rPr>
              <a:t>Material processes</a:t>
            </a:r>
          </a:p>
          <a:p>
            <a:endParaRPr lang="en-US" dirty="0">
              <a:latin typeface="Constantia" pitchFamily="18" charset="0"/>
            </a:endParaRPr>
          </a:p>
          <a:p>
            <a:r>
              <a:rPr lang="en-US" dirty="0">
                <a:latin typeface="Constantia" pitchFamily="18" charset="0"/>
              </a:rPr>
              <a:t>known as processes of</a:t>
            </a:r>
            <a:r>
              <a:rPr lang="en-US" dirty="0">
                <a:solidFill>
                  <a:schemeClr val="accent2">
                    <a:lumMod val="75000"/>
                  </a:schemeClr>
                </a:solidFill>
                <a:latin typeface="Arial Black" pitchFamily="34" charset="0"/>
              </a:rPr>
              <a:t> “doing and happening”, </a:t>
            </a:r>
            <a:r>
              <a:rPr lang="en-US" dirty="0">
                <a:latin typeface="Constantia" pitchFamily="18" charset="0"/>
              </a:rPr>
              <a:t>there is an obligatory role of Actor filled by the doer of the process, an optional role of Goal filled by the entity affected by the process, and an optional role of Recipient </a:t>
            </a:r>
          </a:p>
          <a:p>
            <a:endParaRPr lang="en-US" dirty="0">
              <a:latin typeface="Constantia" pitchFamily="18" charset="0"/>
            </a:endParaRPr>
          </a:p>
          <a:p>
            <a:endParaRPr lang="en-US" dirty="0">
              <a:latin typeface="Constantia" pitchFamily="18" charset="0"/>
            </a:endParaRPr>
          </a:p>
          <a:p>
            <a:endParaRPr lang="en-US" dirty="0">
              <a:latin typeface="Constantia" pitchFamily="18" charset="0"/>
            </a:endParaRPr>
          </a:p>
          <a:p>
            <a:endParaRPr lang="en-US" dirty="0">
              <a:latin typeface="Constantia" pitchFamily="18" charset="0"/>
            </a:endParaRPr>
          </a:p>
        </p:txBody>
      </p:sp>
      <p:sp>
        <p:nvSpPr>
          <p:cNvPr id="5" name="مستطيل 4"/>
          <p:cNvSpPr/>
          <p:nvPr/>
        </p:nvSpPr>
        <p:spPr>
          <a:xfrm>
            <a:off x="1066800" y="5562600"/>
            <a:ext cx="6553200" cy="80939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ربع نص 5"/>
          <p:cNvSpPr txBox="1"/>
          <p:nvPr/>
        </p:nvSpPr>
        <p:spPr>
          <a:xfrm>
            <a:off x="1219200" y="5720834"/>
            <a:ext cx="6172200" cy="369332"/>
          </a:xfrm>
          <a:prstGeom prst="rect">
            <a:avLst/>
          </a:prstGeom>
          <a:noFill/>
        </p:spPr>
        <p:txBody>
          <a:bodyPr wrap="square" rtlCol="0">
            <a:spAutoFit/>
          </a:bodyPr>
          <a:lstStyle/>
          <a:p>
            <a:pPr lvl="0"/>
            <a:r>
              <a:rPr lang="en-US" b="1" dirty="0">
                <a:solidFill>
                  <a:prstClr val="black"/>
                </a:solidFill>
                <a:latin typeface="Arial Black" pitchFamily="34" charset="0"/>
              </a:rPr>
              <a:t>Actor (the doer) +  Type of process + The Goal </a:t>
            </a:r>
          </a:p>
        </p:txBody>
      </p:sp>
    </p:spTree>
    <p:extLst>
      <p:ext uri="{BB962C8B-B14F-4D97-AF65-F5344CB8AC3E}">
        <p14:creationId xmlns:p14="http://schemas.microsoft.com/office/powerpoint/2010/main" val="3780818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464" y="0"/>
            <a:ext cx="9144000" cy="6858000"/>
          </a:xfrm>
          <a:prstGeom prst="rect">
            <a:avLst/>
          </a:prstGeom>
        </p:spPr>
      </p:pic>
      <p:sp>
        <p:nvSpPr>
          <p:cNvPr id="3" name="مربع نص 2"/>
          <p:cNvSpPr txBox="1"/>
          <p:nvPr/>
        </p:nvSpPr>
        <p:spPr>
          <a:xfrm>
            <a:off x="183574" y="152400"/>
            <a:ext cx="8077200" cy="1292662"/>
          </a:xfrm>
          <a:prstGeom prst="rect">
            <a:avLst/>
          </a:prstGeom>
          <a:solidFill>
            <a:schemeClr val="bg1"/>
          </a:solidFill>
        </p:spPr>
        <p:txBody>
          <a:bodyPr wrap="square" rtlCol="0">
            <a:spAutoFit/>
          </a:bodyPr>
          <a:lstStyle/>
          <a:p>
            <a:r>
              <a:rPr lang="en-US" sz="2000" dirty="0">
                <a:latin typeface="Constantia" pitchFamily="18" charset="0"/>
              </a:rPr>
              <a:t>For Example : </a:t>
            </a:r>
          </a:p>
          <a:p>
            <a:endParaRPr lang="en-US" sz="2000" dirty="0">
              <a:latin typeface="Constantia" pitchFamily="18" charset="0"/>
            </a:endParaRPr>
          </a:p>
          <a:p>
            <a:pPr marL="285750" lvl="0" indent="-285750">
              <a:buFont typeface="Wingdings" pitchFamily="2" charset="2"/>
              <a:buChar char="§"/>
            </a:pPr>
            <a:r>
              <a:rPr lang="en-US" b="1" i="1" dirty="0">
                <a:solidFill>
                  <a:prstClr val="black"/>
                </a:solidFill>
              </a:rPr>
              <a:t>The thief killed the woman by a knife</a:t>
            </a:r>
          </a:p>
          <a:p>
            <a:pPr algn="r"/>
            <a:r>
              <a:rPr lang="en-US" sz="2000" b="1" dirty="0"/>
              <a:t> </a:t>
            </a:r>
            <a:r>
              <a:rPr lang="ar-IQ" sz="2000" b="1" dirty="0"/>
              <a:t>قتل ُّ اللص ّ المرأة بالسكين</a:t>
            </a:r>
            <a:endParaRPr lang="en-US" dirty="0"/>
          </a:p>
        </p:txBody>
      </p:sp>
      <p:sp>
        <p:nvSpPr>
          <p:cNvPr id="4" name="مستطيل مستدير الزوايا 3"/>
          <p:cNvSpPr/>
          <p:nvPr/>
        </p:nvSpPr>
        <p:spPr>
          <a:xfrm>
            <a:off x="162792" y="1821720"/>
            <a:ext cx="6934200" cy="94494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مربع نص 4"/>
          <p:cNvSpPr txBox="1"/>
          <p:nvPr/>
        </p:nvSpPr>
        <p:spPr>
          <a:xfrm>
            <a:off x="297875" y="1971024"/>
            <a:ext cx="6629400" cy="646331"/>
          </a:xfrm>
          <a:prstGeom prst="rect">
            <a:avLst/>
          </a:prstGeom>
          <a:noFill/>
        </p:spPr>
        <p:txBody>
          <a:bodyPr wrap="square" rtlCol="0">
            <a:spAutoFit/>
          </a:bodyPr>
          <a:lstStyle/>
          <a:p>
            <a:r>
              <a:rPr lang="en-US" b="1" dirty="0"/>
              <a:t>The thief (the doer) + killed (process) + woman(Goal) + knife( the material or instrument) </a:t>
            </a:r>
          </a:p>
        </p:txBody>
      </p:sp>
      <p:sp>
        <p:nvSpPr>
          <p:cNvPr id="6" name="مربع نص 5"/>
          <p:cNvSpPr txBox="1"/>
          <p:nvPr/>
        </p:nvSpPr>
        <p:spPr>
          <a:xfrm>
            <a:off x="0" y="3124200"/>
            <a:ext cx="8839200" cy="2708434"/>
          </a:xfrm>
          <a:prstGeom prst="rect">
            <a:avLst/>
          </a:prstGeom>
          <a:solidFill>
            <a:schemeClr val="bg1"/>
          </a:solidFill>
        </p:spPr>
        <p:txBody>
          <a:bodyPr wrap="square" rtlCol="0">
            <a:spAutoFit/>
          </a:bodyPr>
          <a:lstStyle/>
          <a:p>
            <a:pPr marL="342900" indent="-342900">
              <a:buFont typeface="Wingdings" pitchFamily="2" charset="2"/>
              <a:buChar char="§"/>
            </a:pPr>
            <a:r>
              <a:rPr lang="en-US" sz="2000" dirty="0">
                <a:latin typeface="Constantia" pitchFamily="18" charset="0"/>
              </a:rPr>
              <a:t>in this process, as there are no goods to be given to somebody; there is </a:t>
            </a:r>
            <a:r>
              <a:rPr lang="en-US" sz="2000" b="1" u="sng" dirty="0">
                <a:solidFill>
                  <a:schemeClr val="accent2"/>
                </a:solidFill>
                <a:latin typeface="Constantia" pitchFamily="18" charset="0"/>
              </a:rPr>
              <a:t>no</a:t>
            </a:r>
            <a:r>
              <a:rPr lang="en-US" sz="2000" u="sng" dirty="0">
                <a:latin typeface="Constantia" pitchFamily="18" charset="0"/>
              </a:rPr>
              <a:t> </a:t>
            </a:r>
            <a:r>
              <a:rPr lang="en-US" sz="2000" b="1" u="sng" dirty="0">
                <a:solidFill>
                  <a:schemeClr val="accent2">
                    <a:lumMod val="75000"/>
                  </a:schemeClr>
                </a:solidFill>
                <a:latin typeface="Constantia" pitchFamily="18" charset="0"/>
              </a:rPr>
              <a:t>Recipient</a:t>
            </a:r>
            <a:r>
              <a:rPr lang="en-US" sz="2000" b="1" dirty="0">
                <a:solidFill>
                  <a:schemeClr val="accent2">
                    <a:lumMod val="75000"/>
                  </a:schemeClr>
                </a:solidFill>
                <a:latin typeface="Constantia" pitchFamily="18" charset="0"/>
              </a:rPr>
              <a:t>. </a:t>
            </a:r>
            <a:r>
              <a:rPr lang="en-US" sz="2000" dirty="0">
                <a:latin typeface="Constantia" pitchFamily="18" charset="0"/>
              </a:rPr>
              <a:t>For example :</a:t>
            </a:r>
          </a:p>
          <a:p>
            <a:endParaRPr lang="en-US" sz="2000" dirty="0">
              <a:latin typeface="Constantia" pitchFamily="18" charset="0"/>
            </a:endParaRPr>
          </a:p>
          <a:p>
            <a:r>
              <a:rPr lang="en-US" b="1" i="1" dirty="0">
                <a:latin typeface="Constantia" pitchFamily="18" charset="0"/>
              </a:rPr>
              <a:t>Just last month, another of its journalists, Yulia Latynina, left the country after she was sprayed with faeces and her car was set on fire.</a:t>
            </a:r>
          </a:p>
          <a:p>
            <a:pPr algn="r"/>
            <a:endParaRPr lang="en-US" b="1" dirty="0">
              <a:latin typeface="Constantia" pitchFamily="18" charset="0"/>
            </a:endParaRPr>
          </a:p>
          <a:p>
            <a:pPr algn="r"/>
            <a:r>
              <a:rPr lang="ar-IQ" b="1" dirty="0">
                <a:latin typeface="Constantia" pitchFamily="18" charset="0"/>
              </a:rPr>
              <a:t>عقب تعرضها بالقذف </a:t>
            </a:r>
            <a:r>
              <a:rPr lang="en-US" b="1" dirty="0">
                <a:latin typeface="Constantia" pitchFamily="18" charset="0"/>
              </a:rPr>
              <a:t>  </a:t>
            </a:r>
            <a:r>
              <a:rPr lang="ar-IQ" b="1" dirty="0">
                <a:latin typeface="Constantia" pitchFamily="18" charset="0"/>
              </a:rPr>
              <a:t>وغادرت يوليا لاتينينا، الصحفية التي تعمل في إيكو موسكوفي أيضا، البلاد الشهر الماضي</a:t>
            </a:r>
          </a:p>
          <a:p>
            <a:pPr algn="r"/>
            <a:r>
              <a:rPr lang="ar-IQ" b="1" dirty="0">
                <a:latin typeface="Constantia" pitchFamily="18" charset="0"/>
              </a:rPr>
              <a:t>بالفضلات واحراق سيارتها </a:t>
            </a:r>
          </a:p>
          <a:p>
            <a:endParaRPr lang="en-US" sz="2000" dirty="0">
              <a:latin typeface="Constantia" pitchFamily="18" charset="0"/>
            </a:endParaRPr>
          </a:p>
        </p:txBody>
      </p:sp>
    </p:spTree>
    <p:extLst>
      <p:ext uri="{BB962C8B-B14F-4D97-AF65-F5344CB8AC3E}">
        <p14:creationId xmlns:p14="http://schemas.microsoft.com/office/powerpoint/2010/main" val="2035015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227908"/>
            <a:ext cx="9144000" cy="6553892"/>
          </a:xfrm>
          <a:prstGeom prst="rect">
            <a:avLst/>
          </a:prstGeom>
        </p:spPr>
      </p:pic>
      <p:sp>
        <p:nvSpPr>
          <p:cNvPr id="3" name="مربع نص 2"/>
          <p:cNvSpPr txBox="1"/>
          <p:nvPr/>
        </p:nvSpPr>
        <p:spPr>
          <a:xfrm>
            <a:off x="0" y="4343400"/>
            <a:ext cx="8763000" cy="2523768"/>
          </a:xfrm>
          <a:prstGeom prst="rect">
            <a:avLst/>
          </a:prstGeom>
          <a:noFill/>
        </p:spPr>
        <p:txBody>
          <a:bodyPr wrap="square" rtlCol="0">
            <a:spAutoFit/>
          </a:bodyPr>
          <a:lstStyle/>
          <a:p>
            <a:r>
              <a:rPr lang="en-US" dirty="0">
                <a:latin typeface="Constantia" pitchFamily="18" charset="0"/>
              </a:rPr>
              <a:t>In this sentence</a:t>
            </a:r>
          </a:p>
          <a:p>
            <a:endParaRPr lang="en-US" sz="2000" dirty="0">
              <a:latin typeface="Constantia" pitchFamily="18" charset="0"/>
            </a:endParaRPr>
          </a:p>
          <a:p>
            <a:pPr marL="342900" indent="-342900">
              <a:buFont typeface="Wingdings" pitchFamily="2" charset="2"/>
              <a:buChar char="§"/>
            </a:pPr>
            <a:r>
              <a:rPr lang="en-US" sz="2000" b="1" dirty="0">
                <a:solidFill>
                  <a:schemeClr val="accent2">
                    <a:lumMod val="75000"/>
                  </a:schemeClr>
                </a:solidFill>
                <a:latin typeface="Constantia" pitchFamily="18" charset="0"/>
              </a:rPr>
              <a:t>her country </a:t>
            </a:r>
            <a:r>
              <a:rPr lang="en-US" sz="2000" dirty="0">
                <a:latin typeface="Constantia" pitchFamily="18" charset="0"/>
              </a:rPr>
              <a:t>is </a:t>
            </a:r>
            <a:r>
              <a:rPr lang="en-US" sz="2000" b="1" dirty="0">
                <a:solidFill>
                  <a:schemeClr val="accent2">
                    <a:lumMod val="50000"/>
                  </a:schemeClr>
                </a:solidFill>
                <a:latin typeface="Constantia" pitchFamily="18" charset="0"/>
              </a:rPr>
              <a:t>foregrounded</a:t>
            </a:r>
            <a:r>
              <a:rPr lang="en-US" sz="2000" dirty="0">
                <a:solidFill>
                  <a:schemeClr val="accent2">
                    <a:lumMod val="75000"/>
                  </a:schemeClr>
                </a:solidFill>
                <a:latin typeface="Constantia" pitchFamily="18" charset="0"/>
              </a:rPr>
              <a:t> </a:t>
            </a:r>
            <a:r>
              <a:rPr lang="en-US" sz="2000" dirty="0">
                <a:latin typeface="Constantia" pitchFamily="18" charset="0"/>
              </a:rPr>
              <a:t>in attention</a:t>
            </a:r>
          </a:p>
          <a:p>
            <a:pPr marL="342900" indent="-342900">
              <a:buFont typeface="Wingdings" pitchFamily="2" charset="2"/>
              <a:buChar char="§"/>
            </a:pPr>
            <a:r>
              <a:rPr lang="en-US" sz="2000" dirty="0">
                <a:latin typeface="Constantia" pitchFamily="18" charset="0"/>
              </a:rPr>
              <a:t> the endpoint (to somewhere) is </a:t>
            </a:r>
            <a:r>
              <a:rPr lang="en-US" sz="2000" b="1" dirty="0">
                <a:solidFill>
                  <a:schemeClr val="accent2">
                    <a:lumMod val="50000"/>
                  </a:schemeClr>
                </a:solidFill>
                <a:latin typeface="Constantia" pitchFamily="18" charset="0"/>
              </a:rPr>
              <a:t>backgrounded</a:t>
            </a:r>
            <a:r>
              <a:rPr lang="en-US" sz="2000" dirty="0">
                <a:latin typeface="Constantia" pitchFamily="18" charset="0"/>
              </a:rPr>
              <a:t> in attention.</a:t>
            </a:r>
          </a:p>
          <a:p>
            <a:pPr marL="342900" indent="-342900">
              <a:buFont typeface="Wingdings" pitchFamily="2" charset="2"/>
              <a:buChar char="§"/>
            </a:pPr>
            <a:r>
              <a:rPr lang="en-US" sz="2000" dirty="0">
                <a:latin typeface="Constantia" pitchFamily="18" charset="0"/>
              </a:rPr>
              <a:t> </a:t>
            </a:r>
            <a:r>
              <a:rPr lang="en-US" sz="2000" b="1" dirty="0">
                <a:solidFill>
                  <a:schemeClr val="accent2">
                    <a:lumMod val="75000"/>
                  </a:schemeClr>
                </a:solidFill>
                <a:latin typeface="Constantia" pitchFamily="18" charset="0"/>
              </a:rPr>
              <a:t>she was sprayed with faeces</a:t>
            </a:r>
            <a:r>
              <a:rPr lang="en-US" sz="2000" dirty="0">
                <a:latin typeface="Constantia" pitchFamily="18" charset="0"/>
              </a:rPr>
              <a:t>, the Actor is </a:t>
            </a:r>
            <a:r>
              <a:rPr lang="en-US" sz="2000" b="1" dirty="0">
                <a:solidFill>
                  <a:schemeClr val="accent2">
                    <a:lumMod val="50000"/>
                  </a:schemeClr>
                </a:solidFill>
                <a:latin typeface="Constantia" pitchFamily="18" charset="0"/>
              </a:rPr>
              <a:t>backgrounded</a:t>
            </a:r>
            <a:r>
              <a:rPr lang="en-US" sz="2000" dirty="0">
                <a:solidFill>
                  <a:schemeClr val="accent2">
                    <a:lumMod val="50000"/>
                  </a:schemeClr>
                </a:solidFill>
                <a:latin typeface="Constantia" pitchFamily="18" charset="0"/>
              </a:rPr>
              <a:t> </a:t>
            </a:r>
            <a:r>
              <a:rPr lang="en-US" sz="2000" dirty="0">
                <a:latin typeface="Constantia" pitchFamily="18" charset="0"/>
              </a:rPr>
              <a:t>in attention.</a:t>
            </a:r>
          </a:p>
          <a:p>
            <a:pPr marL="342900" indent="-342900">
              <a:buFont typeface="Wingdings" pitchFamily="2" charset="2"/>
              <a:buChar char="§"/>
            </a:pPr>
            <a:r>
              <a:rPr lang="en-US" sz="2000" dirty="0">
                <a:latin typeface="Constantia" pitchFamily="18" charset="0"/>
              </a:rPr>
              <a:t> </a:t>
            </a:r>
            <a:r>
              <a:rPr lang="en-US" sz="2000" b="1" dirty="0">
                <a:solidFill>
                  <a:schemeClr val="accent2">
                    <a:lumMod val="75000"/>
                  </a:schemeClr>
                </a:solidFill>
                <a:latin typeface="Constantia" pitchFamily="18" charset="0"/>
              </a:rPr>
              <a:t>her car was set on fire, where </a:t>
            </a:r>
            <a:r>
              <a:rPr lang="en-US" sz="2000" dirty="0">
                <a:latin typeface="Constantia" pitchFamily="18" charset="0"/>
              </a:rPr>
              <a:t>her car is the Affected Participant, and the Actor is </a:t>
            </a:r>
            <a:r>
              <a:rPr lang="en-US" sz="2000" b="1" dirty="0">
                <a:solidFill>
                  <a:schemeClr val="accent2">
                    <a:lumMod val="50000"/>
                  </a:schemeClr>
                </a:solidFill>
                <a:latin typeface="Constantia" pitchFamily="18" charset="0"/>
              </a:rPr>
              <a:t>backgrounded</a:t>
            </a:r>
            <a:r>
              <a:rPr lang="en-US" sz="2000" dirty="0">
                <a:latin typeface="Constantia" pitchFamily="18" charset="0"/>
              </a:rPr>
              <a:t> in attention.</a:t>
            </a:r>
          </a:p>
          <a:p>
            <a:endParaRPr lang="en-US" sz="2000" dirty="0">
              <a:latin typeface="Constantia" pitchFamily="18" charset="0"/>
            </a:endParaRPr>
          </a:p>
        </p:txBody>
      </p:sp>
      <p:sp>
        <p:nvSpPr>
          <p:cNvPr id="4" name="مستطيل مستدير الزوايا 3"/>
          <p:cNvSpPr/>
          <p:nvPr/>
        </p:nvSpPr>
        <p:spPr>
          <a:xfrm>
            <a:off x="533400" y="609600"/>
            <a:ext cx="3048000" cy="9906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سهم إلى اليمين 4"/>
          <p:cNvSpPr/>
          <p:nvPr/>
        </p:nvSpPr>
        <p:spPr>
          <a:xfrm>
            <a:off x="4191000" y="1092883"/>
            <a:ext cx="1371600" cy="507317"/>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مستطيل مستدير الزوايا 5"/>
          <p:cNvSpPr/>
          <p:nvPr/>
        </p:nvSpPr>
        <p:spPr>
          <a:xfrm>
            <a:off x="879761" y="2714760"/>
            <a:ext cx="2535382" cy="99060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سهم إلى اليمين 6"/>
          <p:cNvSpPr/>
          <p:nvPr/>
        </p:nvSpPr>
        <p:spPr>
          <a:xfrm>
            <a:off x="4191000" y="2962410"/>
            <a:ext cx="1371600" cy="495300"/>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شكل بيضاوي 7"/>
          <p:cNvSpPr/>
          <p:nvPr/>
        </p:nvSpPr>
        <p:spPr>
          <a:xfrm>
            <a:off x="6858000" y="609600"/>
            <a:ext cx="1905000" cy="16764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شكل بيضاوي 8"/>
          <p:cNvSpPr/>
          <p:nvPr/>
        </p:nvSpPr>
        <p:spPr>
          <a:xfrm>
            <a:off x="6858000" y="2426548"/>
            <a:ext cx="1828800" cy="1764451"/>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مربع نص 9"/>
          <p:cNvSpPr txBox="1"/>
          <p:nvPr/>
        </p:nvSpPr>
        <p:spPr>
          <a:xfrm>
            <a:off x="671944" y="831273"/>
            <a:ext cx="2743199" cy="523220"/>
          </a:xfrm>
          <a:prstGeom prst="rect">
            <a:avLst/>
          </a:prstGeom>
          <a:noFill/>
        </p:spPr>
        <p:txBody>
          <a:bodyPr wrap="square" rtlCol="0">
            <a:spAutoFit/>
          </a:bodyPr>
          <a:lstStyle/>
          <a:p>
            <a:r>
              <a:rPr lang="en-US" sz="2800" b="1" dirty="0">
                <a:solidFill>
                  <a:schemeClr val="accent2">
                    <a:lumMod val="75000"/>
                  </a:schemeClr>
                </a:solidFill>
                <a:latin typeface="Constantia" pitchFamily="18" charset="0"/>
              </a:rPr>
              <a:t>Yulia Latynina </a:t>
            </a:r>
            <a:endParaRPr lang="en-US" sz="2400" dirty="0">
              <a:solidFill>
                <a:schemeClr val="accent2">
                  <a:lumMod val="75000"/>
                </a:schemeClr>
              </a:solidFill>
            </a:endParaRPr>
          </a:p>
        </p:txBody>
      </p:sp>
      <p:sp>
        <p:nvSpPr>
          <p:cNvPr id="11" name="مربع نص 10"/>
          <p:cNvSpPr txBox="1"/>
          <p:nvPr/>
        </p:nvSpPr>
        <p:spPr>
          <a:xfrm>
            <a:off x="7086600" y="1145462"/>
            <a:ext cx="1524000" cy="461665"/>
          </a:xfrm>
          <a:prstGeom prst="rect">
            <a:avLst/>
          </a:prstGeom>
          <a:noFill/>
        </p:spPr>
        <p:txBody>
          <a:bodyPr wrap="square" rtlCol="0">
            <a:spAutoFit/>
          </a:bodyPr>
          <a:lstStyle/>
          <a:p>
            <a:pPr algn="ctr"/>
            <a:r>
              <a:rPr lang="en-US" sz="2400" b="1" dirty="0">
                <a:solidFill>
                  <a:schemeClr val="accent2">
                    <a:lumMod val="75000"/>
                  </a:schemeClr>
                </a:solidFill>
              </a:rPr>
              <a:t>The Actor </a:t>
            </a:r>
          </a:p>
        </p:txBody>
      </p:sp>
      <p:sp>
        <p:nvSpPr>
          <p:cNvPr id="12" name="مربع نص 11"/>
          <p:cNvSpPr txBox="1"/>
          <p:nvPr/>
        </p:nvSpPr>
        <p:spPr>
          <a:xfrm>
            <a:off x="7086600" y="3028950"/>
            <a:ext cx="1371600" cy="461665"/>
          </a:xfrm>
          <a:prstGeom prst="rect">
            <a:avLst/>
          </a:prstGeom>
          <a:noFill/>
        </p:spPr>
        <p:txBody>
          <a:bodyPr wrap="square" rtlCol="0">
            <a:spAutoFit/>
          </a:bodyPr>
          <a:lstStyle/>
          <a:p>
            <a:r>
              <a:rPr lang="en-US" sz="2400" b="1" dirty="0">
                <a:solidFill>
                  <a:schemeClr val="accent2">
                    <a:lumMod val="75000"/>
                  </a:schemeClr>
                </a:solidFill>
              </a:rPr>
              <a:t>The Goal </a:t>
            </a:r>
          </a:p>
        </p:txBody>
      </p:sp>
      <p:sp>
        <p:nvSpPr>
          <p:cNvPr id="13" name="مربع نص 12"/>
          <p:cNvSpPr txBox="1"/>
          <p:nvPr/>
        </p:nvSpPr>
        <p:spPr>
          <a:xfrm>
            <a:off x="879761" y="2912708"/>
            <a:ext cx="2286000" cy="523220"/>
          </a:xfrm>
          <a:prstGeom prst="rect">
            <a:avLst/>
          </a:prstGeom>
          <a:noFill/>
        </p:spPr>
        <p:txBody>
          <a:bodyPr wrap="square" rtlCol="0">
            <a:spAutoFit/>
          </a:bodyPr>
          <a:lstStyle/>
          <a:p>
            <a:pPr algn="ctr"/>
            <a:r>
              <a:rPr lang="en-US" sz="2800" b="1" dirty="0">
                <a:solidFill>
                  <a:schemeClr val="accent2">
                    <a:lumMod val="75000"/>
                  </a:schemeClr>
                </a:solidFill>
              </a:rPr>
              <a:t>she</a:t>
            </a:r>
            <a:endParaRPr lang="en-US" b="1" dirty="0">
              <a:solidFill>
                <a:schemeClr val="accent2">
                  <a:lumMod val="75000"/>
                </a:schemeClr>
              </a:solidFill>
            </a:endParaRPr>
          </a:p>
        </p:txBody>
      </p:sp>
      <p:sp>
        <p:nvSpPr>
          <p:cNvPr id="14" name="يساوي 13"/>
          <p:cNvSpPr/>
          <p:nvPr/>
        </p:nvSpPr>
        <p:spPr>
          <a:xfrm>
            <a:off x="1600200" y="2057400"/>
            <a:ext cx="914400" cy="369148"/>
          </a:xfrm>
          <a:prstGeom prst="mathEqual">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561860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220980"/>
            <a:ext cx="9144000" cy="6416040"/>
          </a:xfrm>
          <a:prstGeom prst="rect">
            <a:avLst/>
          </a:prstGeom>
        </p:spPr>
      </p:pic>
      <p:sp>
        <p:nvSpPr>
          <p:cNvPr id="3" name="مربع نص 2"/>
          <p:cNvSpPr txBox="1"/>
          <p:nvPr/>
        </p:nvSpPr>
        <p:spPr>
          <a:xfrm>
            <a:off x="152400" y="533400"/>
            <a:ext cx="7696200" cy="923330"/>
          </a:xfrm>
          <a:prstGeom prst="rect">
            <a:avLst/>
          </a:prstGeom>
          <a:solidFill>
            <a:schemeClr val="bg1"/>
          </a:solidFill>
        </p:spPr>
        <p:txBody>
          <a:bodyPr wrap="square" rtlCol="0">
            <a:spAutoFit/>
          </a:bodyPr>
          <a:lstStyle/>
          <a:p>
            <a:pPr marL="285750" indent="-285750">
              <a:buFont typeface="Wingdings" pitchFamily="2" charset="2"/>
              <a:buChar char="q"/>
            </a:pPr>
            <a:r>
              <a:rPr lang="en-US" b="1" i="1" dirty="0"/>
              <a:t>On April 1, the city of </a:t>
            </a:r>
            <a:r>
              <a:rPr lang="en-US" b="1" i="1" dirty="0" err="1"/>
              <a:t>Tikrit</a:t>
            </a:r>
            <a:r>
              <a:rPr lang="en-US" b="1" i="1" dirty="0"/>
              <a:t> was liberated from the extremist group Islamic State.</a:t>
            </a:r>
          </a:p>
          <a:p>
            <a:pPr algn="r"/>
            <a:r>
              <a:rPr lang="ar-IQ" b="1" dirty="0"/>
              <a:t>في الأول من ابريل/نيسان جرى تحرير مدينة تكريت من تنظيم الدولة الإسلامية.</a:t>
            </a:r>
            <a:endParaRPr lang="en-US" b="1" dirty="0"/>
          </a:p>
        </p:txBody>
      </p:sp>
      <p:sp>
        <p:nvSpPr>
          <p:cNvPr id="4" name="مستطيل 3"/>
          <p:cNvSpPr/>
          <p:nvPr/>
        </p:nvSpPr>
        <p:spPr>
          <a:xfrm>
            <a:off x="685800" y="1828800"/>
            <a:ext cx="7543800" cy="12192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مربع نص 4"/>
          <p:cNvSpPr txBox="1"/>
          <p:nvPr/>
        </p:nvSpPr>
        <p:spPr>
          <a:xfrm>
            <a:off x="990600" y="2133600"/>
            <a:ext cx="6705600" cy="400110"/>
          </a:xfrm>
          <a:prstGeom prst="rect">
            <a:avLst/>
          </a:prstGeom>
          <a:noFill/>
        </p:spPr>
        <p:txBody>
          <a:bodyPr wrap="square" rtlCol="0">
            <a:spAutoFit/>
          </a:bodyPr>
          <a:lstStyle/>
          <a:p>
            <a:r>
              <a:rPr lang="en-US" sz="2000" b="1" dirty="0"/>
              <a:t>Iraqi forces (The Actor) + was liberated + </a:t>
            </a:r>
            <a:r>
              <a:rPr lang="en-US" sz="2000" b="1" dirty="0" err="1"/>
              <a:t>Tikrit</a:t>
            </a:r>
            <a:r>
              <a:rPr lang="en-US" sz="2000" b="1" dirty="0"/>
              <a:t> ( The Goal) </a:t>
            </a:r>
          </a:p>
        </p:txBody>
      </p:sp>
      <p:sp>
        <p:nvSpPr>
          <p:cNvPr id="6" name="مربع نص 5"/>
          <p:cNvSpPr txBox="1"/>
          <p:nvPr/>
        </p:nvSpPr>
        <p:spPr>
          <a:xfrm>
            <a:off x="124690" y="3200400"/>
            <a:ext cx="8638309" cy="707886"/>
          </a:xfrm>
          <a:prstGeom prst="rect">
            <a:avLst/>
          </a:prstGeom>
          <a:noFill/>
        </p:spPr>
        <p:txBody>
          <a:bodyPr wrap="square" rtlCol="0">
            <a:spAutoFit/>
          </a:bodyPr>
          <a:lstStyle/>
          <a:p>
            <a:pPr marL="285750" indent="-285750">
              <a:buFont typeface="Wingdings" pitchFamily="2" charset="2"/>
              <a:buChar char="§"/>
            </a:pPr>
            <a:r>
              <a:rPr lang="en-US" sz="2000" b="1" dirty="0"/>
              <a:t>The sentence tensed in passive voice and the Actor (</a:t>
            </a:r>
            <a:r>
              <a:rPr lang="en-US" sz="2000" b="1" dirty="0" err="1"/>
              <a:t>iraqi</a:t>
            </a:r>
            <a:r>
              <a:rPr lang="en-US" sz="2000" b="1" dirty="0"/>
              <a:t> forces) is </a:t>
            </a:r>
            <a:r>
              <a:rPr lang="en-US" sz="2000" b="1" dirty="0">
                <a:solidFill>
                  <a:schemeClr val="accent2">
                    <a:lumMod val="50000"/>
                  </a:schemeClr>
                </a:solidFill>
              </a:rPr>
              <a:t>backgrounded </a:t>
            </a:r>
          </a:p>
        </p:txBody>
      </p:sp>
      <p:sp>
        <p:nvSpPr>
          <p:cNvPr id="7" name="مستطيل 6"/>
          <p:cNvSpPr/>
          <p:nvPr/>
        </p:nvSpPr>
        <p:spPr>
          <a:xfrm>
            <a:off x="734291" y="4076700"/>
            <a:ext cx="7162800" cy="12954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مربع نص 7"/>
          <p:cNvSpPr txBox="1"/>
          <p:nvPr/>
        </p:nvSpPr>
        <p:spPr>
          <a:xfrm>
            <a:off x="969818" y="4496636"/>
            <a:ext cx="6705600" cy="400110"/>
          </a:xfrm>
          <a:prstGeom prst="rect">
            <a:avLst/>
          </a:prstGeom>
          <a:noFill/>
        </p:spPr>
        <p:txBody>
          <a:bodyPr wrap="square" rtlCol="0">
            <a:spAutoFit/>
          </a:bodyPr>
          <a:lstStyle/>
          <a:p>
            <a:r>
              <a:rPr lang="en-US" sz="2000" b="1" dirty="0"/>
              <a:t>Islamic state (The Actor) + was occupied + </a:t>
            </a:r>
            <a:r>
              <a:rPr lang="en-US" sz="2000" b="1" dirty="0" err="1"/>
              <a:t>Tikrit</a:t>
            </a:r>
            <a:r>
              <a:rPr lang="en-US" sz="2000" b="1" dirty="0"/>
              <a:t> (The Goal) </a:t>
            </a:r>
          </a:p>
        </p:txBody>
      </p:sp>
      <p:sp>
        <p:nvSpPr>
          <p:cNvPr id="9" name="مربع نص 8"/>
          <p:cNvSpPr txBox="1"/>
          <p:nvPr/>
        </p:nvSpPr>
        <p:spPr>
          <a:xfrm>
            <a:off x="284018" y="5638800"/>
            <a:ext cx="7945582" cy="400110"/>
          </a:xfrm>
          <a:prstGeom prst="rect">
            <a:avLst/>
          </a:prstGeom>
          <a:noFill/>
        </p:spPr>
        <p:txBody>
          <a:bodyPr wrap="square" rtlCol="0">
            <a:spAutoFit/>
          </a:bodyPr>
          <a:lstStyle/>
          <a:p>
            <a:pPr marL="285750" indent="-285750">
              <a:buFont typeface="Wingdings" pitchFamily="2" charset="2"/>
              <a:buChar char="§"/>
            </a:pPr>
            <a:r>
              <a:rPr lang="en-US" b="1" dirty="0"/>
              <a:t>Islamic state in this sentence is the  </a:t>
            </a:r>
            <a:r>
              <a:rPr lang="en-US" sz="2000" b="1" dirty="0">
                <a:solidFill>
                  <a:schemeClr val="accent2">
                    <a:lumMod val="50000"/>
                  </a:schemeClr>
                </a:solidFill>
              </a:rPr>
              <a:t>Actor</a:t>
            </a:r>
            <a:r>
              <a:rPr lang="en-US" sz="2000" b="1" dirty="0"/>
              <a:t> </a:t>
            </a:r>
            <a:r>
              <a:rPr lang="en-US" b="1" dirty="0"/>
              <a:t>and it is </a:t>
            </a:r>
            <a:r>
              <a:rPr lang="en-US" sz="2000" b="1" dirty="0">
                <a:solidFill>
                  <a:schemeClr val="accent2">
                    <a:lumMod val="50000"/>
                  </a:schemeClr>
                </a:solidFill>
              </a:rPr>
              <a:t>foreground </a:t>
            </a:r>
            <a:r>
              <a:rPr lang="en-US" b="1" dirty="0"/>
              <a:t>in attention </a:t>
            </a:r>
          </a:p>
        </p:txBody>
      </p:sp>
    </p:spTree>
    <p:extLst>
      <p:ext uri="{BB962C8B-B14F-4D97-AF65-F5344CB8AC3E}">
        <p14:creationId xmlns:p14="http://schemas.microsoft.com/office/powerpoint/2010/main" val="4083267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مربع نص 2"/>
          <p:cNvSpPr txBox="1"/>
          <p:nvPr/>
        </p:nvSpPr>
        <p:spPr>
          <a:xfrm>
            <a:off x="55417" y="165080"/>
            <a:ext cx="8763000" cy="3416320"/>
          </a:xfrm>
          <a:prstGeom prst="rect">
            <a:avLst/>
          </a:prstGeom>
          <a:noFill/>
        </p:spPr>
        <p:txBody>
          <a:bodyPr wrap="square" rtlCol="0">
            <a:spAutoFit/>
          </a:bodyPr>
          <a:lstStyle/>
          <a:p>
            <a:r>
              <a:rPr lang="en-US" b="1" dirty="0"/>
              <a:t>2. Mental processes</a:t>
            </a:r>
          </a:p>
          <a:p>
            <a:endParaRPr lang="en-US" b="1" dirty="0"/>
          </a:p>
          <a:p>
            <a:pPr algn="just">
              <a:lnSpc>
                <a:spcPct val="150000"/>
              </a:lnSpc>
            </a:pPr>
            <a:r>
              <a:rPr lang="en-US" dirty="0">
                <a:latin typeface="Constantia" pitchFamily="18" charset="0"/>
              </a:rPr>
              <a:t>Unlike material processes, which are concerned with experiences of the material</a:t>
            </a:r>
          </a:p>
          <a:p>
            <a:pPr algn="just">
              <a:lnSpc>
                <a:spcPct val="150000"/>
              </a:lnSpc>
            </a:pPr>
            <a:r>
              <a:rPr lang="en-US" dirty="0">
                <a:latin typeface="Constantia" pitchFamily="18" charset="0"/>
              </a:rPr>
              <a:t>world, mental processes </a:t>
            </a:r>
            <a:r>
              <a:rPr lang="en-US" b="1" dirty="0">
                <a:solidFill>
                  <a:schemeClr val="accent2">
                    <a:lumMod val="75000"/>
                  </a:schemeClr>
                </a:solidFill>
                <a:latin typeface="Constantia" pitchFamily="18" charset="0"/>
              </a:rPr>
              <a:t>(also known as processes of sensing) </a:t>
            </a:r>
            <a:r>
              <a:rPr lang="en-US" dirty="0">
                <a:latin typeface="Constantia" pitchFamily="18" charset="0"/>
              </a:rPr>
              <a:t>represent conscious</a:t>
            </a:r>
          </a:p>
          <a:p>
            <a:pPr algn="just">
              <a:lnSpc>
                <a:spcPct val="150000"/>
              </a:lnSpc>
            </a:pPr>
            <a:r>
              <a:rPr lang="en-US" dirty="0">
                <a:latin typeface="Constantia" pitchFamily="18" charset="0"/>
              </a:rPr>
              <a:t>experiences as they flow from a person’s consciousness . Mental processes express</a:t>
            </a:r>
          </a:p>
          <a:p>
            <a:pPr algn="just">
              <a:lnSpc>
                <a:spcPct val="150000"/>
              </a:lnSpc>
            </a:pPr>
            <a:r>
              <a:rPr lang="en-US" dirty="0">
                <a:latin typeface="Constantia" pitchFamily="18" charset="0"/>
              </a:rPr>
              <a:t>a state of mind or psychological events; therefore, they have to do with feelings ,</a:t>
            </a:r>
          </a:p>
          <a:p>
            <a:pPr algn="just">
              <a:lnSpc>
                <a:spcPct val="150000"/>
              </a:lnSpc>
            </a:pPr>
            <a:r>
              <a:rPr lang="en-US" dirty="0">
                <a:latin typeface="Constantia" pitchFamily="18" charset="0"/>
              </a:rPr>
              <a:t>thinking, perceiving and wanting, that is, they are internal reactions to different phenomena. Mental processes are classified by </a:t>
            </a:r>
            <a:r>
              <a:rPr lang="en-US" dirty="0" err="1">
                <a:latin typeface="Constantia" pitchFamily="18" charset="0"/>
              </a:rPr>
              <a:t>Halliday</a:t>
            </a:r>
            <a:r>
              <a:rPr lang="en-US" dirty="0">
                <a:latin typeface="Constantia" pitchFamily="18" charset="0"/>
              </a:rPr>
              <a:t> into four types :</a:t>
            </a:r>
          </a:p>
          <a:p>
            <a:endParaRPr lang="en-US" dirty="0"/>
          </a:p>
        </p:txBody>
      </p:sp>
      <p:sp>
        <p:nvSpPr>
          <p:cNvPr id="4" name="مربع نص 3"/>
          <p:cNvSpPr txBox="1"/>
          <p:nvPr/>
        </p:nvSpPr>
        <p:spPr>
          <a:xfrm>
            <a:off x="55417" y="3232206"/>
            <a:ext cx="8305800" cy="1569660"/>
          </a:xfrm>
          <a:prstGeom prst="rect">
            <a:avLst/>
          </a:prstGeom>
          <a:solidFill>
            <a:schemeClr val="bg1"/>
          </a:solidFill>
        </p:spPr>
        <p:txBody>
          <a:bodyPr wrap="square" rtlCol="0">
            <a:spAutoFit/>
          </a:bodyPr>
          <a:lstStyle/>
          <a:p>
            <a:pPr marL="342900" indent="-342900">
              <a:buFont typeface="+mj-lt"/>
              <a:buAutoNum type="arabicParenR"/>
            </a:pPr>
            <a:r>
              <a:rPr lang="en-US" b="1" dirty="0">
                <a:solidFill>
                  <a:schemeClr val="accent2">
                    <a:lumMod val="75000"/>
                  </a:schemeClr>
                </a:solidFill>
              </a:rPr>
              <a:t> </a:t>
            </a:r>
            <a:r>
              <a:rPr lang="en-US" sz="2400" b="1" dirty="0">
                <a:solidFill>
                  <a:schemeClr val="accent2">
                    <a:lumMod val="75000"/>
                  </a:schemeClr>
                </a:solidFill>
              </a:rPr>
              <a:t>emotion</a:t>
            </a:r>
            <a:r>
              <a:rPr lang="ar-IQ" sz="2400" b="1" dirty="0">
                <a:solidFill>
                  <a:schemeClr val="accent2">
                    <a:lumMod val="75000"/>
                  </a:schemeClr>
                </a:solidFill>
              </a:rPr>
              <a:t> </a:t>
            </a:r>
            <a:r>
              <a:rPr lang="en-US" b="1" dirty="0">
                <a:solidFill>
                  <a:schemeClr val="accent2">
                    <a:lumMod val="75000"/>
                  </a:schemeClr>
                </a:solidFill>
              </a:rPr>
              <a:t>: </a:t>
            </a:r>
            <a:r>
              <a:rPr lang="en-US" b="1" dirty="0"/>
              <a:t>love , hate , like </a:t>
            </a:r>
            <a:r>
              <a:rPr lang="ar-IQ" b="1" dirty="0"/>
              <a:t>  احب , كره , اعجب </a:t>
            </a:r>
          </a:p>
          <a:p>
            <a:pPr marL="342900" indent="-342900">
              <a:buFont typeface="+mj-lt"/>
              <a:buAutoNum type="arabicParenR"/>
            </a:pPr>
            <a:r>
              <a:rPr lang="ar-IQ" b="1" dirty="0">
                <a:solidFill>
                  <a:schemeClr val="accent2">
                    <a:lumMod val="75000"/>
                  </a:schemeClr>
                </a:solidFill>
              </a:rPr>
              <a:t> </a:t>
            </a:r>
            <a:r>
              <a:rPr lang="en-US" sz="2400" b="1" dirty="0">
                <a:solidFill>
                  <a:schemeClr val="accent2">
                    <a:lumMod val="75000"/>
                  </a:schemeClr>
                </a:solidFill>
              </a:rPr>
              <a:t>cognition</a:t>
            </a:r>
            <a:r>
              <a:rPr lang="ar-IQ" b="1" dirty="0">
                <a:solidFill>
                  <a:schemeClr val="accent2">
                    <a:lumMod val="75000"/>
                  </a:schemeClr>
                </a:solidFill>
              </a:rPr>
              <a:t> : </a:t>
            </a:r>
            <a:r>
              <a:rPr lang="en-US" b="1" dirty="0"/>
              <a:t>know , believe , understand </a:t>
            </a:r>
            <a:r>
              <a:rPr lang="ar-IQ" b="1" dirty="0"/>
              <a:t>عرف ,  اعتقد , فهم  </a:t>
            </a:r>
            <a:endParaRPr lang="en-US" b="1" dirty="0"/>
          </a:p>
          <a:p>
            <a:pPr marL="342900" indent="-342900">
              <a:buFont typeface="+mj-lt"/>
              <a:buAutoNum type="arabicParenR"/>
            </a:pPr>
            <a:r>
              <a:rPr lang="en-US" sz="2400" b="1" dirty="0">
                <a:solidFill>
                  <a:schemeClr val="accent2">
                    <a:lumMod val="75000"/>
                  </a:schemeClr>
                </a:solidFill>
              </a:rPr>
              <a:t>Perception :</a:t>
            </a:r>
            <a:r>
              <a:rPr lang="en-US" b="1" dirty="0"/>
              <a:t> see , hear , feel </a:t>
            </a:r>
            <a:r>
              <a:rPr lang="ar-IQ" b="1" dirty="0"/>
              <a:t> رأى , سمع , شعر  </a:t>
            </a:r>
          </a:p>
          <a:p>
            <a:pPr marL="342900" indent="-342900">
              <a:buFont typeface="+mj-lt"/>
              <a:buAutoNum type="arabicParenR"/>
            </a:pPr>
            <a:r>
              <a:rPr lang="en-US" sz="2400" b="1" dirty="0">
                <a:solidFill>
                  <a:schemeClr val="accent2">
                    <a:lumMod val="75000"/>
                  </a:schemeClr>
                </a:solidFill>
              </a:rPr>
              <a:t>Desideration</a:t>
            </a:r>
            <a:r>
              <a:rPr lang="ar-IQ" sz="2400" b="1" dirty="0">
                <a:solidFill>
                  <a:schemeClr val="accent2">
                    <a:lumMod val="75000"/>
                  </a:schemeClr>
                </a:solidFill>
              </a:rPr>
              <a:t>: </a:t>
            </a:r>
            <a:r>
              <a:rPr lang="en-US" b="1" dirty="0"/>
              <a:t> decide , want , desire </a:t>
            </a:r>
            <a:r>
              <a:rPr lang="ar-IQ" b="1" dirty="0"/>
              <a:t> قرر , اراد , رغب </a:t>
            </a:r>
            <a:endParaRPr lang="en-US" sz="2400" b="1" dirty="0">
              <a:solidFill>
                <a:schemeClr val="accent2">
                  <a:lumMod val="75000"/>
                </a:schemeClr>
              </a:solidFill>
            </a:endParaRPr>
          </a:p>
        </p:txBody>
      </p:sp>
      <p:sp>
        <p:nvSpPr>
          <p:cNvPr id="5" name="مربع نص 4"/>
          <p:cNvSpPr txBox="1"/>
          <p:nvPr/>
        </p:nvSpPr>
        <p:spPr>
          <a:xfrm>
            <a:off x="173181" y="4826675"/>
            <a:ext cx="8797637" cy="1754326"/>
          </a:xfrm>
          <a:prstGeom prst="rect">
            <a:avLst/>
          </a:prstGeom>
          <a:noFill/>
        </p:spPr>
        <p:txBody>
          <a:bodyPr wrap="square" rtlCol="0">
            <a:spAutoFit/>
          </a:bodyPr>
          <a:lstStyle/>
          <a:p>
            <a:pPr marL="285750" indent="-285750" algn="just">
              <a:buFont typeface="Wingdings" pitchFamily="2" charset="2"/>
              <a:buChar char="§"/>
            </a:pPr>
            <a:r>
              <a:rPr lang="en-US" dirty="0">
                <a:latin typeface="Constantia" pitchFamily="18" charset="0"/>
              </a:rPr>
              <a:t>In </a:t>
            </a:r>
            <a:r>
              <a:rPr lang="en-US" dirty="0">
                <a:solidFill>
                  <a:schemeClr val="accent2">
                    <a:lumMod val="75000"/>
                  </a:schemeClr>
                </a:solidFill>
                <a:latin typeface="Constantia" pitchFamily="18" charset="0"/>
              </a:rPr>
              <a:t>mental processes</a:t>
            </a:r>
            <a:r>
              <a:rPr lang="en-US" dirty="0">
                <a:latin typeface="Constantia" pitchFamily="18" charset="0"/>
              </a:rPr>
              <a:t>, there </a:t>
            </a:r>
            <a:r>
              <a:rPr lang="ar-IQ" dirty="0">
                <a:latin typeface="Constantia" pitchFamily="18" charset="0"/>
              </a:rPr>
              <a:t> </a:t>
            </a:r>
            <a:r>
              <a:rPr lang="en-US" dirty="0">
                <a:latin typeface="Constantia" pitchFamily="18" charset="0"/>
              </a:rPr>
              <a:t>are </a:t>
            </a:r>
            <a:r>
              <a:rPr lang="en-US" b="1" dirty="0">
                <a:solidFill>
                  <a:schemeClr val="accent2">
                    <a:lumMod val="75000"/>
                  </a:schemeClr>
                </a:solidFill>
                <a:latin typeface="Constantia" pitchFamily="18" charset="0"/>
              </a:rPr>
              <a:t>two</a:t>
            </a:r>
            <a:r>
              <a:rPr lang="en-US" dirty="0">
                <a:latin typeface="Constantia" pitchFamily="18" charset="0"/>
              </a:rPr>
              <a:t> participants: </a:t>
            </a:r>
            <a:endParaRPr lang="ar-IQ" dirty="0">
              <a:latin typeface="Constantia" pitchFamily="18" charset="0"/>
            </a:endParaRPr>
          </a:p>
          <a:p>
            <a:pPr marL="342900" indent="-342900" algn="just">
              <a:buFont typeface="+mj-lt"/>
              <a:buAutoNum type="alphaUcPeriod"/>
            </a:pPr>
            <a:r>
              <a:rPr lang="en-US" dirty="0">
                <a:latin typeface="Constantia" pitchFamily="18" charset="0"/>
              </a:rPr>
              <a:t>one is an </a:t>
            </a:r>
            <a:r>
              <a:rPr lang="en-US" b="1" dirty="0">
                <a:solidFill>
                  <a:schemeClr val="accent2">
                    <a:lumMod val="75000"/>
                  </a:schemeClr>
                </a:solidFill>
                <a:latin typeface="Constantia" pitchFamily="18" charset="0"/>
              </a:rPr>
              <a:t>obligatory</a:t>
            </a:r>
            <a:r>
              <a:rPr lang="en-US" dirty="0">
                <a:solidFill>
                  <a:schemeClr val="accent2">
                    <a:lumMod val="75000"/>
                  </a:schemeClr>
                </a:solidFill>
                <a:latin typeface="Constantia" pitchFamily="18" charset="0"/>
              </a:rPr>
              <a:t> </a:t>
            </a:r>
            <a:r>
              <a:rPr lang="en-US" dirty="0">
                <a:latin typeface="Constantia" pitchFamily="18" charset="0"/>
              </a:rPr>
              <a:t>role of </a:t>
            </a:r>
            <a:r>
              <a:rPr lang="en-US" dirty="0" err="1">
                <a:latin typeface="Constantia" pitchFamily="18" charset="0"/>
              </a:rPr>
              <a:t>Senser</a:t>
            </a:r>
            <a:r>
              <a:rPr lang="ar-IQ" dirty="0">
                <a:latin typeface="Constantia" pitchFamily="18" charset="0"/>
              </a:rPr>
              <a:t> </a:t>
            </a:r>
            <a:r>
              <a:rPr lang="en-US" dirty="0">
                <a:latin typeface="Constantia" pitchFamily="18" charset="0"/>
              </a:rPr>
              <a:t>filled by the entity that feels, thinks, or perceives,</a:t>
            </a:r>
            <a:endParaRPr lang="ar-IQ" dirty="0">
              <a:latin typeface="Constantia" pitchFamily="18" charset="0"/>
            </a:endParaRPr>
          </a:p>
          <a:p>
            <a:pPr algn="just"/>
            <a:r>
              <a:rPr lang="en-US" dirty="0">
                <a:latin typeface="Constantia" pitchFamily="18" charset="0"/>
              </a:rPr>
              <a:t> </a:t>
            </a:r>
          </a:p>
          <a:p>
            <a:pPr algn="just"/>
            <a:r>
              <a:rPr lang="en-US" dirty="0">
                <a:latin typeface="Constantia" pitchFamily="18" charset="0"/>
              </a:rPr>
              <a:t>B. the other is an </a:t>
            </a:r>
            <a:r>
              <a:rPr lang="en-US" b="1" dirty="0">
                <a:solidFill>
                  <a:schemeClr val="accent2">
                    <a:lumMod val="75000"/>
                  </a:schemeClr>
                </a:solidFill>
                <a:latin typeface="Constantia" pitchFamily="18" charset="0"/>
              </a:rPr>
              <a:t>optional </a:t>
            </a:r>
            <a:r>
              <a:rPr lang="en-US" dirty="0">
                <a:latin typeface="Constantia" pitchFamily="18" charset="0"/>
              </a:rPr>
              <a:t>role of Phenomenon filled by the entity that is felt, thought, or perceived by the </a:t>
            </a:r>
            <a:r>
              <a:rPr lang="en-US" dirty="0" err="1">
                <a:latin typeface="Constantia" pitchFamily="18" charset="0"/>
              </a:rPr>
              <a:t>Senser</a:t>
            </a:r>
            <a:r>
              <a:rPr lang="en-US" dirty="0">
                <a:latin typeface="Constantia" pitchFamily="18" charset="0"/>
              </a:rPr>
              <a:t>. </a:t>
            </a:r>
          </a:p>
        </p:txBody>
      </p:sp>
    </p:spTree>
    <p:extLst>
      <p:ext uri="{BB962C8B-B14F-4D97-AF65-F5344CB8AC3E}">
        <p14:creationId xmlns:p14="http://schemas.microsoft.com/office/powerpoint/2010/main" val="1575862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4636" y="-34636"/>
            <a:ext cx="9144000" cy="6892636"/>
          </a:xfrm>
          <a:prstGeom prst="rect">
            <a:avLst/>
          </a:prstGeom>
        </p:spPr>
      </p:pic>
      <p:sp>
        <p:nvSpPr>
          <p:cNvPr id="3" name="مربع نص 2"/>
          <p:cNvSpPr txBox="1"/>
          <p:nvPr/>
        </p:nvSpPr>
        <p:spPr>
          <a:xfrm>
            <a:off x="76200" y="304798"/>
            <a:ext cx="8686800" cy="2339102"/>
          </a:xfrm>
          <a:prstGeom prst="rect">
            <a:avLst/>
          </a:prstGeom>
          <a:solidFill>
            <a:schemeClr val="bg1"/>
          </a:solidFill>
        </p:spPr>
        <p:txBody>
          <a:bodyPr wrap="square" rtlCol="0">
            <a:spAutoFit/>
          </a:bodyPr>
          <a:lstStyle/>
          <a:p>
            <a:r>
              <a:rPr lang="en-US" sz="2000" b="1" dirty="0"/>
              <a:t>For Example : </a:t>
            </a:r>
          </a:p>
          <a:p>
            <a:pPr algn="r"/>
            <a:r>
              <a:rPr lang="ar-IQ" b="1" dirty="0"/>
              <a:t>رأى الرجل ً فتاة صغيرة تحمل ناظورا</a:t>
            </a:r>
          </a:p>
          <a:p>
            <a:pPr marL="285750" indent="-285750">
              <a:buFont typeface="Wingdings" pitchFamily="2" charset="2"/>
              <a:buChar char="q"/>
            </a:pPr>
            <a:r>
              <a:rPr lang="en-US" b="1" i="1" dirty="0"/>
              <a:t>The man </a:t>
            </a:r>
            <a:r>
              <a:rPr lang="en-US" b="1" i="1" dirty="0" err="1">
                <a:solidFill>
                  <a:schemeClr val="accent2">
                    <a:lumMod val="50000"/>
                  </a:schemeClr>
                </a:solidFill>
              </a:rPr>
              <a:t>saw</a:t>
            </a:r>
            <a:r>
              <a:rPr lang="en-US" b="1" i="1" dirty="0" err="1"/>
              <a:t>a</a:t>
            </a:r>
            <a:r>
              <a:rPr lang="en-US" b="1" i="1" dirty="0"/>
              <a:t> little girl holding a pair of binoculars.</a:t>
            </a:r>
          </a:p>
          <a:p>
            <a:endParaRPr lang="ar-IQ" b="1" i="1" dirty="0">
              <a:latin typeface="Constantia" pitchFamily="18" charset="0"/>
            </a:endParaRPr>
          </a:p>
          <a:p>
            <a:r>
              <a:rPr lang="en-US" dirty="0">
                <a:latin typeface="Constantia" pitchFamily="18" charset="0"/>
              </a:rPr>
              <a:t>In this sentence , where :</a:t>
            </a:r>
          </a:p>
          <a:p>
            <a:pPr marL="285750" indent="-285750">
              <a:buFont typeface="Wingdings" pitchFamily="2" charset="2"/>
              <a:buChar char="§"/>
            </a:pPr>
            <a:r>
              <a:rPr lang="ar-IQ" dirty="0">
                <a:latin typeface="Constantia" pitchFamily="18" charset="0"/>
              </a:rPr>
              <a:t>الرجل </a:t>
            </a:r>
            <a:r>
              <a:rPr lang="en-US" dirty="0">
                <a:latin typeface="Constantia" pitchFamily="18" charset="0"/>
              </a:rPr>
              <a:t>the man is </a:t>
            </a:r>
            <a:r>
              <a:rPr lang="en-US" b="1" dirty="0">
                <a:solidFill>
                  <a:schemeClr val="accent2">
                    <a:lumMod val="75000"/>
                  </a:schemeClr>
                </a:solidFill>
                <a:latin typeface="Constantia" pitchFamily="18" charset="0"/>
              </a:rPr>
              <a:t>the person who saw the young girl </a:t>
            </a:r>
            <a:r>
              <a:rPr lang="en-US" dirty="0">
                <a:latin typeface="Constantia" pitchFamily="18" charset="0"/>
              </a:rPr>
              <a:t>with the naked eye (</a:t>
            </a:r>
            <a:r>
              <a:rPr lang="en-US" dirty="0" err="1">
                <a:latin typeface="Constantia" pitchFamily="18" charset="0"/>
              </a:rPr>
              <a:t>senser</a:t>
            </a:r>
            <a:r>
              <a:rPr lang="en-US" dirty="0">
                <a:latin typeface="Constantia" pitchFamily="18" charset="0"/>
              </a:rPr>
              <a:t>)</a:t>
            </a:r>
          </a:p>
          <a:p>
            <a:pPr marL="285750" indent="-285750">
              <a:buFont typeface="Wingdings" pitchFamily="2" charset="2"/>
              <a:buChar char="§"/>
            </a:pPr>
            <a:r>
              <a:rPr lang="en-US" dirty="0">
                <a:latin typeface="Constantia" pitchFamily="18" charset="0"/>
              </a:rPr>
              <a:t> </a:t>
            </a:r>
            <a:r>
              <a:rPr lang="ar-IQ" dirty="0">
                <a:latin typeface="Constantia" pitchFamily="18" charset="0"/>
              </a:rPr>
              <a:t>فتاة صغيرة</a:t>
            </a:r>
            <a:r>
              <a:rPr lang="en-US" dirty="0">
                <a:latin typeface="Constantia" pitchFamily="18" charset="0"/>
              </a:rPr>
              <a:t> a little girl is </a:t>
            </a:r>
            <a:r>
              <a:rPr lang="en-US" b="1" dirty="0">
                <a:solidFill>
                  <a:schemeClr val="accent2">
                    <a:lumMod val="75000"/>
                  </a:schemeClr>
                </a:solidFill>
                <a:latin typeface="Constantia" pitchFamily="18" charset="0"/>
              </a:rPr>
              <a:t>what is seen by the</a:t>
            </a:r>
            <a:r>
              <a:rPr lang="ar-IQ" b="1" dirty="0">
                <a:solidFill>
                  <a:schemeClr val="accent2">
                    <a:lumMod val="75000"/>
                  </a:schemeClr>
                </a:solidFill>
                <a:latin typeface="Constantia" pitchFamily="18" charset="0"/>
              </a:rPr>
              <a:t> </a:t>
            </a:r>
            <a:r>
              <a:rPr lang="en-US" b="1" dirty="0">
                <a:solidFill>
                  <a:schemeClr val="accent2">
                    <a:lumMod val="75000"/>
                  </a:schemeClr>
                </a:solidFill>
                <a:latin typeface="Constantia" pitchFamily="18" charset="0"/>
              </a:rPr>
              <a:t>man  </a:t>
            </a:r>
            <a:r>
              <a:rPr lang="en-US" dirty="0">
                <a:latin typeface="Constantia" pitchFamily="18" charset="0"/>
              </a:rPr>
              <a:t>(the phenomena) </a:t>
            </a:r>
            <a:endParaRPr lang="en-US" b="1" dirty="0">
              <a:solidFill>
                <a:schemeClr val="accent2">
                  <a:lumMod val="75000"/>
                </a:schemeClr>
              </a:solidFill>
              <a:latin typeface="Constantia" pitchFamily="18" charset="0"/>
            </a:endParaRPr>
          </a:p>
          <a:p>
            <a:pPr marL="285750" indent="-285750">
              <a:buFont typeface="Wingdings" pitchFamily="2" charset="2"/>
              <a:buChar char="§"/>
            </a:pPr>
            <a:r>
              <a:rPr lang="en-US" dirty="0">
                <a:latin typeface="Constantia" pitchFamily="18" charset="0"/>
              </a:rPr>
              <a:t>The verb (saw) the </a:t>
            </a:r>
            <a:r>
              <a:rPr lang="en-US" dirty="0">
                <a:solidFill>
                  <a:schemeClr val="accent2">
                    <a:lumMod val="75000"/>
                  </a:schemeClr>
                </a:solidFill>
                <a:latin typeface="Constantia" pitchFamily="18" charset="0"/>
              </a:rPr>
              <a:t>process of sensing </a:t>
            </a:r>
          </a:p>
        </p:txBody>
      </p:sp>
      <p:sp>
        <p:nvSpPr>
          <p:cNvPr id="6" name="مربع نص 5"/>
          <p:cNvSpPr txBox="1"/>
          <p:nvPr/>
        </p:nvSpPr>
        <p:spPr>
          <a:xfrm>
            <a:off x="76200" y="2824141"/>
            <a:ext cx="8534400" cy="369332"/>
          </a:xfrm>
          <a:prstGeom prst="rect">
            <a:avLst/>
          </a:prstGeom>
          <a:solidFill>
            <a:schemeClr val="bg1"/>
          </a:solidFill>
        </p:spPr>
        <p:txBody>
          <a:bodyPr wrap="square" rtlCol="0">
            <a:spAutoFit/>
          </a:bodyPr>
          <a:lstStyle/>
          <a:p>
            <a:pPr marL="285750" indent="-285750" algn="r">
              <a:buFont typeface="Wingdings" pitchFamily="2" charset="2"/>
              <a:buChar char="q"/>
            </a:pPr>
            <a:r>
              <a:rPr lang="en-US" b="1" dirty="0"/>
              <a:t>      </a:t>
            </a:r>
            <a:r>
              <a:rPr lang="ar-IQ" b="1" u="sng" dirty="0">
                <a:solidFill>
                  <a:schemeClr val="accent2">
                    <a:lumMod val="75000"/>
                  </a:schemeClr>
                </a:solidFill>
              </a:rPr>
              <a:t>سمعته</a:t>
            </a:r>
            <a:r>
              <a:rPr lang="ar-IQ" b="1" dirty="0">
                <a:solidFill>
                  <a:schemeClr val="accent2">
                    <a:lumMod val="75000"/>
                  </a:schemeClr>
                </a:solidFill>
              </a:rPr>
              <a:t> </a:t>
            </a:r>
            <a:r>
              <a:rPr lang="ar-IQ" b="1" dirty="0"/>
              <a:t>ينشق </a:t>
            </a:r>
            <a:r>
              <a:rPr lang="ar-IQ" b="1" dirty="0" err="1"/>
              <a:t>نشقات</a:t>
            </a:r>
            <a:r>
              <a:rPr lang="ar-IQ" b="1" dirty="0"/>
              <a:t> متتالية سريعة كمن يبحث عن مصدر رائحة ما! </a:t>
            </a:r>
            <a:r>
              <a:rPr lang="ar-IQ" b="1" u="sng" dirty="0">
                <a:solidFill>
                  <a:schemeClr val="accent2">
                    <a:lumMod val="75000"/>
                  </a:schemeClr>
                </a:solidFill>
              </a:rPr>
              <a:t>أدركت</a:t>
            </a:r>
            <a:r>
              <a:rPr lang="ar-IQ" b="1" dirty="0">
                <a:solidFill>
                  <a:schemeClr val="accent2">
                    <a:lumMod val="75000"/>
                  </a:schemeClr>
                </a:solidFill>
              </a:rPr>
              <a:t> </a:t>
            </a:r>
            <a:r>
              <a:rPr lang="ar-IQ" b="1" dirty="0"/>
              <a:t>أنه </a:t>
            </a:r>
            <a:r>
              <a:rPr lang="ar-IQ" b="1" u="sng" dirty="0">
                <a:solidFill>
                  <a:schemeClr val="accent2">
                    <a:lumMod val="75000"/>
                  </a:schemeClr>
                </a:solidFill>
              </a:rPr>
              <a:t>اكتشف</a:t>
            </a:r>
            <a:r>
              <a:rPr lang="ar-IQ" b="1" dirty="0">
                <a:solidFill>
                  <a:schemeClr val="accent2">
                    <a:lumMod val="75000"/>
                  </a:schemeClr>
                </a:solidFill>
              </a:rPr>
              <a:t> </a:t>
            </a:r>
            <a:r>
              <a:rPr lang="ar-IQ" b="1" dirty="0"/>
              <a:t>رائحة جديدة.</a:t>
            </a:r>
          </a:p>
        </p:txBody>
      </p:sp>
      <p:sp>
        <p:nvSpPr>
          <p:cNvPr id="7" name="مربع نص 6"/>
          <p:cNvSpPr txBox="1"/>
          <p:nvPr/>
        </p:nvSpPr>
        <p:spPr>
          <a:xfrm>
            <a:off x="76200" y="3411681"/>
            <a:ext cx="8686800" cy="3139321"/>
          </a:xfrm>
          <a:prstGeom prst="rect">
            <a:avLst/>
          </a:prstGeom>
          <a:solidFill>
            <a:schemeClr val="bg1"/>
          </a:solidFill>
        </p:spPr>
        <p:txBody>
          <a:bodyPr wrap="square" rtlCol="0">
            <a:spAutoFit/>
          </a:bodyPr>
          <a:lstStyle/>
          <a:p>
            <a:r>
              <a:rPr lang="en-US" b="1" dirty="0"/>
              <a:t>In this sentence ,there are </a:t>
            </a:r>
            <a:r>
              <a:rPr lang="en-US" b="1" dirty="0">
                <a:solidFill>
                  <a:schemeClr val="accent2">
                    <a:lumMod val="75000"/>
                  </a:schemeClr>
                </a:solidFill>
              </a:rPr>
              <a:t>Three</a:t>
            </a:r>
            <a:r>
              <a:rPr lang="en-US" b="1" dirty="0"/>
              <a:t> mental processes</a:t>
            </a:r>
          </a:p>
          <a:p>
            <a:endParaRPr lang="en-US" b="1" dirty="0"/>
          </a:p>
          <a:p>
            <a:r>
              <a:rPr lang="en-US" b="1" dirty="0"/>
              <a:t>1) </a:t>
            </a:r>
            <a:r>
              <a:rPr lang="ar-IQ" b="1" dirty="0"/>
              <a:t>سمعته </a:t>
            </a:r>
            <a:r>
              <a:rPr lang="en-US" b="1" dirty="0"/>
              <a:t> where the implicit pronoun </a:t>
            </a:r>
            <a:r>
              <a:rPr lang="ar-IQ" b="1" dirty="0"/>
              <a:t>هي </a:t>
            </a:r>
            <a:r>
              <a:rPr lang="en-US" b="1" dirty="0"/>
              <a:t>she is the </a:t>
            </a:r>
            <a:r>
              <a:rPr lang="en-US" b="1" dirty="0" err="1"/>
              <a:t>Senser</a:t>
            </a:r>
            <a:r>
              <a:rPr lang="en-US" b="1" dirty="0"/>
              <a:t>, </a:t>
            </a:r>
          </a:p>
          <a:p>
            <a:r>
              <a:rPr lang="en-US" b="1" dirty="0"/>
              <a:t>2)  </a:t>
            </a:r>
            <a:r>
              <a:rPr lang="ar-IQ" b="1" dirty="0"/>
              <a:t>أدركت </a:t>
            </a:r>
            <a:r>
              <a:rPr lang="en-US" b="1" dirty="0"/>
              <a:t>she realized, where the implicit pronoun </a:t>
            </a:r>
            <a:r>
              <a:rPr lang="ar-IQ" b="1" dirty="0"/>
              <a:t>هي </a:t>
            </a:r>
            <a:r>
              <a:rPr lang="en-US" b="1" dirty="0"/>
              <a:t>she is the </a:t>
            </a:r>
            <a:r>
              <a:rPr lang="en-US" b="1" dirty="0" err="1"/>
              <a:t>Senser</a:t>
            </a:r>
            <a:endParaRPr lang="en-US" b="1" dirty="0"/>
          </a:p>
          <a:p>
            <a:r>
              <a:rPr lang="en-US" b="1" dirty="0"/>
              <a:t>3) </a:t>
            </a:r>
            <a:r>
              <a:rPr lang="ar-IQ" b="1" dirty="0"/>
              <a:t>اكتشف </a:t>
            </a:r>
            <a:r>
              <a:rPr lang="en-US" b="1" dirty="0"/>
              <a:t>he discovered, where the implicit pronoun </a:t>
            </a:r>
            <a:r>
              <a:rPr lang="ar-IQ" b="1" dirty="0"/>
              <a:t>هو </a:t>
            </a:r>
            <a:r>
              <a:rPr lang="en-US" b="1" dirty="0"/>
              <a:t>he is the </a:t>
            </a:r>
            <a:r>
              <a:rPr lang="en-US" b="1" dirty="0" err="1"/>
              <a:t>Senser</a:t>
            </a:r>
            <a:endParaRPr lang="en-US" b="1" dirty="0"/>
          </a:p>
          <a:p>
            <a:endParaRPr lang="en-US" b="1" dirty="0"/>
          </a:p>
          <a:p>
            <a:pPr algn="justLow"/>
            <a:r>
              <a:rPr lang="en-US" b="1" dirty="0">
                <a:solidFill>
                  <a:schemeClr val="accent2">
                    <a:lumMod val="50000"/>
                  </a:schemeClr>
                </a:solidFill>
              </a:rPr>
              <a:t>she [</a:t>
            </a:r>
            <a:r>
              <a:rPr lang="en-US" b="1" dirty="0" err="1">
                <a:solidFill>
                  <a:schemeClr val="accent2">
                    <a:lumMod val="50000"/>
                  </a:schemeClr>
                </a:solidFill>
              </a:rPr>
              <a:t>Senser</a:t>
            </a:r>
            <a:r>
              <a:rPr lang="en-US" b="1" dirty="0">
                <a:solidFill>
                  <a:schemeClr val="accent2">
                    <a:lumMod val="50000"/>
                  </a:schemeClr>
                </a:solidFill>
              </a:rPr>
              <a:t>] heard [process of sensing] him sniffing – fast, repetitive sniffs – like someone</a:t>
            </a:r>
          </a:p>
          <a:p>
            <a:pPr algn="justLow"/>
            <a:r>
              <a:rPr lang="en-US" b="1" dirty="0">
                <a:solidFill>
                  <a:schemeClr val="accent2">
                    <a:lumMod val="50000"/>
                  </a:schemeClr>
                </a:solidFill>
              </a:rPr>
              <a:t>trying to ascertain the source of a particular smell. She [</a:t>
            </a:r>
            <a:r>
              <a:rPr lang="en-US" b="1" dirty="0" err="1">
                <a:solidFill>
                  <a:schemeClr val="accent2">
                    <a:lumMod val="50000"/>
                  </a:schemeClr>
                </a:solidFill>
              </a:rPr>
              <a:t>Senser</a:t>
            </a:r>
            <a:r>
              <a:rPr lang="en-US" b="1" dirty="0">
                <a:solidFill>
                  <a:schemeClr val="accent2">
                    <a:lumMod val="50000"/>
                  </a:schemeClr>
                </a:solidFill>
              </a:rPr>
              <a:t>] realized [process of sensing] that he [</a:t>
            </a:r>
            <a:r>
              <a:rPr lang="en-US" b="1" dirty="0" err="1">
                <a:solidFill>
                  <a:schemeClr val="accent2">
                    <a:lumMod val="50000"/>
                  </a:schemeClr>
                </a:solidFill>
              </a:rPr>
              <a:t>Senser</a:t>
            </a:r>
            <a:r>
              <a:rPr lang="en-US" b="1" dirty="0">
                <a:solidFill>
                  <a:schemeClr val="accent2">
                    <a:lumMod val="50000"/>
                  </a:schemeClr>
                </a:solidFill>
              </a:rPr>
              <a:t>] had discovered [process of sensing] a new smell.</a:t>
            </a:r>
          </a:p>
          <a:p>
            <a:endParaRPr lang="en-US" dirty="0"/>
          </a:p>
          <a:p>
            <a:pPr marL="342900" indent="-342900">
              <a:buFont typeface="+mj-lt"/>
              <a:buAutoNum type="arabicParenR"/>
            </a:pPr>
            <a:endParaRPr lang="en-US" b="1" dirty="0"/>
          </a:p>
        </p:txBody>
      </p:sp>
    </p:spTree>
    <p:extLst>
      <p:ext uri="{BB962C8B-B14F-4D97-AF65-F5344CB8AC3E}">
        <p14:creationId xmlns:p14="http://schemas.microsoft.com/office/powerpoint/2010/main" val="2897918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p:cNvPicPr>
            <a:picLocks noChangeAspect="1"/>
          </p:cNvPicPr>
          <p:nvPr/>
        </p:nvPicPr>
        <p:blipFill>
          <a:blip r:embed="rId2">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0" y="0"/>
            <a:ext cx="9144000" cy="6637020"/>
          </a:xfrm>
          <a:prstGeom prst="rect">
            <a:avLst/>
          </a:prstGeom>
        </p:spPr>
      </p:pic>
      <p:sp>
        <p:nvSpPr>
          <p:cNvPr id="3" name="مربع نص 2"/>
          <p:cNvSpPr txBox="1"/>
          <p:nvPr/>
        </p:nvSpPr>
        <p:spPr>
          <a:xfrm>
            <a:off x="76200" y="304800"/>
            <a:ext cx="8915400" cy="3862596"/>
          </a:xfrm>
          <a:prstGeom prst="rect">
            <a:avLst/>
          </a:prstGeom>
          <a:solidFill>
            <a:schemeClr val="accent2">
              <a:lumMod val="20000"/>
              <a:lumOff val="80000"/>
            </a:schemeClr>
          </a:solidFill>
        </p:spPr>
        <p:txBody>
          <a:bodyPr wrap="square" rtlCol="0">
            <a:spAutoFit/>
          </a:bodyPr>
          <a:lstStyle/>
          <a:p>
            <a:r>
              <a:rPr lang="ar-IQ" sz="2000" b="1" dirty="0">
                <a:latin typeface="Constantia" pitchFamily="18" charset="0"/>
              </a:rPr>
              <a:t>3</a:t>
            </a:r>
            <a:r>
              <a:rPr lang="en-US" sz="2000" b="1" dirty="0">
                <a:latin typeface="Constantia" pitchFamily="18" charset="0"/>
              </a:rPr>
              <a:t>)Verbal processes </a:t>
            </a:r>
          </a:p>
          <a:p>
            <a:endParaRPr lang="en-US" b="1" dirty="0">
              <a:latin typeface="Constantia" pitchFamily="18" charset="0"/>
            </a:endParaRPr>
          </a:p>
          <a:p>
            <a:pPr>
              <a:lnSpc>
                <a:spcPct val="150000"/>
              </a:lnSpc>
            </a:pPr>
            <a:r>
              <a:rPr lang="en-US" dirty="0">
                <a:latin typeface="Constantia" pitchFamily="18" charset="0"/>
              </a:rPr>
              <a:t>Verbal processes </a:t>
            </a:r>
            <a:r>
              <a:rPr lang="en-US" b="1" dirty="0">
                <a:solidFill>
                  <a:schemeClr val="accent2">
                    <a:lumMod val="75000"/>
                  </a:schemeClr>
                </a:solidFill>
                <a:latin typeface="Constantia" pitchFamily="18" charset="0"/>
              </a:rPr>
              <a:t>(also known as processes of saying) </a:t>
            </a:r>
            <a:r>
              <a:rPr lang="en-US" dirty="0">
                <a:latin typeface="Constantia" pitchFamily="18" charset="0"/>
              </a:rPr>
              <a:t>include  all modes of expressing</a:t>
            </a:r>
          </a:p>
          <a:p>
            <a:pPr>
              <a:lnSpc>
                <a:spcPct val="150000"/>
              </a:lnSpc>
            </a:pPr>
            <a:r>
              <a:rPr lang="en-US" dirty="0">
                <a:latin typeface="Constantia" pitchFamily="18" charset="0"/>
              </a:rPr>
              <a:t>and indicating. They can be either </a:t>
            </a:r>
            <a:r>
              <a:rPr lang="en-US" b="1" dirty="0">
                <a:solidFill>
                  <a:schemeClr val="accent2">
                    <a:lumMod val="75000"/>
                  </a:schemeClr>
                </a:solidFill>
                <a:latin typeface="Constantia" pitchFamily="18" charset="0"/>
              </a:rPr>
              <a:t>explicit</a:t>
            </a:r>
            <a:r>
              <a:rPr lang="en-US" dirty="0">
                <a:solidFill>
                  <a:schemeClr val="accent2">
                    <a:lumMod val="75000"/>
                  </a:schemeClr>
                </a:solidFill>
                <a:latin typeface="Constantia" pitchFamily="18" charset="0"/>
              </a:rPr>
              <a:t> </a:t>
            </a:r>
            <a:r>
              <a:rPr lang="en-US" u="sng" dirty="0">
                <a:latin typeface="Constantia" pitchFamily="18" charset="0"/>
              </a:rPr>
              <a:t>when verbs such as </a:t>
            </a:r>
            <a:r>
              <a:rPr lang="en-US" u="sng" dirty="0">
                <a:solidFill>
                  <a:schemeClr val="accent2">
                    <a:lumMod val="75000"/>
                  </a:schemeClr>
                </a:solidFill>
                <a:latin typeface="Constantia" pitchFamily="18" charset="0"/>
              </a:rPr>
              <a:t>to say</a:t>
            </a:r>
            <a:r>
              <a:rPr lang="en-US" u="sng" dirty="0">
                <a:latin typeface="Constantia" pitchFamily="18" charset="0"/>
              </a:rPr>
              <a:t>, </a:t>
            </a:r>
            <a:r>
              <a:rPr lang="en-US" u="sng" dirty="0">
                <a:solidFill>
                  <a:schemeClr val="accent2">
                    <a:lumMod val="75000"/>
                  </a:schemeClr>
                </a:solidFill>
                <a:latin typeface="Constantia" pitchFamily="18" charset="0"/>
              </a:rPr>
              <a:t>to tell</a:t>
            </a:r>
            <a:r>
              <a:rPr lang="en-US" u="sng" dirty="0">
                <a:latin typeface="Constantia" pitchFamily="18" charset="0"/>
              </a:rPr>
              <a:t>, </a:t>
            </a:r>
            <a:r>
              <a:rPr lang="en-US" u="sng" dirty="0">
                <a:solidFill>
                  <a:schemeClr val="accent2">
                    <a:lumMod val="75000"/>
                  </a:schemeClr>
                </a:solidFill>
                <a:latin typeface="Constantia" pitchFamily="18" charset="0"/>
              </a:rPr>
              <a:t>to utter</a:t>
            </a:r>
            <a:r>
              <a:rPr lang="en-US" u="sng" dirty="0">
                <a:latin typeface="Constantia" pitchFamily="18" charset="0"/>
              </a:rPr>
              <a:t>,</a:t>
            </a:r>
          </a:p>
          <a:p>
            <a:pPr>
              <a:lnSpc>
                <a:spcPct val="150000"/>
              </a:lnSpc>
            </a:pPr>
            <a:r>
              <a:rPr lang="en-US" u="sng" dirty="0">
                <a:solidFill>
                  <a:schemeClr val="accent2">
                    <a:lumMod val="75000"/>
                  </a:schemeClr>
                </a:solidFill>
                <a:latin typeface="Constantia" pitchFamily="18" charset="0"/>
              </a:rPr>
              <a:t>to inform, to express, to complain </a:t>
            </a:r>
            <a:r>
              <a:rPr lang="en-US" u="sng" dirty="0">
                <a:latin typeface="Constantia" pitchFamily="18" charset="0"/>
              </a:rPr>
              <a:t>and so on are used</a:t>
            </a:r>
            <a:r>
              <a:rPr lang="en-US" dirty="0">
                <a:latin typeface="Constantia" pitchFamily="18" charset="0"/>
              </a:rPr>
              <a:t> </a:t>
            </a:r>
            <a:r>
              <a:rPr lang="en-US" b="1" dirty="0">
                <a:solidFill>
                  <a:schemeClr val="accent2">
                    <a:lumMod val="75000"/>
                  </a:schemeClr>
                </a:solidFill>
                <a:latin typeface="Constantia" pitchFamily="18" charset="0"/>
              </a:rPr>
              <a:t>or implicit </a:t>
            </a:r>
            <a:r>
              <a:rPr lang="en-US" u="sng" dirty="0">
                <a:latin typeface="Constantia" pitchFamily="18" charset="0"/>
              </a:rPr>
              <a:t>when verbs such as </a:t>
            </a:r>
            <a:r>
              <a:rPr lang="en-US" u="sng" dirty="0">
                <a:solidFill>
                  <a:schemeClr val="accent2">
                    <a:lumMod val="75000"/>
                  </a:schemeClr>
                </a:solidFill>
                <a:latin typeface="Constantia" pitchFamily="18" charset="0"/>
              </a:rPr>
              <a:t>to</a:t>
            </a:r>
            <a:r>
              <a:rPr lang="en-US" u="sng" dirty="0">
                <a:latin typeface="Constantia" pitchFamily="18" charset="0"/>
              </a:rPr>
              <a:t> </a:t>
            </a:r>
            <a:r>
              <a:rPr lang="en-US" u="sng" dirty="0">
                <a:solidFill>
                  <a:schemeClr val="accent2">
                    <a:lumMod val="75000"/>
                  </a:schemeClr>
                </a:solidFill>
                <a:latin typeface="Constantia" pitchFamily="18" charset="0"/>
              </a:rPr>
              <a:t>show, to indicate</a:t>
            </a:r>
            <a:r>
              <a:rPr lang="en-US" u="sng" dirty="0">
                <a:latin typeface="Constantia" pitchFamily="18" charset="0"/>
              </a:rPr>
              <a:t>, etc. are employed .  </a:t>
            </a:r>
            <a:endParaRPr lang="ar-IQ" u="sng" dirty="0">
              <a:latin typeface="Constantia" pitchFamily="18" charset="0"/>
            </a:endParaRPr>
          </a:p>
          <a:p>
            <a:pPr>
              <a:lnSpc>
                <a:spcPct val="150000"/>
              </a:lnSpc>
            </a:pPr>
            <a:endParaRPr lang="en-US" u="sng" dirty="0">
              <a:latin typeface="Constantia" pitchFamily="18" charset="0"/>
            </a:endParaRPr>
          </a:p>
          <a:p>
            <a:pPr marL="285750" indent="-285750">
              <a:lnSpc>
                <a:spcPct val="150000"/>
              </a:lnSpc>
              <a:buFont typeface="Wingdings" pitchFamily="2" charset="2"/>
              <a:buChar char="§"/>
            </a:pPr>
            <a:r>
              <a:rPr lang="en-US" dirty="0">
                <a:latin typeface="Constantia" pitchFamily="18" charset="0"/>
              </a:rPr>
              <a:t>There are some examples of verbs in this process , such : </a:t>
            </a:r>
          </a:p>
          <a:p>
            <a:pPr algn="r">
              <a:lnSpc>
                <a:spcPct val="150000"/>
              </a:lnSpc>
            </a:pPr>
            <a:r>
              <a:rPr lang="en-US" dirty="0">
                <a:latin typeface="Constantia" pitchFamily="18" charset="0"/>
              </a:rPr>
              <a:t>To say, to tell, to utter, to ask, to enquire </a:t>
            </a:r>
            <a:r>
              <a:rPr lang="ar-IQ" dirty="0">
                <a:latin typeface="Constantia" pitchFamily="18" charset="0"/>
              </a:rPr>
              <a:t>      قال , اخبر , تفوه , سأل , استفسر      </a:t>
            </a:r>
            <a:r>
              <a:rPr lang="en-US" dirty="0">
                <a:latin typeface="Constantia" pitchFamily="18" charset="0"/>
              </a:rPr>
              <a:t>                     </a:t>
            </a:r>
            <a:r>
              <a:rPr lang="ar-IQ" dirty="0">
                <a:latin typeface="Constantia" pitchFamily="18" charset="0"/>
              </a:rPr>
              <a:t>, </a:t>
            </a:r>
            <a:r>
              <a:rPr lang="en-US" dirty="0">
                <a:latin typeface="Constantia" pitchFamily="18" charset="0"/>
              </a:rPr>
              <a:t>  </a:t>
            </a:r>
          </a:p>
          <a:p>
            <a:endParaRPr lang="en-US" dirty="0">
              <a:latin typeface="Constantia" pitchFamily="18" charset="0"/>
            </a:endParaRPr>
          </a:p>
        </p:txBody>
      </p:sp>
      <p:sp>
        <p:nvSpPr>
          <p:cNvPr id="4" name="مستطيل 3"/>
          <p:cNvSpPr/>
          <p:nvPr/>
        </p:nvSpPr>
        <p:spPr>
          <a:xfrm>
            <a:off x="914400" y="4572000"/>
            <a:ext cx="6629400" cy="1219200"/>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مربع نص 4"/>
          <p:cNvSpPr txBox="1"/>
          <p:nvPr/>
        </p:nvSpPr>
        <p:spPr>
          <a:xfrm>
            <a:off x="1066800" y="4766101"/>
            <a:ext cx="6324600" cy="830997"/>
          </a:xfrm>
          <a:prstGeom prst="rect">
            <a:avLst/>
          </a:prstGeom>
          <a:noFill/>
        </p:spPr>
        <p:txBody>
          <a:bodyPr wrap="square" rtlCol="0">
            <a:spAutoFit/>
          </a:bodyPr>
          <a:lstStyle/>
          <a:p>
            <a:pPr algn="ctr"/>
            <a:r>
              <a:rPr lang="en-US" sz="2400" b="1" dirty="0"/>
              <a:t>The </a:t>
            </a:r>
            <a:r>
              <a:rPr lang="en-US" sz="2400" b="1" dirty="0" err="1"/>
              <a:t>sayer</a:t>
            </a:r>
            <a:r>
              <a:rPr lang="en-US" sz="2400" b="1" dirty="0"/>
              <a:t>+ Verbal + verbiage( what the </a:t>
            </a:r>
            <a:r>
              <a:rPr lang="en-US" sz="2400" b="1" dirty="0" err="1"/>
              <a:t>sayer</a:t>
            </a:r>
            <a:r>
              <a:rPr lang="en-US" sz="2400" b="1" dirty="0"/>
              <a:t> says) </a:t>
            </a:r>
          </a:p>
        </p:txBody>
      </p:sp>
    </p:spTree>
    <p:extLst>
      <p:ext uri="{BB962C8B-B14F-4D97-AF65-F5344CB8AC3E}">
        <p14:creationId xmlns:p14="http://schemas.microsoft.com/office/powerpoint/2010/main" val="342134612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717</TotalTime>
  <Words>2016</Words>
  <Application>Microsoft Office PowerPoint</Application>
  <PresentationFormat>On-screen Show (4:3)</PresentationFormat>
  <Paragraphs>177</Paragraphs>
  <Slides>15</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 Black</vt:lpstr>
      <vt:lpstr>Arial Rounded MT Bold</vt:lpstr>
      <vt:lpstr>Calibri</vt:lpstr>
      <vt:lpstr>Constantia</vt:lpstr>
      <vt:lpstr>Franklin Gothic Medium</vt:lpstr>
      <vt:lpstr>Wingdings</vt:lpstr>
      <vt:lpstr>نسق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Lenovo i3</dc:creator>
  <cp:lastModifiedBy>ahmed qadoury</cp:lastModifiedBy>
  <cp:revision>57</cp:revision>
  <dcterms:created xsi:type="dcterms:W3CDTF">2021-05-20T09:56:29Z</dcterms:created>
  <dcterms:modified xsi:type="dcterms:W3CDTF">2021-05-26T19:44:40Z</dcterms:modified>
</cp:coreProperties>
</file>